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Default Extension="doc" ContentType="application/msword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  <p:sldMasterId id="2147483795" r:id="rId2"/>
    <p:sldMasterId id="2147483797" r:id="rId3"/>
    <p:sldMasterId id="2147483802" r:id="rId4"/>
    <p:sldMasterId id="2147483803" r:id="rId5"/>
    <p:sldMasterId id="2147483805" r:id="rId6"/>
  </p:sldMasterIdLst>
  <p:notesMasterIdLst>
    <p:notesMasterId r:id="rId75"/>
  </p:notesMasterIdLst>
  <p:handoutMasterIdLst>
    <p:handoutMasterId r:id="rId76"/>
  </p:handoutMasterIdLst>
  <p:sldIdLst>
    <p:sldId id="284" r:id="rId7"/>
    <p:sldId id="359" r:id="rId8"/>
    <p:sldId id="302" r:id="rId9"/>
    <p:sldId id="308" r:id="rId10"/>
    <p:sldId id="384" r:id="rId11"/>
    <p:sldId id="385" r:id="rId12"/>
    <p:sldId id="386" r:id="rId13"/>
    <p:sldId id="387" r:id="rId14"/>
    <p:sldId id="388" r:id="rId15"/>
    <p:sldId id="311" r:id="rId16"/>
    <p:sldId id="313" r:id="rId17"/>
    <p:sldId id="360" r:id="rId18"/>
    <p:sldId id="314" r:id="rId19"/>
    <p:sldId id="316" r:id="rId20"/>
    <p:sldId id="389" r:id="rId21"/>
    <p:sldId id="318" r:id="rId22"/>
    <p:sldId id="367" r:id="rId23"/>
    <p:sldId id="320" r:id="rId24"/>
    <p:sldId id="321" r:id="rId25"/>
    <p:sldId id="322" r:id="rId26"/>
    <p:sldId id="390" r:id="rId27"/>
    <p:sldId id="324" r:id="rId28"/>
    <p:sldId id="323" r:id="rId29"/>
    <p:sldId id="325" r:id="rId30"/>
    <p:sldId id="371" r:id="rId31"/>
    <p:sldId id="327" r:id="rId32"/>
    <p:sldId id="380" r:id="rId33"/>
    <p:sldId id="381" r:id="rId34"/>
    <p:sldId id="328" r:id="rId35"/>
    <p:sldId id="391" r:id="rId36"/>
    <p:sldId id="382" r:id="rId37"/>
    <p:sldId id="304" r:id="rId38"/>
    <p:sldId id="331" r:id="rId39"/>
    <p:sldId id="315" r:id="rId40"/>
    <p:sldId id="332" r:id="rId41"/>
    <p:sldId id="383" r:id="rId42"/>
    <p:sldId id="392" r:id="rId43"/>
    <p:sldId id="393" r:id="rId44"/>
    <p:sldId id="394" r:id="rId45"/>
    <p:sldId id="339" r:id="rId46"/>
    <p:sldId id="340" r:id="rId47"/>
    <p:sldId id="362" r:id="rId48"/>
    <p:sldId id="341" r:id="rId49"/>
    <p:sldId id="342" r:id="rId50"/>
    <p:sldId id="343" r:id="rId51"/>
    <p:sldId id="363" r:id="rId52"/>
    <p:sldId id="305" r:id="rId53"/>
    <p:sldId id="346" r:id="rId54"/>
    <p:sldId id="364" r:id="rId55"/>
    <p:sldId id="349" r:id="rId56"/>
    <p:sldId id="365" r:id="rId57"/>
    <p:sldId id="348" r:id="rId58"/>
    <p:sldId id="398" r:id="rId59"/>
    <p:sldId id="350" r:id="rId60"/>
    <p:sldId id="351" r:id="rId61"/>
    <p:sldId id="366" r:id="rId62"/>
    <p:sldId id="353" r:id="rId63"/>
    <p:sldId id="370" r:id="rId64"/>
    <p:sldId id="306" r:id="rId65"/>
    <p:sldId id="378" r:id="rId66"/>
    <p:sldId id="337" r:id="rId67"/>
    <p:sldId id="395" r:id="rId68"/>
    <p:sldId id="396" r:id="rId69"/>
    <p:sldId id="397" r:id="rId70"/>
    <p:sldId id="338" r:id="rId71"/>
    <p:sldId id="355" r:id="rId72"/>
    <p:sldId id="356" r:id="rId73"/>
    <p:sldId id="357" r:id="rId7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00"/>
    <a:srgbClr val="000099"/>
    <a:srgbClr val="0000CC"/>
    <a:srgbClr val="D9F1FF"/>
    <a:srgbClr val="FFFF00"/>
    <a:srgbClr val="99330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9" autoAdjust="0"/>
    <p:restoredTop sz="86486" autoAdjust="0"/>
  </p:normalViewPr>
  <p:slideViewPr>
    <p:cSldViewPr>
      <p:cViewPr>
        <p:scale>
          <a:sx n="60" d="100"/>
          <a:sy n="60" d="100"/>
        </p:scale>
        <p:origin x="-762" y="-96"/>
      </p:cViewPr>
      <p:guideLst>
        <p:guide orient="horz" pos="436"/>
        <p:guide pos="521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notesViewPr>
    <p:cSldViewPr>
      <p:cViewPr varScale="1">
        <p:scale>
          <a:sx n="52" d="100"/>
          <a:sy n="52" d="100"/>
        </p:scale>
        <p:origin x="-19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2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50.wmf"/><Relationship Id="rId4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e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e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emf"/><Relationship Id="rId4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9" Type="http://schemas.openxmlformats.org/officeDocument/2006/relationships/image" Target="../media/image11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e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9.wmf"/><Relationship Id="rId7" Type="http://schemas.openxmlformats.org/officeDocument/2006/relationships/image" Target="../media/image162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10" Type="http://schemas.openxmlformats.org/officeDocument/2006/relationships/image" Target="../media/image165.wmf"/><Relationship Id="rId4" Type="http://schemas.openxmlformats.org/officeDocument/2006/relationships/image" Target="../media/image50.wmf"/><Relationship Id="rId9" Type="http://schemas.openxmlformats.org/officeDocument/2006/relationships/image" Target="../media/image16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50.wmf"/><Relationship Id="rId1" Type="http://schemas.openxmlformats.org/officeDocument/2006/relationships/image" Target="../media/image178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image" Target="../media/image200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12" Type="http://schemas.openxmlformats.org/officeDocument/2006/relationships/image" Target="../media/image199.wmf"/><Relationship Id="rId2" Type="http://schemas.openxmlformats.org/officeDocument/2006/relationships/image" Target="../media/image189.wmf"/><Relationship Id="rId16" Type="http://schemas.openxmlformats.org/officeDocument/2006/relationships/image" Target="../media/image203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11" Type="http://schemas.openxmlformats.org/officeDocument/2006/relationships/image" Target="../media/image198.wmf"/><Relationship Id="rId5" Type="http://schemas.openxmlformats.org/officeDocument/2006/relationships/image" Target="../media/image192.wmf"/><Relationship Id="rId15" Type="http://schemas.openxmlformats.org/officeDocument/2006/relationships/image" Target="../media/image202.wmf"/><Relationship Id="rId10" Type="http://schemas.openxmlformats.org/officeDocument/2006/relationships/image" Target="../media/image197.wmf"/><Relationship Id="rId4" Type="http://schemas.openxmlformats.org/officeDocument/2006/relationships/image" Target="../media/image191.wmf"/><Relationship Id="rId9" Type="http://schemas.openxmlformats.org/officeDocument/2006/relationships/image" Target="../media/image196.wmf"/><Relationship Id="rId14" Type="http://schemas.openxmlformats.org/officeDocument/2006/relationships/image" Target="../media/image20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image" Target="../media/image193.wmf"/><Relationship Id="rId3" Type="http://schemas.openxmlformats.org/officeDocument/2006/relationships/image" Target="../media/image190.wmf"/><Relationship Id="rId7" Type="http://schemas.openxmlformats.org/officeDocument/2006/relationships/image" Target="../media/image191.wmf"/><Relationship Id="rId12" Type="http://schemas.openxmlformats.org/officeDocument/2006/relationships/image" Target="../media/image192.wmf"/><Relationship Id="rId2" Type="http://schemas.openxmlformats.org/officeDocument/2006/relationships/image" Target="../media/image204.wmf"/><Relationship Id="rId16" Type="http://schemas.openxmlformats.org/officeDocument/2006/relationships/image" Target="../media/image198.wmf"/><Relationship Id="rId1" Type="http://schemas.openxmlformats.org/officeDocument/2006/relationships/image" Target="../media/image50.wmf"/><Relationship Id="rId6" Type="http://schemas.openxmlformats.org/officeDocument/2006/relationships/image" Target="../media/image195.wmf"/><Relationship Id="rId11" Type="http://schemas.openxmlformats.org/officeDocument/2006/relationships/image" Target="../media/image189.wmf"/><Relationship Id="rId5" Type="http://schemas.openxmlformats.org/officeDocument/2006/relationships/image" Target="../media/image194.wmf"/><Relationship Id="rId15" Type="http://schemas.openxmlformats.org/officeDocument/2006/relationships/image" Target="../media/image197.wmf"/><Relationship Id="rId10" Type="http://schemas.openxmlformats.org/officeDocument/2006/relationships/image" Target="../media/image207.wmf"/><Relationship Id="rId4" Type="http://schemas.openxmlformats.org/officeDocument/2006/relationships/image" Target="../media/image199.wmf"/><Relationship Id="rId9" Type="http://schemas.openxmlformats.org/officeDocument/2006/relationships/image" Target="../media/image206.wmf"/><Relationship Id="rId14" Type="http://schemas.openxmlformats.org/officeDocument/2006/relationships/image" Target="../media/image19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image" Target="../media/image210.wmf"/><Relationship Id="rId18" Type="http://schemas.openxmlformats.org/officeDocument/2006/relationships/image" Target="../media/image215.wmf"/><Relationship Id="rId26" Type="http://schemas.openxmlformats.org/officeDocument/2006/relationships/image" Target="../media/image223.wmf"/><Relationship Id="rId39" Type="http://schemas.openxmlformats.org/officeDocument/2006/relationships/image" Target="../media/image235.wmf"/><Relationship Id="rId3" Type="http://schemas.openxmlformats.org/officeDocument/2006/relationships/image" Target="../media/image191.wmf"/><Relationship Id="rId21" Type="http://schemas.openxmlformats.org/officeDocument/2006/relationships/image" Target="../media/image218.wmf"/><Relationship Id="rId34" Type="http://schemas.openxmlformats.org/officeDocument/2006/relationships/image" Target="../media/image231.wmf"/><Relationship Id="rId42" Type="http://schemas.openxmlformats.org/officeDocument/2006/relationships/image" Target="../media/image238.wmf"/><Relationship Id="rId7" Type="http://schemas.openxmlformats.org/officeDocument/2006/relationships/image" Target="../media/image195.wmf"/><Relationship Id="rId12" Type="http://schemas.openxmlformats.org/officeDocument/2006/relationships/image" Target="../media/image209.wmf"/><Relationship Id="rId17" Type="http://schemas.openxmlformats.org/officeDocument/2006/relationships/image" Target="../media/image214.wmf"/><Relationship Id="rId25" Type="http://schemas.openxmlformats.org/officeDocument/2006/relationships/image" Target="../media/image222.wmf"/><Relationship Id="rId33" Type="http://schemas.openxmlformats.org/officeDocument/2006/relationships/image" Target="../media/image230.wmf"/><Relationship Id="rId38" Type="http://schemas.openxmlformats.org/officeDocument/2006/relationships/image" Target="../media/image234.wmf"/><Relationship Id="rId2" Type="http://schemas.openxmlformats.org/officeDocument/2006/relationships/image" Target="../media/image190.wmf"/><Relationship Id="rId16" Type="http://schemas.openxmlformats.org/officeDocument/2006/relationships/image" Target="../media/image213.wmf"/><Relationship Id="rId20" Type="http://schemas.openxmlformats.org/officeDocument/2006/relationships/image" Target="../media/image217.wmf"/><Relationship Id="rId29" Type="http://schemas.openxmlformats.org/officeDocument/2006/relationships/image" Target="../media/image226.wmf"/><Relationship Id="rId41" Type="http://schemas.openxmlformats.org/officeDocument/2006/relationships/image" Target="../media/image237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208.wmf"/><Relationship Id="rId24" Type="http://schemas.openxmlformats.org/officeDocument/2006/relationships/image" Target="../media/image221.wmf"/><Relationship Id="rId32" Type="http://schemas.openxmlformats.org/officeDocument/2006/relationships/image" Target="../media/image229.wmf"/><Relationship Id="rId37" Type="http://schemas.openxmlformats.org/officeDocument/2006/relationships/image" Target="../media/image233.wmf"/><Relationship Id="rId40" Type="http://schemas.openxmlformats.org/officeDocument/2006/relationships/image" Target="../media/image236.wmf"/><Relationship Id="rId5" Type="http://schemas.openxmlformats.org/officeDocument/2006/relationships/image" Target="../media/image193.wmf"/><Relationship Id="rId15" Type="http://schemas.openxmlformats.org/officeDocument/2006/relationships/image" Target="../media/image212.wmf"/><Relationship Id="rId23" Type="http://schemas.openxmlformats.org/officeDocument/2006/relationships/image" Target="../media/image220.wmf"/><Relationship Id="rId28" Type="http://schemas.openxmlformats.org/officeDocument/2006/relationships/image" Target="../media/image225.wmf"/><Relationship Id="rId36" Type="http://schemas.openxmlformats.org/officeDocument/2006/relationships/image" Target="../media/image205.wmf"/><Relationship Id="rId10" Type="http://schemas.openxmlformats.org/officeDocument/2006/relationships/image" Target="../media/image198.wmf"/><Relationship Id="rId19" Type="http://schemas.openxmlformats.org/officeDocument/2006/relationships/image" Target="../media/image216.wmf"/><Relationship Id="rId31" Type="http://schemas.openxmlformats.org/officeDocument/2006/relationships/image" Target="../media/image22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Relationship Id="rId14" Type="http://schemas.openxmlformats.org/officeDocument/2006/relationships/image" Target="../media/image211.wmf"/><Relationship Id="rId22" Type="http://schemas.openxmlformats.org/officeDocument/2006/relationships/image" Target="../media/image219.wmf"/><Relationship Id="rId27" Type="http://schemas.openxmlformats.org/officeDocument/2006/relationships/image" Target="../media/image224.wmf"/><Relationship Id="rId30" Type="http://schemas.openxmlformats.org/officeDocument/2006/relationships/image" Target="../media/image227.wmf"/><Relationship Id="rId35" Type="http://schemas.openxmlformats.org/officeDocument/2006/relationships/image" Target="../media/image232.wmf"/><Relationship Id="rId43" Type="http://schemas.openxmlformats.org/officeDocument/2006/relationships/image" Target="../media/image23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image" Target="../media/image242.wmf"/><Relationship Id="rId18" Type="http://schemas.openxmlformats.org/officeDocument/2006/relationships/image" Target="../media/image245.wmf"/><Relationship Id="rId26" Type="http://schemas.openxmlformats.org/officeDocument/2006/relationships/image" Target="../media/image251.wmf"/><Relationship Id="rId3" Type="http://schemas.openxmlformats.org/officeDocument/2006/relationships/image" Target="../media/image191.wmf"/><Relationship Id="rId21" Type="http://schemas.openxmlformats.org/officeDocument/2006/relationships/image" Target="../media/image247.wmf"/><Relationship Id="rId34" Type="http://schemas.openxmlformats.org/officeDocument/2006/relationships/image" Target="../media/image259.wmf"/><Relationship Id="rId7" Type="http://schemas.openxmlformats.org/officeDocument/2006/relationships/image" Target="../media/image195.wmf"/><Relationship Id="rId12" Type="http://schemas.openxmlformats.org/officeDocument/2006/relationships/image" Target="../media/image241.wmf"/><Relationship Id="rId17" Type="http://schemas.openxmlformats.org/officeDocument/2006/relationships/image" Target="../media/image244.wmf"/><Relationship Id="rId25" Type="http://schemas.openxmlformats.org/officeDocument/2006/relationships/image" Target="../media/image250.wmf"/><Relationship Id="rId33" Type="http://schemas.openxmlformats.org/officeDocument/2006/relationships/image" Target="../media/image258.wmf"/><Relationship Id="rId2" Type="http://schemas.openxmlformats.org/officeDocument/2006/relationships/image" Target="../media/image190.wmf"/><Relationship Id="rId16" Type="http://schemas.openxmlformats.org/officeDocument/2006/relationships/image" Target="../media/image229.wmf"/><Relationship Id="rId20" Type="http://schemas.openxmlformats.org/officeDocument/2006/relationships/image" Target="../media/image231.wmf"/><Relationship Id="rId29" Type="http://schemas.openxmlformats.org/officeDocument/2006/relationships/image" Target="../media/image254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240.wmf"/><Relationship Id="rId24" Type="http://schemas.openxmlformats.org/officeDocument/2006/relationships/image" Target="../media/image249.wmf"/><Relationship Id="rId32" Type="http://schemas.openxmlformats.org/officeDocument/2006/relationships/image" Target="../media/image257.wmf"/><Relationship Id="rId5" Type="http://schemas.openxmlformats.org/officeDocument/2006/relationships/image" Target="../media/image193.wmf"/><Relationship Id="rId15" Type="http://schemas.openxmlformats.org/officeDocument/2006/relationships/image" Target="../media/image227.wmf"/><Relationship Id="rId23" Type="http://schemas.openxmlformats.org/officeDocument/2006/relationships/image" Target="../media/image248.wmf"/><Relationship Id="rId28" Type="http://schemas.openxmlformats.org/officeDocument/2006/relationships/image" Target="../media/image253.wmf"/><Relationship Id="rId10" Type="http://schemas.openxmlformats.org/officeDocument/2006/relationships/image" Target="../media/image198.wmf"/><Relationship Id="rId19" Type="http://schemas.openxmlformats.org/officeDocument/2006/relationships/image" Target="../media/image246.wmf"/><Relationship Id="rId31" Type="http://schemas.openxmlformats.org/officeDocument/2006/relationships/image" Target="../media/image256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Relationship Id="rId14" Type="http://schemas.openxmlformats.org/officeDocument/2006/relationships/image" Target="../media/image243.wmf"/><Relationship Id="rId22" Type="http://schemas.openxmlformats.org/officeDocument/2006/relationships/image" Target="../media/image205.wmf"/><Relationship Id="rId27" Type="http://schemas.openxmlformats.org/officeDocument/2006/relationships/image" Target="../media/image252.wmf"/><Relationship Id="rId30" Type="http://schemas.openxmlformats.org/officeDocument/2006/relationships/image" Target="../media/image255.wmf"/><Relationship Id="rId35" Type="http://schemas.openxmlformats.org/officeDocument/2006/relationships/image" Target="../media/image26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7" Type="http://schemas.openxmlformats.org/officeDocument/2006/relationships/image" Target="../media/image275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50.w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83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wmf"/><Relationship Id="rId1" Type="http://schemas.openxmlformats.org/officeDocument/2006/relationships/image" Target="../media/image28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7" Type="http://schemas.openxmlformats.org/officeDocument/2006/relationships/image" Target="../media/image294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5" Type="http://schemas.openxmlformats.org/officeDocument/2006/relationships/image" Target="../media/image299.wmf"/><Relationship Id="rId4" Type="http://schemas.openxmlformats.org/officeDocument/2006/relationships/image" Target="../media/image298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emf"/><Relationship Id="rId1" Type="http://schemas.openxmlformats.org/officeDocument/2006/relationships/image" Target="../media/image30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image" Target="../media/image304.wmf"/><Relationship Id="rId7" Type="http://schemas.openxmlformats.org/officeDocument/2006/relationships/image" Target="../media/image199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190.wmf"/><Relationship Id="rId11" Type="http://schemas.openxmlformats.org/officeDocument/2006/relationships/image" Target="../media/image310.wmf"/><Relationship Id="rId5" Type="http://schemas.openxmlformats.org/officeDocument/2006/relationships/image" Target="../media/image306.wmf"/><Relationship Id="rId10" Type="http://schemas.openxmlformats.org/officeDocument/2006/relationships/image" Target="../media/image309.wmf"/><Relationship Id="rId4" Type="http://schemas.openxmlformats.org/officeDocument/2006/relationships/image" Target="../media/image305.wmf"/><Relationship Id="rId9" Type="http://schemas.openxmlformats.org/officeDocument/2006/relationships/image" Target="../media/image308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314.wmf"/><Relationship Id="rId5" Type="http://schemas.openxmlformats.org/officeDocument/2006/relationships/image" Target="../media/image313.wmf"/><Relationship Id="rId4" Type="http://schemas.openxmlformats.org/officeDocument/2006/relationships/image" Target="../media/image312.wmf"/><Relationship Id="rId9" Type="http://schemas.openxmlformats.org/officeDocument/2006/relationships/image" Target="../media/image3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image" Target="../media/image175.wmf"/><Relationship Id="rId7" Type="http://schemas.openxmlformats.org/officeDocument/2006/relationships/image" Target="../media/image313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12.wmf"/><Relationship Id="rId11" Type="http://schemas.openxmlformats.org/officeDocument/2006/relationships/image" Target="../media/image317.wmf"/><Relationship Id="rId5" Type="http://schemas.openxmlformats.org/officeDocument/2006/relationships/image" Target="../media/image311.wmf"/><Relationship Id="rId10" Type="http://schemas.openxmlformats.org/officeDocument/2006/relationships/image" Target="../media/image316.wmf"/><Relationship Id="rId4" Type="http://schemas.openxmlformats.org/officeDocument/2006/relationships/image" Target="../media/image176.wmf"/><Relationship Id="rId9" Type="http://schemas.openxmlformats.org/officeDocument/2006/relationships/image" Target="../media/image315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image" Target="../media/image175.wmf"/><Relationship Id="rId7" Type="http://schemas.openxmlformats.org/officeDocument/2006/relationships/image" Target="../media/image324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176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emf"/><Relationship Id="rId2" Type="http://schemas.openxmlformats.org/officeDocument/2006/relationships/image" Target="../media/image330.wmf"/><Relationship Id="rId1" Type="http://schemas.openxmlformats.org/officeDocument/2006/relationships/image" Target="../media/image329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4" Type="http://schemas.openxmlformats.org/officeDocument/2006/relationships/image" Target="../media/image34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Relationship Id="rId5" Type="http://schemas.openxmlformats.org/officeDocument/2006/relationships/image" Target="../media/image345.wmf"/><Relationship Id="rId4" Type="http://schemas.openxmlformats.org/officeDocument/2006/relationships/image" Target="../media/image344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6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8.wmf"/><Relationship Id="rId3" Type="http://schemas.openxmlformats.org/officeDocument/2006/relationships/image" Target="../media/image40.wmf"/><Relationship Id="rId7" Type="http://schemas.openxmlformats.org/officeDocument/2006/relationships/image" Target="../media/image36.wmf"/><Relationship Id="rId12" Type="http://schemas.openxmlformats.org/officeDocument/2006/relationships/image" Target="../media/image47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43.wmf"/><Relationship Id="rId11" Type="http://schemas.openxmlformats.org/officeDocument/2006/relationships/image" Target="../media/image46.wmf"/><Relationship Id="rId5" Type="http://schemas.openxmlformats.org/officeDocument/2006/relationships/image" Target="../media/image42.wmf"/><Relationship Id="rId10" Type="http://schemas.openxmlformats.org/officeDocument/2006/relationships/image" Target="../media/image39.wmf"/><Relationship Id="rId4" Type="http://schemas.openxmlformats.org/officeDocument/2006/relationships/image" Target="../media/image45.wmf"/><Relationship Id="rId9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0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0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A9D8AA5-E989-4B13-A06C-C375B3795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18550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31B006B-8D5A-4F53-9194-B2F0D1DA07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05505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24BDCF-9E42-4593-B26C-BABDA199DBCB}" type="slidenum">
              <a:rPr lang="en-US" altLang="zh-CN" sz="1200" b="0" smtClean="0">
                <a:latin typeface="Arial" charset="0"/>
              </a:rPr>
              <a:pPr eaLnBrk="1" hangingPunct="1"/>
              <a:t>36</a:t>
            </a:fld>
            <a:endParaRPr lang="en-US" altLang="zh-CN" sz="1200" b="0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gif"/><Relationship Id="rId7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gif"/><Relationship Id="rId7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DRLC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GIF-396"/>
          <p:cNvPicPr>
            <a:picLocks noChangeAspect="1" noChangeArrowheads="1" noCrop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0038" y="3821113"/>
            <a:ext cx="670401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dex_0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850" y="349250"/>
            <a:ext cx="3000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0"/>
          <p:cNvSpPr>
            <a:spLocks/>
          </p:cNvSpPr>
          <p:nvPr userDrawn="1"/>
        </p:nvSpPr>
        <p:spPr bwMode="auto">
          <a:xfrm>
            <a:off x="319088" y="663575"/>
            <a:ext cx="7315200" cy="6016625"/>
          </a:xfrm>
          <a:custGeom>
            <a:avLst/>
            <a:gdLst/>
            <a:ahLst/>
            <a:cxnLst>
              <a:cxn ang="0">
                <a:pos x="0" y="450"/>
              </a:cxn>
              <a:cxn ang="0">
                <a:pos x="311" y="496"/>
              </a:cxn>
              <a:cxn ang="0">
                <a:pos x="579" y="2762"/>
              </a:cxn>
              <a:cxn ang="0">
                <a:pos x="1751" y="3642"/>
              </a:cxn>
              <a:cxn ang="0">
                <a:pos x="4599" y="3788"/>
              </a:cxn>
              <a:cxn ang="0">
                <a:pos x="0" y="3788"/>
              </a:cxn>
              <a:cxn ang="0">
                <a:pos x="0" y="450"/>
              </a:cxn>
            </a:cxnLst>
            <a:rect l="0" t="0" r="r" b="b"/>
            <a:pathLst>
              <a:path w="4608" h="3788">
                <a:moveTo>
                  <a:pt x="0" y="450"/>
                </a:moveTo>
                <a:cubicBezTo>
                  <a:pt x="71" y="0"/>
                  <a:pt x="214" y="111"/>
                  <a:pt x="311" y="496"/>
                </a:cubicBezTo>
                <a:cubicBezTo>
                  <a:pt x="329" y="862"/>
                  <a:pt x="319" y="2103"/>
                  <a:pt x="579" y="2762"/>
                </a:cubicBezTo>
                <a:cubicBezTo>
                  <a:pt x="786" y="3312"/>
                  <a:pt x="1319" y="3563"/>
                  <a:pt x="1751" y="3642"/>
                </a:cubicBezTo>
                <a:cubicBezTo>
                  <a:pt x="2347" y="3761"/>
                  <a:pt x="4608" y="3788"/>
                  <a:pt x="4599" y="3788"/>
                </a:cubicBezTo>
                <a:lnTo>
                  <a:pt x="0" y="3788"/>
                </a:lnTo>
                <a:lnTo>
                  <a:pt x="0" y="450"/>
                </a:lnTo>
                <a:close/>
              </a:path>
            </a:pathLst>
          </a:custGeom>
          <a:gradFill rotWithShape="1">
            <a:gsLst>
              <a:gs pos="0">
                <a:srgbClr val="005FA4"/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8" name="Picture 11" descr="top_0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5413"/>
            <a:ext cx="8609013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3"/>
          <p:cNvSpPr>
            <a:spLocks noChangeArrowheads="1"/>
          </p:cNvSpPr>
          <p:nvPr userDrawn="1"/>
        </p:nvSpPr>
        <p:spPr bwMode="auto">
          <a:xfrm>
            <a:off x="7699375" y="63357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Rectangle 34"/>
          <p:cNvSpPr>
            <a:spLocks noChangeArrowheads="1"/>
          </p:cNvSpPr>
          <p:nvPr userDrawn="1"/>
        </p:nvSpPr>
        <p:spPr bwMode="auto">
          <a:xfrm>
            <a:off x="8083550" y="63357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35"/>
          <p:cNvSpPr>
            <a:spLocks noChangeArrowheads="1"/>
          </p:cNvSpPr>
          <p:nvPr userDrawn="1"/>
        </p:nvSpPr>
        <p:spPr bwMode="auto">
          <a:xfrm>
            <a:off x="8491538" y="6345238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2" name="Picture 36">
            <a:hlinkClick r:id="" action="ppaction://hlinkshowjump?jump=lastslideviewed" highlightClick="1"/>
          </p:cNvPr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70625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7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9775" y="62658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8">
            <a:hlinkClick r:id="" action="ppaction://hlinkshowjump?jump=nextslide" highlightClick="1"/>
          </p:cNvPr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7775" y="6270625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C006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9447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706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3375" y="609600"/>
            <a:ext cx="1927225" cy="6035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609600"/>
            <a:ext cx="5630862" cy="6035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553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DRLC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hlinkClick r:id="" action="ppaction://hlinkshowjump?jump=nextslide" highlightClick="1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8575" y="6330950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hlinkClick r:id="" action="ppaction://hlinkshowjump?jump=lastslideviewed" highlightClick="1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9575" y="6330950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0575" y="6326188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9080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86470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95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06153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4520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577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8572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32811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31382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7602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114035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363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3902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1846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4862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41187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5889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1281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4535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555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6232766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867174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96745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6367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0581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94749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0490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052847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8754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06168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53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844675"/>
            <a:ext cx="3771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4413" y="1844675"/>
            <a:ext cx="3771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59372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45220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49401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5493699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17513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87704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24380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09600"/>
            <a:ext cx="82296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09001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DRLC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GIF-396"/>
          <p:cNvPicPr>
            <a:picLocks noChangeAspect="1" noChangeArrowheads="1" noCrop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0038" y="3821113"/>
            <a:ext cx="670401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index_0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850" y="349250"/>
            <a:ext cx="3000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7"/>
          <p:cNvSpPr>
            <a:spLocks/>
          </p:cNvSpPr>
          <p:nvPr userDrawn="1"/>
        </p:nvSpPr>
        <p:spPr bwMode="auto">
          <a:xfrm>
            <a:off x="319088" y="663575"/>
            <a:ext cx="7315200" cy="6016625"/>
          </a:xfrm>
          <a:custGeom>
            <a:avLst/>
            <a:gdLst/>
            <a:ahLst/>
            <a:cxnLst>
              <a:cxn ang="0">
                <a:pos x="0" y="450"/>
              </a:cxn>
              <a:cxn ang="0">
                <a:pos x="311" y="496"/>
              </a:cxn>
              <a:cxn ang="0">
                <a:pos x="579" y="2762"/>
              </a:cxn>
              <a:cxn ang="0">
                <a:pos x="1751" y="3642"/>
              </a:cxn>
              <a:cxn ang="0">
                <a:pos x="4599" y="3788"/>
              </a:cxn>
              <a:cxn ang="0">
                <a:pos x="0" y="3788"/>
              </a:cxn>
              <a:cxn ang="0">
                <a:pos x="0" y="450"/>
              </a:cxn>
            </a:cxnLst>
            <a:rect l="0" t="0" r="r" b="b"/>
            <a:pathLst>
              <a:path w="4608" h="3788">
                <a:moveTo>
                  <a:pt x="0" y="450"/>
                </a:moveTo>
                <a:cubicBezTo>
                  <a:pt x="71" y="0"/>
                  <a:pt x="214" y="111"/>
                  <a:pt x="311" y="496"/>
                </a:cubicBezTo>
                <a:cubicBezTo>
                  <a:pt x="329" y="862"/>
                  <a:pt x="319" y="2103"/>
                  <a:pt x="579" y="2762"/>
                </a:cubicBezTo>
                <a:cubicBezTo>
                  <a:pt x="786" y="3312"/>
                  <a:pt x="1319" y="3563"/>
                  <a:pt x="1751" y="3642"/>
                </a:cubicBezTo>
                <a:cubicBezTo>
                  <a:pt x="2347" y="3761"/>
                  <a:pt x="4608" y="3788"/>
                  <a:pt x="4599" y="3788"/>
                </a:cubicBezTo>
                <a:lnTo>
                  <a:pt x="0" y="3788"/>
                </a:lnTo>
                <a:lnTo>
                  <a:pt x="0" y="450"/>
                </a:lnTo>
                <a:close/>
              </a:path>
            </a:pathLst>
          </a:custGeom>
          <a:gradFill rotWithShape="1">
            <a:gsLst>
              <a:gs pos="0">
                <a:srgbClr val="005FA4"/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8" name="Picture 8" descr="top_0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5413"/>
            <a:ext cx="8609013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699375" y="63357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8083550" y="63357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8491538" y="6345238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2" name="Picture 12">
            <a:hlinkClick r:id="" action="ppaction://hlinkshowjump?jump=lastslideviewed" highlightClick="1"/>
          </p:cNvPr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70625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9775" y="62658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>
            <a:hlinkClick r:id="" action="ppaction://hlinkshowjump?jump=nextslide" highlightClick="1"/>
          </p:cNvPr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7775" y="6270625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C006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63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706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62818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44564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1639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844675"/>
            <a:ext cx="3771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4413" y="1844675"/>
            <a:ext cx="3771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27334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09631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4416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53821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0915284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2733417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1674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3375" y="609600"/>
            <a:ext cx="1927225" cy="6035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609600"/>
            <a:ext cx="5630862" cy="6035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2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99905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245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65597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2320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38198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48598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30122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25076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2087408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3078931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2821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487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533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9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087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" Target="../slides/slide2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4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wmf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Relationship Id="rId22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wmf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" Target="../slides/slide1.xml"/><Relationship Id="rId10" Type="http://schemas.openxmlformats.org/officeDocument/2006/relationships/slideLayout" Target="../slideLayouts/slideLayout5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5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BDRLC03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86" name="Rectangle 14" descr="新闻纸"/>
          <p:cNvSpPr>
            <a:spLocks noChangeArrowheads="1"/>
          </p:cNvSpPr>
          <p:nvPr/>
        </p:nvSpPr>
        <p:spPr bwMode="auto">
          <a:xfrm>
            <a:off x="479425" y="131763"/>
            <a:ext cx="8450263" cy="6553200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88" name="Rectangle 16" descr="新闻纸"/>
          <p:cNvSpPr>
            <a:spLocks noChangeArrowheads="1"/>
          </p:cNvSpPr>
          <p:nvPr/>
        </p:nvSpPr>
        <p:spPr bwMode="auto">
          <a:xfrm>
            <a:off x="331788" y="136525"/>
            <a:ext cx="150812" cy="158750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89" name="Rectangle 17" descr="新闻纸"/>
          <p:cNvSpPr>
            <a:spLocks noChangeArrowheads="1"/>
          </p:cNvSpPr>
          <p:nvPr/>
        </p:nvSpPr>
        <p:spPr bwMode="auto">
          <a:xfrm>
            <a:off x="323850" y="519113"/>
            <a:ext cx="150813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0" name="Rectangle 18" descr="新闻纸"/>
          <p:cNvSpPr>
            <a:spLocks noChangeArrowheads="1"/>
          </p:cNvSpPr>
          <p:nvPr/>
        </p:nvSpPr>
        <p:spPr bwMode="auto">
          <a:xfrm>
            <a:off x="323850" y="1120775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1" name="Rectangle 19" descr="新闻纸"/>
          <p:cNvSpPr>
            <a:spLocks noChangeArrowheads="1"/>
          </p:cNvSpPr>
          <p:nvPr/>
        </p:nvSpPr>
        <p:spPr bwMode="auto">
          <a:xfrm>
            <a:off x="323850" y="2292350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2" name="Rectangle 20" descr="新闻纸"/>
          <p:cNvSpPr>
            <a:spLocks noChangeArrowheads="1"/>
          </p:cNvSpPr>
          <p:nvPr/>
        </p:nvSpPr>
        <p:spPr bwMode="auto">
          <a:xfrm>
            <a:off x="325438" y="2886075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3" name="Rectangle 21" descr="新闻纸"/>
          <p:cNvSpPr>
            <a:spLocks noChangeArrowheads="1"/>
          </p:cNvSpPr>
          <p:nvPr/>
        </p:nvSpPr>
        <p:spPr bwMode="auto">
          <a:xfrm>
            <a:off x="325438" y="3479800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4" name="Rectangle 22" descr="新闻纸"/>
          <p:cNvSpPr>
            <a:spLocks noChangeArrowheads="1"/>
          </p:cNvSpPr>
          <p:nvPr/>
        </p:nvSpPr>
        <p:spPr bwMode="auto">
          <a:xfrm>
            <a:off x="325438" y="4656138"/>
            <a:ext cx="150812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5" name="Rectangle 23" descr="新闻纸"/>
          <p:cNvSpPr>
            <a:spLocks noChangeArrowheads="1"/>
          </p:cNvSpPr>
          <p:nvPr/>
        </p:nvSpPr>
        <p:spPr bwMode="auto">
          <a:xfrm>
            <a:off x="320675" y="5248275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6" name="Rectangle 24" descr="新闻纸"/>
          <p:cNvSpPr>
            <a:spLocks noChangeArrowheads="1"/>
          </p:cNvSpPr>
          <p:nvPr/>
        </p:nvSpPr>
        <p:spPr bwMode="auto">
          <a:xfrm>
            <a:off x="319088" y="5845175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7" name="Rectangle 25" descr="新闻纸"/>
          <p:cNvSpPr>
            <a:spLocks noChangeArrowheads="1"/>
          </p:cNvSpPr>
          <p:nvPr/>
        </p:nvSpPr>
        <p:spPr bwMode="auto">
          <a:xfrm>
            <a:off x="323850" y="6419850"/>
            <a:ext cx="150813" cy="269875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8" name="Rectangle 26" descr="新闻纸"/>
          <p:cNvSpPr>
            <a:spLocks noChangeArrowheads="1"/>
          </p:cNvSpPr>
          <p:nvPr/>
        </p:nvSpPr>
        <p:spPr bwMode="auto">
          <a:xfrm>
            <a:off x="331788" y="4065588"/>
            <a:ext cx="150812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9" name="Rectangle 27" descr="新闻纸"/>
          <p:cNvSpPr>
            <a:spLocks noChangeArrowheads="1"/>
          </p:cNvSpPr>
          <p:nvPr/>
        </p:nvSpPr>
        <p:spPr bwMode="auto">
          <a:xfrm>
            <a:off x="323850" y="1698625"/>
            <a:ext cx="150813" cy="36671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5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844675"/>
            <a:ext cx="7696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7900" name="Rectangle 28"/>
          <p:cNvSpPr>
            <a:spLocks noChangeArrowheads="1"/>
          </p:cNvSpPr>
          <p:nvPr/>
        </p:nvSpPr>
        <p:spPr bwMode="auto">
          <a:xfrm>
            <a:off x="6586538" y="6311900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1459" name="Picture 29">
            <a:hlinkClick r:id="rId15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3350" y="6286500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60" name="Group 42"/>
          <p:cNvGrpSpPr>
            <a:grpSpLocks/>
          </p:cNvGrpSpPr>
          <p:nvPr/>
        </p:nvGrpSpPr>
        <p:grpSpPr bwMode="auto">
          <a:xfrm>
            <a:off x="6877050" y="6269038"/>
            <a:ext cx="1871663" cy="349250"/>
            <a:chOff x="4332" y="3949"/>
            <a:chExt cx="1179" cy="220"/>
          </a:xfrm>
        </p:grpSpPr>
        <p:sp>
          <p:nvSpPr>
            <p:cNvPr id="207903" name="Rectangle 31"/>
            <p:cNvSpPr>
              <a:spLocks noChangeArrowheads="1"/>
            </p:cNvSpPr>
            <p:nvPr userDrawn="1"/>
          </p:nvSpPr>
          <p:spPr bwMode="auto">
            <a:xfrm>
              <a:off x="4401" y="399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904" name="Rectangle 32"/>
            <p:cNvSpPr>
              <a:spLocks noChangeArrowheads="1"/>
            </p:cNvSpPr>
            <p:nvPr userDrawn="1"/>
          </p:nvSpPr>
          <p:spPr bwMode="auto">
            <a:xfrm>
              <a:off x="4638" y="3994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905" name="Rectangle 33"/>
            <p:cNvSpPr>
              <a:spLocks noChangeArrowheads="1"/>
            </p:cNvSpPr>
            <p:nvPr userDrawn="1"/>
          </p:nvSpPr>
          <p:spPr bwMode="auto">
            <a:xfrm>
              <a:off x="4880" y="3994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906" name="Rectangle 34"/>
            <p:cNvSpPr>
              <a:spLocks noChangeArrowheads="1"/>
            </p:cNvSpPr>
            <p:nvPr userDrawn="1"/>
          </p:nvSpPr>
          <p:spPr bwMode="auto">
            <a:xfrm>
              <a:off x="5137" y="400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 userDrawn="1"/>
          </p:nvSpPr>
          <p:spPr bwMode="auto">
            <a:xfrm>
              <a:off x="5364" y="401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61466" name="Picture 36">
              <a:hlinkClick r:id="" action="ppaction://hlinkshowjump?jump=lastslideviewed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3953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7" name="Picture 37">
              <a:hlinkClick r:id="" action="ppaction://hlinkshowjump?jump=endshow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" y="3950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8" name="Picture 38">
              <a:hlinkClick r:id="" action="ppaction://hlinkshowjump?jump=nextslide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" y="3953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9" name="Picture 40">
              <a:hlinkClick r:id="" action="ppaction://hlinkshowjump?jump=previousslide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3951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0" name="Picture 41"/>
            <p:cNvPicPr>
              <a:picLocks noChangeAspect="1" noChangeArrowheads="1"/>
            </p:cNvPicPr>
            <p:nvPr userDrawn="1"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" y="3949"/>
              <a:ext cx="2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BDRLC03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pSp>
        <p:nvGrpSpPr>
          <p:cNvPr id="62468" name="Group 25"/>
          <p:cNvGrpSpPr>
            <a:grpSpLocks/>
          </p:cNvGrpSpPr>
          <p:nvPr/>
        </p:nvGrpSpPr>
        <p:grpSpPr bwMode="auto">
          <a:xfrm>
            <a:off x="5827713" y="3116263"/>
            <a:ext cx="3086100" cy="3571875"/>
            <a:chOff x="3671" y="1963"/>
            <a:chExt cx="1944" cy="2250"/>
          </a:xfrm>
        </p:grpSpPr>
        <p:pic>
          <p:nvPicPr>
            <p:cNvPr id="62469" name="Picture 24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" y="1963"/>
              <a:ext cx="1944" cy="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963" name="Oval 11">
              <a:hlinkClick r:id="" action="ppaction://hlinkshowjump?jump=nextslide"/>
            </p:cNvPr>
            <p:cNvSpPr>
              <a:spLocks noChangeArrowheads="1"/>
            </p:cNvSpPr>
            <p:nvPr userDrawn="1"/>
          </p:nvSpPr>
          <p:spPr bwMode="auto">
            <a:xfrm>
              <a:off x="4196" y="3510"/>
              <a:ext cx="499" cy="484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dist="28398" dir="1593903" algn="ctr" rotWithShape="0">
                <a:srgbClr val="FFCC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>
                  <a:solidFill>
                    <a:schemeClr val="accent2"/>
                  </a:solidFill>
                  <a:latin typeface="Arial" charset="0"/>
                  <a:ea typeface="隶书" pitchFamily="49" charset="-122"/>
                </a:rPr>
                <a:t>下</a:t>
              </a:r>
            </a:p>
          </p:txBody>
        </p:sp>
        <p:sp>
          <p:nvSpPr>
            <p:cNvPr id="253965" name="Oval 13">
              <a:hlinkClick r:id="" action="ppaction://hlinkshowjump?jump=lastslideviewed"/>
            </p:cNvPr>
            <p:cNvSpPr>
              <a:spLocks noChangeArrowheads="1"/>
            </p:cNvSpPr>
            <p:nvPr userDrawn="1"/>
          </p:nvSpPr>
          <p:spPr bwMode="auto">
            <a:xfrm>
              <a:off x="4508" y="2513"/>
              <a:ext cx="690" cy="59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dist="28398" dir="1593903" algn="ctr" rotWithShape="0">
                <a:srgbClr val="FFCC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>
                  <a:solidFill>
                    <a:srgbClr val="009900"/>
                  </a:solidFill>
                  <a:latin typeface="Arial" charset="0"/>
                  <a:ea typeface="隶书" pitchFamily="49" charset="-122"/>
                </a:rPr>
                <a:t>回</a:t>
              </a:r>
            </a:p>
          </p:txBody>
        </p:sp>
        <p:sp>
          <p:nvSpPr>
            <p:cNvPr id="253966" name="Oval 14">
              <a:hlinkClick r:id="" action="ppaction://hlinkshowjump?jump=endshow"/>
            </p:cNvPr>
            <p:cNvSpPr>
              <a:spLocks noChangeArrowheads="1"/>
            </p:cNvSpPr>
            <p:nvPr userDrawn="1"/>
          </p:nvSpPr>
          <p:spPr bwMode="auto">
            <a:xfrm>
              <a:off x="5173" y="3248"/>
              <a:ext cx="408" cy="408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dist="28398" dir="1593903" algn="ctr" rotWithShape="0">
                <a:srgbClr val="FFCC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>
                  <a:solidFill>
                    <a:srgbClr val="CC0000"/>
                  </a:solidFill>
                  <a:latin typeface="Arial" charset="0"/>
                  <a:ea typeface="隶书" pitchFamily="49" charset="-122"/>
                </a:rPr>
                <a:t>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7451725" y="5661025"/>
            <a:ext cx="1692275" cy="1196975"/>
          </a:xfrm>
          <a:prstGeom prst="rect">
            <a:avLst/>
          </a:prstGeom>
          <a:solidFill>
            <a:srgbClr val="B9585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BDRLC03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27" name="Rectangle 3" descr="BJ1180"/>
          <p:cNvSpPr>
            <a:spLocks noChangeArrowheads="1"/>
          </p:cNvSpPr>
          <p:nvPr/>
        </p:nvSpPr>
        <p:spPr bwMode="auto">
          <a:xfrm>
            <a:off x="479425" y="131763"/>
            <a:ext cx="8450263" cy="6553200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28" name="Rectangle 4" descr="BJ1180"/>
          <p:cNvSpPr>
            <a:spLocks noChangeArrowheads="1"/>
          </p:cNvSpPr>
          <p:nvPr/>
        </p:nvSpPr>
        <p:spPr bwMode="auto">
          <a:xfrm>
            <a:off x="331788" y="136525"/>
            <a:ext cx="150812" cy="158750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29" name="Rectangle 5" descr="BJ1180"/>
          <p:cNvSpPr>
            <a:spLocks noChangeArrowheads="1"/>
          </p:cNvSpPr>
          <p:nvPr/>
        </p:nvSpPr>
        <p:spPr bwMode="auto">
          <a:xfrm>
            <a:off x="323850" y="519113"/>
            <a:ext cx="150813" cy="360362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0" name="Rectangle 6" descr="BJ1180"/>
          <p:cNvSpPr>
            <a:spLocks noChangeArrowheads="1"/>
          </p:cNvSpPr>
          <p:nvPr/>
        </p:nvSpPr>
        <p:spPr bwMode="auto">
          <a:xfrm>
            <a:off x="323850" y="1120775"/>
            <a:ext cx="150813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1" name="Rectangle 7" descr="BJ1180"/>
          <p:cNvSpPr>
            <a:spLocks noChangeArrowheads="1"/>
          </p:cNvSpPr>
          <p:nvPr/>
        </p:nvSpPr>
        <p:spPr bwMode="auto">
          <a:xfrm>
            <a:off x="323850" y="2292350"/>
            <a:ext cx="150813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2" name="Rectangle 8" descr="BJ1180"/>
          <p:cNvSpPr>
            <a:spLocks noChangeArrowheads="1"/>
          </p:cNvSpPr>
          <p:nvPr/>
        </p:nvSpPr>
        <p:spPr bwMode="auto">
          <a:xfrm>
            <a:off x="325438" y="2886075"/>
            <a:ext cx="150812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3" name="Rectangle 9" descr="BJ1180"/>
          <p:cNvSpPr>
            <a:spLocks noChangeArrowheads="1"/>
          </p:cNvSpPr>
          <p:nvPr/>
        </p:nvSpPr>
        <p:spPr bwMode="auto">
          <a:xfrm>
            <a:off x="325438" y="3479800"/>
            <a:ext cx="150812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4" name="Rectangle 10" descr="BJ1180"/>
          <p:cNvSpPr>
            <a:spLocks noChangeArrowheads="1"/>
          </p:cNvSpPr>
          <p:nvPr/>
        </p:nvSpPr>
        <p:spPr bwMode="auto">
          <a:xfrm>
            <a:off x="325438" y="4656138"/>
            <a:ext cx="150812" cy="360362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5" name="Rectangle 11" descr="BJ1180"/>
          <p:cNvSpPr>
            <a:spLocks noChangeArrowheads="1"/>
          </p:cNvSpPr>
          <p:nvPr/>
        </p:nvSpPr>
        <p:spPr bwMode="auto">
          <a:xfrm>
            <a:off x="320675" y="5248275"/>
            <a:ext cx="150813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6" name="Rectangle 12" descr="BJ1180"/>
          <p:cNvSpPr>
            <a:spLocks noChangeArrowheads="1"/>
          </p:cNvSpPr>
          <p:nvPr/>
        </p:nvSpPr>
        <p:spPr bwMode="auto">
          <a:xfrm>
            <a:off x="319088" y="5845175"/>
            <a:ext cx="150812" cy="36036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7" name="Rectangle 13" descr="BJ1180"/>
          <p:cNvSpPr>
            <a:spLocks noChangeArrowheads="1"/>
          </p:cNvSpPr>
          <p:nvPr/>
        </p:nvSpPr>
        <p:spPr bwMode="auto">
          <a:xfrm>
            <a:off x="323850" y="6419850"/>
            <a:ext cx="150813" cy="269875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8" name="Rectangle 14" descr="BJ1180"/>
          <p:cNvSpPr>
            <a:spLocks noChangeArrowheads="1"/>
          </p:cNvSpPr>
          <p:nvPr/>
        </p:nvSpPr>
        <p:spPr bwMode="auto">
          <a:xfrm>
            <a:off x="331788" y="4065588"/>
            <a:ext cx="150812" cy="360362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9" name="Rectangle 15" descr="BJ1180"/>
          <p:cNvSpPr>
            <a:spLocks noChangeArrowheads="1"/>
          </p:cNvSpPr>
          <p:nvPr/>
        </p:nvSpPr>
        <p:spPr bwMode="auto">
          <a:xfrm>
            <a:off x="323850" y="1698625"/>
            <a:ext cx="150813" cy="366713"/>
          </a:xfrm>
          <a:prstGeom prst="rect">
            <a:avLst/>
          </a:prstGeom>
          <a:blipFill dpi="0" rotWithShape="1">
            <a:blip r:embed="rId16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0241" name="Rectangle 17"/>
          <p:cNvSpPr>
            <a:spLocks noChangeArrowheads="1"/>
          </p:cNvSpPr>
          <p:nvPr/>
        </p:nvSpPr>
        <p:spPr bwMode="auto">
          <a:xfrm>
            <a:off x="6586538" y="6311900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4530" name="Picture 18">
            <a:hlinkClick r:id="rId1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3350" y="6286500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31" name="Group 19"/>
          <p:cNvGrpSpPr>
            <a:grpSpLocks/>
          </p:cNvGrpSpPr>
          <p:nvPr/>
        </p:nvGrpSpPr>
        <p:grpSpPr bwMode="auto">
          <a:xfrm>
            <a:off x="6877050" y="6269038"/>
            <a:ext cx="1871663" cy="349250"/>
            <a:chOff x="4332" y="3949"/>
            <a:chExt cx="1179" cy="220"/>
          </a:xfrm>
        </p:grpSpPr>
        <p:sp>
          <p:nvSpPr>
            <p:cNvPr id="820244" name="Rectangle 20"/>
            <p:cNvSpPr>
              <a:spLocks noChangeArrowheads="1"/>
            </p:cNvSpPr>
            <p:nvPr userDrawn="1"/>
          </p:nvSpPr>
          <p:spPr bwMode="auto">
            <a:xfrm>
              <a:off x="4401" y="399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245" name="Rectangle 21"/>
            <p:cNvSpPr>
              <a:spLocks noChangeArrowheads="1"/>
            </p:cNvSpPr>
            <p:nvPr userDrawn="1"/>
          </p:nvSpPr>
          <p:spPr bwMode="auto">
            <a:xfrm>
              <a:off x="4638" y="3994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246" name="Rectangle 22"/>
            <p:cNvSpPr>
              <a:spLocks noChangeArrowheads="1"/>
            </p:cNvSpPr>
            <p:nvPr userDrawn="1"/>
          </p:nvSpPr>
          <p:spPr bwMode="auto">
            <a:xfrm>
              <a:off x="4880" y="3994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247" name="Rectangle 23"/>
            <p:cNvSpPr>
              <a:spLocks noChangeArrowheads="1"/>
            </p:cNvSpPr>
            <p:nvPr userDrawn="1"/>
          </p:nvSpPr>
          <p:spPr bwMode="auto">
            <a:xfrm>
              <a:off x="5137" y="400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248" name="Rectangle 24"/>
            <p:cNvSpPr>
              <a:spLocks noChangeArrowheads="1"/>
            </p:cNvSpPr>
            <p:nvPr userDrawn="1"/>
          </p:nvSpPr>
          <p:spPr bwMode="auto">
            <a:xfrm>
              <a:off x="5364" y="401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64537" name="Picture 25">
              <a:hlinkClick r:id="" action="ppaction://hlinkshowjump?jump=lastslideviewed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3953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8" name="Picture 26">
              <a:hlinkClick r:id="" action="ppaction://hlinkshowjump?jump=endshow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" y="3950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9" name="Picture 27">
              <a:hlinkClick r:id="" action="ppaction://hlinkshowjump?jump=nextslide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" y="3953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40" name="Picture 28">
              <a:hlinkClick r:id="" action="ppaction://hlinkshowjump?jump=previousslide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3951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41" name="Picture 29"/>
            <p:cNvPicPr>
              <a:picLocks noChangeAspect="1" noChangeArrowheads="1"/>
            </p:cNvPicPr>
            <p:nvPr userDrawn="1"/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" y="3949"/>
              <a:ext cx="2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  <p:sldLayoutId id="2147484271" r:id="rId12"/>
    <p:sldLayoutId id="2147484272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BDRLC03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2275" name="Rectangle 3" descr="新闻纸"/>
          <p:cNvSpPr>
            <a:spLocks noChangeArrowheads="1"/>
          </p:cNvSpPr>
          <p:nvPr/>
        </p:nvSpPr>
        <p:spPr bwMode="auto">
          <a:xfrm>
            <a:off x="331788" y="136525"/>
            <a:ext cx="150812" cy="158750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76" name="Rectangle 4" descr="新闻纸"/>
          <p:cNvSpPr>
            <a:spLocks noChangeArrowheads="1"/>
          </p:cNvSpPr>
          <p:nvPr/>
        </p:nvSpPr>
        <p:spPr bwMode="auto">
          <a:xfrm>
            <a:off x="323850" y="519113"/>
            <a:ext cx="150813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77" name="Rectangle 5" descr="新闻纸"/>
          <p:cNvSpPr>
            <a:spLocks noChangeArrowheads="1"/>
          </p:cNvSpPr>
          <p:nvPr/>
        </p:nvSpPr>
        <p:spPr bwMode="auto">
          <a:xfrm>
            <a:off x="323850" y="1120775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78" name="Rectangle 6" descr="新闻纸"/>
          <p:cNvSpPr>
            <a:spLocks noChangeArrowheads="1"/>
          </p:cNvSpPr>
          <p:nvPr/>
        </p:nvSpPr>
        <p:spPr bwMode="auto">
          <a:xfrm>
            <a:off x="323850" y="2292350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79" name="Rectangle 7" descr="新闻纸"/>
          <p:cNvSpPr>
            <a:spLocks noChangeArrowheads="1"/>
          </p:cNvSpPr>
          <p:nvPr/>
        </p:nvSpPr>
        <p:spPr bwMode="auto">
          <a:xfrm>
            <a:off x="325438" y="2886075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80" name="Rectangle 8" descr="新闻纸"/>
          <p:cNvSpPr>
            <a:spLocks noChangeArrowheads="1"/>
          </p:cNvSpPr>
          <p:nvPr/>
        </p:nvSpPr>
        <p:spPr bwMode="auto">
          <a:xfrm>
            <a:off x="325438" y="3479800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81" name="Rectangle 9" descr="新闻纸"/>
          <p:cNvSpPr>
            <a:spLocks noChangeArrowheads="1"/>
          </p:cNvSpPr>
          <p:nvPr/>
        </p:nvSpPr>
        <p:spPr bwMode="auto">
          <a:xfrm>
            <a:off x="325438" y="4656138"/>
            <a:ext cx="150812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82" name="Rectangle 10" descr="新闻纸"/>
          <p:cNvSpPr>
            <a:spLocks noChangeArrowheads="1"/>
          </p:cNvSpPr>
          <p:nvPr/>
        </p:nvSpPr>
        <p:spPr bwMode="auto">
          <a:xfrm>
            <a:off x="320675" y="5248275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83" name="Rectangle 11" descr="新闻纸"/>
          <p:cNvSpPr>
            <a:spLocks noChangeArrowheads="1"/>
          </p:cNvSpPr>
          <p:nvPr/>
        </p:nvSpPr>
        <p:spPr bwMode="auto">
          <a:xfrm>
            <a:off x="319088" y="5845175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84" name="Rectangle 12" descr="新闻纸"/>
          <p:cNvSpPr>
            <a:spLocks noChangeArrowheads="1"/>
          </p:cNvSpPr>
          <p:nvPr/>
        </p:nvSpPr>
        <p:spPr bwMode="auto">
          <a:xfrm>
            <a:off x="323850" y="6419850"/>
            <a:ext cx="150813" cy="269875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85" name="Rectangle 13" descr="新闻纸"/>
          <p:cNvSpPr>
            <a:spLocks noChangeArrowheads="1"/>
          </p:cNvSpPr>
          <p:nvPr/>
        </p:nvSpPr>
        <p:spPr bwMode="auto">
          <a:xfrm>
            <a:off x="331788" y="4065588"/>
            <a:ext cx="150812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86" name="Rectangle 14" descr="新闻纸"/>
          <p:cNvSpPr>
            <a:spLocks noChangeArrowheads="1"/>
          </p:cNvSpPr>
          <p:nvPr/>
        </p:nvSpPr>
        <p:spPr bwMode="auto">
          <a:xfrm>
            <a:off x="323850" y="1698625"/>
            <a:ext cx="150813" cy="36671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8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844675"/>
            <a:ext cx="7696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62289" name="Rectangle 17"/>
          <p:cNvSpPr>
            <a:spLocks noChangeArrowheads="1"/>
          </p:cNvSpPr>
          <p:nvPr/>
        </p:nvSpPr>
        <p:spPr bwMode="auto">
          <a:xfrm>
            <a:off x="6586538" y="6311900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5554" name="Picture 18">
            <a:hlinkClick r:id="rId15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6190" b="-11574"/>
          <a:stretch>
            <a:fillRect/>
          </a:stretch>
        </p:blipFill>
        <p:spPr bwMode="auto">
          <a:xfrm>
            <a:off x="6483350" y="6286500"/>
            <a:ext cx="3937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2292" name="Rectangle 20"/>
          <p:cNvSpPr>
            <a:spLocks noChangeArrowheads="1"/>
          </p:cNvSpPr>
          <p:nvPr/>
        </p:nvSpPr>
        <p:spPr bwMode="auto">
          <a:xfrm>
            <a:off x="6986588" y="6334125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93" name="Rectangle 21"/>
          <p:cNvSpPr>
            <a:spLocks noChangeArrowheads="1"/>
          </p:cNvSpPr>
          <p:nvPr/>
        </p:nvSpPr>
        <p:spPr bwMode="auto">
          <a:xfrm>
            <a:off x="7362825" y="6340475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94" name="Rectangle 22"/>
          <p:cNvSpPr>
            <a:spLocks noChangeArrowheads="1"/>
          </p:cNvSpPr>
          <p:nvPr/>
        </p:nvSpPr>
        <p:spPr bwMode="auto">
          <a:xfrm>
            <a:off x="7747000" y="6340475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95" name="Rectangle 23"/>
          <p:cNvSpPr>
            <a:spLocks noChangeArrowheads="1"/>
          </p:cNvSpPr>
          <p:nvPr/>
        </p:nvSpPr>
        <p:spPr bwMode="auto">
          <a:xfrm>
            <a:off x="8154988" y="6350000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62296" name="Rectangle 24"/>
          <p:cNvSpPr>
            <a:spLocks noChangeArrowheads="1"/>
          </p:cNvSpPr>
          <p:nvPr/>
        </p:nvSpPr>
        <p:spPr bwMode="auto">
          <a:xfrm>
            <a:off x="8515350" y="6365875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5560" name="Picture 25">
            <a:hlinkClick r:id="" action="ppaction://hlinkshowjump?jump=lastslideviewed" highlightClick="1"/>
          </p:cNvPr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678" b="-14815"/>
          <a:stretch>
            <a:fillRect/>
          </a:stretch>
        </p:blipFill>
        <p:spPr bwMode="auto">
          <a:xfrm>
            <a:off x="7642225" y="6275388"/>
            <a:ext cx="3857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1" name="Picture 26">
            <a:hlinkClick r:id="" action="ppaction://hlinkshowjump?jump=endshow" highlightClick="1"/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1548" b="-16203"/>
          <a:stretch>
            <a:fillRect/>
          </a:stretch>
        </p:blipFill>
        <p:spPr bwMode="auto">
          <a:xfrm>
            <a:off x="8023225" y="6270625"/>
            <a:ext cx="3651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2" name="Picture 27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3810" b="-69908"/>
          <a:stretch>
            <a:fillRect/>
          </a:stretch>
        </p:blipFill>
        <p:spPr bwMode="auto">
          <a:xfrm>
            <a:off x="7261225" y="6275388"/>
            <a:ext cx="406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3" name="Picture 28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2738" b="-15741"/>
          <a:stretch>
            <a:fillRect/>
          </a:stretch>
        </p:blipFill>
        <p:spPr bwMode="auto">
          <a:xfrm>
            <a:off x="6877050" y="627221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4" name="Picture 29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6288" y="6269038"/>
            <a:ext cx="352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44.jpeg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2.bin"/><Relationship Id="rId3" Type="http://schemas.openxmlformats.org/officeDocument/2006/relationships/image" Target="../media/image49.png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4.jpe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4.xml"/><Relationship Id="rId5" Type="http://schemas.openxmlformats.org/officeDocument/2006/relationships/slide" Target="slide47.xml"/><Relationship Id="rId4" Type="http://schemas.openxmlformats.org/officeDocument/2006/relationships/image" Target="../media/image1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5.bin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4.bin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Relationship Id="rId9" Type="http://schemas.openxmlformats.org/officeDocument/2006/relationships/oleObject" Target="../embeddings/oleObject14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3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gif"/><Relationship Id="rId3" Type="http://schemas.openxmlformats.org/officeDocument/2006/relationships/oleObject" Target="../embeddings/oleObject150.bin"/><Relationship Id="rId7" Type="http://schemas.openxmlformats.org/officeDocument/2006/relationships/hyperlink" Target="http://www.psjying.pudong-edu.sh.cn/haoduotu/tupianku/wangye/fuhao/wenhao/Q_004.GIF" TargetMode="External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.jpeg"/><Relationship Id="rId5" Type="http://schemas.openxmlformats.org/officeDocument/2006/relationships/image" Target="../media/image154.jpeg"/><Relationship Id="rId4" Type="http://schemas.openxmlformats.org/officeDocument/2006/relationships/oleObject" Target="../embeddings/oleObject151.bin"/><Relationship Id="rId9" Type="http://schemas.openxmlformats.org/officeDocument/2006/relationships/oleObject" Target="../embeddings/oleObject15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eg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54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8.bin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7.bin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6.bin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5.bin"/><Relationship Id="rId9" Type="http://schemas.openxmlformats.org/officeDocument/2006/relationships/oleObject" Target="../embeddings/oleObject16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oleObject" Target="../embeddings/oleObject17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67.bin"/><Relationship Id="rId12" Type="http://schemas.openxmlformats.org/officeDocument/2006/relationships/oleObject" Target="../embeddings/oleObject17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6.bin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5.bin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9.bin"/><Relationship Id="rId14" Type="http://schemas.openxmlformats.org/officeDocument/2006/relationships/oleObject" Target="../embeddings/oleObject17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.png"/><Relationship Id="rId4" Type="http://schemas.openxmlformats.org/officeDocument/2006/relationships/slide" Target="slide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oleObject" Target="../embeddings/oleObject176.bin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4.png"/><Relationship Id="rId5" Type="http://schemas.openxmlformats.org/officeDocument/2006/relationships/image" Target="../media/image182.jpeg"/><Relationship Id="rId10" Type="http://schemas.openxmlformats.org/officeDocument/2006/relationships/slide" Target="slide37.xml"/><Relationship Id="rId4" Type="http://schemas.openxmlformats.org/officeDocument/2006/relationships/oleObject" Target="../embeddings/oleObject177.bin"/><Relationship Id="rId9" Type="http://schemas.openxmlformats.org/officeDocument/2006/relationships/oleObject" Target="../embeddings/oleObject18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slide" Target="slide37.xml"/><Relationship Id="rId4" Type="http://schemas.openxmlformats.org/officeDocument/2006/relationships/oleObject" Target="../embeddings/oleObject18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3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18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oleObject" Target="../embeddings/oleObject196.bin"/><Relationship Id="rId18" Type="http://schemas.openxmlformats.org/officeDocument/2006/relationships/oleObject" Target="../embeddings/oleObject201.bin"/><Relationship Id="rId26" Type="http://schemas.openxmlformats.org/officeDocument/2006/relationships/oleObject" Target="../embeddings/oleObject209.bin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0.bin"/><Relationship Id="rId12" Type="http://schemas.openxmlformats.org/officeDocument/2006/relationships/oleObject" Target="../embeddings/oleObject195.bin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8.bin"/><Relationship Id="rId2" Type="http://schemas.openxmlformats.org/officeDocument/2006/relationships/slideLayout" Target="../slideLayouts/slideLayout37.xml"/><Relationship Id="rId16" Type="http://schemas.openxmlformats.org/officeDocument/2006/relationships/oleObject" Target="../embeddings/oleObject199.bin"/><Relationship Id="rId20" Type="http://schemas.openxmlformats.org/officeDocument/2006/relationships/oleObject" Target="../embeddings/oleObject203.bin"/><Relationship Id="rId29" Type="http://schemas.openxmlformats.org/officeDocument/2006/relationships/oleObject" Target="../embeddings/oleObject212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89.bin"/><Relationship Id="rId11" Type="http://schemas.openxmlformats.org/officeDocument/2006/relationships/oleObject" Target="../embeddings/oleObject194.bin"/><Relationship Id="rId24" Type="http://schemas.openxmlformats.org/officeDocument/2006/relationships/oleObject" Target="../embeddings/oleObject207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6.bin"/><Relationship Id="rId28" Type="http://schemas.openxmlformats.org/officeDocument/2006/relationships/oleObject" Target="../embeddings/oleObject211.bin"/><Relationship Id="rId10" Type="http://schemas.openxmlformats.org/officeDocument/2006/relationships/oleObject" Target="../embeddings/oleObject193.bin"/><Relationship Id="rId19" Type="http://schemas.openxmlformats.org/officeDocument/2006/relationships/oleObject" Target="../embeddings/oleObject202.bin"/><Relationship Id="rId4" Type="http://schemas.openxmlformats.org/officeDocument/2006/relationships/oleObject" Target="../embeddings/oleObject187.bin"/><Relationship Id="rId9" Type="http://schemas.openxmlformats.org/officeDocument/2006/relationships/oleObject" Target="../embeddings/oleObject192.bin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5.bin"/><Relationship Id="rId27" Type="http://schemas.openxmlformats.org/officeDocument/2006/relationships/oleObject" Target="../embeddings/oleObject21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oleObject" Target="../embeddings/oleObject223.bin"/><Relationship Id="rId18" Type="http://schemas.openxmlformats.org/officeDocument/2006/relationships/oleObject" Target="../embeddings/oleObject228.bin"/><Relationship Id="rId26" Type="http://schemas.openxmlformats.org/officeDocument/2006/relationships/oleObject" Target="../embeddings/oleObject236.bin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17.bin"/><Relationship Id="rId12" Type="http://schemas.openxmlformats.org/officeDocument/2006/relationships/oleObject" Target="../embeddings/oleObject222.bin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5.bin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30.bin"/><Relationship Id="rId29" Type="http://schemas.openxmlformats.org/officeDocument/2006/relationships/oleObject" Target="../embeddings/oleObject239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16.bin"/><Relationship Id="rId11" Type="http://schemas.openxmlformats.org/officeDocument/2006/relationships/oleObject" Target="../embeddings/oleObject221.bin"/><Relationship Id="rId24" Type="http://schemas.openxmlformats.org/officeDocument/2006/relationships/oleObject" Target="../embeddings/oleObject234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33.bin"/><Relationship Id="rId28" Type="http://schemas.openxmlformats.org/officeDocument/2006/relationships/oleObject" Target="../embeddings/oleObject238.bin"/><Relationship Id="rId10" Type="http://schemas.openxmlformats.org/officeDocument/2006/relationships/oleObject" Target="../embeddings/oleObject220.bin"/><Relationship Id="rId19" Type="http://schemas.openxmlformats.org/officeDocument/2006/relationships/oleObject" Target="../embeddings/oleObject229.bin"/><Relationship Id="rId4" Type="http://schemas.openxmlformats.org/officeDocument/2006/relationships/oleObject" Target="../embeddings/oleObject214.bin"/><Relationship Id="rId9" Type="http://schemas.openxmlformats.org/officeDocument/2006/relationships/oleObject" Target="../embeddings/oleObject219.bin"/><Relationship Id="rId14" Type="http://schemas.openxmlformats.org/officeDocument/2006/relationships/oleObject" Target="../embeddings/oleObject224.bin"/><Relationship Id="rId22" Type="http://schemas.openxmlformats.org/officeDocument/2006/relationships/oleObject" Target="../embeddings/oleObject232.bin"/><Relationship Id="rId27" Type="http://schemas.openxmlformats.org/officeDocument/2006/relationships/oleObject" Target="../embeddings/oleObject237.bin"/><Relationship Id="rId30" Type="http://schemas.openxmlformats.org/officeDocument/2006/relationships/oleObject" Target="../embeddings/oleObject240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1.bin"/><Relationship Id="rId18" Type="http://schemas.openxmlformats.org/officeDocument/2006/relationships/oleObject" Target="../embeddings/oleObject256.bin"/><Relationship Id="rId26" Type="http://schemas.openxmlformats.org/officeDocument/2006/relationships/oleObject" Target="../embeddings/oleObject263.bin"/><Relationship Id="rId39" Type="http://schemas.openxmlformats.org/officeDocument/2006/relationships/oleObject" Target="../embeddings/oleObject276.bin"/><Relationship Id="rId21" Type="http://schemas.openxmlformats.org/officeDocument/2006/relationships/oleObject" Target="../embeddings/oleObject258.bin"/><Relationship Id="rId34" Type="http://schemas.openxmlformats.org/officeDocument/2006/relationships/oleObject" Target="../embeddings/oleObject271.bin"/><Relationship Id="rId42" Type="http://schemas.openxmlformats.org/officeDocument/2006/relationships/oleObject" Target="../embeddings/oleObject279.bin"/><Relationship Id="rId47" Type="http://schemas.openxmlformats.org/officeDocument/2006/relationships/oleObject" Target="../embeddings/oleObject284.bin"/><Relationship Id="rId50" Type="http://schemas.openxmlformats.org/officeDocument/2006/relationships/oleObject" Target="../embeddings/oleObject287.bin"/><Relationship Id="rId55" Type="http://schemas.openxmlformats.org/officeDocument/2006/relationships/oleObject" Target="../embeddings/oleObject292.bin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254.bin"/><Relationship Id="rId20" Type="http://schemas.openxmlformats.org/officeDocument/2006/relationships/image" Target="../media/image14.jpeg"/><Relationship Id="rId29" Type="http://schemas.openxmlformats.org/officeDocument/2006/relationships/oleObject" Target="../embeddings/oleObject266.bin"/><Relationship Id="rId41" Type="http://schemas.openxmlformats.org/officeDocument/2006/relationships/oleObject" Target="../embeddings/oleObject278.bin"/><Relationship Id="rId54" Type="http://schemas.openxmlformats.org/officeDocument/2006/relationships/oleObject" Target="../embeddings/oleObject291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44.bin"/><Relationship Id="rId11" Type="http://schemas.openxmlformats.org/officeDocument/2006/relationships/oleObject" Target="../embeddings/oleObject249.bin"/><Relationship Id="rId24" Type="http://schemas.openxmlformats.org/officeDocument/2006/relationships/oleObject" Target="../embeddings/oleObject261.bin"/><Relationship Id="rId32" Type="http://schemas.openxmlformats.org/officeDocument/2006/relationships/oleObject" Target="../embeddings/oleObject269.bin"/><Relationship Id="rId37" Type="http://schemas.openxmlformats.org/officeDocument/2006/relationships/oleObject" Target="../embeddings/oleObject274.bin"/><Relationship Id="rId40" Type="http://schemas.openxmlformats.org/officeDocument/2006/relationships/oleObject" Target="../embeddings/oleObject277.bin"/><Relationship Id="rId45" Type="http://schemas.openxmlformats.org/officeDocument/2006/relationships/oleObject" Target="../embeddings/oleObject282.bin"/><Relationship Id="rId53" Type="http://schemas.openxmlformats.org/officeDocument/2006/relationships/oleObject" Target="../embeddings/oleObject290.bin"/><Relationship Id="rId58" Type="http://schemas.openxmlformats.org/officeDocument/2006/relationships/oleObject" Target="../embeddings/oleObject295.bin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60.bin"/><Relationship Id="rId28" Type="http://schemas.openxmlformats.org/officeDocument/2006/relationships/oleObject" Target="../embeddings/oleObject265.bin"/><Relationship Id="rId36" Type="http://schemas.openxmlformats.org/officeDocument/2006/relationships/oleObject" Target="../embeddings/oleObject273.bin"/><Relationship Id="rId49" Type="http://schemas.openxmlformats.org/officeDocument/2006/relationships/oleObject" Target="../embeddings/oleObject286.bin"/><Relationship Id="rId57" Type="http://schemas.openxmlformats.org/officeDocument/2006/relationships/oleObject" Target="../embeddings/oleObject294.bin"/><Relationship Id="rId61" Type="http://schemas.openxmlformats.org/officeDocument/2006/relationships/oleObject" Target="../embeddings/oleObject298.bin"/><Relationship Id="rId10" Type="http://schemas.openxmlformats.org/officeDocument/2006/relationships/oleObject" Target="../embeddings/oleObject248.bin"/><Relationship Id="rId19" Type="http://schemas.openxmlformats.org/officeDocument/2006/relationships/oleObject" Target="../embeddings/oleObject257.bin"/><Relationship Id="rId31" Type="http://schemas.openxmlformats.org/officeDocument/2006/relationships/oleObject" Target="../embeddings/oleObject268.bin"/><Relationship Id="rId44" Type="http://schemas.openxmlformats.org/officeDocument/2006/relationships/oleObject" Target="../embeddings/oleObject281.bin"/><Relationship Id="rId52" Type="http://schemas.openxmlformats.org/officeDocument/2006/relationships/oleObject" Target="../embeddings/oleObject289.bin"/><Relationship Id="rId60" Type="http://schemas.openxmlformats.org/officeDocument/2006/relationships/oleObject" Target="../embeddings/oleObject297.bin"/><Relationship Id="rId4" Type="http://schemas.openxmlformats.org/officeDocument/2006/relationships/oleObject" Target="../embeddings/oleObject242.bin"/><Relationship Id="rId9" Type="http://schemas.openxmlformats.org/officeDocument/2006/relationships/oleObject" Target="../embeddings/oleObject247.bin"/><Relationship Id="rId14" Type="http://schemas.openxmlformats.org/officeDocument/2006/relationships/oleObject" Target="../embeddings/oleObject252.bin"/><Relationship Id="rId22" Type="http://schemas.openxmlformats.org/officeDocument/2006/relationships/oleObject" Target="../embeddings/oleObject259.bin"/><Relationship Id="rId27" Type="http://schemas.openxmlformats.org/officeDocument/2006/relationships/oleObject" Target="../embeddings/oleObject264.bin"/><Relationship Id="rId30" Type="http://schemas.openxmlformats.org/officeDocument/2006/relationships/oleObject" Target="../embeddings/oleObject267.bin"/><Relationship Id="rId35" Type="http://schemas.openxmlformats.org/officeDocument/2006/relationships/oleObject" Target="../embeddings/oleObject272.bin"/><Relationship Id="rId43" Type="http://schemas.openxmlformats.org/officeDocument/2006/relationships/oleObject" Target="../embeddings/oleObject280.bin"/><Relationship Id="rId48" Type="http://schemas.openxmlformats.org/officeDocument/2006/relationships/oleObject" Target="../embeddings/oleObject285.bin"/><Relationship Id="rId56" Type="http://schemas.openxmlformats.org/officeDocument/2006/relationships/oleObject" Target="../embeddings/oleObject293.bin"/><Relationship Id="rId8" Type="http://schemas.openxmlformats.org/officeDocument/2006/relationships/oleObject" Target="../embeddings/oleObject246.bin"/><Relationship Id="rId51" Type="http://schemas.openxmlformats.org/officeDocument/2006/relationships/oleObject" Target="../embeddings/oleObject288.bin"/><Relationship Id="rId3" Type="http://schemas.openxmlformats.org/officeDocument/2006/relationships/oleObject" Target="../embeddings/oleObject241.bin"/><Relationship Id="rId12" Type="http://schemas.openxmlformats.org/officeDocument/2006/relationships/oleObject" Target="../embeddings/oleObject250.bin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62.bin"/><Relationship Id="rId33" Type="http://schemas.openxmlformats.org/officeDocument/2006/relationships/oleObject" Target="../embeddings/oleObject270.bin"/><Relationship Id="rId38" Type="http://schemas.openxmlformats.org/officeDocument/2006/relationships/oleObject" Target="../embeddings/oleObject275.bin"/><Relationship Id="rId46" Type="http://schemas.openxmlformats.org/officeDocument/2006/relationships/oleObject" Target="../embeddings/oleObject283.bin"/><Relationship Id="rId59" Type="http://schemas.openxmlformats.org/officeDocument/2006/relationships/oleObject" Target="../embeddings/oleObject296.bin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9.bin"/><Relationship Id="rId18" Type="http://schemas.openxmlformats.org/officeDocument/2006/relationships/oleObject" Target="../embeddings/oleObject314.bin"/><Relationship Id="rId26" Type="http://schemas.openxmlformats.org/officeDocument/2006/relationships/oleObject" Target="../embeddings/oleObject321.bin"/><Relationship Id="rId39" Type="http://schemas.openxmlformats.org/officeDocument/2006/relationships/oleObject" Target="../embeddings/oleObject334.bin"/><Relationship Id="rId21" Type="http://schemas.openxmlformats.org/officeDocument/2006/relationships/oleObject" Target="../embeddings/oleObject316.bin"/><Relationship Id="rId34" Type="http://schemas.openxmlformats.org/officeDocument/2006/relationships/oleObject" Target="../embeddings/oleObject329.bin"/><Relationship Id="rId42" Type="http://schemas.openxmlformats.org/officeDocument/2006/relationships/oleObject" Target="../embeddings/oleObject337.bin"/><Relationship Id="rId47" Type="http://schemas.openxmlformats.org/officeDocument/2006/relationships/oleObject" Target="../embeddings/oleObject342.bin"/><Relationship Id="rId50" Type="http://schemas.openxmlformats.org/officeDocument/2006/relationships/oleObject" Target="../embeddings/oleObject345.bin"/><Relationship Id="rId55" Type="http://schemas.openxmlformats.org/officeDocument/2006/relationships/oleObject" Target="../embeddings/oleObject350.bin"/><Relationship Id="rId7" Type="http://schemas.openxmlformats.org/officeDocument/2006/relationships/oleObject" Target="../embeddings/oleObject303.bin"/><Relationship Id="rId12" Type="http://schemas.openxmlformats.org/officeDocument/2006/relationships/oleObject" Target="../embeddings/oleObject308.bin"/><Relationship Id="rId17" Type="http://schemas.openxmlformats.org/officeDocument/2006/relationships/oleObject" Target="../embeddings/oleObject313.bin"/><Relationship Id="rId25" Type="http://schemas.openxmlformats.org/officeDocument/2006/relationships/oleObject" Target="../embeddings/oleObject320.bin"/><Relationship Id="rId33" Type="http://schemas.openxmlformats.org/officeDocument/2006/relationships/oleObject" Target="../embeddings/oleObject328.bin"/><Relationship Id="rId38" Type="http://schemas.openxmlformats.org/officeDocument/2006/relationships/oleObject" Target="../embeddings/oleObject333.bin"/><Relationship Id="rId46" Type="http://schemas.openxmlformats.org/officeDocument/2006/relationships/oleObject" Target="../embeddings/oleObject341.bin"/><Relationship Id="rId2" Type="http://schemas.openxmlformats.org/officeDocument/2006/relationships/slideLayout" Target="../slideLayouts/slideLayout40.xml"/><Relationship Id="rId16" Type="http://schemas.openxmlformats.org/officeDocument/2006/relationships/oleObject" Target="../embeddings/oleObject312.bin"/><Relationship Id="rId20" Type="http://schemas.openxmlformats.org/officeDocument/2006/relationships/image" Target="../media/image14.jpeg"/><Relationship Id="rId29" Type="http://schemas.openxmlformats.org/officeDocument/2006/relationships/oleObject" Target="../embeddings/oleObject324.bin"/><Relationship Id="rId41" Type="http://schemas.openxmlformats.org/officeDocument/2006/relationships/oleObject" Target="../embeddings/oleObject336.bin"/><Relationship Id="rId54" Type="http://schemas.openxmlformats.org/officeDocument/2006/relationships/oleObject" Target="../embeddings/oleObject349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02.bin"/><Relationship Id="rId11" Type="http://schemas.openxmlformats.org/officeDocument/2006/relationships/oleObject" Target="../embeddings/oleObject307.bin"/><Relationship Id="rId24" Type="http://schemas.openxmlformats.org/officeDocument/2006/relationships/oleObject" Target="../embeddings/oleObject319.bin"/><Relationship Id="rId32" Type="http://schemas.openxmlformats.org/officeDocument/2006/relationships/oleObject" Target="../embeddings/oleObject327.bin"/><Relationship Id="rId37" Type="http://schemas.openxmlformats.org/officeDocument/2006/relationships/oleObject" Target="../embeddings/oleObject332.bin"/><Relationship Id="rId40" Type="http://schemas.openxmlformats.org/officeDocument/2006/relationships/oleObject" Target="../embeddings/oleObject335.bin"/><Relationship Id="rId45" Type="http://schemas.openxmlformats.org/officeDocument/2006/relationships/oleObject" Target="../embeddings/oleObject340.bin"/><Relationship Id="rId53" Type="http://schemas.openxmlformats.org/officeDocument/2006/relationships/oleObject" Target="../embeddings/oleObject348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11.bin"/><Relationship Id="rId23" Type="http://schemas.openxmlformats.org/officeDocument/2006/relationships/oleObject" Target="../embeddings/oleObject318.bin"/><Relationship Id="rId28" Type="http://schemas.openxmlformats.org/officeDocument/2006/relationships/oleObject" Target="../embeddings/oleObject323.bin"/><Relationship Id="rId36" Type="http://schemas.openxmlformats.org/officeDocument/2006/relationships/oleObject" Target="../embeddings/oleObject331.bin"/><Relationship Id="rId49" Type="http://schemas.openxmlformats.org/officeDocument/2006/relationships/oleObject" Target="../embeddings/oleObject344.bin"/><Relationship Id="rId10" Type="http://schemas.openxmlformats.org/officeDocument/2006/relationships/oleObject" Target="../embeddings/oleObject306.bin"/><Relationship Id="rId19" Type="http://schemas.openxmlformats.org/officeDocument/2006/relationships/oleObject" Target="../embeddings/oleObject315.bin"/><Relationship Id="rId31" Type="http://schemas.openxmlformats.org/officeDocument/2006/relationships/oleObject" Target="../embeddings/oleObject326.bin"/><Relationship Id="rId44" Type="http://schemas.openxmlformats.org/officeDocument/2006/relationships/oleObject" Target="../embeddings/oleObject339.bin"/><Relationship Id="rId52" Type="http://schemas.openxmlformats.org/officeDocument/2006/relationships/oleObject" Target="../embeddings/oleObject347.bin"/><Relationship Id="rId4" Type="http://schemas.openxmlformats.org/officeDocument/2006/relationships/oleObject" Target="../embeddings/oleObject300.bin"/><Relationship Id="rId9" Type="http://schemas.openxmlformats.org/officeDocument/2006/relationships/oleObject" Target="../embeddings/oleObject305.bin"/><Relationship Id="rId14" Type="http://schemas.openxmlformats.org/officeDocument/2006/relationships/oleObject" Target="../embeddings/oleObject310.bin"/><Relationship Id="rId22" Type="http://schemas.openxmlformats.org/officeDocument/2006/relationships/oleObject" Target="../embeddings/oleObject317.bin"/><Relationship Id="rId27" Type="http://schemas.openxmlformats.org/officeDocument/2006/relationships/oleObject" Target="../embeddings/oleObject322.bin"/><Relationship Id="rId30" Type="http://schemas.openxmlformats.org/officeDocument/2006/relationships/oleObject" Target="../embeddings/oleObject325.bin"/><Relationship Id="rId35" Type="http://schemas.openxmlformats.org/officeDocument/2006/relationships/oleObject" Target="../embeddings/oleObject330.bin"/><Relationship Id="rId43" Type="http://schemas.openxmlformats.org/officeDocument/2006/relationships/oleObject" Target="../embeddings/oleObject338.bin"/><Relationship Id="rId48" Type="http://schemas.openxmlformats.org/officeDocument/2006/relationships/oleObject" Target="../embeddings/oleObject343.bin"/><Relationship Id="rId56" Type="http://schemas.openxmlformats.org/officeDocument/2006/relationships/oleObject" Target="../embeddings/oleObject351.bin"/><Relationship Id="rId8" Type="http://schemas.openxmlformats.org/officeDocument/2006/relationships/oleObject" Target="../embeddings/oleObject304.bin"/><Relationship Id="rId51" Type="http://schemas.openxmlformats.org/officeDocument/2006/relationships/oleObject" Target="../embeddings/oleObject346.bin"/><Relationship Id="rId3" Type="http://schemas.openxmlformats.org/officeDocument/2006/relationships/oleObject" Target="../embeddings/oleObject29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6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55.bin"/><Relationship Id="rId5" Type="http://schemas.openxmlformats.org/officeDocument/2006/relationships/oleObject" Target="../embeddings/oleObject354.bin"/><Relationship Id="rId4" Type="http://schemas.openxmlformats.org/officeDocument/2006/relationships/oleObject" Target="../embeddings/oleObject35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7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359.bin"/><Relationship Id="rId4" Type="http://schemas.openxmlformats.org/officeDocument/2006/relationships/oleObject" Target="../embeddings/oleObject35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5.bin"/><Relationship Id="rId3" Type="http://schemas.openxmlformats.org/officeDocument/2006/relationships/oleObject" Target="../embeddings/oleObject360.bin"/><Relationship Id="rId7" Type="http://schemas.openxmlformats.org/officeDocument/2006/relationships/oleObject" Target="../embeddings/oleObject36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63.bin"/><Relationship Id="rId5" Type="http://schemas.openxmlformats.org/officeDocument/2006/relationships/oleObject" Target="../embeddings/oleObject362.bin"/><Relationship Id="rId4" Type="http://schemas.openxmlformats.org/officeDocument/2006/relationships/oleObject" Target="../embeddings/oleObject361.bin"/><Relationship Id="rId9" Type="http://schemas.openxmlformats.org/officeDocument/2006/relationships/oleObject" Target="../embeddings/oleObject36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7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70.bin"/><Relationship Id="rId5" Type="http://schemas.openxmlformats.org/officeDocument/2006/relationships/oleObject" Target="../embeddings/oleObject369.bin"/><Relationship Id="rId4" Type="http://schemas.openxmlformats.org/officeDocument/2006/relationships/oleObject" Target="../embeddings/oleObject36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7.bin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6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75.bin"/><Relationship Id="rId5" Type="http://schemas.openxmlformats.org/officeDocument/2006/relationships/oleObject" Target="../embeddings/oleObject374.bin"/><Relationship Id="rId4" Type="http://schemas.openxmlformats.org/officeDocument/2006/relationships/oleObject" Target="../embeddings/oleObject37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8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379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5.bin"/><Relationship Id="rId3" Type="http://schemas.openxmlformats.org/officeDocument/2006/relationships/oleObject" Target="../embeddings/oleObject380.bin"/><Relationship Id="rId7" Type="http://schemas.openxmlformats.org/officeDocument/2006/relationships/oleObject" Target="../embeddings/oleObject38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83.bin"/><Relationship Id="rId5" Type="http://schemas.openxmlformats.org/officeDocument/2006/relationships/oleObject" Target="../embeddings/oleObject382.bin"/><Relationship Id="rId4" Type="http://schemas.openxmlformats.org/officeDocument/2006/relationships/oleObject" Target="../embeddings/oleObject381.bin"/><Relationship Id="rId9" Type="http://schemas.openxmlformats.org/officeDocument/2006/relationships/oleObject" Target="../embeddings/oleObject38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7.bin"/><Relationship Id="rId7" Type="http://schemas.openxmlformats.org/officeDocument/2006/relationships/oleObject" Target="../embeddings/oleObject39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90.bin"/><Relationship Id="rId5" Type="http://schemas.openxmlformats.org/officeDocument/2006/relationships/oleObject" Target="../embeddings/oleObject389.bin"/><Relationship Id="rId4" Type="http://schemas.openxmlformats.org/officeDocument/2006/relationships/oleObject" Target="../embeddings/oleObject38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39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9.bin"/><Relationship Id="rId13" Type="http://schemas.openxmlformats.org/officeDocument/2006/relationships/oleObject" Target="../embeddings/oleObject404.bin"/><Relationship Id="rId3" Type="http://schemas.openxmlformats.org/officeDocument/2006/relationships/oleObject" Target="../embeddings/oleObject394.bin"/><Relationship Id="rId7" Type="http://schemas.openxmlformats.org/officeDocument/2006/relationships/oleObject" Target="../embeddings/oleObject398.bin"/><Relationship Id="rId12" Type="http://schemas.openxmlformats.org/officeDocument/2006/relationships/oleObject" Target="../embeddings/oleObject40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97.bin"/><Relationship Id="rId11" Type="http://schemas.openxmlformats.org/officeDocument/2006/relationships/oleObject" Target="../embeddings/oleObject402.bin"/><Relationship Id="rId5" Type="http://schemas.openxmlformats.org/officeDocument/2006/relationships/oleObject" Target="../embeddings/oleObject396.bin"/><Relationship Id="rId10" Type="http://schemas.openxmlformats.org/officeDocument/2006/relationships/oleObject" Target="../embeddings/oleObject401.bin"/><Relationship Id="rId4" Type="http://schemas.openxmlformats.org/officeDocument/2006/relationships/oleObject" Target="../embeddings/oleObject395.bin"/><Relationship Id="rId9" Type="http://schemas.openxmlformats.org/officeDocument/2006/relationships/oleObject" Target="../embeddings/oleObject400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0.bin"/><Relationship Id="rId3" Type="http://schemas.openxmlformats.org/officeDocument/2006/relationships/oleObject" Target="../embeddings/oleObject405.bin"/><Relationship Id="rId7" Type="http://schemas.openxmlformats.org/officeDocument/2006/relationships/oleObject" Target="../embeddings/oleObject409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408.bin"/><Relationship Id="rId11" Type="http://schemas.openxmlformats.org/officeDocument/2006/relationships/oleObject" Target="../embeddings/oleObject413.bin"/><Relationship Id="rId5" Type="http://schemas.openxmlformats.org/officeDocument/2006/relationships/oleObject" Target="../embeddings/oleObject407.bin"/><Relationship Id="rId10" Type="http://schemas.openxmlformats.org/officeDocument/2006/relationships/oleObject" Target="../embeddings/oleObject412.bin"/><Relationship Id="rId4" Type="http://schemas.openxmlformats.org/officeDocument/2006/relationships/oleObject" Target="../embeddings/oleObject406.bin"/><Relationship Id="rId9" Type="http://schemas.openxmlformats.org/officeDocument/2006/relationships/oleObject" Target="../embeddings/oleObject411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9.bin"/><Relationship Id="rId13" Type="http://schemas.openxmlformats.org/officeDocument/2006/relationships/oleObject" Target="../embeddings/oleObject424.bin"/><Relationship Id="rId3" Type="http://schemas.openxmlformats.org/officeDocument/2006/relationships/oleObject" Target="../embeddings/oleObject414.bin"/><Relationship Id="rId7" Type="http://schemas.openxmlformats.org/officeDocument/2006/relationships/oleObject" Target="../embeddings/oleObject418.bin"/><Relationship Id="rId12" Type="http://schemas.openxmlformats.org/officeDocument/2006/relationships/oleObject" Target="../embeddings/oleObject42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417.bin"/><Relationship Id="rId11" Type="http://schemas.openxmlformats.org/officeDocument/2006/relationships/oleObject" Target="../embeddings/oleObject422.bin"/><Relationship Id="rId5" Type="http://schemas.openxmlformats.org/officeDocument/2006/relationships/oleObject" Target="../embeddings/oleObject416.bin"/><Relationship Id="rId10" Type="http://schemas.openxmlformats.org/officeDocument/2006/relationships/oleObject" Target="../embeddings/oleObject421.bin"/><Relationship Id="rId4" Type="http://schemas.openxmlformats.org/officeDocument/2006/relationships/oleObject" Target="../embeddings/oleObject415.bin"/><Relationship Id="rId9" Type="http://schemas.openxmlformats.org/officeDocument/2006/relationships/oleObject" Target="../embeddings/oleObject42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9.bin"/><Relationship Id="rId3" Type="http://schemas.openxmlformats.org/officeDocument/2006/relationships/oleObject" Target="../embeddings/oleObject425.bin"/><Relationship Id="rId7" Type="http://schemas.openxmlformats.org/officeDocument/2006/relationships/oleObject" Target="../embeddings/oleObject428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427.bin"/><Relationship Id="rId11" Type="http://schemas.openxmlformats.org/officeDocument/2006/relationships/oleObject" Target="../embeddings/oleObject432.bin"/><Relationship Id="rId5" Type="http://schemas.openxmlformats.org/officeDocument/2006/relationships/image" Target="../media/image326.gif"/><Relationship Id="rId10" Type="http://schemas.openxmlformats.org/officeDocument/2006/relationships/oleObject" Target="../embeddings/oleObject431.bin"/><Relationship Id="rId4" Type="http://schemas.openxmlformats.org/officeDocument/2006/relationships/oleObject" Target="../embeddings/oleObject426.bin"/><Relationship Id="rId9" Type="http://schemas.openxmlformats.org/officeDocument/2006/relationships/oleObject" Target="../embeddings/oleObject43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3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52.v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8.jpeg"/><Relationship Id="rId1" Type="http://schemas.openxmlformats.org/officeDocument/2006/relationships/slideLayout" Target="../slideLayouts/slideLayout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4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3.vml"/><Relationship Id="rId6" Type="http://schemas.openxmlformats.org/officeDocument/2006/relationships/slide" Target="slide37.xml"/><Relationship Id="rId5" Type="http://schemas.openxmlformats.org/officeDocument/2006/relationships/oleObject" Target="../embeddings/oleObject436.bin"/><Relationship Id="rId4" Type="http://schemas.openxmlformats.org/officeDocument/2006/relationships/oleObject" Target="../embeddings/oleObject435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3" Type="http://schemas.openxmlformats.org/officeDocument/2006/relationships/slide" Target="slide59.xml"/><Relationship Id="rId7" Type="http://schemas.openxmlformats.org/officeDocument/2006/relationships/slide" Target="slide65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33.png"/><Relationship Id="rId5" Type="http://schemas.openxmlformats.org/officeDocument/2006/relationships/slide" Target="slide61.xml"/><Relationship Id="rId10" Type="http://schemas.openxmlformats.org/officeDocument/2006/relationships/image" Target="../media/image336.png"/><Relationship Id="rId4" Type="http://schemas.openxmlformats.org/officeDocument/2006/relationships/image" Target="../media/image332.png"/><Relationship Id="rId9" Type="http://schemas.openxmlformats.org/officeDocument/2006/relationships/image" Target="../media/image335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437.bin"/><Relationship Id="rId7" Type="http://schemas.openxmlformats.org/officeDocument/2006/relationships/slide" Target="slide33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440.bin"/><Relationship Id="rId5" Type="http://schemas.openxmlformats.org/officeDocument/2006/relationships/oleObject" Target="../embeddings/oleObject439.bin"/><Relationship Id="rId4" Type="http://schemas.openxmlformats.org/officeDocument/2006/relationships/oleObject" Target="../embeddings/oleObject438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oleObject" Target="../embeddings/oleObject441.bin"/><Relationship Id="rId7" Type="http://schemas.openxmlformats.org/officeDocument/2006/relationships/oleObject" Target="../embeddings/oleObject445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444.bin"/><Relationship Id="rId5" Type="http://schemas.openxmlformats.org/officeDocument/2006/relationships/oleObject" Target="../embeddings/oleObject443.bin"/><Relationship Id="rId4" Type="http://schemas.openxmlformats.org/officeDocument/2006/relationships/oleObject" Target="../embeddings/oleObject442.bin"/><Relationship Id="rId9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6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4.png"/><Relationship Id="rId4" Type="http://schemas.openxmlformats.org/officeDocument/2006/relationships/slide" Target="slide3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7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7.vml"/><Relationship Id="rId6" Type="http://schemas.openxmlformats.org/officeDocument/2006/relationships/slide" Target="slide37.xml"/><Relationship Id="rId5" Type="http://schemas.openxmlformats.org/officeDocument/2006/relationships/oleObject" Target="../embeddings/oleObject449.bin"/><Relationship Id="rId4" Type="http://schemas.openxmlformats.org/officeDocument/2006/relationships/oleObject" Target="../embeddings/oleObject44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0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8.vml"/><Relationship Id="rId6" Type="http://schemas.openxmlformats.org/officeDocument/2006/relationships/slide" Target="slide37.xml"/><Relationship Id="rId5" Type="http://schemas.openxmlformats.org/officeDocument/2006/relationships/oleObject" Target="../embeddings/oleObject452.bin"/><Relationship Id="rId4" Type="http://schemas.openxmlformats.org/officeDocument/2006/relationships/oleObject" Target="../embeddings/oleObject451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slideLayout" Target="../slideLayouts/slideLayout40.xml"/><Relationship Id="rId1" Type="http://schemas.openxmlformats.org/officeDocument/2006/relationships/video" Target="file:///E:\&#27010;&#29575;&#35770;&#19982;&#25968;&#29702;&#32479;&#35745;&#30005;&#23376;&#25945;&#26696;\demo\4-1&#25253;&#31461;&#38382;&#39064;.wmv" TargetMode="External"/><Relationship Id="rId5" Type="http://schemas.openxmlformats.org/officeDocument/2006/relationships/image" Target="../media/image4.png"/><Relationship Id="rId4" Type="http://schemas.openxmlformats.org/officeDocument/2006/relationships/slide" Target="slide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WordArt 2"/>
          <p:cNvSpPr>
            <a:spLocks noChangeArrowheads="1" noChangeShapeType="1" noTextEdit="1"/>
          </p:cNvSpPr>
          <p:nvPr/>
        </p:nvSpPr>
        <p:spPr bwMode="auto">
          <a:xfrm>
            <a:off x="1555750" y="2997200"/>
            <a:ext cx="6757988" cy="708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kern="10">
                <a:ln w="6350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0823A8"/>
                </a:solidFill>
                <a:effectLst>
                  <a:outerShdw dist="35921" dir="2700000" algn="ctr" rotWithShape="0">
                    <a:srgbClr val="B2B2B2"/>
                  </a:outerShdw>
                </a:effectLst>
                <a:latin typeface="隶书"/>
                <a:ea typeface="隶书"/>
              </a:rPr>
              <a:t>概率论与数理统计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1" name="Text Box 3"/>
          <p:cNvSpPr txBox="1">
            <a:spLocks noChangeArrowheads="1"/>
          </p:cNvSpPr>
          <p:nvPr/>
        </p:nvSpPr>
        <p:spPr bwMode="auto">
          <a:xfrm>
            <a:off x="900113" y="1268413"/>
            <a:ext cx="72009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10000"/>
              </a:lnSpc>
            </a:pPr>
            <a:r>
              <a:rPr kumimoji="1" lang="en-US" altLang="zh-CN"/>
              <a:t>       </a:t>
            </a:r>
            <a:r>
              <a:rPr kumimoji="1" lang="zh-CN" altLang="en-US"/>
              <a:t>设某教练员有甲、乙两名射击运动员</a:t>
            </a:r>
            <a:r>
              <a:rPr kumimoji="1" lang="en-US" altLang="zh-CN"/>
              <a:t>, </a:t>
            </a:r>
            <a:r>
              <a:rPr kumimoji="1" lang="zh-CN" altLang="en-US"/>
              <a:t>现</a:t>
            </a:r>
          </a:p>
          <a:p>
            <a:pPr algn="dist" eaLnBrk="1" hangingPunct="1">
              <a:lnSpc>
                <a:spcPct val="110000"/>
              </a:lnSpc>
            </a:pPr>
            <a:r>
              <a:rPr kumimoji="1" lang="zh-CN" altLang="en-US"/>
              <a:t>需要选拔其中的一名参加运动会</a:t>
            </a:r>
            <a:r>
              <a:rPr kumimoji="1" lang="en-US" altLang="zh-CN"/>
              <a:t>, </a:t>
            </a:r>
            <a:r>
              <a:rPr kumimoji="1" lang="zh-CN" altLang="en-US"/>
              <a:t>根据过去的</a:t>
            </a:r>
          </a:p>
          <a:p>
            <a:pPr algn="l" eaLnBrk="1" hangingPunct="1">
              <a:lnSpc>
                <a:spcPct val="110000"/>
              </a:lnSpc>
            </a:pPr>
            <a:r>
              <a:rPr kumimoji="1" lang="zh-CN" altLang="en-US"/>
              <a:t>记录显示</a:t>
            </a:r>
            <a:r>
              <a:rPr kumimoji="1" lang="en-US" altLang="zh-CN"/>
              <a:t>, </a:t>
            </a:r>
            <a:r>
              <a:rPr kumimoji="1" lang="zh-CN" altLang="en-US"/>
              <a:t>二人的技术水平如下</a:t>
            </a:r>
            <a:r>
              <a:rPr kumimoji="1" lang="en-US" altLang="zh-CN"/>
              <a:t>:</a:t>
            </a:r>
          </a:p>
        </p:txBody>
      </p:sp>
      <p:grpSp>
        <p:nvGrpSpPr>
          <p:cNvPr id="2" name="Group 1074"/>
          <p:cNvGrpSpPr>
            <a:grpSpLocks/>
          </p:cNvGrpSpPr>
          <p:nvPr/>
        </p:nvGrpSpPr>
        <p:grpSpPr bwMode="auto">
          <a:xfrm>
            <a:off x="1835150" y="4370388"/>
            <a:ext cx="6324600" cy="1219200"/>
            <a:chOff x="1300" y="2753"/>
            <a:chExt cx="3984" cy="768"/>
          </a:xfrm>
        </p:grpSpPr>
        <p:sp>
          <p:nvSpPr>
            <p:cNvPr id="4121" name="Rectangle 5"/>
            <p:cNvSpPr>
              <a:spLocks noChangeArrowheads="1"/>
            </p:cNvSpPr>
            <p:nvPr/>
          </p:nvSpPr>
          <p:spPr bwMode="auto">
            <a:xfrm>
              <a:off x="1300" y="3007"/>
              <a:ext cx="10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/>
                <a:t>     </a:t>
              </a:r>
              <a:r>
                <a:rPr lang="zh-CN" altLang="en-US"/>
                <a:t>乙射手</a:t>
              </a:r>
            </a:p>
          </p:txBody>
        </p:sp>
        <p:grpSp>
          <p:nvGrpSpPr>
            <p:cNvPr id="4122" name="Group 6"/>
            <p:cNvGrpSpPr>
              <a:grpSpLocks/>
            </p:cNvGrpSpPr>
            <p:nvPr/>
          </p:nvGrpSpPr>
          <p:grpSpPr bwMode="auto">
            <a:xfrm>
              <a:off x="2500" y="2753"/>
              <a:ext cx="2784" cy="768"/>
              <a:chOff x="2352" y="2688"/>
              <a:chExt cx="2784" cy="768"/>
            </a:xfrm>
          </p:grpSpPr>
          <p:sp>
            <p:nvSpPr>
              <p:cNvPr id="4123" name="Line 7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278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4" name="Line 8"/>
              <p:cNvSpPr>
                <a:spLocks noChangeShapeType="1"/>
              </p:cNvSpPr>
              <p:nvPr/>
            </p:nvSpPr>
            <p:spPr bwMode="auto">
              <a:xfrm flipH="1">
                <a:off x="3552" y="2688"/>
                <a:ext cx="1" cy="76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104" name="Object 9"/>
              <p:cNvGraphicFramePr>
                <a:graphicFrameLocks noChangeAspect="1"/>
              </p:cNvGraphicFramePr>
              <p:nvPr/>
            </p:nvGraphicFramePr>
            <p:xfrm>
              <a:off x="2544" y="2784"/>
              <a:ext cx="928" cy="248"/>
            </p:xfrm>
            <a:graphic>
              <a:graphicData uri="http://schemas.openxmlformats.org/presentationml/2006/ole">
                <p:oleObj spid="_x0000_s4138" name="Equation" r:id="rId3" imgW="1473200" imgH="393700" progId="Equation.3">
                  <p:embed/>
                </p:oleObj>
              </a:graphicData>
            </a:graphic>
          </p:graphicFrame>
          <p:graphicFrame>
            <p:nvGraphicFramePr>
              <p:cNvPr id="4105" name="Object 10"/>
              <p:cNvGraphicFramePr>
                <a:graphicFrameLocks noChangeAspect="1"/>
              </p:cNvGraphicFramePr>
              <p:nvPr/>
            </p:nvGraphicFramePr>
            <p:xfrm>
              <a:off x="2736" y="3168"/>
              <a:ext cx="472" cy="248"/>
            </p:xfrm>
            <a:graphic>
              <a:graphicData uri="http://schemas.openxmlformats.org/presentationml/2006/ole">
                <p:oleObj spid="_x0000_s4139" name="Equation" r:id="rId4" imgW="748975" imgH="393529" progId="Equation.3">
                  <p:embed/>
                </p:oleObj>
              </a:graphicData>
            </a:graphic>
          </p:graphicFrame>
          <p:graphicFrame>
            <p:nvGraphicFramePr>
              <p:cNvPr id="4106" name="Object 11"/>
              <p:cNvGraphicFramePr>
                <a:graphicFrameLocks noChangeAspect="1"/>
              </p:cNvGraphicFramePr>
              <p:nvPr/>
            </p:nvGraphicFramePr>
            <p:xfrm>
              <a:off x="3792" y="2784"/>
              <a:ext cx="1225" cy="248"/>
            </p:xfrm>
            <a:graphic>
              <a:graphicData uri="http://schemas.openxmlformats.org/presentationml/2006/ole">
                <p:oleObj spid="_x0000_s4140" name="Equation" r:id="rId5" imgW="1384300" imgH="393700" progId="Equation.3">
                  <p:embed/>
                </p:oleObj>
              </a:graphicData>
            </a:graphic>
          </p:graphicFrame>
          <p:graphicFrame>
            <p:nvGraphicFramePr>
              <p:cNvPr id="4107" name="Object 12"/>
              <p:cNvGraphicFramePr>
                <a:graphicFrameLocks noChangeAspect="1"/>
              </p:cNvGraphicFramePr>
              <p:nvPr/>
            </p:nvGraphicFramePr>
            <p:xfrm>
              <a:off x="3744" y="3216"/>
              <a:ext cx="296" cy="200"/>
            </p:xfrm>
            <a:graphic>
              <a:graphicData uri="http://schemas.openxmlformats.org/presentationml/2006/ole">
                <p:oleObj spid="_x0000_s4141" name="Equation" r:id="rId6" imgW="469696" imgH="317362" progId="Equation.3">
                  <p:embed/>
                </p:oleObj>
              </a:graphicData>
            </a:graphic>
          </p:graphicFrame>
          <p:graphicFrame>
            <p:nvGraphicFramePr>
              <p:cNvPr id="4108" name="Object 13"/>
              <p:cNvGraphicFramePr>
                <a:graphicFrameLocks noChangeAspect="1"/>
              </p:cNvGraphicFramePr>
              <p:nvPr/>
            </p:nvGraphicFramePr>
            <p:xfrm>
              <a:off x="4172" y="3216"/>
              <a:ext cx="296" cy="200"/>
            </p:xfrm>
            <a:graphic>
              <a:graphicData uri="http://schemas.openxmlformats.org/presentationml/2006/ole">
                <p:oleObj spid="_x0000_s4142" name="Equation" r:id="rId7" imgW="469696" imgH="317362" progId="Equation.3">
                  <p:embed/>
                </p:oleObj>
              </a:graphicData>
            </a:graphic>
          </p:graphicFrame>
          <p:graphicFrame>
            <p:nvGraphicFramePr>
              <p:cNvPr id="4109" name="Object 14"/>
              <p:cNvGraphicFramePr>
                <a:graphicFrameLocks noChangeAspect="1"/>
              </p:cNvGraphicFramePr>
              <p:nvPr/>
            </p:nvGraphicFramePr>
            <p:xfrm>
              <a:off x="4656" y="3216"/>
              <a:ext cx="296" cy="200"/>
            </p:xfrm>
            <a:graphic>
              <a:graphicData uri="http://schemas.openxmlformats.org/presentationml/2006/ole">
                <p:oleObj spid="_x0000_s4143" name="Equation" r:id="rId8" imgW="469696" imgH="317362" progId="Equation.3">
                  <p:embed/>
                </p:oleObj>
              </a:graphicData>
            </a:graphic>
          </p:graphicFrame>
          <p:sp>
            <p:nvSpPr>
              <p:cNvPr id="4125" name="Rectangle 15"/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2784" cy="768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4" name="Group 1075"/>
          <p:cNvGrpSpPr>
            <a:grpSpLocks/>
          </p:cNvGrpSpPr>
          <p:nvPr/>
        </p:nvGrpSpPr>
        <p:grpSpPr bwMode="auto">
          <a:xfrm>
            <a:off x="2051050" y="2930525"/>
            <a:ext cx="6115050" cy="1219200"/>
            <a:chOff x="1432" y="1846"/>
            <a:chExt cx="3852" cy="768"/>
          </a:xfrm>
        </p:grpSpPr>
        <p:sp>
          <p:nvSpPr>
            <p:cNvPr id="4116" name="Line 18"/>
            <p:cNvSpPr>
              <a:spLocks noChangeShapeType="1"/>
            </p:cNvSpPr>
            <p:nvPr/>
          </p:nvSpPr>
          <p:spPr bwMode="auto">
            <a:xfrm>
              <a:off x="2500" y="2230"/>
              <a:ext cx="27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117" name="Group 1073"/>
            <p:cNvGrpSpPr>
              <a:grpSpLocks/>
            </p:cNvGrpSpPr>
            <p:nvPr/>
          </p:nvGrpSpPr>
          <p:grpSpPr bwMode="auto">
            <a:xfrm>
              <a:off x="1432" y="1846"/>
              <a:ext cx="3852" cy="768"/>
              <a:chOff x="1432" y="1846"/>
              <a:chExt cx="3852" cy="768"/>
            </a:xfrm>
          </p:grpSpPr>
          <p:sp>
            <p:nvSpPr>
              <p:cNvPr id="4118" name="Text Box 17"/>
              <p:cNvSpPr txBox="1">
                <a:spLocks noChangeArrowheads="1"/>
              </p:cNvSpPr>
              <p:nvPr/>
            </p:nvSpPr>
            <p:spPr bwMode="auto">
              <a:xfrm>
                <a:off x="1432" y="2086"/>
                <a:ext cx="9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/>
                  <a:t>   </a:t>
                </a:r>
                <a:r>
                  <a:rPr lang="zh-CN" altLang="en-US"/>
                  <a:t>甲射手</a:t>
                </a:r>
              </a:p>
            </p:txBody>
          </p:sp>
          <p:sp>
            <p:nvSpPr>
              <p:cNvPr id="4119" name="Line 19"/>
              <p:cNvSpPr>
                <a:spLocks noChangeShapeType="1"/>
              </p:cNvSpPr>
              <p:nvPr/>
            </p:nvSpPr>
            <p:spPr bwMode="auto">
              <a:xfrm flipH="1">
                <a:off x="3700" y="1846"/>
                <a:ext cx="1" cy="76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098" name="Object 20"/>
              <p:cNvGraphicFramePr>
                <a:graphicFrameLocks noChangeAspect="1"/>
              </p:cNvGraphicFramePr>
              <p:nvPr/>
            </p:nvGraphicFramePr>
            <p:xfrm>
              <a:off x="2644" y="1942"/>
              <a:ext cx="928" cy="248"/>
            </p:xfrm>
            <a:graphic>
              <a:graphicData uri="http://schemas.openxmlformats.org/presentationml/2006/ole">
                <p:oleObj spid="_x0000_s4144" name="Equation" r:id="rId9" imgW="1473200" imgH="393700" progId="Equation.3">
                  <p:embed/>
                </p:oleObj>
              </a:graphicData>
            </a:graphic>
          </p:graphicFrame>
          <p:graphicFrame>
            <p:nvGraphicFramePr>
              <p:cNvPr id="4099" name="Object 21"/>
              <p:cNvGraphicFramePr>
                <a:graphicFrameLocks noChangeAspect="1"/>
              </p:cNvGraphicFramePr>
              <p:nvPr/>
            </p:nvGraphicFramePr>
            <p:xfrm>
              <a:off x="2884" y="2326"/>
              <a:ext cx="472" cy="248"/>
            </p:xfrm>
            <a:graphic>
              <a:graphicData uri="http://schemas.openxmlformats.org/presentationml/2006/ole">
                <p:oleObj spid="_x0000_s4145" name="Equation" r:id="rId10" imgW="748975" imgH="393529" progId="Equation.3">
                  <p:embed/>
                </p:oleObj>
              </a:graphicData>
            </a:graphic>
          </p:graphicFrame>
          <p:graphicFrame>
            <p:nvGraphicFramePr>
              <p:cNvPr id="4100" name="Object 22"/>
              <p:cNvGraphicFramePr>
                <a:graphicFrameLocks noChangeAspect="1"/>
              </p:cNvGraphicFramePr>
              <p:nvPr/>
            </p:nvGraphicFramePr>
            <p:xfrm>
              <a:off x="3940" y="1942"/>
              <a:ext cx="1225" cy="248"/>
            </p:xfrm>
            <a:graphic>
              <a:graphicData uri="http://schemas.openxmlformats.org/presentationml/2006/ole">
                <p:oleObj spid="_x0000_s4146" name="Equation" r:id="rId11" imgW="1384300" imgH="393700" progId="Equation.3">
                  <p:embed/>
                </p:oleObj>
              </a:graphicData>
            </a:graphic>
          </p:graphicFrame>
          <p:graphicFrame>
            <p:nvGraphicFramePr>
              <p:cNvPr id="4101" name="Object 23"/>
              <p:cNvGraphicFramePr>
                <a:graphicFrameLocks noChangeAspect="1"/>
              </p:cNvGraphicFramePr>
              <p:nvPr/>
            </p:nvGraphicFramePr>
            <p:xfrm>
              <a:off x="3892" y="2374"/>
              <a:ext cx="296" cy="200"/>
            </p:xfrm>
            <a:graphic>
              <a:graphicData uri="http://schemas.openxmlformats.org/presentationml/2006/ole">
                <p:oleObj spid="_x0000_s4147" name="公式" r:id="rId12" imgW="469696" imgH="317362" progId="Equation.3">
                  <p:embed/>
                </p:oleObj>
              </a:graphicData>
            </a:graphic>
          </p:graphicFrame>
          <p:graphicFrame>
            <p:nvGraphicFramePr>
              <p:cNvPr id="4102" name="Object 24"/>
              <p:cNvGraphicFramePr>
                <a:graphicFrameLocks noChangeAspect="1"/>
              </p:cNvGraphicFramePr>
              <p:nvPr/>
            </p:nvGraphicFramePr>
            <p:xfrm>
              <a:off x="4324" y="2374"/>
              <a:ext cx="288" cy="200"/>
            </p:xfrm>
            <a:graphic>
              <a:graphicData uri="http://schemas.openxmlformats.org/presentationml/2006/ole">
                <p:oleObj spid="_x0000_s4148" name="Equation" r:id="rId13" imgW="457002" imgH="317362" progId="Equation.3">
                  <p:embed/>
                </p:oleObj>
              </a:graphicData>
            </a:graphic>
          </p:graphicFrame>
          <p:graphicFrame>
            <p:nvGraphicFramePr>
              <p:cNvPr id="4103" name="Object 25"/>
              <p:cNvGraphicFramePr>
                <a:graphicFrameLocks noChangeAspect="1"/>
              </p:cNvGraphicFramePr>
              <p:nvPr/>
            </p:nvGraphicFramePr>
            <p:xfrm>
              <a:off x="4804" y="2374"/>
              <a:ext cx="296" cy="200"/>
            </p:xfrm>
            <a:graphic>
              <a:graphicData uri="http://schemas.openxmlformats.org/presentationml/2006/ole">
                <p:oleObj spid="_x0000_s4149" name="Equation" r:id="rId14" imgW="469696" imgH="317362" progId="Equation.3">
                  <p:embed/>
                </p:oleObj>
              </a:graphicData>
            </a:graphic>
          </p:graphicFrame>
          <p:sp>
            <p:nvSpPr>
              <p:cNvPr id="4120" name="Rectangle 26"/>
              <p:cNvSpPr>
                <a:spLocks noChangeArrowheads="1"/>
              </p:cNvSpPr>
              <p:nvPr/>
            </p:nvSpPr>
            <p:spPr bwMode="auto">
              <a:xfrm>
                <a:off x="2500" y="1846"/>
                <a:ext cx="2784" cy="768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220635" name="Text Box 27"/>
          <p:cNvSpPr txBox="1">
            <a:spLocks noChangeArrowheads="1"/>
          </p:cNvSpPr>
          <p:nvPr/>
        </p:nvSpPr>
        <p:spPr bwMode="auto">
          <a:xfrm>
            <a:off x="900113" y="5789613"/>
            <a:ext cx="391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/>
              <a:t>试问哪个射手技术较好</a:t>
            </a:r>
            <a:r>
              <a:rPr lang="en-US" altLang="zh-CN"/>
              <a:t>?</a:t>
            </a:r>
          </a:p>
        </p:txBody>
      </p:sp>
      <p:sp>
        <p:nvSpPr>
          <p:cNvPr id="1220637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692150"/>
            <a:ext cx="3241675" cy="57626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CC0000"/>
                </a:solidFill>
              </a:rPr>
              <a:t>引例</a:t>
            </a:r>
            <a:r>
              <a:rPr kumimoji="1" lang="en-US" altLang="zh-CN" sz="2800" smtClean="0">
                <a:solidFill>
                  <a:srgbClr val="CC0000"/>
                </a:solidFill>
              </a:rPr>
              <a:t>2    </a:t>
            </a:r>
            <a:r>
              <a:rPr kumimoji="1" lang="zh-CN" altLang="en-US" sz="2800" smtClean="0">
                <a:solidFill>
                  <a:srgbClr val="0000CC"/>
                </a:solidFill>
              </a:rPr>
              <a:t>选拔运动员</a:t>
            </a:r>
          </a:p>
        </p:txBody>
      </p:sp>
      <p:pic>
        <p:nvPicPr>
          <p:cNvPr id="1284143" name="Picture 1071" descr="RM_093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500438"/>
            <a:ext cx="12446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28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1" grpId="0" build="p" autoUpdateAnimBg="0"/>
      <p:bldP spid="12206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Text Box 2"/>
          <p:cNvSpPr txBox="1">
            <a:spLocks noChangeArrowheads="1"/>
          </p:cNvSpPr>
          <p:nvPr/>
        </p:nvSpPr>
        <p:spPr bwMode="auto">
          <a:xfrm>
            <a:off x="904875" y="75247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222659" name="Text Box 3"/>
          <p:cNvSpPr txBox="1">
            <a:spLocks noChangeArrowheads="1"/>
          </p:cNvSpPr>
          <p:nvPr/>
        </p:nvSpPr>
        <p:spPr bwMode="auto">
          <a:xfrm>
            <a:off x="1576388" y="765175"/>
            <a:ext cx="6740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/>
              <a:t>运动员的水平是通过其平均水平来衡量的</a:t>
            </a:r>
            <a:r>
              <a:rPr kumimoji="1" lang="en-US" altLang="zh-CN"/>
              <a:t>,</a:t>
            </a:r>
          </a:p>
        </p:txBody>
      </p:sp>
      <p:sp>
        <p:nvSpPr>
          <p:cNvPr id="1222663" name="Rectangle 7"/>
          <p:cNvSpPr>
            <a:spLocks noChangeArrowheads="1"/>
          </p:cNvSpPr>
          <p:nvPr/>
        </p:nvSpPr>
        <p:spPr bwMode="auto">
          <a:xfrm>
            <a:off x="900113" y="2924175"/>
            <a:ext cx="3997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/>
              <a:t>故甲射手的技术比较好</a:t>
            </a:r>
            <a:r>
              <a:rPr lang="en-US" altLang="zh-CN"/>
              <a:t>.</a:t>
            </a:r>
          </a:p>
        </p:txBody>
      </p:sp>
      <p:sp>
        <p:nvSpPr>
          <p:cNvPr id="1222666" name="Text Box 10"/>
          <p:cNvSpPr txBox="1">
            <a:spLocks noChangeArrowheads="1"/>
          </p:cNvSpPr>
          <p:nvPr/>
        </p:nvSpPr>
        <p:spPr bwMode="auto">
          <a:xfrm>
            <a:off x="876300" y="1268413"/>
            <a:ext cx="5927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/>
              <a:t>因而甲、乙两射手的平均水平分别为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93800" y="4076700"/>
            <a:ext cx="6697663" cy="1371600"/>
            <a:chOff x="657" y="2704"/>
            <a:chExt cx="4219" cy="864"/>
          </a:xfrm>
        </p:grpSpPr>
        <p:pic>
          <p:nvPicPr>
            <p:cNvPr id="5154" name="Picture 2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704"/>
              <a:ext cx="4219" cy="864"/>
            </a:xfrm>
            <a:prstGeom prst="rect">
              <a:avLst/>
            </a:prstGeom>
            <a:noFill/>
            <a:ln w="12700">
              <a:solidFill>
                <a:srgbClr val="9966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55" name="Group 11"/>
            <p:cNvGrpSpPr>
              <a:grpSpLocks/>
            </p:cNvGrpSpPr>
            <p:nvPr/>
          </p:nvGrpSpPr>
          <p:grpSpPr bwMode="auto">
            <a:xfrm>
              <a:off x="776" y="2750"/>
              <a:ext cx="3984" cy="768"/>
              <a:chOff x="576" y="1488"/>
              <a:chExt cx="3984" cy="768"/>
            </a:xfrm>
          </p:grpSpPr>
          <p:sp>
            <p:nvSpPr>
              <p:cNvPr id="5156" name="Text Box 12"/>
              <p:cNvSpPr txBox="1">
                <a:spLocks noChangeArrowheads="1"/>
              </p:cNvSpPr>
              <p:nvPr/>
            </p:nvSpPr>
            <p:spPr bwMode="auto">
              <a:xfrm>
                <a:off x="576" y="1728"/>
                <a:ext cx="9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/>
                  <a:t>甲射手</a:t>
                </a: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157" name="Line 13"/>
              <p:cNvSpPr>
                <a:spLocks noChangeShapeType="1"/>
              </p:cNvSpPr>
              <p:nvPr/>
            </p:nvSpPr>
            <p:spPr bwMode="auto">
              <a:xfrm>
                <a:off x="1776" y="1872"/>
                <a:ext cx="278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58" name="Line 14"/>
              <p:cNvSpPr>
                <a:spLocks noChangeShapeType="1"/>
              </p:cNvSpPr>
              <p:nvPr/>
            </p:nvSpPr>
            <p:spPr bwMode="auto">
              <a:xfrm flipH="1">
                <a:off x="2976" y="1488"/>
                <a:ext cx="1" cy="76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131" name="Object 15"/>
              <p:cNvGraphicFramePr>
                <a:graphicFrameLocks noChangeAspect="1"/>
              </p:cNvGraphicFramePr>
              <p:nvPr/>
            </p:nvGraphicFramePr>
            <p:xfrm>
              <a:off x="1920" y="1584"/>
              <a:ext cx="928" cy="248"/>
            </p:xfrm>
            <a:graphic>
              <a:graphicData uri="http://schemas.openxmlformats.org/presentationml/2006/ole">
                <p:oleObj spid="_x0000_s5175" name="公式" r:id="rId4" imgW="1473200" imgH="393700" progId="Equation.3">
                  <p:embed/>
                </p:oleObj>
              </a:graphicData>
            </a:graphic>
          </p:graphicFrame>
          <p:graphicFrame>
            <p:nvGraphicFramePr>
              <p:cNvPr id="5132" name="Object 16"/>
              <p:cNvGraphicFramePr>
                <a:graphicFrameLocks noChangeAspect="1"/>
              </p:cNvGraphicFramePr>
              <p:nvPr/>
            </p:nvGraphicFramePr>
            <p:xfrm>
              <a:off x="2160" y="1968"/>
              <a:ext cx="472" cy="248"/>
            </p:xfrm>
            <a:graphic>
              <a:graphicData uri="http://schemas.openxmlformats.org/presentationml/2006/ole">
                <p:oleObj spid="_x0000_s5176" name="公式" r:id="rId5" imgW="748975" imgH="393529" progId="Equation.3">
                  <p:embed/>
                </p:oleObj>
              </a:graphicData>
            </a:graphic>
          </p:graphicFrame>
          <p:graphicFrame>
            <p:nvGraphicFramePr>
              <p:cNvPr id="5133" name="Object 17"/>
              <p:cNvGraphicFramePr>
                <a:graphicFrameLocks noChangeAspect="1"/>
              </p:cNvGraphicFramePr>
              <p:nvPr/>
            </p:nvGraphicFramePr>
            <p:xfrm>
              <a:off x="3216" y="1584"/>
              <a:ext cx="1225" cy="248"/>
            </p:xfrm>
            <a:graphic>
              <a:graphicData uri="http://schemas.openxmlformats.org/presentationml/2006/ole">
                <p:oleObj spid="_x0000_s5177" name="公式" r:id="rId6" imgW="1384300" imgH="393700" progId="Equation.3">
                  <p:embed/>
                </p:oleObj>
              </a:graphicData>
            </a:graphic>
          </p:graphicFrame>
          <p:graphicFrame>
            <p:nvGraphicFramePr>
              <p:cNvPr id="5134" name="Object 18"/>
              <p:cNvGraphicFramePr>
                <a:graphicFrameLocks noChangeAspect="1"/>
              </p:cNvGraphicFramePr>
              <p:nvPr/>
            </p:nvGraphicFramePr>
            <p:xfrm>
              <a:off x="3168" y="2016"/>
              <a:ext cx="296" cy="200"/>
            </p:xfrm>
            <a:graphic>
              <a:graphicData uri="http://schemas.openxmlformats.org/presentationml/2006/ole">
                <p:oleObj spid="_x0000_s5178" name="公式" r:id="rId7" imgW="469696" imgH="317362" progId="Equation.3">
                  <p:embed/>
                </p:oleObj>
              </a:graphicData>
            </a:graphic>
          </p:graphicFrame>
          <p:graphicFrame>
            <p:nvGraphicFramePr>
              <p:cNvPr id="5135" name="Object 19"/>
              <p:cNvGraphicFramePr>
                <a:graphicFrameLocks noChangeAspect="1"/>
              </p:cNvGraphicFramePr>
              <p:nvPr/>
            </p:nvGraphicFramePr>
            <p:xfrm>
              <a:off x="3600" y="2016"/>
              <a:ext cx="288" cy="200"/>
            </p:xfrm>
            <a:graphic>
              <a:graphicData uri="http://schemas.openxmlformats.org/presentationml/2006/ole">
                <p:oleObj spid="_x0000_s5179" name="公式" r:id="rId8" imgW="457002" imgH="317362" progId="Equation.3">
                  <p:embed/>
                </p:oleObj>
              </a:graphicData>
            </a:graphic>
          </p:graphicFrame>
          <p:graphicFrame>
            <p:nvGraphicFramePr>
              <p:cNvPr id="5136" name="Object 20"/>
              <p:cNvGraphicFramePr>
                <a:graphicFrameLocks noChangeAspect="1"/>
              </p:cNvGraphicFramePr>
              <p:nvPr/>
            </p:nvGraphicFramePr>
            <p:xfrm>
              <a:off x="4080" y="2016"/>
              <a:ext cx="296" cy="200"/>
            </p:xfrm>
            <a:graphic>
              <a:graphicData uri="http://schemas.openxmlformats.org/presentationml/2006/ole">
                <p:oleObj spid="_x0000_s5180" name="公式" r:id="rId9" imgW="469696" imgH="317362" progId="Equation.3">
                  <p:embed/>
                </p:oleObj>
              </a:graphicData>
            </a:graphic>
          </p:graphicFrame>
          <p:sp>
            <p:nvSpPr>
              <p:cNvPr id="5159" name="Rectangle 21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2784" cy="768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222681" name="Text Box 25"/>
          <p:cNvSpPr txBox="1">
            <a:spLocks noChangeArrowheads="1"/>
          </p:cNvSpPr>
          <p:nvPr/>
        </p:nvSpPr>
        <p:spPr bwMode="auto">
          <a:xfrm>
            <a:off x="1446213" y="205105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latin typeface="Arial" charset="0"/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193800" y="4149725"/>
            <a:ext cx="6697663" cy="1371600"/>
            <a:chOff x="657" y="3067"/>
            <a:chExt cx="4219" cy="864"/>
          </a:xfrm>
        </p:grpSpPr>
        <p:pic>
          <p:nvPicPr>
            <p:cNvPr id="5147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3067"/>
              <a:ext cx="4219" cy="864"/>
            </a:xfrm>
            <a:prstGeom prst="rect">
              <a:avLst/>
            </a:prstGeom>
            <a:noFill/>
            <a:ln w="12700">
              <a:solidFill>
                <a:srgbClr val="9966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48" name="Group 28"/>
            <p:cNvGrpSpPr>
              <a:grpSpLocks/>
            </p:cNvGrpSpPr>
            <p:nvPr/>
          </p:nvGrpSpPr>
          <p:grpSpPr bwMode="auto">
            <a:xfrm>
              <a:off x="791" y="3116"/>
              <a:ext cx="3984" cy="768"/>
              <a:chOff x="576" y="2544"/>
              <a:chExt cx="3984" cy="768"/>
            </a:xfrm>
          </p:grpSpPr>
          <p:sp>
            <p:nvSpPr>
              <p:cNvPr id="5149" name="Rectangle 29"/>
              <p:cNvSpPr>
                <a:spLocks noChangeArrowheads="1"/>
              </p:cNvSpPr>
              <p:nvPr/>
            </p:nvSpPr>
            <p:spPr bwMode="auto">
              <a:xfrm>
                <a:off x="576" y="2784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/>
                  <a:t>乙射手</a:t>
                </a:r>
                <a:endParaRPr lang="zh-CN" altLang="en-US">
                  <a:latin typeface="Arial" charset="0"/>
                </a:endParaRPr>
              </a:p>
            </p:txBody>
          </p:sp>
          <p:grpSp>
            <p:nvGrpSpPr>
              <p:cNvPr id="5150" name="Group 30"/>
              <p:cNvGrpSpPr>
                <a:grpSpLocks/>
              </p:cNvGrpSpPr>
              <p:nvPr/>
            </p:nvGrpSpPr>
            <p:grpSpPr bwMode="auto">
              <a:xfrm>
                <a:off x="1776" y="2544"/>
                <a:ext cx="2784" cy="768"/>
                <a:chOff x="2352" y="2688"/>
                <a:chExt cx="2784" cy="768"/>
              </a:xfrm>
            </p:grpSpPr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auto">
                <a:xfrm>
                  <a:off x="2352" y="3072"/>
                  <a:ext cx="2784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552" y="2688"/>
                  <a:ext cx="1" cy="76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125" name="Object 33"/>
                <p:cNvGraphicFramePr>
                  <a:graphicFrameLocks noChangeAspect="1"/>
                </p:cNvGraphicFramePr>
                <p:nvPr/>
              </p:nvGraphicFramePr>
              <p:xfrm>
                <a:off x="2544" y="2784"/>
                <a:ext cx="928" cy="248"/>
              </p:xfrm>
              <a:graphic>
                <a:graphicData uri="http://schemas.openxmlformats.org/presentationml/2006/ole">
                  <p:oleObj spid="_x0000_s5181" name="公式" r:id="rId10" imgW="1473200" imgH="393700" progId="Equation.3">
                    <p:embed/>
                  </p:oleObj>
                </a:graphicData>
              </a:graphic>
            </p:graphicFrame>
            <p:graphicFrame>
              <p:nvGraphicFramePr>
                <p:cNvPr id="5126" name="Object 34"/>
                <p:cNvGraphicFramePr>
                  <a:graphicFrameLocks noChangeAspect="1"/>
                </p:cNvGraphicFramePr>
                <p:nvPr/>
              </p:nvGraphicFramePr>
              <p:xfrm>
                <a:off x="2736" y="3168"/>
                <a:ext cx="472" cy="248"/>
              </p:xfrm>
              <a:graphic>
                <a:graphicData uri="http://schemas.openxmlformats.org/presentationml/2006/ole">
                  <p:oleObj spid="_x0000_s5182" name="公式" r:id="rId11" imgW="748975" imgH="393529" progId="Equation.3">
                    <p:embed/>
                  </p:oleObj>
                </a:graphicData>
              </a:graphic>
            </p:graphicFrame>
            <p:graphicFrame>
              <p:nvGraphicFramePr>
                <p:cNvPr id="5127" name="Object 35"/>
                <p:cNvGraphicFramePr>
                  <a:graphicFrameLocks noChangeAspect="1"/>
                </p:cNvGraphicFramePr>
                <p:nvPr/>
              </p:nvGraphicFramePr>
              <p:xfrm>
                <a:off x="3792" y="2784"/>
                <a:ext cx="1225" cy="248"/>
              </p:xfrm>
              <a:graphic>
                <a:graphicData uri="http://schemas.openxmlformats.org/presentationml/2006/ole">
                  <p:oleObj spid="_x0000_s5183" name="公式" r:id="rId12" imgW="1384300" imgH="393700" progId="Equation.3">
                    <p:embed/>
                  </p:oleObj>
                </a:graphicData>
              </a:graphic>
            </p:graphicFrame>
            <p:graphicFrame>
              <p:nvGraphicFramePr>
                <p:cNvPr id="5128" name="Object 36"/>
                <p:cNvGraphicFramePr>
                  <a:graphicFrameLocks noChangeAspect="1"/>
                </p:cNvGraphicFramePr>
                <p:nvPr/>
              </p:nvGraphicFramePr>
              <p:xfrm>
                <a:off x="3744" y="3216"/>
                <a:ext cx="296" cy="200"/>
              </p:xfrm>
              <a:graphic>
                <a:graphicData uri="http://schemas.openxmlformats.org/presentationml/2006/ole">
                  <p:oleObj spid="_x0000_s5184" name="公式" r:id="rId13" imgW="469696" imgH="317362" progId="Equation.3">
                    <p:embed/>
                  </p:oleObj>
                </a:graphicData>
              </a:graphic>
            </p:graphicFrame>
            <p:graphicFrame>
              <p:nvGraphicFramePr>
                <p:cNvPr id="5129" name="Object 37"/>
                <p:cNvGraphicFramePr>
                  <a:graphicFrameLocks noChangeAspect="1"/>
                </p:cNvGraphicFramePr>
                <p:nvPr/>
              </p:nvGraphicFramePr>
              <p:xfrm>
                <a:off x="4172" y="3216"/>
                <a:ext cx="296" cy="200"/>
              </p:xfrm>
              <a:graphic>
                <a:graphicData uri="http://schemas.openxmlformats.org/presentationml/2006/ole">
                  <p:oleObj spid="_x0000_s5185" name="公式" r:id="rId14" imgW="469696" imgH="317362" progId="Equation.3">
                    <p:embed/>
                  </p:oleObj>
                </a:graphicData>
              </a:graphic>
            </p:graphicFrame>
            <p:graphicFrame>
              <p:nvGraphicFramePr>
                <p:cNvPr id="5130" name="Object 38"/>
                <p:cNvGraphicFramePr>
                  <a:graphicFrameLocks noChangeAspect="1"/>
                </p:cNvGraphicFramePr>
                <p:nvPr/>
              </p:nvGraphicFramePr>
              <p:xfrm>
                <a:off x="4656" y="3216"/>
                <a:ext cx="296" cy="200"/>
              </p:xfrm>
              <a:graphic>
                <a:graphicData uri="http://schemas.openxmlformats.org/presentationml/2006/ole">
                  <p:oleObj spid="_x0000_s5186" name="公式" r:id="rId15" imgW="469696" imgH="317362" progId="Equation.3">
                    <p:embed/>
                  </p:oleObj>
                </a:graphicData>
              </a:graphic>
            </p:graphicFrame>
            <p:sp>
              <p:nvSpPr>
                <p:cNvPr id="5153" name="Rectangle 39"/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2784" cy="768"/>
                </a:xfrm>
                <a:prstGeom prst="rect">
                  <a:avLst/>
                </a:prstGeom>
                <a:noFill/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038225" y="3741738"/>
            <a:ext cx="7213600" cy="1800225"/>
            <a:chOff x="657" y="1752"/>
            <a:chExt cx="4544" cy="1134"/>
          </a:xfrm>
        </p:grpSpPr>
        <p:sp>
          <p:nvSpPr>
            <p:cNvPr id="5145" name="Rectangle 43"/>
            <p:cNvSpPr>
              <a:spLocks noChangeArrowheads="1"/>
            </p:cNvSpPr>
            <p:nvPr/>
          </p:nvSpPr>
          <p:spPr bwMode="auto">
            <a:xfrm>
              <a:off x="657" y="1752"/>
              <a:ext cx="4534" cy="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6" name="Rectangle 44" descr="BJ1180"/>
            <p:cNvSpPr>
              <a:spLocks noChangeArrowheads="1"/>
            </p:cNvSpPr>
            <p:nvPr/>
          </p:nvSpPr>
          <p:spPr bwMode="auto">
            <a:xfrm>
              <a:off x="667" y="1752"/>
              <a:ext cx="4534" cy="1134"/>
            </a:xfrm>
            <a:prstGeom prst="rect">
              <a:avLst/>
            </a:prstGeom>
            <a:blipFill dpi="0" rotWithShape="1">
              <a:blip r:embed="rId16" cstate="print">
                <a:alphaModFix amt="20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122" name="Object 48"/>
          <p:cNvGraphicFramePr>
            <a:graphicFrameLocks noChangeAspect="1"/>
          </p:cNvGraphicFramePr>
          <p:nvPr/>
        </p:nvGraphicFramePr>
        <p:xfrm>
          <a:off x="4665663" y="3619500"/>
          <a:ext cx="114300" cy="215900"/>
        </p:xfrm>
        <a:graphic>
          <a:graphicData uri="http://schemas.openxmlformats.org/presentationml/2006/ole">
            <p:oleObj spid="_x0000_s5187" name="Equation" r:id="rId17" imgW="114151" imgH="215619" progId="Equation.3">
              <p:embed/>
            </p:oleObj>
          </a:graphicData>
        </a:graphic>
      </p:graphicFrame>
      <p:graphicFrame>
        <p:nvGraphicFramePr>
          <p:cNvPr id="1222711" name="Object 55"/>
          <p:cNvGraphicFramePr>
            <a:graphicFrameLocks/>
          </p:cNvGraphicFramePr>
          <p:nvPr/>
        </p:nvGraphicFramePr>
        <p:xfrm>
          <a:off x="1709738" y="1916113"/>
          <a:ext cx="5661025" cy="417512"/>
        </p:xfrm>
        <a:graphic>
          <a:graphicData uri="http://schemas.openxmlformats.org/presentationml/2006/ole">
            <p:oleObj spid="_x0000_s5188" name="公式" r:id="rId18" imgW="5664200" imgH="419100" progId="Equation.3">
              <p:embed/>
            </p:oleObj>
          </a:graphicData>
        </a:graphic>
      </p:graphicFrame>
      <p:graphicFrame>
        <p:nvGraphicFramePr>
          <p:cNvPr id="1222712" name="Object 56"/>
          <p:cNvGraphicFramePr>
            <a:graphicFrameLocks noChangeAspect="1"/>
          </p:cNvGraphicFramePr>
          <p:nvPr/>
        </p:nvGraphicFramePr>
        <p:xfrm>
          <a:off x="1719263" y="2492375"/>
          <a:ext cx="5661025" cy="417513"/>
        </p:xfrm>
        <a:graphic>
          <a:graphicData uri="http://schemas.openxmlformats.org/presentationml/2006/ole">
            <p:oleObj spid="_x0000_s5189" name="公式" r:id="rId19" imgW="5664200" imgH="4191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59" grpId="0" autoUpdateAnimBg="0"/>
      <p:bldP spid="1222663" grpId="0" autoUpdateAnimBg="0"/>
      <p:bldP spid="1222666" grpId="0" autoUpdateAnimBg="0"/>
      <p:bldP spid="122268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54063"/>
            <a:ext cx="3600450" cy="5143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smtClean="0">
                <a:solidFill>
                  <a:srgbClr val="CC0000"/>
                </a:solidFill>
              </a:rPr>
              <a:t>引例</a:t>
            </a:r>
            <a:r>
              <a:rPr kumimoji="1" lang="en-US" altLang="zh-CN" sz="2800" smtClean="0">
                <a:solidFill>
                  <a:srgbClr val="CC0000"/>
                </a:solidFill>
              </a:rPr>
              <a:t>3</a:t>
            </a:r>
            <a:r>
              <a:rPr kumimoji="1" lang="en-US" altLang="zh-CN" sz="2800" smtClean="0">
                <a:solidFill>
                  <a:srgbClr val="0000CC"/>
                </a:solidFill>
              </a:rPr>
              <a:t>   </a:t>
            </a:r>
            <a:r>
              <a:rPr kumimoji="1" lang="zh-CN" altLang="en-US" sz="2800" smtClean="0">
                <a:solidFill>
                  <a:srgbClr val="0000CC"/>
                </a:solidFill>
              </a:rPr>
              <a:t>加权平均成绩</a:t>
            </a:r>
          </a:p>
        </p:txBody>
      </p:sp>
      <p:sp>
        <p:nvSpPr>
          <p:cNvPr id="1324037" name="Text Box 5"/>
          <p:cNvSpPr txBox="1">
            <a:spLocks noChangeArrowheads="1"/>
          </p:cNvSpPr>
          <p:nvPr/>
        </p:nvSpPr>
        <p:spPr bwMode="auto">
          <a:xfrm>
            <a:off x="900113" y="4638675"/>
            <a:ext cx="527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为该生各门课程的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算术平均成绩</a:t>
            </a:r>
            <a:r>
              <a:rPr lang="en-US" altLang="zh-CN"/>
              <a:t>.</a:t>
            </a:r>
            <a:endParaRPr lang="en-US" altLang="zh-CN">
              <a:latin typeface="Arial" charset="0"/>
            </a:endParaRPr>
          </a:p>
        </p:txBody>
      </p:sp>
      <p:graphicFrame>
        <p:nvGraphicFramePr>
          <p:cNvPr id="6146" name="Object 24"/>
          <p:cNvGraphicFramePr>
            <a:graphicFrameLocks noChangeAspect="1"/>
          </p:cNvGraphicFramePr>
          <p:nvPr/>
        </p:nvGraphicFramePr>
        <p:xfrm>
          <a:off x="4637088" y="3314700"/>
          <a:ext cx="190500" cy="419100"/>
        </p:xfrm>
        <a:graphic>
          <a:graphicData uri="http://schemas.openxmlformats.org/presentationml/2006/ole">
            <p:oleObj spid="_x0000_s6168" name="Equation" r:id="rId3" imgW="190500" imgH="419100" progId="Equation.3">
              <p:embed/>
            </p:oleObj>
          </a:graphicData>
        </a:graphic>
      </p:graphicFrame>
      <p:sp>
        <p:nvSpPr>
          <p:cNvPr id="6155" name="Text Box 32"/>
          <p:cNvSpPr txBox="1">
            <a:spLocks noChangeArrowheads="1"/>
          </p:cNvSpPr>
          <p:nvPr/>
        </p:nvSpPr>
        <p:spPr bwMode="auto">
          <a:xfrm>
            <a:off x="1074738" y="15113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  <p:sp>
        <p:nvSpPr>
          <p:cNvPr id="1324066" name="Text Box 34"/>
          <p:cNvSpPr txBox="1">
            <a:spLocks noChangeArrowheads="1"/>
          </p:cNvSpPr>
          <p:nvPr/>
        </p:nvSpPr>
        <p:spPr bwMode="auto">
          <a:xfrm>
            <a:off x="900113" y="1341438"/>
            <a:ext cx="5327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        </a:t>
            </a:r>
            <a:r>
              <a:rPr lang="zh-CN" altLang="en-US"/>
              <a:t>设某学生四年大学各门功课</a:t>
            </a:r>
          </a:p>
          <a:p>
            <a:pPr algn="l" eaLnBrk="1" hangingPunct="1"/>
            <a:r>
              <a:rPr lang="zh-CN" altLang="en-US"/>
              <a:t> 成绩分别为</a:t>
            </a:r>
          </a:p>
        </p:txBody>
      </p:sp>
      <p:sp>
        <p:nvSpPr>
          <p:cNvPr id="6157" name="Text Box 36"/>
          <p:cNvSpPr txBox="1">
            <a:spLocks noChangeArrowheads="1"/>
          </p:cNvSpPr>
          <p:nvPr/>
        </p:nvSpPr>
        <p:spPr bwMode="auto">
          <a:xfrm>
            <a:off x="2278063" y="1587500"/>
            <a:ext cx="214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  <p:graphicFrame>
        <p:nvGraphicFramePr>
          <p:cNvPr id="6147" name="Object 41"/>
          <p:cNvGraphicFramePr>
            <a:graphicFrameLocks noChangeAspect="1"/>
          </p:cNvGraphicFramePr>
          <p:nvPr/>
        </p:nvGraphicFramePr>
        <p:xfrm>
          <a:off x="4637088" y="3314700"/>
          <a:ext cx="190500" cy="419100"/>
        </p:xfrm>
        <a:graphic>
          <a:graphicData uri="http://schemas.openxmlformats.org/presentationml/2006/ole">
            <p:oleObj spid="_x0000_s6169" name="Equation" r:id="rId4" imgW="190500" imgH="419100" progId="Equation.3">
              <p:embed/>
            </p:oleObj>
          </a:graphicData>
        </a:graphic>
      </p:graphicFrame>
      <p:graphicFrame>
        <p:nvGraphicFramePr>
          <p:cNvPr id="6148" name="Object 42"/>
          <p:cNvGraphicFramePr>
            <a:graphicFrameLocks noChangeAspect="1"/>
          </p:cNvGraphicFramePr>
          <p:nvPr/>
        </p:nvGraphicFramePr>
        <p:xfrm>
          <a:off x="4637088" y="3314700"/>
          <a:ext cx="190500" cy="419100"/>
        </p:xfrm>
        <a:graphic>
          <a:graphicData uri="http://schemas.openxmlformats.org/presentationml/2006/ole">
            <p:oleObj spid="_x0000_s6170" name="Equation" r:id="rId5" imgW="190500" imgH="419100" progId="Equation.3">
              <p:embed/>
            </p:oleObj>
          </a:graphicData>
        </a:graphic>
      </p:graphicFrame>
      <p:graphicFrame>
        <p:nvGraphicFramePr>
          <p:cNvPr id="1324070" name="Object 38"/>
          <p:cNvGraphicFramePr>
            <a:graphicFrameLocks noChangeAspect="1"/>
          </p:cNvGraphicFramePr>
          <p:nvPr/>
        </p:nvGraphicFramePr>
        <p:xfrm>
          <a:off x="2268538" y="2301875"/>
          <a:ext cx="1943100" cy="414338"/>
        </p:xfrm>
        <a:graphic>
          <a:graphicData uri="http://schemas.openxmlformats.org/presentationml/2006/ole">
            <p:oleObj spid="_x0000_s6171" name="公式" r:id="rId6" imgW="1943100" imgH="431800" progId="Equation.3">
              <p:embed/>
            </p:oleObj>
          </a:graphicData>
        </a:graphic>
      </p:graphicFrame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89000" y="2792413"/>
            <a:ext cx="5195888" cy="530225"/>
            <a:chOff x="560" y="1735"/>
            <a:chExt cx="3273" cy="334"/>
          </a:xfrm>
        </p:grpSpPr>
        <p:sp>
          <p:nvSpPr>
            <p:cNvPr id="6159" name="Text Box 43"/>
            <p:cNvSpPr txBox="1">
              <a:spLocks noChangeArrowheads="1"/>
            </p:cNvSpPr>
            <p:nvPr/>
          </p:nvSpPr>
          <p:spPr bwMode="auto">
            <a:xfrm>
              <a:off x="560" y="1742"/>
              <a:ext cx="15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其学分分别为</a:t>
              </a:r>
            </a:p>
          </p:txBody>
        </p:sp>
        <p:graphicFrame>
          <p:nvGraphicFramePr>
            <p:cNvPr id="6152" name="Object 44"/>
            <p:cNvGraphicFramePr>
              <a:graphicFrameLocks noChangeAspect="1"/>
            </p:cNvGraphicFramePr>
            <p:nvPr/>
          </p:nvGraphicFramePr>
          <p:xfrm>
            <a:off x="1991" y="1788"/>
            <a:ext cx="1200" cy="272"/>
          </p:xfrm>
          <a:graphic>
            <a:graphicData uri="http://schemas.openxmlformats.org/presentationml/2006/ole">
              <p:oleObj spid="_x0000_s6172" name="公式" r:id="rId7" imgW="1905000" imgH="431800" progId="Equation.3">
                <p:embed/>
              </p:oleObj>
            </a:graphicData>
          </a:graphic>
        </p:graphicFrame>
        <p:sp>
          <p:nvSpPr>
            <p:cNvPr id="6160" name="Text Box 46"/>
            <p:cNvSpPr txBox="1">
              <a:spLocks noChangeArrowheads="1"/>
            </p:cNvSpPr>
            <p:nvPr/>
          </p:nvSpPr>
          <p:spPr bwMode="auto">
            <a:xfrm>
              <a:off x="3145" y="1735"/>
              <a:ext cx="6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, </a:t>
              </a:r>
              <a:r>
                <a:rPr lang="zh-CN" altLang="en-US"/>
                <a:t>则称</a:t>
              </a:r>
            </a:p>
          </p:txBody>
        </p:sp>
      </p:grpSp>
      <p:graphicFrame>
        <p:nvGraphicFramePr>
          <p:cNvPr id="1324079" name="Object 47"/>
          <p:cNvGraphicFramePr>
            <a:graphicFrameLocks noChangeAspect="1"/>
          </p:cNvGraphicFramePr>
          <p:nvPr/>
        </p:nvGraphicFramePr>
        <p:xfrm>
          <a:off x="2124075" y="3429000"/>
          <a:ext cx="4826000" cy="1079500"/>
        </p:xfrm>
        <a:graphic>
          <a:graphicData uri="http://schemas.openxmlformats.org/presentationml/2006/ole">
            <p:oleObj spid="_x0000_s6173" name="公式" r:id="rId8" imgW="4826000" imgH="1079500" progId="Equation.3">
              <p:embed/>
            </p:oleObj>
          </a:graphicData>
        </a:graphic>
      </p:graphicFrame>
      <p:graphicFrame>
        <p:nvGraphicFramePr>
          <p:cNvPr id="1324091" name="Object 59"/>
          <p:cNvGraphicFramePr>
            <a:graphicFrameLocks noGrp="1" noChangeAspect="1"/>
          </p:cNvGraphicFramePr>
          <p:nvPr>
            <p:ph idx="1"/>
          </p:nvPr>
        </p:nvGraphicFramePr>
        <p:xfrm>
          <a:off x="6300788" y="1557338"/>
          <a:ext cx="1871662" cy="1708150"/>
        </p:xfrm>
        <a:graphic>
          <a:graphicData uri="http://schemas.openxmlformats.org/presentationml/2006/ole">
            <p:oleObj spid="_x0000_s6174" name="位图图像" r:id="rId9" imgW="6458852" imgH="6590476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2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2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6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4476750" y="3651250"/>
          <a:ext cx="190500" cy="419100"/>
        </p:xfrm>
        <a:graphic>
          <a:graphicData uri="http://schemas.openxmlformats.org/presentationml/2006/ole">
            <p:oleObj spid="_x0000_s7187" name="Equation" r:id="rId3" imgW="190500" imgH="419100" progId="Equation.3">
              <p:embed/>
            </p:oleObj>
          </a:graphicData>
        </a:graphic>
      </p:graphicFrame>
      <p:sp>
        <p:nvSpPr>
          <p:cNvPr id="1223699" name="Text Box 19"/>
          <p:cNvSpPr txBox="1">
            <a:spLocks noChangeArrowheads="1"/>
          </p:cNvSpPr>
          <p:nvPr/>
        </p:nvSpPr>
        <p:spPr bwMode="auto">
          <a:xfrm>
            <a:off x="898525" y="4221163"/>
            <a:ext cx="7273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/>
              <a:t>      </a:t>
            </a:r>
            <a:r>
              <a:rPr lang="zh-CN" altLang="en-US"/>
              <a:t>显然算术平均成绩是加权平均成绩的一种</a:t>
            </a:r>
          </a:p>
        </p:txBody>
      </p:sp>
      <p:grpSp>
        <p:nvGrpSpPr>
          <p:cNvPr id="7175" name="Group 36"/>
          <p:cNvGrpSpPr>
            <a:grpSpLocks/>
          </p:cNvGrpSpPr>
          <p:nvPr/>
        </p:nvGrpSpPr>
        <p:grpSpPr bwMode="auto">
          <a:xfrm>
            <a:off x="900113" y="692150"/>
            <a:ext cx="7596187" cy="2506663"/>
            <a:chOff x="567" y="436"/>
            <a:chExt cx="4785" cy="1579"/>
          </a:xfrm>
        </p:grpSpPr>
        <p:sp>
          <p:nvSpPr>
            <p:cNvPr id="7182" name="Text Box 27"/>
            <p:cNvSpPr txBox="1">
              <a:spLocks noChangeArrowheads="1"/>
            </p:cNvSpPr>
            <p:nvPr/>
          </p:nvSpPr>
          <p:spPr bwMode="auto">
            <a:xfrm>
              <a:off x="567" y="436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latin typeface="Arial" charset="0"/>
                </a:rPr>
                <a:t>而</a:t>
              </a:r>
            </a:p>
          </p:txBody>
        </p:sp>
        <p:graphicFrame>
          <p:nvGraphicFramePr>
            <p:cNvPr id="7173" name="Object 28"/>
            <p:cNvGraphicFramePr>
              <a:graphicFrameLocks noChangeAspect="1"/>
            </p:cNvGraphicFramePr>
            <p:nvPr/>
          </p:nvGraphicFramePr>
          <p:xfrm>
            <a:off x="624" y="1039"/>
            <a:ext cx="4728" cy="976"/>
          </p:xfrm>
          <a:graphic>
            <a:graphicData uri="http://schemas.openxmlformats.org/presentationml/2006/ole">
              <p:oleObj spid="_x0000_s7188" name="公式" r:id="rId4" imgW="7505700" imgH="1549400" progId="Equation.3">
                <p:embed/>
              </p:oleObj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923925" y="3357563"/>
            <a:ext cx="5016500" cy="519112"/>
            <a:chOff x="582" y="2341"/>
            <a:chExt cx="3160" cy="327"/>
          </a:xfrm>
        </p:grpSpPr>
        <p:sp>
          <p:nvSpPr>
            <p:cNvPr id="7181" name="Text Box 18"/>
            <p:cNvSpPr txBox="1">
              <a:spLocks noChangeArrowheads="1"/>
            </p:cNvSpPr>
            <p:nvPr/>
          </p:nvSpPr>
          <p:spPr bwMode="auto">
            <a:xfrm>
              <a:off x="1293" y="2341"/>
              <a:ext cx="24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为该生的</a:t>
              </a:r>
              <a:r>
                <a:rPr lang="zh-CN" altLang="en-US">
                  <a:solidFill>
                    <a:srgbClr val="0000CC"/>
                  </a:solidFill>
                  <a:ea typeface="黑体" pitchFamily="49" charset="-122"/>
                </a:rPr>
                <a:t>加权平均成绩</a:t>
              </a:r>
              <a:r>
                <a:rPr lang="en-US" altLang="zh-CN"/>
                <a:t>.</a:t>
              </a:r>
              <a:endParaRPr lang="en-US" altLang="zh-CN" i="1">
                <a:sym typeface="Symbol" pitchFamily="18" charset="2"/>
              </a:endParaRPr>
            </a:p>
          </p:txBody>
        </p:sp>
        <p:graphicFrame>
          <p:nvGraphicFramePr>
            <p:cNvPr id="7172" name="Object 30"/>
            <p:cNvGraphicFramePr>
              <a:graphicFrameLocks noChangeAspect="1"/>
            </p:cNvGraphicFramePr>
            <p:nvPr/>
          </p:nvGraphicFramePr>
          <p:xfrm>
            <a:off x="582" y="2387"/>
            <a:ext cx="776" cy="280"/>
          </p:xfrm>
          <a:graphic>
            <a:graphicData uri="http://schemas.openxmlformats.org/presentationml/2006/ole">
              <p:oleObj spid="_x0000_s7189" name="公式" r:id="rId5" imgW="1231366" imgH="444307" progId="Equation.3">
                <p:embed/>
              </p:oleObj>
            </a:graphicData>
          </a:graphic>
        </p:graphicFrame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892175" y="4822825"/>
            <a:ext cx="7343775" cy="838200"/>
            <a:chOff x="522" y="3038"/>
            <a:chExt cx="4626" cy="528"/>
          </a:xfrm>
        </p:grpSpPr>
        <p:graphicFrame>
          <p:nvGraphicFramePr>
            <p:cNvPr id="7171" name="Object 20"/>
            <p:cNvGraphicFramePr>
              <a:graphicFrameLocks noChangeAspect="1"/>
            </p:cNvGraphicFramePr>
            <p:nvPr/>
          </p:nvGraphicFramePr>
          <p:xfrm>
            <a:off x="1383" y="3038"/>
            <a:ext cx="616" cy="528"/>
          </p:xfrm>
          <a:graphic>
            <a:graphicData uri="http://schemas.openxmlformats.org/presentationml/2006/ole">
              <p:oleObj spid="_x0000_s7190" name="公式" r:id="rId6" imgW="977900" imgH="838200" progId="Equation.3">
                <p:embed/>
              </p:oleObj>
            </a:graphicData>
          </a:graphic>
        </p:graphicFrame>
        <p:sp>
          <p:nvSpPr>
            <p:cNvPr id="7179" name="Text Box 21"/>
            <p:cNvSpPr txBox="1">
              <a:spLocks noChangeArrowheads="1"/>
            </p:cNvSpPr>
            <p:nvPr/>
          </p:nvSpPr>
          <p:spPr bwMode="auto">
            <a:xfrm>
              <a:off x="1973" y="3158"/>
              <a:ext cx="31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, </a:t>
              </a:r>
              <a:r>
                <a:rPr lang="zh-CN" altLang="en-US"/>
                <a:t>可见加权平均才充分的体现了</a:t>
              </a:r>
            </a:p>
          </p:txBody>
        </p:sp>
        <p:sp>
          <p:nvSpPr>
            <p:cNvPr id="7180" name="Text Box 33"/>
            <p:cNvSpPr txBox="1">
              <a:spLocks noChangeArrowheads="1"/>
            </p:cNvSpPr>
            <p:nvPr/>
          </p:nvSpPr>
          <p:spPr bwMode="auto">
            <a:xfrm>
              <a:off x="522" y="3158"/>
              <a:ext cx="9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特例</a:t>
              </a:r>
              <a:r>
                <a:rPr lang="en-US" altLang="zh-CN"/>
                <a:t>, </a:t>
              </a:r>
              <a:r>
                <a:rPr lang="zh-CN" altLang="en-US"/>
                <a:t>即</a:t>
              </a:r>
            </a:p>
          </p:txBody>
        </p:sp>
      </p:grpSp>
      <p:sp>
        <p:nvSpPr>
          <p:cNvPr id="1223714" name="Rectangle 34"/>
          <p:cNvSpPr>
            <a:spLocks noChangeArrowheads="1"/>
          </p:cNvSpPr>
          <p:nvPr/>
        </p:nvSpPr>
        <p:spPr bwMode="auto">
          <a:xfrm>
            <a:off x="900113" y="5789613"/>
            <a:ext cx="240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平均值的意义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99" grpId="0"/>
      <p:bldP spid="12237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5" name="Text Box 3"/>
          <p:cNvSpPr txBox="1">
            <a:spLocks noChangeArrowheads="1"/>
          </p:cNvSpPr>
          <p:nvPr/>
        </p:nvSpPr>
        <p:spPr bwMode="auto">
          <a:xfrm>
            <a:off x="1115616" y="1325563"/>
            <a:ext cx="5953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dirty="0"/>
              <a:t>通过上</a:t>
            </a:r>
            <a:r>
              <a:rPr kumimoji="1" lang="zh-CN" altLang="en-US" dirty="0" smtClean="0"/>
              <a:t>述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zh-CN" altLang="en-US" dirty="0"/>
              <a:t>引例</a:t>
            </a:r>
            <a:r>
              <a:rPr kumimoji="1" lang="en-US" altLang="zh-CN" dirty="0"/>
              <a:t>, </a:t>
            </a:r>
            <a:r>
              <a:rPr kumimoji="1" lang="zh-CN" altLang="en-US" dirty="0"/>
              <a:t>我</a:t>
            </a:r>
            <a:r>
              <a:rPr kumimoji="1" lang="zh-CN" altLang="en-US" dirty="0" smtClean="0"/>
              <a:t>们给</a:t>
            </a:r>
            <a:r>
              <a:rPr kumimoji="1" lang="zh-CN" altLang="en-US" dirty="0"/>
              <a:t>出如下定义</a:t>
            </a:r>
          </a:p>
        </p:txBody>
      </p:sp>
      <p:sp>
        <p:nvSpPr>
          <p:cNvPr id="123700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692150"/>
            <a:ext cx="4895850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6600"/>
                </a:solidFill>
              </a:rPr>
              <a:t>2. </a:t>
            </a:r>
            <a:r>
              <a:rPr lang="zh-CN" altLang="en-US" sz="2800" dirty="0" smtClean="0">
                <a:solidFill>
                  <a:srgbClr val="006600"/>
                </a:solidFill>
              </a:rPr>
              <a:t>离散型随机变量的数学期望</a:t>
            </a:r>
          </a:p>
        </p:txBody>
      </p:sp>
      <p:graphicFrame>
        <p:nvGraphicFramePr>
          <p:cNvPr id="8194" name="Object 12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p:oleObj spid="_x0000_s8218" name="Equation" r:id="rId3" imgW="190500" imgH="419100" progId="Equation.3">
              <p:embed/>
            </p:oleObj>
          </a:graphicData>
        </a:graphic>
      </p:graphicFrame>
      <p:graphicFrame>
        <p:nvGraphicFramePr>
          <p:cNvPr id="1237005" name="Object 13"/>
          <p:cNvGraphicFramePr>
            <a:graphicFrameLocks noChangeAspect="1"/>
          </p:cNvGraphicFramePr>
          <p:nvPr/>
        </p:nvGraphicFramePr>
        <p:xfrm>
          <a:off x="2555875" y="2540000"/>
          <a:ext cx="4071938" cy="431800"/>
        </p:xfrm>
        <a:graphic>
          <a:graphicData uri="http://schemas.openxmlformats.org/presentationml/2006/ole">
            <p:oleObj spid="_x0000_s8219" name="公式" r:id="rId4" imgW="4076700" imgH="431800" progId="Equation.3">
              <p:embed/>
            </p:oleObj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893763" y="3032125"/>
            <a:ext cx="7419975" cy="1119188"/>
            <a:chOff x="584" y="1856"/>
            <a:chExt cx="4674" cy="705"/>
          </a:xfrm>
        </p:grpSpPr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584" y="2024"/>
              <a:ext cx="9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>
                  <a:latin typeface="宋体" pitchFamily="2" charset="-122"/>
                </a:rPr>
                <a:t>若级数</a:t>
              </a:r>
            </a:p>
          </p:txBody>
        </p:sp>
        <p:graphicFrame>
          <p:nvGraphicFramePr>
            <p:cNvPr id="8198" name="Object 18"/>
            <p:cNvGraphicFramePr>
              <a:graphicFrameLocks/>
            </p:cNvGraphicFramePr>
            <p:nvPr/>
          </p:nvGraphicFramePr>
          <p:xfrm>
            <a:off x="1281" y="1881"/>
            <a:ext cx="807" cy="680"/>
          </p:xfrm>
          <a:graphic>
            <a:graphicData uri="http://schemas.openxmlformats.org/presentationml/2006/ole">
              <p:oleObj spid="_x0000_s8220" name="公式" r:id="rId5" imgW="1282700" imgH="1079500" progId="Equation.3">
                <p:embed/>
              </p:oleObj>
            </a:graphicData>
          </a:graphic>
        </p:graphicFrame>
        <p:graphicFrame>
          <p:nvGraphicFramePr>
            <p:cNvPr id="8199" name="Object 20"/>
            <p:cNvGraphicFramePr>
              <a:graphicFrameLocks noChangeAspect="1"/>
            </p:cNvGraphicFramePr>
            <p:nvPr/>
          </p:nvGraphicFramePr>
          <p:xfrm>
            <a:off x="3374" y="1856"/>
            <a:ext cx="1256" cy="640"/>
          </p:xfrm>
          <a:graphic>
            <a:graphicData uri="http://schemas.openxmlformats.org/presentationml/2006/ole">
              <p:oleObj spid="_x0000_s8221" name="公式" r:id="rId6" imgW="1993900" imgH="1079500" progId="Equation.3">
                <p:embed/>
              </p:oleObj>
            </a:graphicData>
          </a:graphic>
        </p:graphicFrame>
        <p:sp>
          <p:nvSpPr>
            <p:cNvPr id="8210" name="Text Box 21"/>
            <p:cNvSpPr txBox="1">
              <a:spLocks noChangeArrowheads="1"/>
            </p:cNvSpPr>
            <p:nvPr/>
          </p:nvSpPr>
          <p:spPr bwMode="auto">
            <a:xfrm>
              <a:off x="4582" y="2024"/>
              <a:ext cx="6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, </a:t>
              </a:r>
              <a:r>
                <a:rPr lang="zh-CN" altLang="en-US"/>
                <a:t>则称</a:t>
              </a:r>
            </a:p>
          </p:txBody>
        </p:sp>
        <p:sp>
          <p:nvSpPr>
            <p:cNvPr id="8211" name="Text Box 24"/>
            <p:cNvSpPr txBox="1">
              <a:spLocks noChangeArrowheads="1"/>
            </p:cNvSpPr>
            <p:nvPr/>
          </p:nvSpPr>
          <p:spPr bwMode="auto">
            <a:xfrm>
              <a:off x="2079" y="2024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绝对收敛</a:t>
              </a:r>
              <a:r>
                <a:rPr lang="en-US" altLang="zh-CN"/>
                <a:t>, </a:t>
              </a:r>
              <a:r>
                <a:rPr lang="zh-CN" altLang="en-US"/>
                <a:t>即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19163" y="4137025"/>
            <a:ext cx="7024687" cy="1079500"/>
            <a:chOff x="589" y="2539"/>
            <a:chExt cx="4425" cy="680"/>
          </a:xfrm>
        </p:grpSpPr>
        <p:sp>
          <p:nvSpPr>
            <p:cNvPr id="8207" name="Text Box 25"/>
            <p:cNvSpPr txBox="1">
              <a:spLocks noChangeArrowheads="1"/>
            </p:cNvSpPr>
            <p:nvPr/>
          </p:nvSpPr>
          <p:spPr bwMode="auto">
            <a:xfrm>
              <a:off x="589" y="2705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级数</a:t>
              </a:r>
            </a:p>
          </p:txBody>
        </p:sp>
        <p:graphicFrame>
          <p:nvGraphicFramePr>
            <p:cNvPr id="8197" name="Object 27"/>
            <p:cNvGraphicFramePr>
              <a:graphicFrameLocks noChangeAspect="1"/>
            </p:cNvGraphicFramePr>
            <p:nvPr/>
          </p:nvGraphicFramePr>
          <p:xfrm>
            <a:off x="1090" y="2539"/>
            <a:ext cx="808" cy="680"/>
          </p:xfrm>
          <a:graphic>
            <a:graphicData uri="http://schemas.openxmlformats.org/presentationml/2006/ole">
              <p:oleObj spid="_x0000_s8222" name="公式" r:id="rId7" imgW="1282700" imgH="1079500" progId="Equation.3">
                <p:embed/>
              </p:oleObj>
            </a:graphicData>
          </a:graphic>
        </p:graphicFrame>
        <p:sp>
          <p:nvSpPr>
            <p:cNvPr id="8208" name="Text Box 28"/>
            <p:cNvSpPr txBox="1">
              <a:spLocks noChangeArrowheads="1"/>
            </p:cNvSpPr>
            <p:nvPr/>
          </p:nvSpPr>
          <p:spPr bwMode="auto">
            <a:xfrm>
              <a:off x="1837" y="2705"/>
              <a:ext cx="31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的和为随机变量 </a:t>
              </a:r>
              <a:r>
                <a:rPr lang="en-US" altLang="zh-CN" i="1"/>
                <a:t>X 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chemeClr val="accent2"/>
                  </a:solidFill>
                  <a:ea typeface="黑体" pitchFamily="49" charset="-122"/>
                </a:rPr>
                <a:t>数学期望</a:t>
              </a:r>
              <a:r>
                <a:rPr lang="en-US" altLang="zh-CN"/>
                <a:t>, 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900113" y="5218113"/>
            <a:ext cx="4679950" cy="1077912"/>
            <a:chOff x="567" y="3287"/>
            <a:chExt cx="2948" cy="679"/>
          </a:xfrm>
        </p:grpSpPr>
        <p:sp>
          <p:nvSpPr>
            <p:cNvPr id="8206" name="Text Box 32"/>
            <p:cNvSpPr txBox="1">
              <a:spLocks noChangeArrowheads="1"/>
            </p:cNvSpPr>
            <p:nvPr/>
          </p:nvSpPr>
          <p:spPr bwMode="auto">
            <a:xfrm>
              <a:off x="567" y="3430"/>
              <a:ext cx="1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记为</a:t>
              </a:r>
              <a:r>
                <a:rPr lang="en-US" altLang="zh-CN" i="1"/>
                <a:t>E</a:t>
              </a:r>
              <a:r>
                <a:rPr lang="en-US" altLang="zh-CN">
                  <a:sym typeface="Symbol" pitchFamily="18" charset="2"/>
                </a:rPr>
                <a:t></a:t>
              </a:r>
              <a:r>
                <a:rPr lang="en-US" altLang="zh-CN" i="1">
                  <a:sym typeface="Symbol" pitchFamily="18" charset="2"/>
                </a:rPr>
                <a:t>X</a:t>
              </a:r>
              <a:r>
                <a:rPr lang="en-US" altLang="zh-CN">
                  <a:sym typeface="Symbol" pitchFamily="18" charset="2"/>
                </a:rPr>
                <a:t></a:t>
              </a:r>
              <a:r>
                <a:rPr lang="en-US" altLang="zh-CN"/>
                <a:t>, </a:t>
              </a:r>
              <a:r>
                <a:rPr lang="zh-CN" altLang="en-US"/>
                <a:t>即</a:t>
              </a:r>
            </a:p>
          </p:txBody>
        </p:sp>
        <p:graphicFrame>
          <p:nvGraphicFramePr>
            <p:cNvPr id="8196" name="Object 33"/>
            <p:cNvGraphicFramePr>
              <a:graphicFrameLocks noChangeAspect="1"/>
            </p:cNvGraphicFramePr>
            <p:nvPr/>
          </p:nvGraphicFramePr>
          <p:xfrm>
            <a:off x="1884" y="3287"/>
            <a:ext cx="1631" cy="679"/>
          </p:xfrm>
          <a:graphic>
            <a:graphicData uri="http://schemas.openxmlformats.org/presentationml/2006/ole">
              <p:oleObj spid="_x0000_s8223" name="公式" r:id="rId8" imgW="2590800" imgH="1079500" progId="Equation.3">
                <p:embed/>
              </p:oleObj>
            </a:graphicData>
          </a:graphic>
        </p:graphicFrame>
      </p:grpSp>
      <p:sp>
        <p:nvSpPr>
          <p:cNvPr id="1237027" name="Text Box 35"/>
          <p:cNvSpPr txBox="1">
            <a:spLocks noChangeArrowheads="1"/>
          </p:cNvSpPr>
          <p:nvPr/>
        </p:nvSpPr>
        <p:spPr bwMode="auto">
          <a:xfrm>
            <a:off x="900113" y="1844675"/>
            <a:ext cx="6913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B40000"/>
                </a:solidFill>
                <a:ea typeface="黑体" pitchFamily="49" charset="-122"/>
              </a:rPr>
              <a:t>定义</a:t>
            </a:r>
            <a:r>
              <a:rPr lang="en-US" altLang="zh-CN">
                <a:solidFill>
                  <a:srgbClr val="B40000"/>
                </a:solidFill>
              </a:rPr>
              <a:t>3.1    </a:t>
            </a:r>
            <a:r>
              <a:rPr lang="zh-CN" altLang="en-US"/>
              <a:t>设离散型随机变量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 i="1"/>
              <a:t>X</a:t>
            </a:r>
            <a:r>
              <a:rPr lang="en-US" altLang="zh-CN" i="1">
                <a:sym typeface="Symbol" pitchFamily="18" charset="2"/>
              </a:rPr>
              <a:t></a:t>
            </a:r>
            <a:r>
              <a:rPr lang="zh-CN" altLang="en-US"/>
              <a:t>的分布律为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autoUpdateAnimBg="0"/>
      <p:bldP spid="12370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20" name="Text Box 1028"/>
          <p:cNvSpPr txBox="1">
            <a:spLocks noChangeArrowheads="1"/>
          </p:cNvSpPr>
          <p:nvPr/>
        </p:nvSpPr>
        <p:spPr bwMode="auto">
          <a:xfrm>
            <a:off x="838200" y="768828"/>
            <a:ext cx="7467600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  <a:spcBef>
                <a:spcPct val="5000"/>
              </a:spcBef>
            </a:pPr>
            <a:r>
              <a:rPr lang="zh-CN" altLang="en-US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注</a:t>
            </a:r>
            <a:r>
              <a:rPr lang="en-US" altLang="zh-CN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1º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数学期望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简称期望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是一个确定的实数值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它是一种</a:t>
            </a:r>
            <a:r>
              <a:rPr lang="zh-CN" altLang="en-US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加权平均值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是简单算术平均的一种推广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从本质上体现了变量 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取所有可能值的</a:t>
            </a:r>
            <a:r>
              <a:rPr lang="zh-CN" altLang="en-US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真正平均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所以也称为</a:t>
            </a:r>
            <a:r>
              <a:rPr lang="zh-CN" altLang="en-US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均值</a:t>
            </a:r>
            <a:r>
              <a:rPr lang="en-US" altLang="zh-CN" b="1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(Mean). </a:t>
            </a:r>
            <a:endParaRPr lang="en-US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38022" name="Text Box 1030"/>
          <p:cNvSpPr txBox="1">
            <a:spLocks noChangeArrowheads="1"/>
          </p:cNvSpPr>
          <p:nvPr/>
        </p:nvSpPr>
        <p:spPr bwMode="auto">
          <a:xfrm>
            <a:off x="838201" y="2928075"/>
            <a:ext cx="748347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lang="zh-CN" altLang="en-US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注</a:t>
            </a:r>
            <a:r>
              <a:rPr lang="en-US" altLang="zh-CN" b="1" dirty="0">
                <a:solidFill>
                  <a:srgbClr val="B4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2º </a:t>
            </a:r>
            <a:r>
              <a:rPr lang="zh-CN" altLang="en-US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定义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中要求</a:t>
            </a:r>
            <a:r>
              <a:rPr lang="zh-CN" altLang="en-US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级数绝对收敛</a:t>
            </a:r>
            <a:r>
              <a:rPr lang="en-US" altLang="zh-CN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可保证</a:t>
            </a:r>
            <a:r>
              <a:rPr lang="zh-CN" altLang="en-US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级数的和</a:t>
            </a:r>
            <a:r>
              <a:rPr lang="zh-CN" altLang="en-US" dirty="0" smtClean="0">
                <a:solidFill>
                  <a:srgbClr val="B40000"/>
                </a:solidFill>
                <a:ea typeface="黑体" pitchFamily="49" charset="-122"/>
                <a:cs typeface="Times New Roman" pitchFamily="18" charset="0"/>
              </a:rPr>
              <a:t>具有惟一性</a:t>
            </a:r>
            <a:r>
              <a:rPr lang="en-US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 </a:t>
            </a:r>
            <a:r>
              <a:rPr lang="zh-CN" altLang="en-US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之所以这样要求是因为数学期望是反映随机变量</a:t>
            </a:r>
            <a:r>
              <a:rPr lang="en-US" altLang="zh-CN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 </a:t>
            </a:r>
            <a:r>
              <a:rPr lang="zh-CN" altLang="en-US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取所有可能值的平均值</a:t>
            </a:r>
            <a:r>
              <a:rPr lang="en-US" altLang="zh-CN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b="1" dirty="0" smtClean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它</a:t>
            </a:r>
            <a:r>
              <a:rPr lang="zh-CN" altLang="en-US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不应该随变量</a:t>
            </a:r>
            <a:r>
              <a:rPr lang="en-US" altLang="zh-CN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的可能值的排列次序的改变而改变</a:t>
            </a:r>
            <a:r>
              <a:rPr lang="en-US" altLang="zh-CN" b="1" dirty="0">
                <a:solidFill>
                  <a:srgbClr val="B4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020" grpId="0" build="p"/>
      <p:bldP spid="12380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1" name="Text Box 1035"/>
          <p:cNvSpPr txBox="1">
            <a:spLocks noChangeArrowheads="1"/>
          </p:cNvSpPr>
          <p:nvPr/>
        </p:nvSpPr>
        <p:spPr bwMode="auto">
          <a:xfrm>
            <a:off x="1547813" y="1801813"/>
            <a:ext cx="6623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</a:pPr>
            <a:r>
              <a:rPr kumimoji="1" lang="zh-CN" altLang="en-US" dirty="0" smtClean="0"/>
              <a:t>随机变量 </a:t>
            </a:r>
            <a:r>
              <a:rPr kumimoji="1" lang="en-US" altLang="zh-CN" i="1" dirty="0" smtClean="0"/>
              <a:t>X</a:t>
            </a:r>
            <a:r>
              <a:rPr kumimoji="1" lang="zh-CN" altLang="en-US" dirty="0" smtClean="0"/>
              <a:t>分布律为</a:t>
            </a:r>
            <a:r>
              <a:rPr kumimoji="1" lang="en-US" altLang="zh-CN" dirty="0" smtClean="0"/>
              <a:t>,</a:t>
            </a:r>
            <a:endParaRPr kumimoji="1" lang="en-US" altLang="zh-CN" dirty="0"/>
          </a:p>
        </p:txBody>
      </p:sp>
      <p:sp>
        <p:nvSpPr>
          <p:cNvPr id="1239043" name="Text Box 1027"/>
          <p:cNvSpPr txBox="1">
            <a:spLocks noChangeArrowheads="1"/>
          </p:cNvSpPr>
          <p:nvPr/>
        </p:nvSpPr>
        <p:spPr bwMode="auto">
          <a:xfrm>
            <a:off x="900113" y="1282700"/>
            <a:ext cx="734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B40000"/>
                </a:solidFill>
                <a:ea typeface="黑体" pitchFamily="49" charset="-122"/>
              </a:rPr>
              <a:t>例</a:t>
            </a:r>
            <a:r>
              <a:rPr lang="en-US" altLang="zh-CN">
                <a:solidFill>
                  <a:srgbClr val="B40000"/>
                </a:solidFill>
                <a:ea typeface="黑体" pitchFamily="49" charset="-122"/>
              </a:rPr>
              <a:t>1 </a:t>
            </a:r>
            <a:r>
              <a:rPr lang="en-US" altLang="zh-CN"/>
              <a:t>(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二项分布</a:t>
            </a:r>
            <a:r>
              <a:rPr lang="en-US" altLang="zh-CN"/>
              <a:t>)   </a:t>
            </a:r>
            <a:r>
              <a:rPr lang="zh-CN" altLang="en-US"/>
              <a:t>设随机变量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>
                <a:sym typeface="Symbol" pitchFamily="18" charset="2"/>
              </a:rPr>
              <a:t>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>
                <a:sym typeface="Symbol" pitchFamily="18" charset="2"/>
              </a:rPr>
              <a:t></a:t>
            </a:r>
            <a:r>
              <a:rPr lang="en-US" altLang="zh-CN"/>
              <a:t>, </a:t>
            </a:r>
            <a:r>
              <a:rPr lang="zh-CN" altLang="en-US"/>
              <a:t>求</a:t>
            </a:r>
            <a:r>
              <a:rPr lang="en-US" altLang="zh-CN" i="1"/>
              <a:t>E</a:t>
            </a:r>
            <a:r>
              <a:rPr lang="en-US" altLang="zh-CN">
                <a:sym typeface="Symbol" pitchFamily="18" charset="2"/>
              </a:rPr>
              <a:t>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</a:t>
            </a:r>
            <a:r>
              <a:rPr lang="en-US" altLang="zh-CN"/>
              <a:t>.</a:t>
            </a:r>
          </a:p>
        </p:txBody>
      </p:sp>
      <p:sp>
        <p:nvSpPr>
          <p:cNvPr id="1239045" name="Text Box 1029"/>
          <p:cNvSpPr txBox="1">
            <a:spLocks noChangeArrowheads="1"/>
          </p:cNvSpPr>
          <p:nvPr/>
        </p:nvSpPr>
        <p:spPr bwMode="auto">
          <a:xfrm>
            <a:off x="900113" y="177323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239048" name="Text Box 1032"/>
          <p:cNvSpPr txBox="1">
            <a:spLocks noChangeArrowheads="1"/>
          </p:cNvSpPr>
          <p:nvPr/>
        </p:nvSpPr>
        <p:spPr bwMode="auto">
          <a:xfrm>
            <a:off x="900113" y="3759193"/>
            <a:ext cx="935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/>
              <a:t>则有</a:t>
            </a:r>
          </a:p>
        </p:txBody>
      </p:sp>
      <p:sp>
        <p:nvSpPr>
          <p:cNvPr id="1239053" name="Rectangle 1037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620713"/>
            <a:ext cx="5749925" cy="59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solidFill>
                  <a:srgbClr val="006600"/>
                </a:solidFill>
              </a:rPr>
              <a:t>3. </a:t>
            </a:r>
            <a:r>
              <a:rPr lang="zh-CN" altLang="en-US" sz="2800" dirty="0" smtClean="0">
                <a:solidFill>
                  <a:srgbClr val="006600"/>
                </a:solidFill>
              </a:rPr>
              <a:t>常见离散型随机变量的数学期望</a:t>
            </a:r>
          </a:p>
        </p:txBody>
      </p:sp>
      <p:graphicFrame>
        <p:nvGraphicFramePr>
          <p:cNvPr id="1239060" name="Object 1044"/>
          <p:cNvGraphicFramePr>
            <a:graphicFrameLocks noChangeAspect="1"/>
          </p:cNvGraphicFramePr>
          <p:nvPr/>
        </p:nvGraphicFramePr>
        <p:xfrm>
          <a:off x="2405063" y="2428868"/>
          <a:ext cx="4254500" cy="533400"/>
        </p:xfrm>
        <a:graphic>
          <a:graphicData uri="http://schemas.openxmlformats.org/presentationml/2006/ole">
            <p:oleObj spid="_x0000_s9232" name="公式" r:id="rId3" imgW="4254500" imgH="533400" progId="Equation.3">
              <p:embed/>
            </p:oleObj>
          </a:graphicData>
        </a:graphic>
      </p:graphicFrame>
      <p:graphicFrame>
        <p:nvGraphicFramePr>
          <p:cNvPr id="1239062" name="Object 1046"/>
          <p:cNvGraphicFramePr>
            <a:graphicFrameLocks noChangeAspect="1"/>
          </p:cNvGraphicFramePr>
          <p:nvPr/>
        </p:nvGraphicFramePr>
        <p:xfrm>
          <a:off x="2740025" y="3076568"/>
          <a:ext cx="3632200" cy="393700"/>
        </p:xfrm>
        <a:graphic>
          <a:graphicData uri="http://schemas.openxmlformats.org/presentationml/2006/ole">
            <p:oleObj spid="_x0000_s9233" name="公式" r:id="rId4" imgW="3632200" imgH="393700" progId="Equation.3">
              <p:embed/>
            </p:oleObj>
          </a:graphicData>
        </a:graphic>
      </p:graphicFrame>
      <p:graphicFrame>
        <p:nvGraphicFramePr>
          <p:cNvPr id="1239063" name="Object 1047"/>
          <p:cNvGraphicFramePr>
            <a:graphicFrameLocks/>
          </p:cNvGraphicFramePr>
          <p:nvPr/>
        </p:nvGraphicFramePr>
        <p:xfrm>
          <a:off x="1747838" y="3533768"/>
          <a:ext cx="3541712" cy="1079500"/>
        </p:xfrm>
        <a:graphic>
          <a:graphicData uri="http://schemas.openxmlformats.org/presentationml/2006/ole">
            <p:oleObj spid="_x0000_s9234" name="公式" r:id="rId5" imgW="3543300" imgH="1079500" progId="Equation.3">
              <p:embed/>
            </p:oleObj>
          </a:graphicData>
        </a:graphic>
      </p:graphicFrame>
      <p:graphicFrame>
        <p:nvGraphicFramePr>
          <p:cNvPr id="1239064" name="Object 1048"/>
          <p:cNvGraphicFramePr>
            <a:graphicFrameLocks noChangeAspect="1"/>
          </p:cNvGraphicFramePr>
          <p:nvPr/>
        </p:nvGraphicFramePr>
        <p:xfrm>
          <a:off x="1000100" y="4643446"/>
          <a:ext cx="3556000" cy="1079500"/>
        </p:xfrm>
        <a:graphic>
          <a:graphicData uri="http://schemas.openxmlformats.org/presentationml/2006/ole">
            <p:oleObj spid="_x0000_s9235" name="公式" r:id="rId6" imgW="3556000" imgH="1079500" progId="Equation.3">
              <p:embed/>
            </p:oleObj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4643438" y="4673616"/>
          <a:ext cx="4038600" cy="1041400"/>
        </p:xfrm>
        <a:graphic>
          <a:graphicData uri="http://schemas.openxmlformats.org/presentationml/2006/ole">
            <p:oleObj spid="_x0000_s9236" name="公式" r:id="rId7" imgW="4038600" imgH="1079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51" grpId="0" autoUpdateAnimBg="0"/>
      <p:bldP spid="1239043" grpId="0" autoUpdateAnimBg="0"/>
      <p:bldP spid="1239045" grpId="0"/>
      <p:bldP spid="123904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42" name="Rectangle 6"/>
          <p:cNvSpPr>
            <a:spLocks noChangeArrowheads="1"/>
          </p:cNvSpPr>
          <p:nvPr/>
        </p:nvSpPr>
        <p:spPr bwMode="auto">
          <a:xfrm>
            <a:off x="827584" y="579020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dirty="0"/>
              <a:t>同时可得两点分布</a:t>
            </a:r>
            <a:r>
              <a:rPr kumimoji="1" lang="en-US" altLang="zh-CN" i="1" dirty="0"/>
              <a:t>B</a:t>
            </a:r>
            <a:r>
              <a:rPr lang="en-US" altLang="zh-CN" dirty="0">
                <a:sym typeface="Symbol" pitchFamily="18" charset="2"/>
              </a:rPr>
              <a:t>1, </a:t>
            </a:r>
            <a:r>
              <a:rPr lang="en-US" altLang="zh-CN" i="1" dirty="0">
                <a:sym typeface="Symbol" pitchFamily="18" charset="2"/>
              </a:rPr>
              <a:t>p</a:t>
            </a:r>
            <a:r>
              <a:rPr lang="en-US" altLang="zh-CN" dirty="0">
                <a:sym typeface="Symbol" pitchFamily="18" charset="2"/>
              </a:rPr>
              <a:t></a:t>
            </a:r>
            <a:r>
              <a:rPr kumimoji="1" lang="zh-CN" altLang="en-US" dirty="0"/>
              <a:t>的数学期望为 </a:t>
            </a:r>
            <a:r>
              <a:rPr kumimoji="1" lang="en-US" altLang="zh-CN" i="1" dirty="0">
                <a:solidFill>
                  <a:srgbClr val="0000FF"/>
                </a:solidFill>
              </a:rPr>
              <a:t>p</a:t>
            </a:r>
            <a:r>
              <a:rPr kumimoji="1" lang="en-US" altLang="zh-CN" dirty="0"/>
              <a:t>.</a:t>
            </a:r>
          </a:p>
        </p:txBody>
      </p:sp>
      <p:sp>
        <p:nvSpPr>
          <p:cNvPr id="1345543" name="Rectangle 7"/>
          <p:cNvSpPr>
            <a:spLocks noChangeArrowheads="1"/>
          </p:cNvSpPr>
          <p:nvPr/>
        </p:nvSpPr>
        <p:spPr bwMode="auto">
          <a:xfrm>
            <a:off x="8131175" y="5070127"/>
            <a:ext cx="1012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dirty="0">
                <a:sym typeface="Symbol" pitchFamily="18" charset="2"/>
              </a:rPr>
              <a:t></a:t>
            </a:r>
            <a:r>
              <a:rPr kumimoji="1" lang="en-US" altLang="zh-CN" dirty="0"/>
              <a:t> </a:t>
            </a:r>
            <a:r>
              <a:rPr kumimoji="1" lang="en-US" altLang="zh-CN" i="1" dirty="0" err="1">
                <a:solidFill>
                  <a:srgbClr val="0000FF"/>
                </a:solidFill>
              </a:rPr>
              <a:t>np</a:t>
            </a:r>
            <a:endParaRPr kumimoji="1" lang="en-US" altLang="zh-CN" i="1" dirty="0">
              <a:solidFill>
                <a:srgbClr val="0000FF"/>
              </a:solidFill>
            </a:endParaRPr>
          </a:p>
        </p:txBody>
      </p:sp>
      <p:graphicFrame>
        <p:nvGraphicFramePr>
          <p:cNvPr id="1345544" name="Object 8"/>
          <p:cNvGraphicFramePr>
            <a:graphicFrameLocks noChangeAspect="1"/>
          </p:cNvGraphicFramePr>
          <p:nvPr/>
        </p:nvGraphicFramePr>
        <p:xfrm>
          <a:off x="900113" y="428604"/>
          <a:ext cx="4038600" cy="1044575"/>
        </p:xfrm>
        <a:graphic>
          <a:graphicData uri="http://schemas.openxmlformats.org/presentationml/2006/ole">
            <p:oleObj spid="_x0000_s10254" name="公式" r:id="rId3" imgW="4038600" imgH="1079500" progId="Equation.3">
              <p:embed/>
            </p:oleObj>
          </a:graphicData>
        </a:graphic>
      </p:graphicFrame>
      <p:graphicFrame>
        <p:nvGraphicFramePr>
          <p:cNvPr id="1345545" name="Object 9"/>
          <p:cNvGraphicFramePr>
            <a:graphicFrameLocks noChangeAspect="1"/>
          </p:cNvGraphicFramePr>
          <p:nvPr/>
        </p:nvGraphicFramePr>
        <p:xfrm>
          <a:off x="887413" y="1535092"/>
          <a:ext cx="7489825" cy="1079500"/>
        </p:xfrm>
        <a:graphic>
          <a:graphicData uri="http://schemas.openxmlformats.org/presentationml/2006/ole">
            <p:oleObj spid="_x0000_s10255" name="公式" r:id="rId4" imgW="7493000" imgH="1079500" progId="Equation.3">
              <p:embed/>
            </p:oleObj>
          </a:graphicData>
        </a:graphic>
      </p:graphicFrame>
      <p:graphicFrame>
        <p:nvGraphicFramePr>
          <p:cNvPr id="1345546" name="Object 10"/>
          <p:cNvGraphicFramePr>
            <a:graphicFrameLocks noChangeAspect="1"/>
          </p:cNvGraphicFramePr>
          <p:nvPr/>
        </p:nvGraphicFramePr>
        <p:xfrm>
          <a:off x="900113" y="2719367"/>
          <a:ext cx="7883525" cy="1079500"/>
        </p:xfrm>
        <a:graphic>
          <a:graphicData uri="http://schemas.openxmlformats.org/presentationml/2006/ole">
            <p:oleObj spid="_x0000_s10256" name="公式" r:id="rId5" imgW="7886700" imgH="1079500" progId="Equation.3">
              <p:embed/>
            </p:oleObj>
          </a:graphicData>
        </a:graphic>
      </p:graphicFrame>
      <p:graphicFrame>
        <p:nvGraphicFramePr>
          <p:cNvPr id="1345547" name="Object 11"/>
          <p:cNvGraphicFramePr>
            <a:graphicFrameLocks noChangeAspect="1"/>
          </p:cNvGraphicFramePr>
          <p:nvPr/>
        </p:nvGraphicFramePr>
        <p:xfrm>
          <a:off x="5173147" y="4941168"/>
          <a:ext cx="3030337" cy="720080"/>
        </p:xfrm>
        <a:graphic>
          <a:graphicData uri="http://schemas.openxmlformats.org/presentationml/2006/ole">
            <p:oleObj spid="_x0000_s10257" name="Equation" r:id="rId6" imgW="1282680" imgH="304560" progId="Equation.DSMT4">
              <p:embed/>
            </p:oleObj>
          </a:graphicData>
        </a:graphic>
      </p:graphicFrame>
      <p:graphicFrame>
        <p:nvGraphicFramePr>
          <p:cNvPr id="10246" name="Object 12"/>
          <p:cNvGraphicFramePr>
            <a:graphicFrameLocks noChangeAspect="1"/>
          </p:cNvGraphicFramePr>
          <p:nvPr/>
        </p:nvGraphicFramePr>
        <p:xfrm>
          <a:off x="4724400" y="3482954"/>
          <a:ext cx="190500" cy="419100"/>
        </p:xfrm>
        <a:graphic>
          <a:graphicData uri="http://schemas.openxmlformats.org/presentationml/2006/ole">
            <p:oleObj spid="_x0000_s10258" name="Equation" r:id="rId7" imgW="190500" imgH="419100" progId="Equation.3">
              <p:embed/>
            </p:oleObj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755576" y="3717032"/>
          <a:ext cx="5303838" cy="1143000"/>
        </p:xfrm>
        <a:graphic>
          <a:graphicData uri="http://schemas.openxmlformats.org/presentationml/2006/ole">
            <p:oleObj spid="_x0000_s10259" name="Equation" r:id="rId8" imgW="2006280" imgH="431640" progId="Equation.DSMT4">
              <p:embed/>
            </p:oleObj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784026" y="4734272"/>
          <a:ext cx="4364038" cy="1143000"/>
        </p:xfrm>
        <a:graphic>
          <a:graphicData uri="http://schemas.openxmlformats.org/presentationml/2006/ole">
            <p:oleObj spid="_x0000_s10260" name="Equation" r:id="rId9" imgW="16509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42" grpId="0" autoUpdateAnimBg="0"/>
      <p:bldP spid="134554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2" name="Text Box 1028"/>
          <p:cNvSpPr txBox="1">
            <a:spLocks noChangeArrowheads="1"/>
          </p:cNvSpPr>
          <p:nvPr/>
        </p:nvSpPr>
        <p:spPr bwMode="auto">
          <a:xfrm>
            <a:off x="814388" y="132715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241094" name="Rectangle 1030"/>
          <p:cNvSpPr>
            <a:spLocks noChangeArrowheads="1"/>
          </p:cNvSpPr>
          <p:nvPr/>
        </p:nvSpPr>
        <p:spPr bwMode="auto">
          <a:xfrm>
            <a:off x="814388" y="2981325"/>
            <a:ext cx="1042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/>
              <a:t>则有</a:t>
            </a:r>
          </a:p>
        </p:txBody>
      </p:sp>
      <p:sp>
        <p:nvSpPr>
          <p:cNvPr id="1241104" name="Rectangle 1040"/>
          <p:cNvSpPr>
            <a:spLocks noGrp="1" noChangeArrowheads="1"/>
          </p:cNvSpPr>
          <p:nvPr>
            <p:ph type="title" idx="4294967295"/>
          </p:nvPr>
        </p:nvSpPr>
        <p:spPr>
          <a:xfrm>
            <a:off x="814388" y="750888"/>
            <a:ext cx="7200900" cy="504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2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rgbClr val="0000CC"/>
                </a:solidFill>
              </a:rPr>
              <a:t>泊松分布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)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2" name="Group 1064"/>
          <p:cNvGrpSpPr>
            <a:grpSpLocks/>
          </p:cNvGrpSpPr>
          <p:nvPr/>
        </p:nvGrpSpPr>
        <p:grpSpPr bwMode="auto">
          <a:xfrm>
            <a:off x="1677988" y="1916113"/>
            <a:ext cx="5472112" cy="925512"/>
            <a:chOff x="1066" y="1389"/>
            <a:chExt cx="3447" cy="583"/>
          </a:xfrm>
        </p:grpSpPr>
        <p:graphicFrame>
          <p:nvGraphicFramePr>
            <p:cNvPr id="11271" name="Object 1047"/>
            <p:cNvGraphicFramePr>
              <a:graphicFrameLocks noChangeAspect="1"/>
            </p:cNvGraphicFramePr>
            <p:nvPr/>
          </p:nvGraphicFramePr>
          <p:xfrm>
            <a:off x="1066" y="1389"/>
            <a:ext cx="1718" cy="583"/>
          </p:xfrm>
          <a:graphic>
            <a:graphicData uri="http://schemas.openxmlformats.org/presentationml/2006/ole">
              <p:oleObj spid="_x0000_s11288" name="公式" r:id="rId3" imgW="2730500" imgH="927100" progId="Equation.3">
                <p:embed/>
              </p:oleObj>
            </a:graphicData>
          </a:graphic>
        </p:graphicFrame>
        <p:graphicFrame>
          <p:nvGraphicFramePr>
            <p:cNvPr id="11272" name="Object 1049"/>
            <p:cNvGraphicFramePr>
              <a:graphicFrameLocks noChangeAspect="1"/>
            </p:cNvGraphicFramePr>
            <p:nvPr/>
          </p:nvGraphicFramePr>
          <p:xfrm>
            <a:off x="2833" y="1602"/>
            <a:ext cx="1680" cy="232"/>
          </p:xfrm>
          <a:graphic>
            <a:graphicData uri="http://schemas.openxmlformats.org/presentationml/2006/ole">
              <p:oleObj spid="_x0000_s11289" name="公式" r:id="rId4" imgW="2667000" imgH="368300" progId="Equation.3">
                <p:embed/>
              </p:oleObj>
            </a:graphicData>
          </a:graphic>
        </p:graphicFrame>
      </p:grpSp>
      <p:graphicFrame>
        <p:nvGraphicFramePr>
          <p:cNvPr id="1241114" name="Object 1050"/>
          <p:cNvGraphicFramePr>
            <a:graphicFrameLocks noChangeAspect="1"/>
          </p:cNvGraphicFramePr>
          <p:nvPr/>
        </p:nvGraphicFramePr>
        <p:xfrm>
          <a:off x="1622425" y="3573463"/>
          <a:ext cx="3048000" cy="1079500"/>
        </p:xfrm>
        <a:graphic>
          <a:graphicData uri="http://schemas.openxmlformats.org/presentationml/2006/ole">
            <p:oleObj spid="_x0000_s11290" name="公式" r:id="rId5" imgW="3048000" imgH="1079500" progId="Equation.3">
              <p:embed/>
            </p:oleObj>
          </a:graphicData>
        </a:graphic>
      </p:graphicFrame>
      <p:graphicFrame>
        <p:nvGraphicFramePr>
          <p:cNvPr id="1241115" name="Object 1051"/>
          <p:cNvGraphicFramePr>
            <a:graphicFrameLocks noChangeAspect="1"/>
          </p:cNvGraphicFramePr>
          <p:nvPr/>
        </p:nvGraphicFramePr>
        <p:xfrm>
          <a:off x="4711700" y="3573463"/>
          <a:ext cx="2667000" cy="1079500"/>
        </p:xfrm>
        <a:graphic>
          <a:graphicData uri="http://schemas.openxmlformats.org/presentationml/2006/ole">
            <p:oleObj spid="_x0000_s11291" name="公式" r:id="rId6" imgW="2667000" imgH="1079500" progId="Equation.3">
              <p:embed/>
            </p:oleObj>
          </a:graphicData>
        </a:graphic>
      </p:graphicFrame>
      <p:graphicFrame>
        <p:nvGraphicFramePr>
          <p:cNvPr id="1241117" name="Object 1053"/>
          <p:cNvGraphicFramePr>
            <a:graphicFrameLocks noChangeAspect="1"/>
          </p:cNvGraphicFramePr>
          <p:nvPr/>
        </p:nvGraphicFramePr>
        <p:xfrm>
          <a:off x="4864116" y="5000636"/>
          <a:ext cx="1993900" cy="508000"/>
        </p:xfrm>
        <a:graphic>
          <a:graphicData uri="http://schemas.openxmlformats.org/presentationml/2006/ole">
            <p:oleObj spid="_x0000_s11292" name="公式" r:id="rId7" imgW="1993900" imgH="508000" progId="Equation.3">
              <p:embed/>
            </p:oleObj>
          </a:graphicData>
        </a:graphic>
      </p:graphicFrame>
      <p:sp>
        <p:nvSpPr>
          <p:cNvPr id="1241118" name="Text Box 1054"/>
          <p:cNvSpPr txBox="1">
            <a:spLocks noChangeArrowheads="1"/>
          </p:cNvSpPr>
          <p:nvPr/>
        </p:nvSpPr>
        <p:spPr bwMode="auto">
          <a:xfrm>
            <a:off x="828675" y="5767408"/>
            <a:ext cx="5673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因而泊松分布</a:t>
            </a:r>
            <a:r>
              <a:rPr lang="en-US" altLang="zh-CN" i="1">
                <a:sym typeface="Symbol" pitchFamily="18" charset="2"/>
              </a:rPr>
              <a:t>P</a:t>
            </a:r>
            <a:r>
              <a:rPr lang="en-US" altLang="zh-CN">
                <a:sym typeface="Symbol" pitchFamily="18" charset="2"/>
              </a:rPr>
              <a:t>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>
                <a:sym typeface="Symbol" pitchFamily="18" charset="2"/>
              </a:rPr>
              <a:t></a:t>
            </a:r>
            <a:r>
              <a:rPr lang="zh-CN" altLang="en-US">
                <a:sym typeface="Symbol" pitchFamily="18" charset="2"/>
              </a:rPr>
              <a:t>的数学期望为</a:t>
            </a:r>
            <a:r>
              <a:rPr lang="zh-CN" altLang="en-US" i="1">
                <a:sym typeface="Symbol" pitchFamily="18" charset="2"/>
              </a:rPr>
              <a:t> 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graphicFrame>
        <p:nvGraphicFramePr>
          <p:cNvPr id="1241129" name="Object 1065"/>
          <p:cNvGraphicFramePr>
            <a:graphicFrameLocks/>
          </p:cNvGraphicFramePr>
          <p:nvPr/>
        </p:nvGraphicFramePr>
        <p:xfrm>
          <a:off x="6227778" y="5106998"/>
          <a:ext cx="571500" cy="393700"/>
        </p:xfrm>
        <a:graphic>
          <a:graphicData uri="http://schemas.openxmlformats.org/presentationml/2006/ole">
            <p:oleObj spid="_x0000_s11293" name="公式" r:id="rId8" imgW="564120" imgH="381240" progId="Equation.3">
              <p:embed/>
            </p:oleObj>
          </a:graphicData>
        </a:graphic>
      </p:graphicFrame>
      <p:sp>
        <p:nvSpPr>
          <p:cNvPr id="11280" name="Text Box 1063"/>
          <p:cNvSpPr txBox="1">
            <a:spLocks noChangeArrowheads="1"/>
          </p:cNvSpPr>
          <p:nvPr/>
        </p:nvSpPr>
        <p:spPr bwMode="auto">
          <a:xfrm>
            <a:off x="1462088" y="1327150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设</a:t>
            </a:r>
            <a:r>
              <a:rPr lang="en-US" altLang="zh-CN" i="1" dirty="0" smtClean="0"/>
              <a:t>X</a:t>
            </a:r>
            <a:r>
              <a:rPr lang="zh-CN" altLang="en-US" dirty="0" smtClean="0">
                <a:sym typeface="Symbol" pitchFamily="18" charset="2"/>
              </a:rPr>
              <a:t>的分布</a:t>
            </a:r>
            <a:r>
              <a:rPr lang="zh-CN" altLang="en-US" dirty="0">
                <a:sym typeface="Symbol" pitchFamily="18" charset="2"/>
              </a:rPr>
              <a:t>律为</a:t>
            </a:r>
          </a:p>
        </p:txBody>
      </p:sp>
      <p:sp>
        <p:nvSpPr>
          <p:cNvPr id="11279" name="Text Box 1069"/>
          <p:cNvSpPr txBox="1">
            <a:spLocks noChangeArrowheads="1"/>
          </p:cNvSpPr>
          <p:nvPr/>
        </p:nvSpPr>
        <p:spPr bwMode="auto">
          <a:xfrm>
            <a:off x="3262313" y="742950"/>
            <a:ext cx="5113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设随机变量 </a:t>
            </a:r>
            <a:r>
              <a:rPr lang="en-US" altLang="zh-CN" i="1"/>
              <a:t>X</a:t>
            </a:r>
            <a:r>
              <a:rPr lang="en-US" altLang="zh-CN">
                <a:sym typeface="Symbol" pitchFamily="18" charset="2"/>
              </a:rPr>
              <a:t> </a:t>
            </a:r>
            <a:r>
              <a:rPr lang="en-US" altLang="zh-CN" i="1">
                <a:sym typeface="Symbol" pitchFamily="18" charset="2"/>
              </a:rPr>
              <a:t>P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>
                <a:sym typeface="Symbol" pitchFamily="18" charset="2"/>
              </a:rPr>
              <a:t>),  </a:t>
            </a:r>
            <a:r>
              <a:rPr lang="zh-CN" altLang="en-US">
                <a:sym typeface="Symbol" pitchFamily="18" charset="2"/>
              </a:rPr>
              <a:t>求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>
                <a:sym typeface="Symbol" pitchFamily="18" charset="2"/>
              </a:rPr>
              <a:t>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.</a:t>
            </a:r>
          </a:p>
        </p:txBody>
      </p:sp>
      <p:graphicFrame>
        <p:nvGraphicFramePr>
          <p:cNvPr id="11295" name="Object 31"/>
          <p:cNvGraphicFramePr>
            <a:graphicFrameLocks noChangeAspect="1"/>
          </p:cNvGraphicFramePr>
          <p:nvPr/>
        </p:nvGraphicFramePr>
        <p:xfrm>
          <a:off x="2016125" y="4714875"/>
          <a:ext cx="2720975" cy="1023938"/>
        </p:xfrm>
        <a:graphic>
          <a:graphicData uri="http://schemas.openxmlformats.org/presentationml/2006/ole">
            <p:oleObj spid="_x0000_s11295" name="公式" r:id="rId9" imgW="11808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2" grpId="0"/>
      <p:bldP spid="1241094" grpId="0"/>
      <p:bldP spid="12411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755576" y="5013176"/>
            <a:ext cx="7128792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42116" name="Text Box 4100"/>
          <p:cNvSpPr txBox="1">
            <a:spLocks noChangeArrowheads="1"/>
          </p:cNvSpPr>
          <p:nvPr/>
        </p:nvSpPr>
        <p:spPr bwMode="auto">
          <a:xfrm>
            <a:off x="684213" y="153193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242136" name="Rectangle 4120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666750"/>
            <a:ext cx="7200900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3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rgbClr val="0000CC"/>
                </a:solidFill>
              </a:rPr>
              <a:t>几何分布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  <p:sp>
        <p:nvSpPr>
          <p:cNvPr id="1242141" name="Rectangle 4125"/>
          <p:cNvSpPr>
            <a:spLocks noChangeArrowheads="1"/>
          </p:cNvSpPr>
          <p:nvPr/>
        </p:nvSpPr>
        <p:spPr bwMode="auto">
          <a:xfrm>
            <a:off x="1260475" y="1531938"/>
            <a:ext cx="4170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 </a:t>
            </a:r>
            <a:r>
              <a:rPr lang="zh-CN" altLang="en-US"/>
              <a:t>设随机变量</a:t>
            </a:r>
            <a:r>
              <a:rPr lang="en-US" altLang="zh-CN" i="1"/>
              <a:t>X </a:t>
            </a:r>
            <a:r>
              <a:rPr lang="zh-CN" altLang="en-US"/>
              <a:t>的分布律为</a:t>
            </a:r>
          </a:p>
        </p:txBody>
      </p:sp>
      <p:graphicFrame>
        <p:nvGraphicFramePr>
          <p:cNvPr id="1242142" name="Object 4126"/>
          <p:cNvGraphicFramePr>
            <a:graphicFrameLocks noChangeAspect="1"/>
          </p:cNvGraphicFramePr>
          <p:nvPr/>
        </p:nvGraphicFramePr>
        <p:xfrm>
          <a:off x="784225" y="2039938"/>
          <a:ext cx="7172325" cy="508000"/>
        </p:xfrm>
        <a:graphic>
          <a:graphicData uri="http://schemas.openxmlformats.org/presentationml/2006/ole">
            <p:oleObj spid="_x0000_s12308" name="公式" r:id="rId3" imgW="7175500" imgH="508000" progId="Equation.3">
              <p:embed/>
            </p:oleObj>
          </a:graphicData>
        </a:graphic>
      </p:graphicFrame>
      <p:graphicFrame>
        <p:nvGraphicFramePr>
          <p:cNvPr id="1242143" name="Object 4127"/>
          <p:cNvGraphicFramePr>
            <a:graphicFrameLocks noChangeAspect="1"/>
          </p:cNvGraphicFramePr>
          <p:nvPr/>
        </p:nvGraphicFramePr>
        <p:xfrm>
          <a:off x="1331640" y="2823022"/>
          <a:ext cx="5148263" cy="1038225"/>
        </p:xfrm>
        <a:graphic>
          <a:graphicData uri="http://schemas.openxmlformats.org/presentationml/2006/ole">
            <p:oleObj spid="_x0000_s12309" name="Equation" r:id="rId4" imgW="2133360" imgH="431640" progId="Equation.DSMT4">
              <p:embed/>
            </p:oleObj>
          </a:graphicData>
        </a:graphic>
      </p:graphicFrame>
      <p:graphicFrame>
        <p:nvGraphicFramePr>
          <p:cNvPr id="1242145" name="Object 4129"/>
          <p:cNvGraphicFramePr>
            <a:graphicFrameLocks noChangeAspect="1"/>
          </p:cNvGraphicFramePr>
          <p:nvPr/>
        </p:nvGraphicFramePr>
        <p:xfrm>
          <a:off x="1674813" y="4005064"/>
          <a:ext cx="3848100" cy="965200"/>
        </p:xfrm>
        <a:graphic>
          <a:graphicData uri="http://schemas.openxmlformats.org/presentationml/2006/ole">
            <p:oleObj spid="_x0000_s12310" name="公式" r:id="rId5" imgW="3848100" imgH="965200" progId="Equation.3">
              <p:embed/>
            </p:oleObj>
          </a:graphicData>
        </a:graphic>
      </p:graphicFrame>
      <p:graphicFrame>
        <p:nvGraphicFramePr>
          <p:cNvPr id="1242147" name="Object 4131"/>
          <p:cNvGraphicFramePr>
            <a:graphicFrameLocks noChangeAspect="1"/>
          </p:cNvGraphicFramePr>
          <p:nvPr/>
        </p:nvGraphicFramePr>
        <p:xfrm>
          <a:off x="1547664" y="5229200"/>
          <a:ext cx="4176713" cy="1035050"/>
        </p:xfrm>
        <a:graphic>
          <a:graphicData uri="http://schemas.openxmlformats.org/presentationml/2006/ole">
            <p:oleObj spid="_x0000_s12311" name="公式" r:id="rId6" imgW="1739900" imgH="431800" progId="Equation.3">
              <p:embed/>
            </p:oleObj>
          </a:graphicData>
        </a:graphic>
      </p:graphicFrame>
      <p:graphicFrame>
        <p:nvGraphicFramePr>
          <p:cNvPr id="1242148" name="Object 4132"/>
          <p:cNvGraphicFramePr>
            <a:graphicFrameLocks noChangeAspect="1"/>
          </p:cNvGraphicFramePr>
          <p:nvPr/>
        </p:nvGraphicFramePr>
        <p:xfrm>
          <a:off x="5868144" y="5046939"/>
          <a:ext cx="1728192" cy="1190373"/>
        </p:xfrm>
        <a:graphic>
          <a:graphicData uri="http://schemas.openxmlformats.org/presentationml/2006/ole">
            <p:oleObj spid="_x0000_s12312" name="Equation" r:id="rId7" imgW="736560" imgH="507960" progId="Equation.DSMT4">
              <p:embed/>
            </p:oleObj>
          </a:graphicData>
        </a:graphic>
      </p:graphicFrame>
      <p:sp>
        <p:nvSpPr>
          <p:cNvPr id="1242149" name="Text Box 4133"/>
          <p:cNvSpPr txBox="1">
            <a:spLocks noChangeArrowheads="1"/>
          </p:cNvSpPr>
          <p:nvPr/>
        </p:nvSpPr>
        <p:spPr bwMode="auto">
          <a:xfrm>
            <a:off x="684213" y="2543175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1242150" name="Object 4134"/>
          <p:cNvGraphicFramePr>
            <a:graphicFrameLocks noChangeAspect="1"/>
          </p:cNvGraphicFramePr>
          <p:nvPr/>
        </p:nvGraphicFramePr>
        <p:xfrm>
          <a:off x="4830763" y="4013002"/>
          <a:ext cx="584200" cy="914400"/>
        </p:xfrm>
        <a:graphic>
          <a:graphicData uri="http://schemas.openxmlformats.org/presentationml/2006/ole">
            <p:oleObj spid="_x0000_s12313" name="公式" r:id="rId8" imgW="573840" imgH="905760" progId="Equation.3">
              <p:embed/>
            </p:oleObj>
          </a:graphicData>
        </a:graphic>
      </p:graphicFrame>
      <p:sp>
        <p:nvSpPr>
          <p:cNvPr id="12301" name="Text Box 4135"/>
          <p:cNvSpPr txBox="1">
            <a:spLocks noChangeArrowheads="1"/>
          </p:cNvSpPr>
          <p:nvPr/>
        </p:nvSpPr>
        <p:spPr bwMode="auto">
          <a:xfrm>
            <a:off x="2946400" y="823913"/>
            <a:ext cx="612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设随机变量</a:t>
            </a:r>
            <a:r>
              <a:rPr lang="en-US" altLang="zh-CN" i="1"/>
              <a:t>X </a:t>
            </a:r>
            <a:r>
              <a:rPr lang="zh-CN" altLang="en-US"/>
              <a:t>服从几何分布</a:t>
            </a:r>
            <a:r>
              <a:rPr lang="en-US" altLang="zh-CN"/>
              <a:t>, </a:t>
            </a:r>
            <a:r>
              <a:rPr lang="zh-CN" altLang="en-US"/>
              <a:t>求</a:t>
            </a:r>
            <a:r>
              <a:rPr lang="en-US" altLang="zh-CN" i="1"/>
              <a:t>E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).</a:t>
            </a:r>
          </a:p>
        </p:txBody>
      </p:sp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6473205" y="2636912"/>
          <a:ext cx="2016224" cy="1291644"/>
        </p:xfrm>
        <a:graphic>
          <a:graphicData uri="http://schemas.openxmlformats.org/presentationml/2006/ole">
            <p:oleObj spid="_x0000_s12314" name="Equation" r:id="rId9" imgW="812520" imgH="520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4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42116" grpId="0" autoUpdateAnimBg="0"/>
      <p:bldP spid="1242141" grpId="0"/>
      <p:bldP spid="12421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48680"/>
            <a:ext cx="63706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第一节   随机变量的</a:t>
            </a:r>
            <a:br>
              <a:rPr lang="zh-CN" altLang="en-US" sz="48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         数学期望</a:t>
            </a:r>
          </a:p>
        </p:txBody>
      </p:sp>
      <p:sp>
        <p:nvSpPr>
          <p:cNvPr id="71683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65350" y="2293938"/>
            <a:ext cx="4430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latin typeface="Arial" charset="0"/>
                <a:ea typeface="黑体" pitchFamily="49" charset="-122"/>
              </a:rPr>
              <a:t>一、数学期望的概念</a:t>
            </a:r>
          </a:p>
        </p:txBody>
      </p:sp>
      <p:sp>
        <p:nvSpPr>
          <p:cNvPr id="71684" name="Text Box 1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3170238"/>
            <a:ext cx="5838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dirty="0">
                <a:latin typeface="Arial" charset="0"/>
                <a:ea typeface="黑体" pitchFamily="49" charset="-122"/>
              </a:rPr>
              <a:t> </a:t>
            </a:r>
            <a:r>
              <a:rPr lang="zh-CN" altLang="en-US" sz="3200" dirty="0">
                <a:latin typeface="Arial" charset="0"/>
                <a:ea typeface="黑体" pitchFamily="49" charset="-122"/>
              </a:rPr>
              <a:t>二、随机变量函数的数学期望</a:t>
            </a:r>
          </a:p>
        </p:txBody>
      </p:sp>
      <p:pic>
        <p:nvPicPr>
          <p:cNvPr id="71685" name="Picture 16" descr="GIF-360">
            <a:hlinkClick r:id="rId2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46338"/>
            <a:ext cx="454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17" descr="GIF-360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71838"/>
            <a:ext cx="454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Text Box 1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4071938"/>
            <a:ext cx="5021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>
                <a:latin typeface="Arial" charset="0"/>
                <a:ea typeface="黑体" pitchFamily="49" charset="-122"/>
              </a:rPr>
              <a:t> </a:t>
            </a:r>
            <a:r>
              <a:rPr lang="zh-CN" altLang="en-US" sz="3200">
                <a:latin typeface="Arial" charset="0"/>
                <a:ea typeface="黑体" pitchFamily="49" charset="-122"/>
              </a:rPr>
              <a:t>三、数学期望的性质</a:t>
            </a:r>
          </a:p>
        </p:txBody>
      </p:sp>
      <p:pic>
        <p:nvPicPr>
          <p:cNvPr id="71688" name="Picture 19" descr="GIF-360">
            <a:hlinkClick r:id="rId5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148138"/>
            <a:ext cx="454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20" descr="GIF-360">
            <a:hlinkClick r:id="rId6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948238"/>
            <a:ext cx="454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0" name="Text Box 2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063750" y="4884738"/>
            <a:ext cx="50974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>
                <a:latin typeface="Arial" charset="0"/>
                <a:ea typeface="黑体" pitchFamily="49" charset="-122"/>
              </a:rPr>
              <a:t> </a:t>
            </a:r>
            <a:r>
              <a:rPr lang="zh-CN" altLang="en-US" sz="3200">
                <a:latin typeface="Arial" charset="0"/>
                <a:ea typeface="黑体" pitchFamily="49" charset="-122"/>
              </a:rPr>
              <a:t>四、应用实例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3138" name="Object 2"/>
          <p:cNvGraphicFramePr>
            <a:graphicFrameLocks noChangeAspect="1"/>
          </p:cNvGraphicFramePr>
          <p:nvPr/>
        </p:nvGraphicFramePr>
        <p:xfrm>
          <a:off x="877888" y="1130300"/>
          <a:ext cx="8216900" cy="6883400"/>
        </p:xfrm>
        <a:graphic>
          <a:graphicData uri="http://schemas.openxmlformats.org/presentationml/2006/ole">
            <p:oleObj spid="_x0000_s13317" name="Document" r:id="rId3" imgW="8385180" imgH="6895981" progId="Word.Document.8">
              <p:embed/>
            </p:oleObj>
          </a:graphicData>
        </a:graphic>
      </p:graphicFrame>
      <p:sp>
        <p:nvSpPr>
          <p:cNvPr id="124314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989138" y="620713"/>
            <a:ext cx="5319712" cy="576262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dirty="0" smtClean="0">
                <a:solidFill>
                  <a:srgbClr val="CC0000"/>
                </a:solidFill>
              </a:rPr>
              <a:t>常见离散型分布的数学期望小结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4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55576" y="260648"/>
            <a:ext cx="73152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？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有了离散型随机变量的数学期望，自然要问连续型随机变量的数学期望是什么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99592" y="1340768"/>
            <a:ext cx="75608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设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是连续型随机变量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的密度函</a:t>
            </a:r>
            <a:r>
              <a:rPr lang="zh-CN" altLang="en-US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数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charset="-122"/>
                <a:cs typeface="Times New Roman" pitchFamily="18" charset="0"/>
              </a:rPr>
              <a:t>非零区域为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ea typeface="宋体" charset="-122"/>
                <a:cs typeface="Times New Roman" pitchFamily="18" charset="0"/>
              </a:rPr>
              <a:t>a,b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), </a:t>
            </a:r>
            <a:r>
              <a:rPr lang="zh-CN" altLang="en-US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取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分点</a:t>
            </a:r>
            <a:endParaRPr lang="en-US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161799" name="Object 3"/>
          <p:cNvGraphicFramePr>
            <a:graphicFrameLocks noChangeAspect="1"/>
          </p:cNvGraphicFramePr>
          <p:nvPr/>
        </p:nvGraphicFramePr>
        <p:xfrm>
          <a:off x="2152650" y="2204864"/>
          <a:ext cx="4335463" cy="565150"/>
        </p:xfrm>
        <a:graphic>
          <a:graphicData uri="http://schemas.openxmlformats.org/presentationml/2006/ole">
            <p:oleObj spid="_x0000_s149506" name="Equation" r:id="rId3" imgW="1993680" imgH="2286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85824" y="2793123"/>
          <a:ext cx="4550272" cy="491861"/>
        </p:xfrm>
        <a:graphic>
          <a:graphicData uri="http://schemas.openxmlformats.org/presentationml/2006/ole">
            <p:oleObj spid="_x0000_s149507" name="Equation" r:id="rId4" imgW="2298600" imgH="2286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11219" y="3290096"/>
          <a:ext cx="3273374" cy="815159"/>
        </p:xfrm>
        <a:graphic>
          <a:graphicData uri="http://schemas.openxmlformats.org/presentationml/2006/ole">
            <p:oleObj spid="_x0000_s149508" name="Equation" r:id="rId5" imgW="1625400" imgH="35532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001196" y="3251627"/>
          <a:ext cx="3739156" cy="781620"/>
        </p:xfrm>
        <a:graphic>
          <a:graphicData uri="http://schemas.openxmlformats.org/presentationml/2006/ole">
            <p:oleObj spid="_x0000_s149509" name="Equation" r:id="rId6" imgW="1866600" imgH="342720" progId="Equation.DSMT4">
              <p:embed/>
            </p:oleObj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8200" y="4149080"/>
            <a:ext cx="7838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ea typeface="宋体" charset="-122"/>
                <a:cs typeface="Times New Roman" pitchFamily="18" charset="0"/>
              </a:rPr>
              <a:t>那么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,</a:t>
            </a:r>
            <a:r>
              <a:rPr lang="zh-CN" altLang="en-US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与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近似的随机变量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Y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的期望为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55576" y="5373216"/>
            <a:ext cx="6696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由微积分知识，自然想</a:t>
            </a:r>
            <a:r>
              <a:rPr lang="zh-CN" altLang="en-US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到</a:t>
            </a:r>
            <a:r>
              <a:rPr lang="en-US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zh-CN" altLang="en-US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的期望为</a:t>
            </a:r>
          </a:p>
        </p:txBody>
      </p:sp>
      <p:graphicFrame>
        <p:nvGraphicFramePr>
          <p:cNvPr id="161800" name="Object 7"/>
          <p:cNvGraphicFramePr>
            <a:graphicFrameLocks noChangeAspect="1"/>
          </p:cNvGraphicFramePr>
          <p:nvPr/>
        </p:nvGraphicFramePr>
        <p:xfrm>
          <a:off x="1724817" y="5805264"/>
          <a:ext cx="4791399" cy="797064"/>
        </p:xfrm>
        <a:graphic>
          <a:graphicData uri="http://schemas.openxmlformats.org/presentationml/2006/ole">
            <p:oleObj spid="_x0000_s149510" name="Equation" r:id="rId7" imgW="2298600" imgH="330120" progId="Equation.DSMT4">
              <p:embed/>
            </p:oleObj>
          </a:graphicData>
        </a:graphic>
      </p:graphicFrame>
      <p:graphicFrame>
        <p:nvGraphicFramePr>
          <p:cNvPr id="5124" name="Object 33"/>
          <p:cNvGraphicFramePr>
            <a:graphicFrameLocks noChangeAspect="1"/>
          </p:cNvGraphicFramePr>
          <p:nvPr/>
        </p:nvGraphicFramePr>
        <p:xfrm>
          <a:off x="1403648" y="4498387"/>
          <a:ext cx="5256584" cy="1018845"/>
        </p:xfrm>
        <a:graphic>
          <a:graphicData uri="http://schemas.openxmlformats.org/presentationml/2006/ole">
            <p:oleObj spid="_x0000_s149511" name="Equation" r:id="rId8" imgW="27050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7" name="Rectangle 1033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692150"/>
            <a:ext cx="5602287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6600"/>
                </a:solidFill>
              </a:rPr>
              <a:t>4. </a:t>
            </a:r>
            <a:r>
              <a:rPr lang="zh-CN" altLang="en-US" sz="2800" dirty="0" smtClean="0">
                <a:solidFill>
                  <a:srgbClr val="006600"/>
                </a:solidFill>
              </a:rPr>
              <a:t>连续型随机变量数学期望</a:t>
            </a:r>
          </a:p>
        </p:txBody>
      </p:sp>
      <p:sp>
        <p:nvSpPr>
          <p:cNvPr id="1256459" name="Text Box 1035"/>
          <p:cNvSpPr txBox="1">
            <a:spLocks noChangeArrowheads="1"/>
          </p:cNvSpPr>
          <p:nvPr/>
        </p:nvSpPr>
        <p:spPr bwMode="auto">
          <a:xfrm>
            <a:off x="898525" y="141287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B4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>
                <a:solidFill>
                  <a:srgbClr val="B40000"/>
                </a:solidFill>
              </a:rPr>
              <a:t>3.2</a:t>
            </a:r>
          </a:p>
        </p:txBody>
      </p:sp>
      <p:sp>
        <p:nvSpPr>
          <p:cNvPr id="1256460" name="Text Box 1036"/>
          <p:cNvSpPr txBox="1">
            <a:spLocks noChangeArrowheads="1"/>
          </p:cNvSpPr>
          <p:nvPr/>
        </p:nvSpPr>
        <p:spPr bwMode="auto">
          <a:xfrm>
            <a:off x="2265363" y="1412875"/>
            <a:ext cx="554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设连续型随机变量</a:t>
            </a:r>
            <a:r>
              <a:rPr lang="en-US" altLang="zh-CN" i="1"/>
              <a:t>X </a:t>
            </a:r>
            <a:r>
              <a:rPr lang="zh-CN" altLang="en-US"/>
              <a:t>的分布密度为</a:t>
            </a:r>
            <a:endParaRPr lang="zh-CN" altLang="en-US">
              <a:sym typeface="Symbol" pitchFamily="18" charset="2"/>
            </a:endParaRPr>
          </a:p>
        </p:txBody>
      </p:sp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1928813" y="2071688"/>
          <a:ext cx="3929062" cy="757237"/>
        </p:xfrm>
        <a:graphic>
          <a:graphicData uri="http://schemas.openxmlformats.org/presentationml/2006/ole">
            <p:oleObj spid="_x0000_s14356" name="Equation" r:id="rId3" imgW="1714500" imgH="330200" progId="Equation.DSMT4">
              <p:embed/>
            </p:oleObj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3159125" y="2882900"/>
          <a:ext cx="2781300" cy="762000"/>
        </p:xfrm>
        <a:graphic>
          <a:graphicData uri="http://schemas.openxmlformats.org/presentationml/2006/ole">
            <p:oleObj spid="_x0000_s14357" name="公式" r:id="rId4" imgW="2781300" imgH="762000" progId="Equation.3">
              <p:embed/>
            </p:oleObj>
          </a:graphicData>
        </a:graphic>
      </p:graphicFrame>
      <p:grpSp>
        <p:nvGrpSpPr>
          <p:cNvPr id="2" name="Group 1052"/>
          <p:cNvGrpSpPr>
            <a:grpSpLocks/>
          </p:cNvGrpSpPr>
          <p:nvPr/>
        </p:nvGrpSpPr>
        <p:grpSpPr bwMode="auto">
          <a:xfrm>
            <a:off x="900113" y="3781425"/>
            <a:ext cx="6024562" cy="762000"/>
            <a:chOff x="567" y="2360"/>
            <a:chExt cx="3795" cy="480"/>
          </a:xfrm>
        </p:grpSpPr>
        <p:sp>
          <p:nvSpPr>
            <p:cNvPr id="14350" name="Text Box 1044"/>
            <p:cNvSpPr txBox="1">
              <a:spLocks noChangeArrowheads="1"/>
            </p:cNvSpPr>
            <p:nvPr/>
          </p:nvSpPr>
          <p:spPr bwMode="auto">
            <a:xfrm>
              <a:off x="567" y="2422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则称</a:t>
              </a:r>
            </a:p>
          </p:txBody>
        </p:sp>
        <p:graphicFrame>
          <p:nvGraphicFramePr>
            <p:cNvPr id="14341" name="Object 9"/>
            <p:cNvGraphicFramePr>
              <a:graphicFrameLocks noChangeAspect="1"/>
            </p:cNvGraphicFramePr>
            <p:nvPr/>
          </p:nvGraphicFramePr>
          <p:xfrm>
            <a:off x="1525" y="2360"/>
            <a:ext cx="1240" cy="480"/>
          </p:xfrm>
          <a:graphic>
            <a:graphicData uri="http://schemas.openxmlformats.org/presentationml/2006/ole">
              <p:oleObj spid="_x0000_s14358" name="Equation" r:id="rId5" imgW="1968500" imgH="762000" progId="Equation.DSMT4">
                <p:embed/>
              </p:oleObj>
            </a:graphicData>
          </a:graphic>
        </p:graphicFrame>
        <p:sp>
          <p:nvSpPr>
            <p:cNvPr id="14351" name="Text Box 1046"/>
            <p:cNvSpPr txBox="1">
              <a:spLocks noChangeArrowheads="1"/>
            </p:cNvSpPr>
            <p:nvPr/>
          </p:nvSpPr>
          <p:spPr bwMode="auto">
            <a:xfrm>
              <a:off x="2675" y="2431"/>
              <a:ext cx="168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为随机变量</a:t>
              </a:r>
              <a:r>
                <a:rPr lang="en-US" altLang="zh-CN" i="1"/>
                <a:t>X </a:t>
              </a:r>
              <a:r>
                <a:rPr lang="zh-CN" altLang="en-US"/>
                <a:t>的</a:t>
              </a:r>
            </a:p>
          </p:txBody>
        </p:sp>
      </p:grp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2916238" y="5259388"/>
          <a:ext cx="3213100" cy="762000"/>
        </p:xfrm>
        <a:graphic>
          <a:graphicData uri="http://schemas.openxmlformats.org/presentationml/2006/ole">
            <p:oleObj spid="_x0000_s14359" name="公式" r:id="rId6" imgW="3213100" imgH="762000" progId="Equation.3">
              <p:embed/>
            </p:oleObj>
          </a:graphicData>
        </a:graphic>
      </p:graphicFrame>
      <p:sp>
        <p:nvSpPr>
          <p:cNvPr id="1256474" name="Text Box 1050"/>
          <p:cNvSpPr txBox="1">
            <a:spLocks noChangeArrowheads="1"/>
          </p:cNvSpPr>
          <p:nvPr/>
        </p:nvSpPr>
        <p:spPr bwMode="auto">
          <a:xfrm>
            <a:off x="5929313" y="2214563"/>
            <a:ext cx="64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1256475" name="Rectangle 1051"/>
          <p:cNvSpPr>
            <a:spLocks noChangeArrowheads="1"/>
          </p:cNvSpPr>
          <p:nvPr/>
        </p:nvSpPr>
        <p:spPr bwMode="auto">
          <a:xfrm>
            <a:off x="6786578" y="3910020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CC"/>
                </a:solidFill>
                <a:ea typeface="黑体" pitchFamily="49" charset="-122"/>
              </a:rPr>
              <a:t>数学期望</a:t>
            </a:r>
            <a:r>
              <a:rPr lang="en-US" altLang="zh-CN" dirty="0"/>
              <a:t>, 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1256477" name="Rectangle 1053"/>
          <p:cNvSpPr>
            <a:spLocks noChangeArrowheads="1"/>
          </p:cNvSpPr>
          <p:nvPr/>
        </p:nvSpPr>
        <p:spPr bwMode="auto">
          <a:xfrm>
            <a:off x="900113" y="2108200"/>
            <a:ext cx="86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/>
              <a:t>p</a:t>
            </a:r>
            <a:r>
              <a:rPr lang="en-US" altLang="zh-CN">
                <a:sym typeface="Symbol" pitchFamily="18" charset="2"/>
              </a:rPr>
              <a:t>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,</a:t>
            </a:r>
          </a:p>
        </p:txBody>
      </p:sp>
      <p:sp>
        <p:nvSpPr>
          <p:cNvPr id="1256478" name="Rectangle 1054"/>
          <p:cNvSpPr>
            <a:spLocks noChangeArrowheads="1"/>
          </p:cNvSpPr>
          <p:nvPr/>
        </p:nvSpPr>
        <p:spPr bwMode="auto">
          <a:xfrm>
            <a:off x="928662" y="4652963"/>
            <a:ext cx="214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记为</a:t>
            </a:r>
            <a:r>
              <a:rPr lang="en-US" altLang="zh-CN" i="1" dirty="0"/>
              <a:t>E</a:t>
            </a:r>
            <a:r>
              <a:rPr lang="en-US" altLang="zh-CN" dirty="0">
                <a:sym typeface="Symbol" pitchFamily="18" charset="2"/>
              </a:rPr>
              <a:t>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, </a:t>
            </a:r>
            <a:r>
              <a:rPr lang="zh-CN" altLang="en-US" dirty="0">
                <a:sym typeface="Symbol" pitchFamily="18" charset="2"/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5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5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9" grpId="0" autoUpdateAnimBg="0"/>
      <p:bldP spid="1256460" grpId="0"/>
      <p:bldP spid="1256474" grpId="0"/>
      <p:bldP spid="1256475" grpId="0"/>
      <p:bldP spid="1256477" grpId="0"/>
      <p:bldP spid="12564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7" name="Text Box 7"/>
          <p:cNvSpPr txBox="1">
            <a:spLocks noChangeArrowheads="1"/>
          </p:cNvSpPr>
          <p:nvPr/>
        </p:nvSpPr>
        <p:spPr bwMode="auto">
          <a:xfrm>
            <a:off x="900113" y="1296988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B40000"/>
                </a:solidFill>
                <a:ea typeface="黑体" pitchFamily="49" charset="-122"/>
              </a:rPr>
              <a:t>例</a:t>
            </a:r>
            <a:r>
              <a:rPr lang="en-US" altLang="zh-CN">
                <a:solidFill>
                  <a:srgbClr val="B40000"/>
                </a:solidFill>
                <a:ea typeface="黑体" pitchFamily="49" charset="-122"/>
              </a:rPr>
              <a:t>4 </a:t>
            </a:r>
            <a:r>
              <a:rPr lang="en-US" altLang="zh-CN"/>
              <a:t>(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均匀分布</a:t>
            </a:r>
            <a:r>
              <a:rPr lang="en-US" altLang="zh-CN"/>
              <a:t>)</a:t>
            </a:r>
          </a:p>
        </p:txBody>
      </p:sp>
      <p:sp>
        <p:nvSpPr>
          <p:cNvPr id="1244169" name="Text Box 9"/>
          <p:cNvSpPr txBox="1">
            <a:spLocks noChangeArrowheads="1"/>
          </p:cNvSpPr>
          <p:nvPr/>
        </p:nvSpPr>
        <p:spPr bwMode="auto">
          <a:xfrm>
            <a:off x="900113" y="228917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244170" name="Text Box 10"/>
          <p:cNvSpPr txBox="1">
            <a:spLocks noChangeArrowheads="1"/>
          </p:cNvSpPr>
          <p:nvPr/>
        </p:nvSpPr>
        <p:spPr bwMode="auto">
          <a:xfrm>
            <a:off x="936625" y="42338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/>
              <a:t>则有</a:t>
            </a:r>
          </a:p>
        </p:txBody>
      </p:sp>
      <p:sp>
        <p:nvSpPr>
          <p:cNvPr id="1244178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693738"/>
            <a:ext cx="5543550" cy="574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6600"/>
                </a:solidFill>
              </a:rPr>
              <a:t>5. </a:t>
            </a:r>
            <a:r>
              <a:rPr lang="zh-CN" altLang="en-US" sz="2800" dirty="0" smtClean="0">
                <a:solidFill>
                  <a:srgbClr val="006600"/>
                </a:solidFill>
              </a:rPr>
              <a:t>常见连续型随机变量的数学期望</a:t>
            </a:r>
          </a:p>
        </p:txBody>
      </p:sp>
      <p:sp>
        <p:nvSpPr>
          <p:cNvPr id="1244179" name="Text Box 19"/>
          <p:cNvSpPr txBox="1">
            <a:spLocks noChangeArrowheads="1"/>
          </p:cNvSpPr>
          <p:nvPr/>
        </p:nvSpPr>
        <p:spPr bwMode="auto">
          <a:xfrm>
            <a:off x="3378200" y="1235075"/>
            <a:ext cx="45069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设随机变量</a:t>
            </a:r>
            <a:r>
              <a:rPr kumimoji="1" lang="en-US" altLang="zh-CN" i="1">
                <a:solidFill>
                  <a:srgbClr val="0000CC"/>
                </a:solidFill>
              </a:rPr>
              <a:t>X</a:t>
            </a:r>
            <a:r>
              <a:rPr kumimoji="1" lang="zh-CN" altLang="en-US">
                <a:solidFill>
                  <a:srgbClr val="0000CC"/>
                </a:solidFill>
              </a:rPr>
              <a:t>服从均匀分布</a:t>
            </a:r>
            <a:r>
              <a:rPr kumimoji="1" lang="en-US" altLang="zh-CN">
                <a:solidFill>
                  <a:srgbClr val="0000CC"/>
                </a:solidFill>
              </a:rPr>
              <a:t>, </a:t>
            </a:r>
          </a:p>
        </p:txBody>
      </p:sp>
      <p:graphicFrame>
        <p:nvGraphicFramePr>
          <p:cNvPr id="1431554" name="Object 2"/>
          <p:cNvGraphicFramePr>
            <a:graphicFrameLocks noChangeAspect="1"/>
          </p:cNvGraphicFramePr>
          <p:nvPr/>
        </p:nvGraphicFramePr>
        <p:xfrm>
          <a:off x="2374900" y="2932113"/>
          <a:ext cx="3781425" cy="1281112"/>
        </p:xfrm>
        <a:graphic>
          <a:graphicData uri="http://schemas.openxmlformats.org/presentationml/2006/ole">
            <p:oleObj spid="_x0000_s15379" name="公式" r:id="rId3" imgW="3784600" imgH="1282700" progId="Equation.3">
              <p:embed/>
            </p:oleObj>
          </a:graphicData>
        </a:graphic>
      </p:graphicFrame>
      <p:graphicFrame>
        <p:nvGraphicFramePr>
          <p:cNvPr id="1431555" name="Object 3"/>
          <p:cNvGraphicFramePr>
            <a:graphicFrameLocks noChangeAspect="1"/>
          </p:cNvGraphicFramePr>
          <p:nvPr/>
        </p:nvGraphicFramePr>
        <p:xfrm>
          <a:off x="1187450" y="4810125"/>
          <a:ext cx="5130800" cy="838200"/>
        </p:xfrm>
        <a:graphic>
          <a:graphicData uri="http://schemas.openxmlformats.org/presentationml/2006/ole">
            <p:oleObj spid="_x0000_s15380" name="公式" r:id="rId4" imgW="5130800" imgH="838200" progId="Equation.3">
              <p:embed/>
            </p:oleObj>
          </a:graphicData>
        </a:graphic>
      </p:graphicFrame>
      <p:graphicFrame>
        <p:nvGraphicFramePr>
          <p:cNvPr id="1431556" name="Object 4"/>
          <p:cNvGraphicFramePr>
            <a:graphicFrameLocks noChangeAspect="1"/>
          </p:cNvGraphicFramePr>
          <p:nvPr/>
        </p:nvGraphicFramePr>
        <p:xfrm>
          <a:off x="6330950" y="4810125"/>
          <a:ext cx="1625600" cy="825500"/>
        </p:xfrm>
        <a:graphic>
          <a:graphicData uri="http://schemas.openxmlformats.org/presentationml/2006/ole">
            <p:oleObj spid="_x0000_s15381" name="公式" r:id="rId5" imgW="1625600" imgH="825500" progId="Equation.3">
              <p:embed/>
            </p:oleObj>
          </a:graphicData>
        </a:graphic>
      </p:graphicFrame>
      <p:sp>
        <p:nvSpPr>
          <p:cNvPr id="1244187" name="Text Box 27"/>
          <p:cNvSpPr txBox="1">
            <a:spLocks noChangeArrowheads="1"/>
          </p:cNvSpPr>
          <p:nvPr/>
        </p:nvSpPr>
        <p:spPr bwMode="auto">
          <a:xfrm>
            <a:off x="900113" y="5730875"/>
            <a:ext cx="6345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因而均匀分布数学期望位于区间的中点</a:t>
            </a:r>
            <a:r>
              <a:rPr lang="en-US" altLang="zh-CN"/>
              <a:t>.</a:t>
            </a:r>
          </a:p>
        </p:txBody>
      </p:sp>
      <p:graphicFrame>
        <p:nvGraphicFramePr>
          <p:cNvPr id="1431557" name="Object 5"/>
          <p:cNvGraphicFramePr>
            <a:graphicFrameLocks/>
          </p:cNvGraphicFramePr>
          <p:nvPr/>
        </p:nvGraphicFramePr>
        <p:xfrm>
          <a:off x="1641475" y="2376488"/>
          <a:ext cx="5091113" cy="444500"/>
        </p:xfrm>
        <a:graphic>
          <a:graphicData uri="http://schemas.openxmlformats.org/presentationml/2006/ole">
            <p:oleObj spid="_x0000_s15382" name="公式" r:id="rId6" imgW="5092700" imgH="444500" progId="Equation.3">
              <p:embed/>
            </p:oleObj>
          </a:graphicData>
        </a:graphic>
      </p:graphicFrame>
      <p:sp>
        <p:nvSpPr>
          <p:cNvPr id="1244189" name="Text Box 29"/>
          <p:cNvSpPr txBox="1">
            <a:spLocks noChangeArrowheads="1"/>
          </p:cNvSpPr>
          <p:nvPr/>
        </p:nvSpPr>
        <p:spPr bwMode="auto">
          <a:xfrm>
            <a:off x="900113" y="1800225"/>
            <a:ext cx="14398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求</a:t>
            </a:r>
            <a:r>
              <a:rPr kumimoji="1" lang="en-US" altLang="zh-CN" i="1">
                <a:solidFill>
                  <a:srgbClr val="0000CC"/>
                </a:solidFill>
              </a:rPr>
              <a:t>E</a:t>
            </a:r>
            <a:r>
              <a:rPr kumimoji="1" lang="en-US" altLang="zh-CN">
                <a:solidFill>
                  <a:srgbClr val="0000CC"/>
                </a:solidFill>
              </a:rPr>
              <a:t>(</a:t>
            </a:r>
            <a:r>
              <a:rPr kumimoji="1" lang="en-US" altLang="zh-CN" i="1">
                <a:solidFill>
                  <a:srgbClr val="0000CC"/>
                </a:solidFill>
              </a:rPr>
              <a:t>X</a:t>
            </a:r>
            <a:r>
              <a:rPr kumimoji="1" lang="en-US" altLang="zh-CN">
                <a:solidFill>
                  <a:srgbClr val="0000CC"/>
                </a:solidFill>
              </a:rPr>
              <a:t>).</a:t>
            </a:r>
            <a:endParaRPr lang="en-US" altLang="zh-CN"/>
          </a:p>
        </p:txBody>
      </p:sp>
      <p:graphicFrame>
        <p:nvGraphicFramePr>
          <p:cNvPr id="1431558" name="Object 6"/>
          <p:cNvGraphicFramePr>
            <a:graphicFrameLocks noChangeAspect="1"/>
          </p:cNvGraphicFramePr>
          <p:nvPr/>
        </p:nvGraphicFramePr>
        <p:xfrm>
          <a:off x="6323013" y="4810125"/>
          <a:ext cx="1511300" cy="825500"/>
        </p:xfrm>
        <a:graphic>
          <a:graphicData uri="http://schemas.openxmlformats.org/presentationml/2006/ole">
            <p:oleObj spid="_x0000_s15383" name="公式" r:id="rId7" imgW="1510920" imgH="81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4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7" grpId="0" autoUpdateAnimBg="0"/>
      <p:bldP spid="1244169" grpId="0" autoUpdateAnimBg="0"/>
      <p:bldP spid="1244170" grpId="0" autoUpdateAnimBg="0"/>
      <p:bldP spid="1244179" grpId="0" autoUpdateAnimBg="0"/>
      <p:bldP spid="1244187" grpId="0"/>
      <p:bldP spid="12441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 bwMode="auto">
          <a:xfrm>
            <a:off x="323528" y="3645024"/>
            <a:ext cx="2520280" cy="2880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7477" name="Text Box 5"/>
          <p:cNvSpPr txBox="1">
            <a:spLocks noChangeArrowheads="1"/>
          </p:cNvSpPr>
          <p:nvPr/>
        </p:nvSpPr>
        <p:spPr bwMode="auto">
          <a:xfrm>
            <a:off x="611560" y="306804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dirty="0"/>
              <a:t>则有</a:t>
            </a:r>
          </a:p>
        </p:txBody>
      </p:sp>
      <p:sp>
        <p:nvSpPr>
          <p:cNvPr id="1257483" name="Text Box 11"/>
          <p:cNvSpPr txBox="1">
            <a:spLocks noChangeArrowheads="1"/>
          </p:cNvSpPr>
          <p:nvPr/>
        </p:nvSpPr>
        <p:spPr bwMode="auto">
          <a:xfrm>
            <a:off x="756097" y="116304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25748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56097" y="548680"/>
            <a:ext cx="2538412" cy="51593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5</a:t>
            </a:r>
            <a:r>
              <a:rPr lang="en-US" altLang="zh-CN" sz="2800" dirty="0" smtClean="0">
                <a:solidFill>
                  <a:schemeClr val="tx2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rgbClr val="0000CC"/>
                </a:solidFill>
              </a:rPr>
              <a:t>正态分布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  <p:graphicFrame>
        <p:nvGraphicFramePr>
          <p:cNvPr id="1257494" name="Object 22"/>
          <p:cNvGraphicFramePr>
            <a:graphicFrameLocks noChangeAspect="1"/>
          </p:cNvGraphicFramePr>
          <p:nvPr/>
        </p:nvGraphicFramePr>
        <p:xfrm>
          <a:off x="1400969" y="1700337"/>
          <a:ext cx="6384601" cy="1214446"/>
        </p:xfrm>
        <a:graphic>
          <a:graphicData uri="http://schemas.openxmlformats.org/presentationml/2006/ole">
            <p:oleObj spid="_x0000_s16403" name="Equation" r:id="rId3" imgW="2616120" imgH="482400" progId="Equation.DSMT4">
              <p:embed/>
            </p:oleObj>
          </a:graphicData>
        </a:graphic>
      </p:graphicFrame>
      <p:graphicFrame>
        <p:nvGraphicFramePr>
          <p:cNvPr id="1257495" name="Object 23"/>
          <p:cNvGraphicFramePr>
            <a:graphicFrameLocks/>
          </p:cNvGraphicFramePr>
          <p:nvPr/>
        </p:nvGraphicFramePr>
        <p:xfrm>
          <a:off x="1619672" y="3068489"/>
          <a:ext cx="3122612" cy="762000"/>
        </p:xfrm>
        <a:graphic>
          <a:graphicData uri="http://schemas.openxmlformats.org/presentationml/2006/ole">
            <p:oleObj spid="_x0000_s16404" name="公式" r:id="rId4" imgW="3124200" imgH="762000" progId="Equation.3">
              <p:embed/>
            </p:oleObj>
          </a:graphicData>
        </a:graphic>
      </p:graphicFrame>
      <p:graphicFrame>
        <p:nvGraphicFramePr>
          <p:cNvPr id="1257496" name="Object 24"/>
          <p:cNvGraphicFramePr>
            <a:graphicFrameLocks/>
          </p:cNvGraphicFramePr>
          <p:nvPr/>
        </p:nvGraphicFramePr>
        <p:xfrm>
          <a:off x="4788024" y="2708920"/>
          <a:ext cx="3960440" cy="1296144"/>
        </p:xfrm>
        <a:graphic>
          <a:graphicData uri="http://schemas.openxmlformats.org/presentationml/2006/ole">
            <p:oleObj spid="_x0000_s16405" name="Equation" r:id="rId5" imgW="1587240" imgH="482400" progId="Equation.DSMT4">
              <p:embed/>
            </p:oleObj>
          </a:graphicData>
        </a:graphic>
      </p:graphicFrame>
      <p:grpSp>
        <p:nvGrpSpPr>
          <p:cNvPr id="16394" name="Group 28"/>
          <p:cNvGrpSpPr>
            <a:grpSpLocks/>
          </p:cNvGrpSpPr>
          <p:nvPr/>
        </p:nvGrpSpPr>
        <p:grpSpPr bwMode="auto">
          <a:xfrm>
            <a:off x="3294509" y="574080"/>
            <a:ext cx="5381625" cy="525463"/>
            <a:chOff x="2166" y="498"/>
            <a:chExt cx="3390" cy="331"/>
          </a:xfrm>
        </p:grpSpPr>
        <p:sp>
          <p:nvSpPr>
            <p:cNvPr id="16397" name="Text Box 14"/>
            <p:cNvSpPr txBox="1">
              <a:spLocks noChangeArrowheads="1"/>
            </p:cNvSpPr>
            <p:nvPr/>
          </p:nvSpPr>
          <p:spPr bwMode="auto">
            <a:xfrm>
              <a:off x="2166" y="498"/>
              <a:ext cx="3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设随机变量</a:t>
              </a:r>
              <a:r>
                <a:rPr lang="zh-CN" altLang="en-US" i="1"/>
                <a:t>                       </a:t>
              </a:r>
              <a:r>
                <a:rPr lang="en-US" altLang="zh-CN"/>
                <a:t>, </a:t>
              </a:r>
              <a:r>
                <a:rPr lang="zh-CN" altLang="en-US"/>
                <a:t>求</a:t>
              </a:r>
              <a:r>
                <a:rPr lang="en-US" altLang="zh-CN" i="1"/>
                <a:t>E</a:t>
              </a:r>
              <a:r>
                <a:rPr lang="en-US" altLang="zh-CN">
                  <a:sym typeface="Symbol" pitchFamily="18" charset="2"/>
                </a:rPr>
                <a:t></a:t>
              </a:r>
              <a:r>
                <a:rPr lang="en-US" altLang="zh-CN" i="1"/>
                <a:t>X</a:t>
              </a:r>
              <a:r>
                <a:rPr lang="en-US" altLang="zh-CN">
                  <a:sym typeface="Symbol" pitchFamily="18" charset="2"/>
                </a:rPr>
                <a:t>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16390" name="Object 27"/>
            <p:cNvGraphicFramePr>
              <a:graphicFrameLocks noChangeAspect="1"/>
            </p:cNvGraphicFramePr>
            <p:nvPr/>
          </p:nvGraphicFramePr>
          <p:xfrm>
            <a:off x="3348" y="509"/>
            <a:ext cx="1288" cy="320"/>
          </p:xfrm>
          <a:graphic>
            <a:graphicData uri="http://schemas.openxmlformats.org/presentationml/2006/ole">
              <p:oleObj spid="_x0000_s16406" name="公式" r:id="rId6" imgW="2044700" imgH="508000" progId="Equation.3">
                <p:embed/>
              </p:oleObj>
            </a:graphicData>
          </a:graphic>
        </p:graphicFrame>
      </p:grp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1332359" y="1158280"/>
            <a:ext cx="583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 dirty="0" smtClean="0"/>
              <a:t>X</a:t>
            </a:r>
            <a:r>
              <a:rPr lang="zh-CN" altLang="en-US" dirty="0" smtClean="0"/>
              <a:t>的分</a:t>
            </a:r>
            <a:r>
              <a:rPr lang="zh-CN" altLang="en-US" dirty="0"/>
              <a:t>布密度函数</a:t>
            </a:r>
          </a:p>
        </p:txBody>
      </p:sp>
      <p:graphicFrame>
        <p:nvGraphicFramePr>
          <p:cNvPr id="2" name="Object 10"/>
          <p:cNvGraphicFramePr>
            <a:graphicFrameLocks/>
          </p:cNvGraphicFramePr>
          <p:nvPr/>
        </p:nvGraphicFramePr>
        <p:xfrm>
          <a:off x="611188" y="3770313"/>
          <a:ext cx="2089150" cy="2270125"/>
        </p:xfrm>
        <a:graphic>
          <a:graphicData uri="http://schemas.openxmlformats.org/presentationml/2006/ole">
            <p:oleObj spid="_x0000_s16408" name="Equation" r:id="rId7" imgW="698400" imgH="1104840" progId="Equation.DSMT4">
              <p:embed/>
            </p:oleObj>
          </a:graphicData>
        </a:graphic>
      </p:graphicFrame>
      <p:sp>
        <p:nvSpPr>
          <p:cNvPr id="18" name="圆角矩形 17"/>
          <p:cNvSpPr/>
          <p:nvPr/>
        </p:nvSpPr>
        <p:spPr bwMode="auto">
          <a:xfrm>
            <a:off x="251520" y="3501008"/>
            <a:ext cx="3168352" cy="287984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6409" name="Object 25"/>
          <p:cNvGraphicFramePr>
            <a:graphicFrameLocks/>
          </p:cNvGraphicFramePr>
          <p:nvPr/>
        </p:nvGraphicFramePr>
        <p:xfrm>
          <a:off x="3014663" y="4005263"/>
          <a:ext cx="3835400" cy="1152525"/>
        </p:xfrm>
        <a:graphic>
          <a:graphicData uri="http://schemas.openxmlformats.org/presentationml/2006/ole">
            <p:oleObj spid="_x0000_s16409" name="Equation" r:id="rId8" imgW="1612800" imgH="469800" progId="Equation.DSMT4">
              <p:embed/>
            </p:oleObj>
          </a:graphicData>
        </a:graphic>
      </p:graphicFrame>
      <p:graphicFrame>
        <p:nvGraphicFramePr>
          <p:cNvPr id="16410" name="Object 26"/>
          <p:cNvGraphicFramePr>
            <a:graphicFrameLocks/>
          </p:cNvGraphicFramePr>
          <p:nvPr/>
        </p:nvGraphicFramePr>
        <p:xfrm>
          <a:off x="2771800" y="5157192"/>
          <a:ext cx="2808312" cy="1152128"/>
        </p:xfrm>
        <a:graphic>
          <a:graphicData uri="http://schemas.openxmlformats.org/presentationml/2006/ole">
            <p:oleObj spid="_x0000_s16410" name="Equation" r:id="rId9" imgW="1168200" imgH="533160" progId="Equation.DSMT4">
              <p:embed/>
            </p:oleObj>
          </a:graphicData>
        </a:graphic>
      </p:graphicFrame>
      <p:graphicFrame>
        <p:nvGraphicFramePr>
          <p:cNvPr id="16411" name="Object 27"/>
          <p:cNvGraphicFramePr>
            <a:graphicFrameLocks/>
          </p:cNvGraphicFramePr>
          <p:nvPr/>
        </p:nvGraphicFramePr>
        <p:xfrm>
          <a:off x="5580112" y="5157788"/>
          <a:ext cx="2452688" cy="1150937"/>
        </p:xfrm>
        <a:graphic>
          <a:graphicData uri="http://schemas.openxmlformats.org/presentationml/2006/ole">
            <p:oleObj spid="_x0000_s16411" name="Equation" r:id="rId10" imgW="1231560" imgH="469800" progId="Equation.DSMT4">
              <p:embed/>
            </p:oleObj>
          </a:graphicData>
        </a:graphic>
      </p:graphicFrame>
      <p:graphicFrame>
        <p:nvGraphicFramePr>
          <p:cNvPr id="16413" name="Object 29"/>
          <p:cNvGraphicFramePr>
            <a:graphicFrameLocks/>
          </p:cNvGraphicFramePr>
          <p:nvPr/>
        </p:nvGraphicFramePr>
        <p:xfrm>
          <a:off x="8172400" y="5661248"/>
          <a:ext cx="558800" cy="376808"/>
        </p:xfrm>
        <a:graphic>
          <a:graphicData uri="http://schemas.openxmlformats.org/presentationml/2006/ole">
            <p:oleObj spid="_x0000_s16413" name="Equation" r:id="rId11" imgW="554760" imgH="295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574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Text Box 4"/>
          <p:cNvSpPr txBox="1">
            <a:spLocks noChangeArrowheads="1"/>
          </p:cNvSpPr>
          <p:nvPr/>
        </p:nvSpPr>
        <p:spPr bwMode="auto">
          <a:xfrm>
            <a:off x="876300" y="685800"/>
            <a:ext cx="2581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B40000"/>
                </a:solidFill>
                <a:ea typeface="黑体" pitchFamily="49" charset="-122"/>
              </a:rPr>
              <a:t>例</a:t>
            </a:r>
            <a:r>
              <a:rPr lang="en-US" altLang="zh-CN">
                <a:solidFill>
                  <a:srgbClr val="B40000"/>
                </a:solidFill>
              </a:rPr>
              <a:t>6  </a:t>
            </a:r>
            <a:r>
              <a:rPr lang="en-US" altLang="zh-CN"/>
              <a:t>(</a:t>
            </a:r>
            <a:r>
              <a:rPr kumimoji="1" lang="zh-CN" altLang="en-US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指数分布</a:t>
            </a:r>
            <a:r>
              <a:rPr kumimoji="1" lang="en-US" altLang="zh-CN"/>
              <a:t>)</a:t>
            </a:r>
          </a:p>
        </p:txBody>
      </p:sp>
      <p:graphicFrame>
        <p:nvGraphicFramePr>
          <p:cNvPr id="1438725" name="Object 5"/>
          <p:cNvGraphicFramePr>
            <a:graphicFrameLocks/>
          </p:cNvGraphicFramePr>
          <p:nvPr/>
        </p:nvGraphicFramePr>
        <p:xfrm>
          <a:off x="1804988" y="1785938"/>
          <a:ext cx="5445125" cy="1066800"/>
        </p:xfrm>
        <a:graphic>
          <a:graphicData uri="http://schemas.openxmlformats.org/presentationml/2006/ole">
            <p:oleObj spid="_x0000_s18451" name="公式" r:id="rId3" imgW="5460120" imgH="1058040" progId="Equation.3">
              <p:embed/>
            </p:oleObj>
          </a:graphicData>
        </a:graphic>
      </p:graphicFrame>
      <p:graphicFrame>
        <p:nvGraphicFramePr>
          <p:cNvPr id="1438727" name="Object 7"/>
          <p:cNvGraphicFramePr>
            <a:graphicFrameLocks/>
          </p:cNvGraphicFramePr>
          <p:nvPr/>
        </p:nvGraphicFramePr>
        <p:xfrm>
          <a:off x="1660525" y="3433763"/>
          <a:ext cx="3198813" cy="763587"/>
        </p:xfrm>
        <a:graphic>
          <a:graphicData uri="http://schemas.openxmlformats.org/presentationml/2006/ole">
            <p:oleObj spid="_x0000_s18452" name="公式" r:id="rId4" imgW="3200400" imgH="762000" progId="Equation.3">
              <p:embed/>
            </p:oleObj>
          </a:graphicData>
        </a:graphic>
      </p:graphicFrame>
      <p:graphicFrame>
        <p:nvGraphicFramePr>
          <p:cNvPr id="1438728" name="Object 8"/>
          <p:cNvGraphicFramePr>
            <a:graphicFrameLocks/>
          </p:cNvGraphicFramePr>
          <p:nvPr/>
        </p:nvGraphicFramePr>
        <p:xfrm>
          <a:off x="2552700" y="4229100"/>
          <a:ext cx="2667000" cy="763588"/>
        </p:xfrm>
        <a:graphic>
          <a:graphicData uri="http://schemas.openxmlformats.org/presentationml/2006/ole">
            <p:oleObj spid="_x0000_s18453" name="公式" r:id="rId5" imgW="2667000" imgH="762000" progId="Equation.3">
              <p:embed/>
            </p:oleObj>
          </a:graphicData>
        </a:graphic>
      </p:graphicFrame>
      <p:graphicFrame>
        <p:nvGraphicFramePr>
          <p:cNvPr id="1438729" name="Object 9"/>
          <p:cNvGraphicFramePr>
            <a:graphicFrameLocks/>
          </p:cNvGraphicFramePr>
          <p:nvPr/>
        </p:nvGraphicFramePr>
        <p:xfrm>
          <a:off x="6637338" y="5013325"/>
          <a:ext cx="647700" cy="838200"/>
        </p:xfrm>
        <a:graphic>
          <a:graphicData uri="http://schemas.openxmlformats.org/presentationml/2006/ole">
            <p:oleObj spid="_x0000_s18454" name="公式" r:id="rId6" imgW="647700" imgH="838200" progId="Equation.3">
              <p:embed/>
            </p:oleObj>
          </a:graphicData>
        </a:graphic>
      </p:graphicFrame>
      <p:graphicFrame>
        <p:nvGraphicFramePr>
          <p:cNvPr id="1438730" name="Object 10"/>
          <p:cNvGraphicFramePr>
            <a:graphicFrameLocks noChangeAspect="1"/>
          </p:cNvGraphicFramePr>
          <p:nvPr/>
        </p:nvGraphicFramePr>
        <p:xfrm>
          <a:off x="2554288" y="5041900"/>
          <a:ext cx="3987800" cy="788988"/>
        </p:xfrm>
        <a:graphic>
          <a:graphicData uri="http://schemas.openxmlformats.org/presentationml/2006/ole">
            <p:oleObj spid="_x0000_s18455" name="公式" r:id="rId7" imgW="3987800" imgH="787400" progId="Equation.3">
              <p:embed/>
            </p:oleObj>
          </a:graphicData>
        </a:graphic>
      </p:graphicFrame>
      <p:graphicFrame>
        <p:nvGraphicFramePr>
          <p:cNvPr id="1438731" name="Object 11"/>
          <p:cNvGraphicFramePr>
            <a:graphicFrameLocks noGrp="1"/>
          </p:cNvGraphicFramePr>
          <p:nvPr>
            <p:ph sz="half" idx="1"/>
          </p:nvPr>
        </p:nvGraphicFramePr>
        <p:xfrm>
          <a:off x="1608138" y="1268413"/>
          <a:ext cx="6564312" cy="442912"/>
        </p:xfrm>
        <a:graphic>
          <a:graphicData uri="http://schemas.openxmlformats.org/presentationml/2006/ole">
            <p:oleObj spid="_x0000_s18456" name="公式" r:id="rId8" imgW="6579000" imgH="438480" progId="Equation.3">
              <p:embed/>
            </p:oleObj>
          </a:graphicData>
        </a:graphic>
      </p:graphicFrame>
      <p:sp>
        <p:nvSpPr>
          <p:cNvPr id="1438733" name="Rectangle 13"/>
          <p:cNvSpPr>
            <a:spLocks noChangeArrowheads="1"/>
          </p:cNvSpPr>
          <p:nvPr/>
        </p:nvSpPr>
        <p:spPr bwMode="auto">
          <a:xfrm>
            <a:off x="900113" y="2909888"/>
            <a:ext cx="1341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求</a:t>
            </a:r>
            <a:r>
              <a:rPr lang="en-US" altLang="zh-CN" i="1">
                <a:solidFill>
                  <a:srgbClr val="0000CC"/>
                </a:solidFill>
              </a:rPr>
              <a:t>E</a:t>
            </a:r>
            <a:r>
              <a:rPr lang="en-US" altLang="zh-CN">
                <a:solidFill>
                  <a:srgbClr val="0000CC"/>
                </a:solidFill>
                <a:sym typeface="Symbol" pitchFamily="18" charset="2"/>
              </a:rPr>
              <a:t></a:t>
            </a: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en-US" altLang="zh-CN">
                <a:solidFill>
                  <a:srgbClr val="0000CC"/>
                </a:solidFill>
                <a:sym typeface="Symbol" pitchFamily="18" charset="2"/>
              </a:rPr>
              <a:t></a:t>
            </a:r>
            <a:r>
              <a:rPr lang="en-US" altLang="zh-CN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438734" name="Text Box 14"/>
          <p:cNvSpPr txBox="1">
            <a:spLocks noChangeArrowheads="1"/>
          </p:cNvSpPr>
          <p:nvPr/>
        </p:nvSpPr>
        <p:spPr bwMode="auto">
          <a:xfrm>
            <a:off x="900113" y="35052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438738" name="Object 18"/>
          <p:cNvGraphicFramePr>
            <a:graphicFrameLocks noGrp="1"/>
          </p:cNvGraphicFramePr>
          <p:nvPr>
            <p:ph sz="half" idx="2"/>
          </p:nvPr>
        </p:nvGraphicFramePr>
        <p:xfrm>
          <a:off x="6646863" y="5013325"/>
          <a:ext cx="533400" cy="838200"/>
        </p:xfrm>
        <a:graphic>
          <a:graphicData uri="http://schemas.openxmlformats.org/presentationml/2006/ole">
            <p:oleObj spid="_x0000_s18457" name="公式" r:id="rId9" imgW="525960" imgH="829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33" grpId="0"/>
      <p:bldP spid="14387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9" name="Text Box 1033"/>
          <p:cNvSpPr txBox="1">
            <a:spLocks noChangeArrowheads="1"/>
          </p:cNvSpPr>
          <p:nvPr/>
        </p:nvSpPr>
        <p:spPr bwMode="auto">
          <a:xfrm>
            <a:off x="900113" y="127476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259543" name="Rectangle 1047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709613"/>
            <a:ext cx="2520950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7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rgbClr val="0100CC"/>
                </a:solidFill>
              </a:rPr>
              <a:t>伽玛</a:t>
            </a:r>
            <a:r>
              <a:rPr lang="zh-CN" altLang="en-US" sz="2800" dirty="0" smtClean="0">
                <a:solidFill>
                  <a:srgbClr val="0000CC"/>
                </a:solidFill>
              </a:rPr>
              <a:t>分布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  <p:graphicFrame>
        <p:nvGraphicFramePr>
          <p:cNvPr id="1259555" name="Object 1059"/>
          <p:cNvGraphicFramePr>
            <a:graphicFrameLocks/>
          </p:cNvGraphicFramePr>
          <p:nvPr/>
        </p:nvGraphicFramePr>
        <p:xfrm>
          <a:off x="2352675" y="1854200"/>
          <a:ext cx="4303713" cy="1562100"/>
        </p:xfrm>
        <a:graphic>
          <a:graphicData uri="http://schemas.openxmlformats.org/presentationml/2006/ole">
            <p:oleObj spid="_x0000_s19488" name="公式" r:id="rId3" imgW="4305300" imgH="1562100" progId="Equation.3">
              <p:embed/>
            </p:oleObj>
          </a:graphicData>
        </a:graphic>
      </p:graphicFrame>
      <p:graphicFrame>
        <p:nvGraphicFramePr>
          <p:cNvPr id="19459" name="Object 1060"/>
          <p:cNvGraphicFramePr>
            <a:graphicFrameLocks noChangeAspect="1"/>
          </p:cNvGraphicFramePr>
          <p:nvPr/>
        </p:nvGraphicFramePr>
        <p:xfrm>
          <a:off x="4808538" y="4799013"/>
          <a:ext cx="163512" cy="785812"/>
        </p:xfrm>
        <a:graphic>
          <a:graphicData uri="http://schemas.openxmlformats.org/presentationml/2006/ole">
            <p:oleObj spid="_x0000_s19489" name="公式" r:id="rId4" imgW="190417" imgH="952087" progId="Equation.3">
              <p:embed/>
            </p:oleObj>
          </a:graphicData>
        </a:graphic>
      </p:graphicFrame>
      <p:graphicFrame>
        <p:nvGraphicFramePr>
          <p:cNvPr id="1259558" name="Object 1062"/>
          <p:cNvGraphicFramePr>
            <a:graphicFrameLocks/>
          </p:cNvGraphicFramePr>
          <p:nvPr/>
        </p:nvGraphicFramePr>
        <p:xfrm>
          <a:off x="2112963" y="3449638"/>
          <a:ext cx="2806700" cy="1003300"/>
        </p:xfrm>
        <a:graphic>
          <a:graphicData uri="http://schemas.openxmlformats.org/presentationml/2006/ole">
            <p:oleObj spid="_x0000_s19490" name="公式" r:id="rId5" imgW="2806700" imgH="1003300" progId="Equation.3">
              <p:embed/>
            </p:oleObj>
          </a:graphicData>
        </a:graphic>
      </p:graphicFrame>
      <p:graphicFrame>
        <p:nvGraphicFramePr>
          <p:cNvPr id="1259560" name="Object 1064"/>
          <p:cNvGraphicFramePr>
            <a:graphicFrameLocks/>
          </p:cNvGraphicFramePr>
          <p:nvPr/>
        </p:nvGraphicFramePr>
        <p:xfrm>
          <a:off x="4992688" y="3416300"/>
          <a:ext cx="3467100" cy="1003300"/>
        </p:xfrm>
        <a:graphic>
          <a:graphicData uri="http://schemas.openxmlformats.org/presentationml/2006/ole">
            <p:oleObj spid="_x0000_s19491" name="公式" r:id="rId6" imgW="3467100" imgH="1003300" progId="Equation.3">
              <p:embed/>
            </p:oleObj>
          </a:graphicData>
        </a:graphic>
      </p:graphicFrame>
      <p:graphicFrame>
        <p:nvGraphicFramePr>
          <p:cNvPr id="1259563" name="Object 1067"/>
          <p:cNvGraphicFramePr>
            <a:graphicFrameLocks noChangeAspect="1"/>
          </p:cNvGraphicFramePr>
          <p:nvPr/>
        </p:nvGraphicFramePr>
        <p:xfrm>
          <a:off x="4775200" y="4495800"/>
          <a:ext cx="1536700" cy="914400"/>
        </p:xfrm>
        <a:graphic>
          <a:graphicData uri="http://schemas.openxmlformats.org/presentationml/2006/ole">
            <p:oleObj spid="_x0000_s19492" name="Equation" r:id="rId7" imgW="1536700" imgH="914400" progId="Equation.DSMT4">
              <p:embed/>
            </p:oleObj>
          </a:graphicData>
        </a:graphic>
      </p:graphicFrame>
      <p:graphicFrame>
        <p:nvGraphicFramePr>
          <p:cNvPr id="1259564" name="Object 1068"/>
          <p:cNvGraphicFramePr>
            <a:graphicFrameLocks noChangeAspect="1"/>
          </p:cNvGraphicFramePr>
          <p:nvPr/>
        </p:nvGraphicFramePr>
        <p:xfrm>
          <a:off x="6613525" y="4505325"/>
          <a:ext cx="698500" cy="914400"/>
        </p:xfrm>
        <a:graphic>
          <a:graphicData uri="http://schemas.openxmlformats.org/presentationml/2006/ole">
            <p:oleObj spid="_x0000_s19493" name="公式" r:id="rId8" imgW="698500" imgH="914400" progId="Equation.3">
              <p:embed/>
            </p:oleObj>
          </a:graphicData>
        </a:graphic>
      </p:graphicFrame>
      <p:grpSp>
        <p:nvGrpSpPr>
          <p:cNvPr id="2" name="Group 1074"/>
          <p:cNvGrpSpPr>
            <a:grpSpLocks/>
          </p:cNvGrpSpPr>
          <p:nvPr/>
        </p:nvGrpSpPr>
        <p:grpSpPr bwMode="auto">
          <a:xfrm>
            <a:off x="900113" y="5554663"/>
            <a:ext cx="7856537" cy="525462"/>
            <a:chOff x="567" y="3499"/>
            <a:chExt cx="4949" cy="331"/>
          </a:xfrm>
        </p:grpSpPr>
        <p:sp>
          <p:nvSpPr>
            <p:cNvPr id="19476" name="Text Box 1069"/>
            <p:cNvSpPr txBox="1">
              <a:spLocks noChangeArrowheads="1"/>
            </p:cNvSpPr>
            <p:nvPr/>
          </p:nvSpPr>
          <p:spPr bwMode="auto">
            <a:xfrm>
              <a:off x="567" y="3499"/>
              <a:ext cx="39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ym typeface="Symbol" pitchFamily="18" charset="2"/>
                </a:rPr>
                <a:t>当</a:t>
              </a:r>
              <a:r>
                <a:rPr lang="zh-CN" altLang="en-US" i="1">
                  <a:sym typeface="Symbol" pitchFamily="18" charset="2"/>
                </a:rPr>
                <a:t> </a:t>
              </a:r>
              <a:r>
                <a:rPr lang="zh-CN" altLang="en-US">
                  <a:sym typeface="Symbol" pitchFamily="18" charset="2"/>
                </a:rPr>
                <a:t></a:t>
              </a:r>
              <a:r>
                <a:rPr lang="en-US" altLang="zh-CN">
                  <a:sym typeface="Symbol" pitchFamily="18" charset="2"/>
                </a:rPr>
                <a:t>1</a:t>
              </a:r>
              <a:r>
                <a:rPr lang="zh-CN" altLang="en-US">
                  <a:sym typeface="Symbol" pitchFamily="18" charset="2"/>
                </a:rPr>
                <a:t>时</a:t>
              </a:r>
              <a:r>
                <a:rPr lang="en-US" altLang="zh-CN">
                  <a:sym typeface="Symbol" pitchFamily="18" charset="2"/>
                </a:rPr>
                <a:t>, </a:t>
              </a:r>
              <a:r>
                <a:rPr lang="en-US" altLang="zh-CN" i="1">
                  <a:sym typeface="Symbol" pitchFamily="18" charset="2"/>
                </a:rPr>
                <a:t>X</a:t>
              </a:r>
              <a:r>
                <a:rPr lang="zh-CN" altLang="en-US">
                  <a:sym typeface="Symbol" pitchFamily="18" charset="2"/>
                </a:rPr>
                <a:t>服从指数分布</a:t>
              </a:r>
              <a:r>
                <a:rPr lang="en-US" altLang="zh-CN">
                  <a:sym typeface="Symbol" pitchFamily="18" charset="2"/>
                </a:rPr>
                <a:t>Exp</a:t>
              </a:r>
              <a:r>
                <a:rPr lang="en-US" altLang="zh-CN" i="1">
                  <a:sym typeface="Symbol" pitchFamily="18" charset="2"/>
                </a:rPr>
                <a:t></a:t>
              </a:r>
              <a:r>
                <a:rPr lang="en-US" altLang="zh-CN">
                  <a:sym typeface="Symbol" pitchFamily="18" charset="2"/>
                </a:rPr>
                <a:t>, </a:t>
              </a:r>
              <a:r>
                <a:rPr lang="zh-CN" altLang="en-US">
                  <a:sym typeface="Symbol" pitchFamily="18" charset="2"/>
                </a:rPr>
                <a:t>这时</a:t>
              </a:r>
              <a:endParaRPr lang="en-US" altLang="en-US">
                <a:sym typeface="Symbol" pitchFamily="18" charset="2"/>
              </a:endParaRPr>
            </a:p>
          </p:txBody>
        </p:sp>
        <p:graphicFrame>
          <p:nvGraphicFramePr>
            <p:cNvPr id="19468" name="Object 1070"/>
            <p:cNvGraphicFramePr>
              <a:graphicFrameLocks noChangeAspect="1"/>
            </p:cNvGraphicFramePr>
            <p:nvPr/>
          </p:nvGraphicFramePr>
          <p:xfrm>
            <a:off x="4332" y="3566"/>
            <a:ext cx="1184" cy="264"/>
          </p:xfrm>
          <a:graphic>
            <a:graphicData uri="http://schemas.openxmlformats.org/presentationml/2006/ole">
              <p:oleObj spid="_x0000_s19494" name="公式" r:id="rId9" imgW="1879600" imgH="419100" progId="Equation.3">
                <p:embed/>
              </p:oleObj>
            </a:graphicData>
          </a:graphic>
        </p:graphicFrame>
      </p:grpSp>
      <p:graphicFrame>
        <p:nvGraphicFramePr>
          <p:cNvPr id="1259568" name="Object 1072"/>
          <p:cNvGraphicFramePr>
            <a:graphicFrameLocks noChangeAspect="1"/>
          </p:cNvGraphicFramePr>
          <p:nvPr/>
        </p:nvGraphicFramePr>
        <p:xfrm>
          <a:off x="6613525" y="4505325"/>
          <a:ext cx="584200" cy="914400"/>
        </p:xfrm>
        <a:graphic>
          <a:graphicData uri="http://schemas.openxmlformats.org/presentationml/2006/ole">
            <p:oleObj spid="_x0000_s19495" name="公式" r:id="rId10" imgW="573840" imgH="905760" progId="Equation.3">
              <p:embed/>
            </p:oleObj>
          </a:graphicData>
        </a:graphic>
      </p:graphicFrame>
      <p:graphicFrame>
        <p:nvGraphicFramePr>
          <p:cNvPr id="1259569" name="Object 1073"/>
          <p:cNvGraphicFramePr>
            <a:graphicFrameLocks/>
          </p:cNvGraphicFramePr>
          <p:nvPr/>
        </p:nvGraphicFramePr>
        <p:xfrm>
          <a:off x="955675" y="3814763"/>
          <a:ext cx="1168400" cy="406400"/>
        </p:xfrm>
        <a:graphic>
          <a:graphicData uri="http://schemas.openxmlformats.org/presentationml/2006/ole">
            <p:oleObj spid="_x0000_s19496" name="公式" r:id="rId11" imgW="1167893" imgH="406224" progId="Equation.3">
              <p:embed/>
            </p:oleObj>
          </a:graphicData>
        </a:graphic>
      </p:graphicFrame>
      <p:grpSp>
        <p:nvGrpSpPr>
          <p:cNvPr id="3" name="Group 1078"/>
          <p:cNvGrpSpPr>
            <a:grpSpLocks/>
          </p:cNvGrpSpPr>
          <p:nvPr/>
        </p:nvGrpSpPr>
        <p:grpSpPr bwMode="auto">
          <a:xfrm>
            <a:off x="1476375" y="1287463"/>
            <a:ext cx="6191250" cy="519112"/>
            <a:chOff x="930" y="811"/>
            <a:chExt cx="3900" cy="327"/>
          </a:xfrm>
        </p:grpSpPr>
        <p:sp>
          <p:nvSpPr>
            <p:cNvPr id="19475" name="Text Box 1066"/>
            <p:cNvSpPr txBox="1">
              <a:spLocks noChangeArrowheads="1"/>
            </p:cNvSpPr>
            <p:nvPr/>
          </p:nvSpPr>
          <p:spPr bwMode="auto">
            <a:xfrm>
              <a:off x="930" y="811"/>
              <a:ext cx="39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dirty="0"/>
                <a:t> </a:t>
              </a:r>
              <a:r>
                <a:rPr lang="zh-CN" altLang="en-US" dirty="0"/>
                <a:t>设随机变量</a:t>
              </a:r>
              <a:r>
                <a:rPr lang="en-US" altLang="zh-CN" i="1" dirty="0"/>
                <a:t>X</a:t>
              </a:r>
              <a:r>
                <a:rPr lang="en-US" altLang="zh-CN" dirty="0">
                  <a:sym typeface="Symbol" pitchFamily="18" charset="2"/>
                </a:rPr>
                <a:t></a:t>
              </a:r>
              <a:r>
                <a:rPr lang="en-US" altLang="zh-CN" dirty="0">
                  <a:sym typeface="Math1" pitchFamily="2" charset="2"/>
                </a:rPr>
                <a:t>             </a:t>
              </a:r>
              <a:r>
                <a:rPr lang="en-US" altLang="zh-CN" dirty="0"/>
                <a:t>, </a:t>
              </a:r>
              <a:r>
                <a:rPr lang="zh-CN" altLang="en-US" dirty="0" smtClean="0"/>
                <a:t>密度函数</a:t>
              </a:r>
              <a:r>
                <a:rPr lang="zh-CN" altLang="en-US" dirty="0"/>
                <a:t>为</a:t>
              </a:r>
            </a:p>
          </p:txBody>
        </p:sp>
        <p:graphicFrame>
          <p:nvGraphicFramePr>
            <p:cNvPr id="19467" name="Object 1075"/>
            <p:cNvGraphicFramePr>
              <a:graphicFrameLocks noChangeAspect="1"/>
            </p:cNvGraphicFramePr>
            <p:nvPr/>
          </p:nvGraphicFramePr>
          <p:xfrm>
            <a:off x="2475" y="874"/>
            <a:ext cx="672" cy="264"/>
          </p:xfrm>
          <a:graphic>
            <a:graphicData uri="http://schemas.openxmlformats.org/presentationml/2006/ole">
              <p:oleObj spid="_x0000_s19497" name="公式" r:id="rId12" imgW="1066800" imgH="419100" progId="Equation.3">
                <p:embed/>
              </p:oleObj>
            </a:graphicData>
          </a:graphic>
        </p:graphicFrame>
      </p:grpSp>
      <p:grpSp>
        <p:nvGrpSpPr>
          <p:cNvPr id="19473" name="Group 1077"/>
          <p:cNvGrpSpPr>
            <a:grpSpLocks/>
          </p:cNvGrpSpPr>
          <p:nvPr/>
        </p:nvGrpSpPr>
        <p:grpSpPr bwMode="auto">
          <a:xfrm>
            <a:off x="3438525" y="692150"/>
            <a:ext cx="5040313" cy="519113"/>
            <a:chOff x="2166" y="436"/>
            <a:chExt cx="3175" cy="327"/>
          </a:xfrm>
        </p:grpSpPr>
        <p:sp>
          <p:nvSpPr>
            <p:cNvPr id="19474" name="Text Box 1065"/>
            <p:cNvSpPr txBox="1">
              <a:spLocks noChangeArrowheads="1"/>
            </p:cNvSpPr>
            <p:nvPr/>
          </p:nvSpPr>
          <p:spPr bwMode="auto">
            <a:xfrm>
              <a:off x="2166" y="436"/>
              <a:ext cx="31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设随机变量</a:t>
              </a:r>
              <a:r>
                <a:rPr lang="en-US" altLang="zh-CN" i="1"/>
                <a:t>X</a:t>
              </a:r>
              <a:r>
                <a:rPr lang="en-US" altLang="zh-CN">
                  <a:sym typeface="Symbol" pitchFamily="18" charset="2"/>
                </a:rPr>
                <a:t>             </a:t>
              </a:r>
              <a:r>
                <a:rPr lang="en-US" altLang="zh-CN"/>
                <a:t>, </a:t>
              </a:r>
              <a:r>
                <a:rPr lang="zh-CN" altLang="en-US"/>
                <a:t>求</a:t>
              </a:r>
              <a:r>
                <a:rPr lang="en-US" altLang="zh-CN" i="1"/>
                <a:t>E</a:t>
              </a:r>
              <a:r>
                <a:rPr lang="en-US" altLang="zh-CN">
                  <a:sym typeface="Symbol" pitchFamily="18" charset="2"/>
                </a:rPr>
                <a:t></a:t>
              </a:r>
              <a:r>
                <a:rPr lang="en-US" altLang="zh-CN" i="1"/>
                <a:t>X</a:t>
              </a:r>
              <a:r>
                <a:rPr lang="en-US" altLang="zh-CN">
                  <a:sym typeface="Symbol" pitchFamily="18" charset="2"/>
                </a:rPr>
                <a:t>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19466" name="Object 1076"/>
            <p:cNvGraphicFramePr>
              <a:graphicFrameLocks noChangeAspect="1"/>
            </p:cNvGraphicFramePr>
            <p:nvPr/>
          </p:nvGraphicFramePr>
          <p:xfrm>
            <a:off x="3651" y="482"/>
            <a:ext cx="672" cy="264"/>
          </p:xfrm>
          <a:graphic>
            <a:graphicData uri="http://schemas.openxmlformats.org/presentationml/2006/ole">
              <p:oleObj spid="_x0000_s19498" name="公式" r:id="rId13" imgW="1066800" imgH="4191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5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6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0492" name="Equation" r:id="rId3" imgW="114151" imgH="215619" progId="Equation.3">
              <p:embed/>
            </p:oleObj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/>
        </p:nvGraphicFramePr>
        <p:xfrm>
          <a:off x="1066800" y="2590800"/>
          <a:ext cx="3263900" cy="542925"/>
        </p:xfrm>
        <a:graphic>
          <a:graphicData uri="http://schemas.openxmlformats.org/presentationml/2006/ole">
            <p:oleObj spid="_x0000_s20493" name="Equation" r:id="rId4" imgW="1218671" imgH="203112" progId="Equation.3">
              <p:embed/>
            </p:oleObj>
          </a:graphicData>
        </a:graphic>
      </p:graphicFrame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555625" y="762000"/>
          <a:ext cx="7653338" cy="1803400"/>
        </p:xfrm>
        <a:graphic>
          <a:graphicData uri="http://schemas.openxmlformats.org/presentationml/2006/ole">
            <p:oleObj spid="_x0000_s20494" name="Equation" r:id="rId5" imgW="2641320" imgH="634680" progId="Equation.DSMT4">
              <p:embed/>
            </p:oleObj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1066800" y="3352800"/>
          <a:ext cx="5791200" cy="1393825"/>
        </p:xfrm>
        <a:graphic>
          <a:graphicData uri="http://schemas.openxmlformats.org/presentationml/2006/ole">
            <p:oleObj spid="_x0000_s20495" name="Equation" r:id="rId6" imgW="1853396" imgH="406224" progId="Equation.DSMT4">
              <p:embed/>
            </p:oleObj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990600" y="4724400"/>
          <a:ext cx="5470525" cy="1066800"/>
        </p:xfrm>
        <a:graphic>
          <a:graphicData uri="http://schemas.openxmlformats.org/presentationml/2006/ole">
            <p:oleObj spid="_x0000_s20496" name="Equation" r:id="rId7" imgW="1916868" imgH="393529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330" name="Object 2"/>
          <p:cNvGraphicFramePr>
            <a:graphicFrameLocks noChangeAspect="1"/>
          </p:cNvGraphicFramePr>
          <p:nvPr/>
        </p:nvGraphicFramePr>
        <p:xfrm>
          <a:off x="960438" y="2286000"/>
          <a:ext cx="3238500" cy="925513"/>
        </p:xfrm>
        <a:graphic>
          <a:graphicData uri="http://schemas.openxmlformats.org/presentationml/2006/ole">
            <p:oleObj spid="_x0000_s21520" name="Equation" r:id="rId3" imgW="1155700" imgH="330200" progId="Equation.DSMT4">
              <p:embed/>
            </p:oleObj>
          </a:graphicData>
        </a:graphic>
      </p:graphicFrame>
      <p:graphicFrame>
        <p:nvGraphicFramePr>
          <p:cNvPr id="355331" name="Object 3"/>
          <p:cNvGraphicFramePr>
            <a:graphicFrameLocks noChangeAspect="1"/>
          </p:cNvGraphicFramePr>
          <p:nvPr/>
        </p:nvGraphicFramePr>
        <p:xfrm>
          <a:off x="1027113" y="1066800"/>
          <a:ext cx="3355975" cy="1003300"/>
        </p:xfrm>
        <a:graphic>
          <a:graphicData uri="http://schemas.openxmlformats.org/presentationml/2006/ole">
            <p:oleObj spid="_x0000_s21521" name="Equation" r:id="rId4" imgW="1104900" imgH="330200" progId="Equation.DSMT4">
              <p:embed/>
            </p:oleObj>
          </a:graphicData>
        </a:graphic>
      </p:graphicFrame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990600" y="3581400"/>
          <a:ext cx="3352800" cy="977900"/>
        </p:xfrm>
        <a:graphic>
          <a:graphicData uri="http://schemas.openxmlformats.org/presentationml/2006/ole">
            <p:oleObj spid="_x0000_s21522" name="Equation" r:id="rId5" imgW="1193800" imgH="330200" progId="Equation.DSMT4">
              <p:embed/>
            </p:oleObj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 flipV="1">
          <a:off x="5486400" y="1260475"/>
          <a:ext cx="379413" cy="590550"/>
        </p:xfrm>
        <a:graphic>
          <a:graphicData uri="http://schemas.openxmlformats.org/presentationml/2006/ole">
            <p:oleObj spid="_x0000_s21523" name="Equation" r:id="rId6" imgW="114102" imgH="177492" progId="Equation.DSMT4">
              <p:embed/>
            </p:oleObj>
          </a:graphicData>
        </a:graphic>
      </p:graphicFrame>
      <p:graphicFrame>
        <p:nvGraphicFramePr>
          <p:cNvPr id="355334" name="Object 6"/>
          <p:cNvGraphicFramePr>
            <a:graphicFrameLocks noChangeAspect="1"/>
          </p:cNvGraphicFramePr>
          <p:nvPr/>
        </p:nvGraphicFramePr>
        <p:xfrm>
          <a:off x="4267200" y="2514600"/>
          <a:ext cx="2590800" cy="538163"/>
        </p:xfrm>
        <a:graphic>
          <a:graphicData uri="http://schemas.openxmlformats.org/presentationml/2006/ole">
            <p:oleObj spid="_x0000_s21524" name="Equation" r:id="rId7" imgW="977476" imgH="203112" progId="Equation.DSMT4">
              <p:embed/>
            </p:oleObj>
          </a:graphicData>
        </a:graphic>
      </p:graphicFrame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1447800" y="4724400"/>
          <a:ext cx="5178425" cy="1042988"/>
        </p:xfrm>
        <a:graphic>
          <a:graphicData uri="http://schemas.openxmlformats.org/presentationml/2006/ole">
            <p:oleObj spid="_x0000_s21525" name="Equation" r:id="rId8" imgW="1955800" imgH="39370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429125" y="1285875"/>
          <a:ext cx="1922463" cy="530225"/>
        </p:xfrm>
        <a:graphic>
          <a:graphicData uri="http://schemas.openxmlformats.org/presentationml/2006/ole">
            <p:oleObj spid="_x0000_s21526" name="Equation" r:id="rId9" imgW="736600" imgH="203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0547" name="Object 3"/>
          <p:cNvGraphicFramePr>
            <a:graphicFrameLocks/>
          </p:cNvGraphicFramePr>
          <p:nvPr/>
        </p:nvGraphicFramePr>
        <p:xfrm>
          <a:off x="1475656" y="1016000"/>
          <a:ext cx="6696744" cy="5842000"/>
        </p:xfrm>
        <a:graphic>
          <a:graphicData uri="http://schemas.openxmlformats.org/presentationml/2006/ole">
            <p:oleObj spid="_x0000_s22533" name="Document" r:id="rId3" imgW="9180000" imgH="8217720" progId="Word.Document.8">
              <p:embed/>
            </p:oleObj>
          </a:graphicData>
        </a:graphic>
      </p:graphicFrame>
      <p:sp>
        <p:nvSpPr>
          <p:cNvPr id="12605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47664" y="332656"/>
            <a:ext cx="6048375" cy="6381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dirty="0" smtClean="0">
                <a:solidFill>
                  <a:srgbClr val="CC0000"/>
                </a:solidFill>
              </a:rPr>
              <a:t>常见连续型分布的数学期望小结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834064" cy="874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一、数学期望</a:t>
            </a:r>
            <a:r>
              <a:rPr lang="en-US" altLang="zh-CN" dirty="0" smtClean="0"/>
              <a:t>(Mathematical   </a:t>
            </a:r>
            <a:br>
              <a:rPr lang="en-US" altLang="zh-CN" dirty="0" smtClean="0"/>
            </a:br>
            <a:r>
              <a:rPr lang="en-US" altLang="zh-CN" dirty="0" smtClean="0"/>
              <a:t>         Expectation)</a:t>
            </a:r>
            <a:r>
              <a:rPr lang="zh-CN" altLang="en-US" dirty="0" smtClean="0"/>
              <a:t>的概念</a:t>
            </a:r>
          </a:p>
        </p:txBody>
      </p:sp>
      <p:sp>
        <p:nvSpPr>
          <p:cNvPr id="1163268" name="Text Box 4"/>
          <p:cNvSpPr txBox="1">
            <a:spLocks noChangeArrowheads="1"/>
          </p:cNvSpPr>
          <p:nvPr/>
        </p:nvSpPr>
        <p:spPr bwMode="auto">
          <a:xfrm>
            <a:off x="900113" y="1557338"/>
            <a:ext cx="41759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CN" dirty="0">
                <a:solidFill>
                  <a:srgbClr val="006600"/>
                </a:solidFill>
                <a:ea typeface="黑体" pitchFamily="2" charset="-122"/>
              </a:rPr>
              <a:t>1</a:t>
            </a:r>
            <a:r>
              <a:rPr lang="en-US" altLang="zh-CN" dirty="0" smtClean="0">
                <a:solidFill>
                  <a:srgbClr val="006600"/>
                </a:solidFill>
                <a:ea typeface="黑体" pitchFamily="2" charset="-122"/>
              </a:rPr>
              <a:t>.</a:t>
            </a:r>
            <a:r>
              <a:rPr lang="zh-CN" altLang="en-US" dirty="0" smtClean="0">
                <a:solidFill>
                  <a:srgbClr val="006600"/>
                </a:solidFill>
                <a:ea typeface="黑体" pitchFamily="2" charset="-122"/>
              </a:rPr>
              <a:t>问题的提出</a:t>
            </a:r>
            <a:endParaRPr lang="zh-CN" altLang="en-US" dirty="0" smtClean="0">
              <a:solidFill>
                <a:srgbClr val="B4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63269" name="Text Box 5"/>
          <p:cNvSpPr txBox="1">
            <a:spLocks noChangeArrowheads="1"/>
          </p:cNvSpPr>
          <p:nvPr/>
        </p:nvSpPr>
        <p:spPr bwMode="auto">
          <a:xfrm>
            <a:off x="900113" y="2060575"/>
            <a:ext cx="7488237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dirty="0">
                <a:latin typeface="Arial" charset="0"/>
              </a:rPr>
              <a:t>       </a:t>
            </a:r>
            <a:r>
              <a:rPr lang="en-US" altLang="zh-CN" dirty="0">
                <a:solidFill>
                  <a:srgbClr val="000000"/>
                </a:solidFill>
              </a:rPr>
              <a:t>1651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一个名叫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梅累的骑士就</a:t>
            </a:r>
            <a:r>
              <a:rPr lang="zh-CN" altLang="en-US" dirty="0">
                <a:solidFill>
                  <a:srgbClr val="000000"/>
                </a:solidFill>
              </a:rPr>
              <a:t>“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两个赌徒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约定</a:t>
            </a:r>
            <a:r>
              <a:rPr lang="zh-CN" altLang="en-US" dirty="0">
                <a:solidFill>
                  <a:srgbClr val="000000"/>
                </a:solidFill>
              </a:rPr>
              <a:t>赌若干局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且谁先赢 </a:t>
            </a:r>
            <a:r>
              <a:rPr lang="en-US" altLang="zh-CN" i="1" dirty="0">
                <a:solidFill>
                  <a:srgbClr val="000000"/>
                </a:solidFill>
              </a:rPr>
              <a:t>c </a:t>
            </a:r>
            <a:r>
              <a:rPr lang="zh-CN" altLang="en-US" dirty="0">
                <a:solidFill>
                  <a:srgbClr val="000000"/>
                </a:solidFill>
              </a:rPr>
              <a:t>局便算赢家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若在一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赌徒胜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局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</a:rPr>
              <a:t>), </a:t>
            </a:r>
            <a:r>
              <a:rPr lang="zh-CN" altLang="en-US" dirty="0">
                <a:solidFill>
                  <a:srgbClr val="000000"/>
                </a:solidFill>
              </a:rPr>
              <a:t>另一赌徒胜</a:t>
            </a:r>
            <a:r>
              <a:rPr lang="en-US" altLang="zh-CN" i="1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局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时便终止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赌博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问应如何分赌本” 为题求教于帕斯卡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帕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斯卡与费马通信讨论这一问题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于</a:t>
            </a:r>
            <a:r>
              <a:rPr lang="en-US" altLang="zh-CN" dirty="0">
                <a:solidFill>
                  <a:srgbClr val="000000"/>
                </a:solidFill>
              </a:rPr>
              <a:t>1654 </a:t>
            </a:r>
            <a:r>
              <a:rPr lang="zh-CN" altLang="en-US" dirty="0">
                <a:solidFill>
                  <a:srgbClr val="000000"/>
                </a:solidFill>
              </a:rPr>
              <a:t>年共同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建立了概率论的第一个基本概念</a:t>
            </a:r>
            <a:endParaRPr lang="en-US" altLang="zh-CN" dirty="0">
              <a:solidFill>
                <a:srgbClr val="000000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— </a:t>
            </a:r>
            <a:r>
              <a:rPr lang="zh-CN" altLang="en-US" dirty="0">
                <a:solidFill>
                  <a:srgbClr val="0000CC"/>
                </a:solidFill>
                <a:ea typeface="黑体" pitchFamily="49" charset="-122"/>
              </a:rPr>
              <a:t>数学期望</a:t>
            </a:r>
            <a:endParaRPr lang="zh-CN" altLang="en-US" dirty="0">
              <a:solidFill>
                <a:srgbClr val="000000"/>
              </a:solidFill>
              <a:ea typeface="黑体" pitchFamily="49" charset="-122"/>
            </a:endParaRPr>
          </a:p>
        </p:txBody>
      </p:sp>
      <p:pic>
        <p:nvPicPr>
          <p:cNvPr id="5" name="Picture 1036" descr="BS0060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7938" y="4643438"/>
            <a:ext cx="190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3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3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3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3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3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3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68" grpId="0"/>
      <p:bldP spid="116326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683568" y="980728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例</a:t>
            </a:r>
            <a:r>
              <a:rPr kumimoji="1"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8-1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61575" name="Text Box 7"/>
          <p:cNvSpPr txBox="1">
            <a:spLocks noChangeArrowheads="1"/>
          </p:cNvSpPr>
          <p:nvPr/>
        </p:nvSpPr>
        <p:spPr bwMode="auto">
          <a:xfrm>
            <a:off x="900114" y="3488267"/>
            <a:ext cx="541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rgbClr val="008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</a:p>
        </p:txBody>
      </p:sp>
      <p:sp>
        <p:nvSpPr>
          <p:cNvPr id="8200" name="Text Box 15"/>
          <p:cNvSpPr txBox="1">
            <a:spLocks noChangeArrowheads="1"/>
          </p:cNvSpPr>
          <p:nvPr/>
        </p:nvSpPr>
        <p:spPr bwMode="auto">
          <a:xfrm>
            <a:off x="1547664" y="980728"/>
            <a:ext cx="51122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设离散型随机变量</a:t>
            </a:r>
            <a:r>
              <a:rPr kumimoji="1"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的分布律为</a:t>
            </a:r>
          </a:p>
        </p:txBody>
      </p:sp>
      <p:sp>
        <p:nvSpPr>
          <p:cNvPr id="1261588" name="Text Box 20"/>
          <p:cNvSpPr txBox="1">
            <a:spLocks noChangeArrowheads="1"/>
          </p:cNvSpPr>
          <p:nvPr/>
        </p:nvSpPr>
        <p:spPr bwMode="auto">
          <a:xfrm>
            <a:off x="1386110" y="3513667"/>
            <a:ext cx="9060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由于</a:t>
            </a:r>
          </a:p>
        </p:txBody>
      </p:sp>
      <p:graphicFrame>
        <p:nvGraphicFramePr>
          <p:cNvPr id="1261593" name="Object 25"/>
          <p:cNvGraphicFramePr>
            <a:graphicFrameLocks/>
          </p:cNvGraphicFramePr>
          <p:nvPr/>
        </p:nvGraphicFramePr>
        <p:xfrm>
          <a:off x="1917700" y="4940300"/>
          <a:ext cx="5318596" cy="941917"/>
        </p:xfrm>
        <a:graphic>
          <a:graphicData uri="http://schemas.openxmlformats.org/presentationml/2006/ole">
            <p:oleObj spid="_x0000_s150530" name="Equation" r:id="rId3" imgW="3251160" imgH="444240" progId="Equation.DSMT4">
              <p:embed/>
            </p:oleObj>
          </a:graphicData>
        </a:graphic>
      </p:graphicFrame>
      <p:graphicFrame>
        <p:nvGraphicFramePr>
          <p:cNvPr id="1261594" name="Object 26"/>
          <p:cNvGraphicFramePr>
            <a:graphicFrameLocks/>
          </p:cNvGraphicFramePr>
          <p:nvPr/>
        </p:nvGraphicFramePr>
        <p:xfrm>
          <a:off x="2197101" y="3287184"/>
          <a:ext cx="5408613" cy="1022349"/>
        </p:xfrm>
        <a:graphic>
          <a:graphicData uri="http://schemas.openxmlformats.org/presentationml/2006/ole">
            <p:oleObj spid="_x0000_s150531" name="Equation" r:id="rId4" imgW="2679480" imgH="482400" progId="Equation.DSMT4">
              <p:embed/>
            </p:oleObj>
          </a:graphicData>
        </a:graphic>
      </p:graphicFrame>
      <p:sp>
        <p:nvSpPr>
          <p:cNvPr id="1261595" name="Text Box 27"/>
          <p:cNvSpPr txBox="1">
            <a:spLocks noChangeArrowheads="1"/>
          </p:cNvSpPr>
          <p:nvPr/>
        </p:nvSpPr>
        <p:spPr bwMode="auto">
          <a:xfrm>
            <a:off x="764752" y="4343400"/>
            <a:ext cx="4599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因而其数学期望</a:t>
            </a:r>
            <a:r>
              <a:rPr kumimoji="1"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</a:t>
            </a:r>
            <a:r>
              <a:rPr kumimoji="1"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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不存在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</a:p>
        </p:txBody>
      </p:sp>
      <p:sp>
        <p:nvSpPr>
          <p:cNvPr id="1261598" name="Text Box 30"/>
          <p:cNvSpPr txBox="1">
            <a:spLocks noChangeArrowheads="1"/>
          </p:cNvSpPr>
          <p:nvPr/>
        </p:nvSpPr>
        <p:spPr bwMode="auto">
          <a:xfrm>
            <a:off x="900114" y="2781300"/>
            <a:ext cx="4886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判断其数学期望</a:t>
            </a:r>
            <a:r>
              <a:rPr kumimoji="1" lang="en-US" altLang="zh-CN" b="1" i="1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</a:t>
            </a:r>
            <a:r>
              <a:rPr kumimoji="1" lang="en-US" altLang="zh-CN" b="1" i="1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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是否存在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1374775" y="1600201"/>
          <a:ext cx="4406900" cy="1073151"/>
        </p:xfrm>
        <a:graphic>
          <a:graphicData uri="http://schemas.openxmlformats.org/presentationml/2006/ole">
            <p:oleObj spid="_x0000_s150532" name="Equation" r:id="rId5" imgW="2641320" imgH="482400" progId="Equation.DSMT4">
              <p:embed/>
            </p:oleObj>
          </a:graphicData>
        </a:graphic>
      </p:graphicFrame>
      <p:sp>
        <p:nvSpPr>
          <p:cNvPr id="8204" name="矩形 16"/>
          <p:cNvSpPr>
            <a:spLocks noChangeArrowheads="1"/>
          </p:cNvSpPr>
          <p:nvPr/>
        </p:nvSpPr>
        <p:spPr bwMode="auto">
          <a:xfrm>
            <a:off x="862236" y="5156200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虽然</a:t>
            </a:r>
            <a:endParaRPr lang="zh-CN" altLang="en-US">
              <a:ea typeface="宋体" charset="-122"/>
              <a:cs typeface="Times New Roman" pitchFamily="18" charset="0"/>
            </a:endParaRPr>
          </a:p>
        </p:txBody>
      </p:sp>
      <p:sp>
        <p:nvSpPr>
          <p:cNvPr id="13" name="Rectangle 14"/>
          <p:cNvSpPr txBox="1">
            <a:spLocks noChangeArrowheads="1"/>
          </p:cNvSpPr>
          <p:nvPr/>
        </p:nvSpPr>
        <p:spPr bwMode="auto">
          <a:xfrm>
            <a:off x="898525" y="260648"/>
            <a:ext cx="4249738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数学期望不存在的实例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5" grpId="0" autoUpdateAnimBg="0"/>
      <p:bldP spid="1261595" grpId="0"/>
      <p:bldP spid="1261598" grpId="0"/>
      <p:bldP spid="82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0" y="2743334"/>
            <a:ext cx="541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rgbClr val="008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50979" y="3462680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但由于</a:t>
            </a:r>
          </a:p>
        </p:txBody>
      </p:sp>
      <p:graphicFrame>
        <p:nvGraphicFramePr>
          <p:cNvPr id="9" name="Object 2"/>
          <p:cNvGraphicFramePr>
            <a:graphicFrameLocks/>
          </p:cNvGraphicFramePr>
          <p:nvPr/>
        </p:nvGraphicFramePr>
        <p:xfrm>
          <a:off x="1187624" y="1124744"/>
          <a:ext cx="6048672" cy="1296144"/>
        </p:xfrm>
        <a:graphic>
          <a:graphicData uri="http://schemas.openxmlformats.org/presentationml/2006/ole">
            <p:oleObj spid="_x0000_s24590" name="Equation" r:id="rId3" imgW="2654280" imgH="63468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/>
          </p:cNvGraphicFramePr>
          <p:nvPr/>
        </p:nvGraphicFramePr>
        <p:xfrm>
          <a:off x="899592" y="4201924"/>
          <a:ext cx="1766720" cy="850509"/>
        </p:xfrm>
        <a:graphic>
          <a:graphicData uri="http://schemas.openxmlformats.org/presentationml/2006/ole">
            <p:oleObj spid="_x0000_s24591" name="Equation" r:id="rId4" imgW="1028520" imgH="419040" progId="Equation.DSMT4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/>
          </p:cNvGraphicFramePr>
          <p:nvPr/>
        </p:nvGraphicFramePr>
        <p:xfrm>
          <a:off x="5652120" y="4129916"/>
          <a:ext cx="2690068" cy="1103362"/>
        </p:xfrm>
        <a:graphic>
          <a:graphicData uri="http://schemas.openxmlformats.org/presentationml/2006/ole">
            <p:oleObj spid="_x0000_s24592" name="Equation" r:id="rId5" imgW="1422360" imgH="520560" progId="Equation.DSMT4">
              <p:embed/>
            </p:oleObj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27584" y="5282044"/>
            <a:ext cx="4599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因而其数学期望</a:t>
            </a:r>
            <a:r>
              <a:rPr kumimoji="1"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不存在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2627784" y="4273932"/>
          <a:ext cx="3057234" cy="842149"/>
        </p:xfrm>
        <a:graphic>
          <a:graphicData uri="http://schemas.openxmlformats.org/presentationml/2006/ole">
            <p:oleObj spid="_x0000_s24593" name="Equation" r:id="rId6" imgW="1473120" imgH="406080" progId="Equation.DSMT4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/>
          </p:cNvGraphicFramePr>
          <p:nvPr/>
        </p:nvGraphicFramePr>
        <p:xfrm>
          <a:off x="2178811" y="2636912"/>
          <a:ext cx="2321181" cy="839405"/>
        </p:xfrm>
        <a:graphic>
          <a:graphicData uri="http://schemas.openxmlformats.org/presentationml/2006/ole">
            <p:oleObj spid="_x0000_s24594" name="Equation" r:id="rId7" imgW="977760" imgH="406080" progId="Equation.DSMT4">
              <p:embed/>
            </p:oleObj>
          </a:graphicData>
        </a:graphic>
      </p:graphicFrame>
      <p:graphicFrame>
        <p:nvGraphicFramePr>
          <p:cNvPr id="15" name="Object 12"/>
          <p:cNvGraphicFramePr>
            <a:graphicFrameLocks/>
          </p:cNvGraphicFramePr>
          <p:nvPr/>
        </p:nvGraphicFramePr>
        <p:xfrm>
          <a:off x="4369296" y="2852936"/>
          <a:ext cx="994792" cy="433586"/>
        </p:xfrm>
        <a:graphic>
          <a:graphicData uri="http://schemas.openxmlformats.org/presentationml/2006/ole">
            <p:oleObj spid="_x0000_s24595" name="Equation" r:id="rId8" imgW="279360" imgH="17748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243236" y="2756034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虽然</a:t>
            </a:r>
            <a:endParaRPr lang="zh-CN" altLang="en-US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755576" y="620688"/>
            <a:ext cx="74168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例</a:t>
            </a:r>
            <a:r>
              <a:rPr lang="en-US" altLang="zh-CN" kern="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8-2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柯西分布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)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设随机变量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服从柯西分布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endParaRPr kumimoji="1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/>
      <p:bldP spid="12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609600"/>
            <a:ext cx="6249988" cy="6588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二、随机变量函数的数学期望</a:t>
            </a:r>
            <a:endParaRPr lang="zh-CN" altLang="en-US" sz="3200" dirty="0" smtClean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1189927" name="Object 39"/>
          <p:cNvGraphicFramePr>
            <a:graphicFrameLocks noGrp="1"/>
          </p:cNvGraphicFramePr>
          <p:nvPr>
            <p:ph sz="quarter" idx="2"/>
          </p:nvPr>
        </p:nvGraphicFramePr>
        <p:xfrm>
          <a:off x="5408613" y="3500438"/>
          <a:ext cx="3124200" cy="762000"/>
        </p:xfrm>
        <a:graphic>
          <a:graphicData uri="http://schemas.openxmlformats.org/presentationml/2006/ole">
            <p:oleObj spid="_x0000_s25624" name="公式" r:id="rId3" imgW="3124200" imgH="762000" progId="Equation.3">
              <p:embed/>
            </p:oleObj>
          </a:graphicData>
        </a:graphic>
      </p:graphicFrame>
      <p:graphicFrame>
        <p:nvGraphicFramePr>
          <p:cNvPr id="1189929" name="Object 41"/>
          <p:cNvGraphicFramePr>
            <a:graphicFrameLocks noGrp="1"/>
          </p:cNvGraphicFramePr>
          <p:nvPr>
            <p:ph sz="quarter" idx="3"/>
          </p:nvPr>
        </p:nvGraphicFramePr>
        <p:xfrm>
          <a:off x="5364163" y="2349500"/>
          <a:ext cx="2501900" cy="1079500"/>
        </p:xfrm>
        <a:graphic>
          <a:graphicData uri="http://schemas.openxmlformats.org/presentationml/2006/ole">
            <p:oleObj spid="_x0000_s25625" name="公式" r:id="rId4" imgW="2501900" imgH="1079500" progId="Equation.3">
              <p:embed/>
            </p:oleObj>
          </a:graphicData>
        </a:graphic>
      </p:graphicFrame>
      <p:sp>
        <p:nvSpPr>
          <p:cNvPr id="1189896" name="Text Box 8"/>
          <p:cNvSpPr txBox="1">
            <a:spLocks noChangeArrowheads="1"/>
          </p:cNvSpPr>
          <p:nvPr/>
        </p:nvSpPr>
        <p:spPr bwMode="auto">
          <a:xfrm>
            <a:off x="900113" y="1430338"/>
            <a:ext cx="6408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8000"/>
                </a:solidFill>
                <a:ea typeface="黑体" pitchFamily="49" charset="-122"/>
              </a:rPr>
              <a:t>(</a:t>
            </a:r>
            <a:r>
              <a:rPr lang="zh-CN" altLang="en-US" sz="3200">
                <a:solidFill>
                  <a:srgbClr val="008000"/>
                </a:solidFill>
                <a:ea typeface="黑体" pitchFamily="49" charset="-122"/>
              </a:rPr>
              <a:t>一</a:t>
            </a:r>
            <a:r>
              <a:rPr lang="en-US" altLang="zh-CN" sz="3200">
                <a:solidFill>
                  <a:srgbClr val="008000"/>
                </a:solidFill>
                <a:ea typeface="黑体" pitchFamily="49" charset="-122"/>
              </a:rPr>
              <a:t>)  </a:t>
            </a:r>
            <a:r>
              <a:rPr lang="zh-CN" altLang="en-US" sz="3200">
                <a:solidFill>
                  <a:srgbClr val="008000"/>
                </a:solidFill>
                <a:ea typeface="黑体" pitchFamily="49" charset="-122"/>
              </a:rPr>
              <a:t>一维随机变量函数的数学期望</a:t>
            </a:r>
          </a:p>
        </p:txBody>
      </p:sp>
      <p:sp>
        <p:nvSpPr>
          <p:cNvPr id="1189897" name="Rectangle 9"/>
          <p:cNvSpPr>
            <a:spLocks noChangeArrowheads="1"/>
          </p:cNvSpPr>
          <p:nvPr/>
        </p:nvSpPr>
        <p:spPr bwMode="auto">
          <a:xfrm>
            <a:off x="903288" y="2035175"/>
            <a:ext cx="266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00CC"/>
                </a:solidFill>
                <a:ea typeface="黑体" pitchFamily="49" charset="-122"/>
              </a:rPr>
              <a:t>1. </a:t>
            </a:r>
            <a:r>
              <a:rPr kumimoji="1" lang="zh-CN" altLang="en-US">
                <a:solidFill>
                  <a:srgbClr val="0000CC"/>
                </a:solidFill>
                <a:ea typeface="黑体" pitchFamily="49" charset="-122"/>
              </a:rPr>
              <a:t>问题的提出</a:t>
            </a:r>
          </a:p>
        </p:txBody>
      </p:sp>
      <p:sp>
        <p:nvSpPr>
          <p:cNvPr id="1189912" name="Text Box 24"/>
          <p:cNvSpPr txBox="1">
            <a:spLocks noChangeArrowheads="1"/>
          </p:cNvSpPr>
          <p:nvPr/>
        </p:nvSpPr>
        <p:spPr bwMode="auto">
          <a:xfrm>
            <a:off x="1979613" y="2844800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B40000"/>
                </a:solidFill>
              </a:rPr>
              <a:t>X</a:t>
            </a:r>
            <a:endParaRPr lang="en-US" altLang="zh-CN">
              <a:solidFill>
                <a:srgbClr val="B40000"/>
              </a:solidFill>
            </a:endParaRPr>
          </a:p>
        </p:txBody>
      </p:sp>
      <p:sp>
        <p:nvSpPr>
          <p:cNvPr id="1189913" name="Text Box 25"/>
          <p:cNvSpPr txBox="1">
            <a:spLocks noChangeArrowheads="1"/>
          </p:cNvSpPr>
          <p:nvPr/>
        </p:nvSpPr>
        <p:spPr bwMode="auto">
          <a:xfrm>
            <a:off x="4068763" y="2830513"/>
            <a:ext cx="1081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B40000"/>
                </a:solidFill>
              </a:rPr>
              <a:t>E</a:t>
            </a:r>
            <a:r>
              <a:rPr lang="en-US" altLang="zh-CN">
                <a:solidFill>
                  <a:srgbClr val="B40000"/>
                </a:solidFill>
              </a:rPr>
              <a:t>(</a:t>
            </a:r>
            <a:r>
              <a:rPr lang="en-US" altLang="zh-CN" i="1">
                <a:solidFill>
                  <a:srgbClr val="B40000"/>
                </a:solidFill>
              </a:rPr>
              <a:t>X</a:t>
            </a:r>
            <a:r>
              <a:rPr lang="en-US" altLang="zh-CN">
                <a:solidFill>
                  <a:srgbClr val="B40000"/>
                </a:solidFill>
              </a:rPr>
              <a:t>)</a:t>
            </a:r>
          </a:p>
        </p:txBody>
      </p:sp>
      <p:sp>
        <p:nvSpPr>
          <p:cNvPr id="1189914" name="Line 26"/>
          <p:cNvSpPr>
            <a:spLocks noChangeShapeType="1"/>
          </p:cNvSpPr>
          <p:nvPr/>
        </p:nvSpPr>
        <p:spPr bwMode="auto">
          <a:xfrm flipH="1">
            <a:off x="2195513" y="3349625"/>
            <a:ext cx="1587" cy="8001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9916" name="Line 28"/>
          <p:cNvSpPr>
            <a:spLocks noChangeShapeType="1"/>
          </p:cNvSpPr>
          <p:nvPr/>
        </p:nvSpPr>
        <p:spPr bwMode="auto">
          <a:xfrm>
            <a:off x="2411413" y="3154363"/>
            <a:ext cx="1727200" cy="0"/>
          </a:xfrm>
          <a:prstGeom prst="line">
            <a:avLst/>
          </a:prstGeom>
          <a:noFill/>
          <a:ln w="22225">
            <a:solidFill>
              <a:srgbClr val="B4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9919" name="Text Box 31"/>
          <p:cNvSpPr txBox="1">
            <a:spLocks noChangeArrowheads="1"/>
          </p:cNvSpPr>
          <p:nvPr/>
        </p:nvSpPr>
        <p:spPr bwMode="auto">
          <a:xfrm>
            <a:off x="2411413" y="2565400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B40000"/>
                </a:solidFill>
                <a:ea typeface="黑体" pitchFamily="49" charset="-122"/>
              </a:rPr>
              <a:t>数学期望</a:t>
            </a:r>
          </a:p>
        </p:txBody>
      </p:sp>
      <p:sp>
        <p:nvSpPr>
          <p:cNvPr id="1189923" name="AutoShape 35" descr="2005617193219610"/>
          <p:cNvSpPr>
            <a:spLocks noChangeArrowheads="1"/>
          </p:cNvSpPr>
          <p:nvPr/>
        </p:nvSpPr>
        <p:spPr bwMode="auto">
          <a:xfrm>
            <a:off x="1403350" y="5084763"/>
            <a:ext cx="6264275" cy="1296987"/>
          </a:xfrm>
          <a:prstGeom prst="cloudCallout">
            <a:avLst>
              <a:gd name="adj1" fmla="val -31245"/>
              <a:gd name="adj2" fmla="val -83292"/>
            </a:avLst>
          </a:prstGeom>
          <a:blipFill dpi="0" rotWithShape="0">
            <a:blip r:embed="rId5" cstate="print"/>
            <a:srcRect/>
            <a:stretch>
              <a:fillRect/>
            </a:stretch>
          </a:blipFill>
          <a:ln w="19050">
            <a:solidFill>
              <a:schemeClr val="tx1"/>
            </a:solidFill>
            <a:round/>
            <a:headEnd/>
            <a:tailEnd type="none" w="sm" len="sm"/>
          </a:ln>
        </p:spPr>
        <p:txBody>
          <a:bodyPr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i="1">
                <a:ea typeface="楷体_GB2312" pitchFamily="49" charset="-122"/>
              </a:rPr>
              <a:t>f</a:t>
            </a:r>
            <a:r>
              <a:rPr lang="zh-CN" altLang="en-US">
                <a:ea typeface="楷体_GB2312" pitchFamily="49" charset="-122"/>
              </a:rPr>
              <a:t>是连续函数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f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) </a:t>
            </a:r>
            <a:r>
              <a:rPr lang="zh-CN" altLang="en-US">
                <a:ea typeface="楷体_GB2312" pitchFamily="49" charset="-122"/>
              </a:rPr>
              <a:t>是随机变量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zh-CN" altLang="en-US">
                <a:ea typeface="楷体_GB2312" pitchFamily="49" charset="-122"/>
              </a:rPr>
              <a:t>如</a:t>
            </a:r>
            <a:r>
              <a:rPr lang="en-US" altLang="zh-CN">
                <a:ea typeface="楷体_GB2312" pitchFamily="49" charset="-122"/>
              </a:rPr>
              <a:t>: </a:t>
            </a:r>
            <a:r>
              <a:rPr lang="en-US" altLang="zh-CN" i="1">
                <a:ea typeface="楷体_GB2312" pitchFamily="49" charset="-122"/>
              </a:rPr>
              <a:t>aX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30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等等</a:t>
            </a:r>
            <a:r>
              <a:rPr lang="en-US" altLang="zh-CN">
                <a:ea typeface="楷体_GB2312" pitchFamily="49" charset="-122"/>
              </a:rPr>
              <a:t>.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070475" y="2420938"/>
            <a:ext cx="3606800" cy="1992312"/>
            <a:chOff x="657" y="1752"/>
            <a:chExt cx="4544" cy="1134"/>
          </a:xfrm>
        </p:grpSpPr>
        <p:sp>
          <p:nvSpPr>
            <p:cNvPr id="25619" name="Rectangle 55"/>
            <p:cNvSpPr>
              <a:spLocks noChangeArrowheads="1"/>
            </p:cNvSpPr>
            <p:nvPr/>
          </p:nvSpPr>
          <p:spPr bwMode="auto">
            <a:xfrm>
              <a:off x="657" y="1752"/>
              <a:ext cx="4534" cy="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0" name="Rectangle 56" descr="BJ1180"/>
            <p:cNvSpPr>
              <a:spLocks noChangeArrowheads="1"/>
            </p:cNvSpPr>
            <p:nvPr/>
          </p:nvSpPr>
          <p:spPr bwMode="auto">
            <a:xfrm>
              <a:off x="667" y="1752"/>
              <a:ext cx="4534" cy="1134"/>
            </a:xfrm>
            <a:prstGeom prst="rect">
              <a:avLst/>
            </a:prstGeom>
            <a:blipFill dpi="0" rotWithShape="1">
              <a:blip r:embed="rId6" cstate="print">
                <a:alphaModFix amt="20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89925" name="Picture 37" descr="Q_004">
            <a:hlinkClick r:id="rId7"/>
          </p:cNvPr>
          <p:cNvPicPr>
            <a:picLocks noGrp="1" noChangeAspect="1" noChangeArrowheads="1" noCrop="1"/>
          </p:cNvPicPr>
          <p:nvPr>
            <p:ph sz="quarter"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76700"/>
            <a:ext cx="304800" cy="6477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9915" name="Text Box 27"/>
          <p:cNvSpPr txBox="1">
            <a:spLocks noChangeArrowheads="1"/>
          </p:cNvSpPr>
          <p:nvPr/>
        </p:nvSpPr>
        <p:spPr bwMode="auto">
          <a:xfrm>
            <a:off x="1692275" y="4140200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189917" name="Line 29"/>
          <p:cNvSpPr>
            <a:spLocks noChangeShapeType="1"/>
          </p:cNvSpPr>
          <p:nvPr/>
        </p:nvSpPr>
        <p:spPr bwMode="auto">
          <a:xfrm>
            <a:off x="2555875" y="4437063"/>
            <a:ext cx="1509713" cy="0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9921" name="Text Box 33"/>
          <p:cNvSpPr txBox="1">
            <a:spLocks noChangeArrowheads="1"/>
          </p:cNvSpPr>
          <p:nvPr/>
        </p:nvSpPr>
        <p:spPr bwMode="auto">
          <a:xfrm>
            <a:off x="2484438" y="3860800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a typeface="黑体" pitchFamily="49" charset="-122"/>
              </a:rPr>
              <a:t>数学期望</a:t>
            </a:r>
          </a:p>
        </p:txBody>
      </p:sp>
      <p:graphicFrame>
        <p:nvGraphicFramePr>
          <p:cNvPr id="1189937" name="Object 49"/>
          <p:cNvGraphicFramePr>
            <a:graphicFrameLocks noGrp="1"/>
          </p:cNvGraphicFramePr>
          <p:nvPr>
            <p:ph sz="quarter" idx="4"/>
          </p:nvPr>
        </p:nvGraphicFramePr>
        <p:xfrm>
          <a:off x="4160838" y="4248150"/>
          <a:ext cx="1636712" cy="417513"/>
        </p:xfrm>
        <a:graphic>
          <a:graphicData uri="http://schemas.openxmlformats.org/presentationml/2006/ole">
            <p:oleObj spid="_x0000_s25626" name="公式" r:id="rId9" imgW="1635120" imgH="410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8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8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8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8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8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8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8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8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8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8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6" grpId="0"/>
      <p:bldP spid="1189897" grpId="0"/>
      <p:bldP spid="1189912" grpId="0"/>
      <p:bldP spid="1189913" grpId="0"/>
      <p:bldP spid="1189914" grpId="0" animBg="1"/>
      <p:bldP spid="1189916" grpId="0" animBg="1"/>
      <p:bldP spid="1189919" grpId="0"/>
      <p:bldP spid="1189923" grpId="0" animBg="1"/>
      <p:bldP spid="1189915" grpId="0"/>
      <p:bldP spid="1189917" grpId="0" animBg="1"/>
      <p:bldP spid="11899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Text Box 2"/>
          <p:cNvSpPr txBox="1">
            <a:spLocks noChangeArrowheads="1"/>
          </p:cNvSpPr>
          <p:nvPr/>
        </p:nvSpPr>
        <p:spPr bwMode="auto">
          <a:xfrm>
            <a:off x="1258888" y="1412875"/>
            <a:ext cx="5834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/>
              <a:t>如何计算随机变量函数的数学期望</a:t>
            </a:r>
            <a:r>
              <a:rPr kumimoji="1" lang="en-US" altLang="zh-CN"/>
              <a:t>?</a:t>
            </a:r>
            <a:endParaRPr kumimoji="1" lang="en-US" altLang="zh-CN">
              <a:solidFill>
                <a:schemeClr val="tx2"/>
              </a:solidFill>
            </a:endParaRPr>
          </a:p>
        </p:txBody>
      </p:sp>
      <p:sp>
        <p:nvSpPr>
          <p:cNvPr id="1263619" name="Rectangle 3"/>
          <p:cNvSpPr>
            <a:spLocks noChangeArrowheads="1"/>
          </p:cNvSpPr>
          <p:nvPr/>
        </p:nvSpPr>
        <p:spPr bwMode="auto">
          <a:xfrm>
            <a:off x="827088" y="1989138"/>
            <a:ext cx="7545387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CC0000"/>
                </a:solidFill>
                <a:ea typeface="黑体" pitchFamily="49" charset="-122"/>
              </a:rPr>
              <a:t>方法</a:t>
            </a:r>
            <a:r>
              <a:rPr kumimoji="1" lang="en-US" altLang="zh-CN">
                <a:solidFill>
                  <a:srgbClr val="CC0000"/>
                </a:solidFill>
              </a:rPr>
              <a:t>1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en-US" altLang="zh-CN"/>
              <a:t>(</a:t>
            </a:r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定义法</a:t>
            </a:r>
            <a:r>
              <a:rPr kumimoji="1" lang="en-US" altLang="zh-CN"/>
              <a:t>):</a:t>
            </a:r>
            <a:r>
              <a:rPr kumimoji="1" lang="en-US" altLang="zh-CN">
                <a:solidFill>
                  <a:srgbClr val="008000"/>
                </a:solidFill>
              </a:rPr>
              <a:t>  </a:t>
            </a:r>
            <a:r>
              <a:rPr kumimoji="1" lang="en-US" altLang="zh-CN" i="1">
                <a:solidFill>
                  <a:schemeClr val="tx2"/>
                </a:solidFill>
              </a:rPr>
              <a:t>f</a:t>
            </a:r>
            <a:r>
              <a:rPr kumimoji="1" lang="en-US" altLang="zh-CN">
                <a:solidFill>
                  <a:schemeClr val="tx2"/>
                </a:solidFill>
              </a:rPr>
              <a:t>(</a:t>
            </a:r>
            <a:r>
              <a:rPr kumimoji="1" lang="en-US" altLang="zh-CN" i="1">
                <a:solidFill>
                  <a:schemeClr val="tx2"/>
                </a:solidFill>
              </a:rPr>
              <a:t>X</a:t>
            </a:r>
            <a:r>
              <a:rPr kumimoji="1" lang="en-US" altLang="zh-CN">
                <a:solidFill>
                  <a:schemeClr val="tx2"/>
                </a:solidFill>
              </a:rPr>
              <a:t>)</a:t>
            </a:r>
            <a:r>
              <a:rPr kumimoji="1" lang="zh-CN" altLang="en-US">
                <a:solidFill>
                  <a:schemeClr val="tx2"/>
                </a:solidFill>
              </a:rPr>
              <a:t>是随机变量</a:t>
            </a:r>
            <a:r>
              <a:rPr kumimoji="1" lang="en-US" altLang="zh-CN">
                <a:solidFill>
                  <a:schemeClr val="tx2"/>
                </a:solidFill>
              </a:rPr>
              <a:t>, </a:t>
            </a:r>
            <a:r>
              <a:rPr kumimoji="1" lang="zh-CN" altLang="en-US">
                <a:solidFill>
                  <a:schemeClr val="tx2"/>
                </a:solidFill>
              </a:rPr>
              <a:t>先由</a:t>
            </a:r>
            <a:r>
              <a:rPr kumimoji="1" lang="en-US" altLang="zh-CN" i="1">
                <a:solidFill>
                  <a:schemeClr val="tx2"/>
                </a:solidFill>
              </a:rPr>
              <a:t>X</a:t>
            </a:r>
            <a:r>
              <a:rPr kumimoji="1" lang="zh-CN" altLang="en-US">
                <a:solidFill>
                  <a:schemeClr val="tx2"/>
                </a:solidFill>
              </a:rPr>
              <a:t>的分布求出</a:t>
            </a:r>
            <a:r>
              <a:rPr kumimoji="1" lang="en-US" altLang="zh-CN" i="1">
                <a:solidFill>
                  <a:schemeClr val="tx2"/>
                </a:solidFill>
              </a:rPr>
              <a:t>f</a:t>
            </a:r>
            <a:r>
              <a:rPr kumimoji="1" lang="en-US" altLang="zh-CN">
                <a:solidFill>
                  <a:schemeClr val="tx2"/>
                </a:solidFill>
              </a:rPr>
              <a:t>(</a:t>
            </a:r>
            <a:r>
              <a:rPr kumimoji="1" lang="en-US" altLang="zh-CN" i="1">
                <a:solidFill>
                  <a:schemeClr val="tx2"/>
                </a:solidFill>
              </a:rPr>
              <a:t>X</a:t>
            </a:r>
            <a:r>
              <a:rPr kumimoji="1" lang="en-US" altLang="zh-CN">
                <a:solidFill>
                  <a:schemeClr val="tx2"/>
                </a:solidFill>
              </a:rPr>
              <a:t>)</a:t>
            </a:r>
            <a:r>
              <a:rPr kumimoji="1" lang="zh-CN" altLang="en-US">
                <a:solidFill>
                  <a:schemeClr val="tx2"/>
                </a:solidFill>
              </a:rPr>
              <a:t>的分布，再按照数学期望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的定义计算</a:t>
            </a:r>
            <a:r>
              <a:rPr kumimoji="1" lang="en-US" altLang="zh-CN" i="1">
                <a:solidFill>
                  <a:schemeClr val="tx2"/>
                </a:solidFill>
              </a:rPr>
              <a:t>E</a:t>
            </a:r>
            <a:r>
              <a:rPr kumimoji="1" lang="en-US" altLang="zh-CN">
                <a:solidFill>
                  <a:schemeClr val="tx2"/>
                </a:solidFill>
                <a:sym typeface="Symbol" pitchFamily="18" charset="2"/>
              </a:rPr>
              <a:t></a:t>
            </a:r>
            <a:r>
              <a:rPr kumimoji="1" lang="en-US" altLang="zh-CN" i="1">
                <a:solidFill>
                  <a:schemeClr val="tx2"/>
                </a:solidFill>
              </a:rPr>
              <a:t>f</a:t>
            </a:r>
            <a:r>
              <a:rPr kumimoji="1" lang="en-US" altLang="zh-CN">
                <a:solidFill>
                  <a:schemeClr val="tx2"/>
                </a:solidFill>
              </a:rPr>
              <a:t>(</a:t>
            </a:r>
            <a:r>
              <a:rPr kumimoji="1" lang="en-US" altLang="zh-CN" i="1">
                <a:solidFill>
                  <a:schemeClr val="tx2"/>
                </a:solidFill>
              </a:rPr>
              <a:t>X</a:t>
            </a:r>
            <a:r>
              <a:rPr kumimoji="1" lang="en-US" altLang="zh-CN">
                <a:solidFill>
                  <a:schemeClr val="tx2"/>
                </a:solidFill>
              </a:rPr>
              <a:t>)</a:t>
            </a:r>
            <a:r>
              <a:rPr kumimoji="1" lang="en-US" altLang="zh-CN">
                <a:solidFill>
                  <a:schemeClr val="tx2"/>
                </a:solidFill>
                <a:sym typeface="Symbol" pitchFamily="18" charset="2"/>
              </a:rPr>
              <a:t>.</a:t>
            </a:r>
            <a:endParaRPr kumimoji="1" lang="en-US" altLang="zh-CN">
              <a:solidFill>
                <a:schemeClr val="tx2"/>
              </a:solidFill>
            </a:endParaRPr>
          </a:p>
        </p:txBody>
      </p:sp>
      <p:sp>
        <p:nvSpPr>
          <p:cNvPr id="76804" name="Text Box 5" descr="羊皮纸"/>
          <p:cNvSpPr txBox="1">
            <a:spLocks noChangeArrowheads="1"/>
          </p:cNvSpPr>
          <p:nvPr/>
        </p:nvSpPr>
        <p:spPr bwMode="auto">
          <a:xfrm>
            <a:off x="900113" y="749300"/>
            <a:ext cx="595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>
                <a:solidFill>
                  <a:srgbClr val="0000CC"/>
                </a:solidFill>
                <a:ea typeface="黑体" pitchFamily="49" charset="-122"/>
              </a:rPr>
              <a:t>2</a:t>
            </a:r>
            <a:r>
              <a:rPr lang="en-US" altLang="zh-CN">
                <a:solidFill>
                  <a:srgbClr val="0000CC"/>
                </a:solidFill>
                <a:ea typeface="黑体" pitchFamily="49" charset="-122"/>
              </a:rPr>
              <a:t>. </a:t>
            </a:r>
            <a:r>
              <a:rPr kumimoji="1" lang="zh-CN" altLang="en-US">
                <a:solidFill>
                  <a:srgbClr val="0000CC"/>
                </a:solidFill>
                <a:ea typeface="黑体" pitchFamily="49" charset="-122"/>
              </a:rPr>
              <a:t>一维随机变量函数数学期望的计算</a:t>
            </a:r>
          </a:p>
        </p:txBody>
      </p:sp>
      <p:sp>
        <p:nvSpPr>
          <p:cNvPr id="1263632" name="Rectangle 16"/>
          <p:cNvSpPr>
            <a:spLocks noChangeArrowheads="1"/>
          </p:cNvSpPr>
          <p:nvPr/>
        </p:nvSpPr>
        <p:spPr bwMode="auto">
          <a:xfrm>
            <a:off x="900113" y="4195763"/>
            <a:ext cx="5256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关键</a:t>
            </a:r>
            <a:r>
              <a:rPr lang="en-US" altLang="zh-CN"/>
              <a:t>: </a:t>
            </a:r>
            <a:r>
              <a:rPr kumimoji="1" lang="zh-CN" altLang="en-US">
                <a:solidFill>
                  <a:schemeClr val="tx2"/>
                </a:solidFill>
              </a:rPr>
              <a:t>由</a:t>
            </a:r>
            <a:r>
              <a:rPr kumimoji="1" lang="en-US" altLang="zh-CN" i="1">
                <a:solidFill>
                  <a:schemeClr val="tx2"/>
                </a:solidFill>
              </a:rPr>
              <a:t>X</a:t>
            </a:r>
            <a:r>
              <a:rPr kumimoji="1" lang="zh-CN" altLang="en-US">
                <a:solidFill>
                  <a:schemeClr val="tx2"/>
                </a:solidFill>
              </a:rPr>
              <a:t>的分布求出</a:t>
            </a:r>
            <a:r>
              <a:rPr kumimoji="1" lang="en-US" altLang="zh-CN" i="1">
                <a:solidFill>
                  <a:schemeClr val="tx2"/>
                </a:solidFill>
              </a:rPr>
              <a:t>f</a:t>
            </a:r>
            <a:r>
              <a:rPr kumimoji="1" lang="en-US" altLang="zh-CN">
                <a:solidFill>
                  <a:schemeClr val="tx2"/>
                </a:solidFill>
              </a:rPr>
              <a:t>(</a:t>
            </a:r>
            <a:r>
              <a:rPr kumimoji="1" lang="en-US" altLang="zh-CN" i="1">
                <a:solidFill>
                  <a:schemeClr val="tx2"/>
                </a:solidFill>
              </a:rPr>
              <a:t>X</a:t>
            </a:r>
            <a:r>
              <a:rPr kumimoji="1" lang="en-US" altLang="zh-CN">
                <a:solidFill>
                  <a:schemeClr val="tx2"/>
                </a:solidFill>
              </a:rPr>
              <a:t>)</a:t>
            </a:r>
            <a:r>
              <a:rPr kumimoji="1" lang="zh-CN" altLang="en-US">
                <a:solidFill>
                  <a:schemeClr val="tx2"/>
                </a:solidFill>
              </a:rPr>
              <a:t>的分布</a:t>
            </a:r>
            <a:r>
              <a:rPr kumimoji="1"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263636" name="AutoShape 20" descr="2005617193219610"/>
          <p:cNvSpPr>
            <a:spLocks noChangeArrowheads="1"/>
          </p:cNvSpPr>
          <p:nvPr/>
        </p:nvSpPr>
        <p:spPr bwMode="auto">
          <a:xfrm>
            <a:off x="5508625" y="2781300"/>
            <a:ext cx="3241675" cy="1150938"/>
          </a:xfrm>
          <a:prstGeom prst="cloudCallout">
            <a:avLst>
              <a:gd name="adj1" fmla="val -29528"/>
              <a:gd name="adj2" fmla="val 94412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 w="19050">
            <a:solidFill>
              <a:schemeClr val="tx1"/>
            </a:solidFill>
            <a:round/>
            <a:headEnd/>
            <a:tailEnd type="none" w="sm" len="sm"/>
          </a:ln>
        </p:spPr>
        <p:txBody>
          <a:bodyPr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>
                <a:solidFill>
                  <a:srgbClr val="CC0000"/>
                </a:solidFill>
                <a:latin typeface="宋体" pitchFamily="2" charset="-122"/>
              </a:rPr>
              <a:t>见</a:t>
            </a:r>
            <a:r>
              <a:rPr kumimoji="1" lang="en-US" altLang="zh-CN">
                <a:solidFill>
                  <a:srgbClr val="CC0000"/>
                </a:solidFill>
              </a:rPr>
              <a:t>2.3</a:t>
            </a:r>
            <a:r>
              <a:rPr kumimoji="1" lang="zh-CN" altLang="en-US">
                <a:solidFill>
                  <a:srgbClr val="CC0000"/>
                </a:solidFill>
                <a:latin typeface="宋体" pitchFamily="2" charset="-122"/>
              </a:rPr>
              <a:t>节的相关内容</a:t>
            </a:r>
          </a:p>
        </p:txBody>
      </p:sp>
      <p:sp>
        <p:nvSpPr>
          <p:cNvPr id="1263637" name="Text Box 21"/>
          <p:cNvSpPr txBox="1">
            <a:spLocks noChangeArrowheads="1"/>
          </p:cNvSpPr>
          <p:nvPr/>
        </p:nvSpPr>
        <p:spPr bwMode="auto">
          <a:xfrm>
            <a:off x="900113" y="4781550"/>
            <a:ext cx="763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8000"/>
                </a:solidFill>
                <a:ea typeface="黑体" pitchFamily="49" charset="-122"/>
              </a:rPr>
              <a:t>难点</a:t>
            </a:r>
            <a:r>
              <a:rPr lang="en-US" altLang="zh-CN" dirty="0"/>
              <a:t>: </a:t>
            </a:r>
            <a:r>
              <a:rPr kumimoji="1" lang="zh-CN" altLang="en-US" dirty="0"/>
              <a:t>一般</a:t>
            </a:r>
            <a:r>
              <a:rPr kumimoji="1" lang="en-US" altLang="zh-CN" i="1" dirty="0"/>
              <a:t>f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</a:t>
            </a:r>
            <a:r>
              <a:rPr kumimoji="1" lang="zh-CN" altLang="en-US" dirty="0"/>
              <a:t>形式比较复杂的</a:t>
            </a:r>
            <a:r>
              <a:rPr kumimoji="1" lang="en-US" altLang="zh-CN" dirty="0"/>
              <a:t>, </a:t>
            </a:r>
            <a:r>
              <a:rPr kumimoji="1" lang="zh-CN" altLang="en-US" dirty="0"/>
              <a:t>很难求出其分</a:t>
            </a:r>
            <a:r>
              <a:rPr kumimoji="1" lang="zh-CN" altLang="en-US" dirty="0" smtClean="0"/>
              <a:t>布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6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6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18" grpId="0" autoUpdateAnimBg="0"/>
      <p:bldP spid="1263619" grpId="0" build="p"/>
      <p:bldP spid="1263632" grpId="0"/>
      <p:bldP spid="1263636" grpId="0" animBg="1"/>
      <p:bldP spid="12636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55"/>
          <p:cNvSpPr>
            <a:spLocks noChangeArrowheads="1"/>
          </p:cNvSpPr>
          <p:nvPr/>
        </p:nvSpPr>
        <p:spPr bwMode="auto">
          <a:xfrm>
            <a:off x="900113" y="692150"/>
            <a:ext cx="28797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kumimoji="1" lang="zh-CN" altLang="en-US">
                <a:solidFill>
                  <a:srgbClr val="B40000"/>
                </a:solidFill>
                <a:ea typeface="黑体" pitchFamily="49" charset="-122"/>
              </a:rPr>
              <a:t>方法</a:t>
            </a:r>
            <a:r>
              <a:rPr kumimoji="1" lang="en-US" altLang="zh-CN">
                <a:solidFill>
                  <a:srgbClr val="B40000"/>
                </a:solidFill>
                <a:ea typeface="黑体" pitchFamily="49" charset="-122"/>
              </a:rPr>
              <a:t>2</a:t>
            </a:r>
            <a:r>
              <a:rPr kumimoji="1" lang="en-US" altLang="zh-CN"/>
              <a:t> (</a:t>
            </a:r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公式法</a:t>
            </a:r>
            <a:r>
              <a:rPr kumimoji="1" lang="en-US" altLang="zh-CN"/>
              <a:t>):</a:t>
            </a:r>
          </a:p>
        </p:txBody>
      </p:sp>
      <p:sp>
        <p:nvSpPr>
          <p:cNvPr id="1236000" name="Rectangle 1056"/>
          <p:cNvSpPr>
            <a:spLocks noChangeArrowheads="1"/>
          </p:cNvSpPr>
          <p:nvPr/>
        </p:nvSpPr>
        <p:spPr bwMode="auto">
          <a:xfrm>
            <a:off x="900113" y="1397000"/>
            <a:ext cx="6840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B40000"/>
                </a:solidFill>
                <a:ea typeface="黑体" pitchFamily="49" charset="-122"/>
              </a:rPr>
              <a:t>定理</a:t>
            </a:r>
            <a:r>
              <a:rPr kumimoji="1" lang="en-US" altLang="zh-CN">
                <a:solidFill>
                  <a:srgbClr val="B40000"/>
                </a:solidFill>
                <a:ea typeface="黑体" pitchFamily="49" charset="-122"/>
              </a:rPr>
              <a:t>3.1</a:t>
            </a:r>
            <a:r>
              <a:rPr kumimoji="1" lang="en-US" altLang="zh-CN"/>
              <a:t>   </a:t>
            </a:r>
            <a:r>
              <a:rPr kumimoji="1" lang="zh-CN" altLang="en-US"/>
              <a:t>设</a:t>
            </a:r>
            <a:r>
              <a:rPr kumimoji="1" lang="en-US" altLang="zh-CN" i="1"/>
              <a:t>X</a:t>
            </a:r>
            <a:r>
              <a:rPr kumimoji="1" lang="zh-CN" altLang="en-US"/>
              <a:t>是一个随机变量</a:t>
            </a:r>
            <a:r>
              <a:rPr kumimoji="1" lang="en-US" altLang="zh-CN"/>
              <a:t>, </a:t>
            </a:r>
            <a:r>
              <a:rPr kumimoji="1" lang="en-US" altLang="zh-CN" i="1"/>
              <a:t>Y</a:t>
            </a:r>
            <a:r>
              <a:rPr kumimoji="1" lang="en-US" altLang="zh-CN">
                <a:sym typeface="Symbol" pitchFamily="18" charset="2"/>
              </a:rPr>
              <a:t> </a:t>
            </a:r>
            <a:r>
              <a:rPr kumimoji="1" lang="en-US" altLang="zh-CN" i="1"/>
              <a:t>f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), </a:t>
            </a:r>
            <a:r>
              <a:rPr kumimoji="1" lang="zh-CN" altLang="en-US"/>
              <a:t>则</a:t>
            </a:r>
          </a:p>
        </p:txBody>
      </p:sp>
      <p:sp>
        <p:nvSpPr>
          <p:cNvPr id="26629" name="Rectangle 1057"/>
          <p:cNvSpPr>
            <a:spLocks noChangeArrowheads="1"/>
          </p:cNvSpPr>
          <p:nvPr/>
        </p:nvSpPr>
        <p:spPr bwMode="auto">
          <a:xfrm>
            <a:off x="609600" y="2732088"/>
            <a:ext cx="838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/>
              <a:t>   </a:t>
            </a:r>
          </a:p>
        </p:txBody>
      </p:sp>
      <p:sp>
        <p:nvSpPr>
          <p:cNvPr id="1236003" name="Rectangle 1059"/>
          <p:cNvSpPr>
            <a:spLocks noChangeArrowheads="1"/>
          </p:cNvSpPr>
          <p:nvPr/>
        </p:nvSpPr>
        <p:spPr bwMode="auto">
          <a:xfrm>
            <a:off x="912813" y="3824288"/>
            <a:ext cx="64674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/>
              <a:t>当</a:t>
            </a:r>
            <a:r>
              <a:rPr kumimoji="1" lang="en-US" altLang="zh-CN" i="1"/>
              <a:t>X</a:t>
            </a:r>
            <a:r>
              <a:rPr kumimoji="1" lang="zh-CN" altLang="en-US"/>
              <a:t>为离散型时</a:t>
            </a:r>
            <a:r>
              <a:rPr kumimoji="1" lang="en-US" altLang="zh-CN"/>
              <a:t>, </a:t>
            </a:r>
            <a:r>
              <a:rPr kumimoji="1" lang="en-US" altLang="zh-CN" i="1"/>
              <a:t>P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>
                <a:sym typeface="Symbol" pitchFamily="18" charset="2"/>
              </a:rPr>
              <a:t></a:t>
            </a:r>
            <a:r>
              <a:rPr kumimoji="1" lang="en-US" altLang="zh-CN" i="1"/>
              <a:t>x</a:t>
            </a:r>
            <a:r>
              <a:rPr kumimoji="1" lang="en-US" altLang="zh-CN" i="1" baseline="-25000"/>
              <a:t>k</a:t>
            </a:r>
            <a:r>
              <a:rPr kumimoji="1" lang="en-US" altLang="zh-CN"/>
              <a:t>) </a:t>
            </a:r>
            <a:r>
              <a:rPr kumimoji="1" lang="en-US" altLang="zh-CN">
                <a:sym typeface="Symbol" pitchFamily="18" charset="2"/>
              </a:rPr>
              <a:t></a:t>
            </a:r>
            <a:r>
              <a:rPr kumimoji="1" lang="en-US" altLang="zh-CN" i="1"/>
              <a:t>p</a:t>
            </a:r>
            <a:r>
              <a:rPr kumimoji="1" lang="en-US" altLang="zh-CN" i="1" baseline="-25000"/>
              <a:t>k </a:t>
            </a:r>
            <a:r>
              <a:rPr kumimoji="1" lang="en-US" altLang="zh-CN"/>
              <a:t>, (</a:t>
            </a:r>
            <a:r>
              <a:rPr kumimoji="1" lang="en-US" altLang="zh-CN" i="1"/>
              <a:t>k</a:t>
            </a:r>
            <a:r>
              <a:rPr kumimoji="1" lang="en-US" altLang="zh-CN"/>
              <a:t> </a:t>
            </a:r>
            <a:r>
              <a:rPr kumimoji="1" lang="en-US" altLang="zh-CN">
                <a:sym typeface="Symbol" pitchFamily="18" charset="2"/>
              </a:rPr>
              <a:t>1,2,…)</a:t>
            </a:r>
            <a:r>
              <a:rPr kumimoji="1" lang="en-US" altLang="zh-CN"/>
              <a:t>;</a:t>
            </a:r>
          </a:p>
          <a:p>
            <a:pPr algn="l" eaLnBrk="1" hangingPunct="1">
              <a:lnSpc>
                <a:spcPct val="120000"/>
              </a:lnSpc>
            </a:pPr>
            <a:r>
              <a:rPr kumimoji="1" lang="zh-CN" altLang="en-US"/>
              <a:t>当</a:t>
            </a:r>
            <a:r>
              <a:rPr kumimoji="1" lang="en-US" altLang="zh-CN" i="1"/>
              <a:t>X</a:t>
            </a:r>
            <a:r>
              <a:rPr kumimoji="1" lang="zh-CN" altLang="en-US"/>
              <a:t>为连续型时</a:t>
            </a:r>
            <a:r>
              <a:rPr kumimoji="1" lang="en-US" altLang="zh-CN"/>
              <a:t>, </a:t>
            </a:r>
            <a:r>
              <a:rPr kumimoji="1" lang="en-US" altLang="zh-CN" i="1"/>
              <a:t>X</a:t>
            </a:r>
            <a:r>
              <a:rPr kumimoji="1" lang="zh-CN" altLang="en-US"/>
              <a:t>的密度函数为</a:t>
            </a:r>
            <a:r>
              <a:rPr kumimoji="1" lang="en-US" altLang="zh-CN" i="1"/>
              <a:t>p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).</a:t>
            </a:r>
          </a:p>
        </p:txBody>
      </p:sp>
      <p:graphicFrame>
        <p:nvGraphicFramePr>
          <p:cNvPr id="1236007" name="Object 1063"/>
          <p:cNvGraphicFramePr>
            <a:graphicFrameLocks/>
          </p:cNvGraphicFramePr>
          <p:nvPr/>
        </p:nvGraphicFramePr>
        <p:xfrm>
          <a:off x="785813" y="2000250"/>
          <a:ext cx="7324725" cy="1866900"/>
        </p:xfrm>
        <a:graphic>
          <a:graphicData uri="http://schemas.openxmlformats.org/presentationml/2006/ole">
            <p:oleObj spid="_x0000_s26633" name="公式" r:id="rId3" imgW="7327900" imgH="1866900" progId="Equation.3">
              <p:embed/>
            </p:oleObj>
          </a:graphicData>
        </a:graphic>
      </p:graphicFrame>
      <p:sp>
        <p:nvSpPr>
          <p:cNvPr id="1236011" name="AutoShape 1067" descr="2005617193219610"/>
          <p:cNvSpPr>
            <a:spLocks noChangeArrowheads="1"/>
          </p:cNvSpPr>
          <p:nvPr/>
        </p:nvSpPr>
        <p:spPr bwMode="auto">
          <a:xfrm>
            <a:off x="4211638" y="4940300"/>
            <a:ext cx="4681537" cy="1296988"/>
          </a:xfrm>
          <a:prstGeom prst="cloudCallout">
            <a:avLst>
              <a:gd name="adj1" fmla="val 36269"/>
              <a:gd name="adj2" fmla="val -150366"/>
            </a:avLst>
          </a:prstGeom>
          <a:blipFill dpi="0" rotWithShape="0">
            <a:blip r:embed="rId4" cstate="print"/>
            <a:srcRect/>
            <a:stretch>
              <a:fillRect/>
            </a:stretch>
          </a:blipFill>
          <a:ln w="19050">
            <a:solidFill>
              <a:schemeClr val="tx1"/>
            </a:solidFill>
            <a:round/>
            <a:headEnd/>
            <a:tailEnd type="none" w="sm" len="sm"/>
          </a:ln>
        </p:spPr>
        <p:txBody>
          <a:bodyPr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/>
              <a:t>求</a:t>
            </a:r>
            <a:r>
              <a:rPr kumimoji="1" lang="en-US" altLang="zh-CN" i="1"/>
              <a:t>E</a:t>
            </a:r>
            <a:r>
              <a:rPr kumimoji="1" lang="en-US" altLang="zh-CN"/>
              <a:t>[</a:t>
            </a:r>
            <a:r>
              <a:rPr kumimoji="1" lang="en-US" altLang="zh-CN" i="1"/>
              <a:t>f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)]</a:t>
            </a:r>
            <a:r>
              <a:rPr kumimoji="1" lang="zh-CN" altLang="zh-CN"/>
              <a:t>时, </a:t>
            </a:r>
            <a:r>
              <a:rPr kumimoji="1" lang="zh-CN" altLang="en-US"/>
              <a:t>只需知道</a:t>
            </a:r>
            <a:r>
              <a:rPr kumimoji="1" lang="en-US" altLang="zh-CN" i="1"/>
              <a:t>X</a:t>
            </a:r>
            <a:r>
              <a:rPr kumimoji="1" lang="zh-CN" altLang="en-US"/>
              <a:t>的分布即可</a:t>
            </a:r>
            <a:r>
              <a:rPr kumimoji="1"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000" grpId="0" autoUpdateAnimBg="0"/>
      <p:bldP spid="1236003" grpId="0" build="p"/>
      <p:bldP spid="12360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 bwMode="auto">
          <a:xfrm>
            <a:off x="251520" y="2708920"/>
            <a:ext cx="1944216" cy="1800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6" name="Text Box 2051" descr="羊皮纸"/>
          <p:cNvSpPr txBox="1">
            <a:spLocks noChangeArrowheads="1"/>
          </p:cNvSpPr>
          <p:nvPr/>
        </p:nvSpPr>
        <p:spPr bwMode="auto">
          <a:xfrm>
            <a:off x="935038" y="332656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证</a:t>
            </a:r>
          </a:p>
        </p:txBody>
      </p:sp>
      <p:sp>
        <p:nvSpPr>
          <p:cNvPr id="1264644" name="Text Box 2052" descr="羊皮纸"/>
          <p:cNvSpPr txBox="1">
            <a:spLocks noChangeArrowheads="1"/>
          </p:cNvSpPr>
          <p:nvPr/>
        </p:nvSpPr>
        <p:spPr bwMode="auto">
          <a:xfrm>
            <a:off x="1547812" y="332656"/>
            <a:ext cx="5616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dirty="0" smtClean="0"/>
              <a:t>这里只</a:t>
            </a:r>
            <a:r>
              <a:rPr kumimoji="1" lang="zh-CN" altLang="en-US" dirty="0"/>
              <a:t>证明定理</a:t>
            </a:r>
            <a:r>
              <a:rPr kumimoji="1" lang="zh-CN" altLang="en-US" dirty="0" smtClean="0"/>
              <a:t>的一种特</a:t>
            </a:r>
            <a:r>
              <a:rPr kumimoji="1" lang="zh-CN" altLang="en-US" dirty="0"/>
              <a:t>殊情形</a:t>
            </a:r>
            <a:r>
              <a:rPr kumimoji="1" lang="en-US" altLang="zh-CN" dirty="0"/>
              <a:t>:</a:t>
            </a:r>
          </a:p>
        </p:txBody>
      </p:sp>
      <p:grpSp>
        <p:nvGrpSpPr>
          <p:cNvPr id="2" name="Group 2070"/>
          <p:cNvGrpSpPr>
            <a:grpSpLocks/>
          </p:cNvGrpSpPr>
          <p:nvPr/>
        </p:nvGrpSpPr>
        <p:grpSpPr bwMode="auto">
          <a:xfrm>
            <a:off x="930275" y="883520"/>
            <a:ext cx="7748589" cy="558801"/>
            <a:chOff x="586" y="777"/>
            <a:chExt cx="4881" cy="352"/>
          </a:xfrm>
        </p:grpSpPr>
        <p:sp>
          <p:nvSpPr>
            <p:cNvPr id="27660" name="Text Box 2059"/>
            <p:cNvSpPr txBox="1">
              <a:spLocks noChangeArrowheads="1"/>
            </p:cNvSpPr>
            <p:nvPr/>
          </p:nvSpPr>
          <p:spPr bwMode="auto">
            <a:xfrm>
              <a:off x="586" y="799"/>
              <a:ext cx="7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/>
                <a:t>设</a:t>
              </a:r>
              <a:r>
                <a:rPr lang="en-US" altLang="zh-CN" i="1" dirty="0" smtClean="0"/>
                <a:t>X </a:t>
              </a:r>
              <a:r>
                <a:rPr lang="zh-CN" altLang="en-US" i="1" dirty="0" smtClean="0"/>
                <a:t>～</a:t>
              </a:r>
              <a:endParaRPr lang="zh-CN" altLang="en-US" dirty="0"/>
            </a:p>
          </p:txBody>
        </p:sp>
        <p:graphicFrame>
          <p:nvGraphicFramePr>
            <p:cNvPr id="27654" name="Object 2060"/>
            <p:cNvGraphicFramePr>
              <a:graphicFrameLocks/>
            </p:cNvGraphicFramePr>
            <p:nvPr/>
          </p:nvGraphicFramePr>
          <p:xfrm>
            <a:off x="1338" y="823"/>
            <a:ext cx="1672" cy="264"/>
          </p:xfrm>
          <a:graphic>
            <a:graphicData uri="http://schemas.openxmlformats.org/presentationml/2006/ole">
              <p:oleObj spid="_x0000_s27667" name="公式" r:id="rId3" imgW="2654300" imgH="419100" progId="Equation.3">
                <p:embed/>
              </p:oleObj>
            </a:graphicData>
          </a:graphic>
        </p:graphicFrame>
        <p:sp>
          <p:nvSpPr>
            <p:cNvPr id="27661" name="Text Box 2061"/>
            <p:cNvSpPr txBox="1">
              <a:spLocks noChangeArrowheads="1"/>
            </p:cNvSpPr>
            <p:nvPr/>
          </p:nvSpPr>
          <p:spPr bwMode="auto">
            <a:xfrm>
              <a:off x="3061" y="777"/>
              <a:ext cx="2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/>
                <a:t>函数 </a:t>
              </a:r>
              <a:r>
                <a:rPr lang="en-US" altLang="zh-CN" i="1" dirty="0" smtClean="0"/>
                <a:t>f</a:t>
              </a:r>
              <a:r>
                <a:rPr lang="zh-CN" altLang="en-US" dirty="0" smtClean="0"/>
                <a:t>连续可导单调增</a:t>
              </a:r>
              <a:r>
                <a:rPr lang="en-US" altLang="zh-CN" dirty="0" smtClean="0"/>
                <a:t>, </a:t>
              </a:r>
              <a:endParaRPr lang="en-US" altLang="zh-CN" dirty="0"/>
            </a:p>
          </p:txBody>
        </p:sp>
      </p:grpSp>
      <p:graphicFrame>
        <p:nvGraphicFramePr>
          <p:cNvPr id="1264656" name="Object 20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42183575"/>
              </p:ext>
            </p:extLst>
          </p:nvPr>
        </p:nvGraphicFramePr>
        <p:xfrm>
          <a:off x="2123729" y="2780929"/>
          <a:ext cx="6120680" cy="792088"/>
        </p:xfrm>
        <a:graphic>
          <a:graphicData uri="http://schemas.openxmlformats.org/presentationml/2006/ole">
            <p:oleObj spid="_x0000_s27668" name="Equation" r:id="rId4" imgW="2603160" imgH="330120" progId="Equation.DSMT4">
              <p:embed/>
            </p:oleObj>
          </a:graphicData>
        </a:graphic>
      </p:graphicFrame>
      <p:graphicFrame>
        <p:nvGraphicFramePr>
          <p:cNvPr id="1264657" name="Object 2065"/>
          <p:cNvGraphicFramePr>
            <a:graphicFrameLocks/>
          </p:cNvGraphicFramePr>
          <p:nvPr/>
        </p:nvGraphicFramePr>
        <p:xfrm>
          <a:off x="1023938" y="1963986"/>
          <a:ext cx="2730500" cy="762000"/>
        </p:xfrm>
        <a:graphic>
          <a:graphicData uri="http://schemas.openxmlformats.org/presentationml/2006/ole">
            <p:oleObj spid="_x0000_s27669" name="公式" r:id="rId5" imgW="2730500" imgH="762000" progId="Equation.3">
              <p:embed/>
            </p:oleObj>
          </a:graphicData>
        </a:graphic>
      </p:graphicFrame>
      <p:graphicFrame>
        <p:nvGraphicFramePr>
          <p:cNvPr id="27652" name="Object 2066"/>
          <p:cNvGraphicFramePr>
            <a:graphicFrameLocks noChangeAspect="1"/>
          </p:cNvGraphicFramePr>
          <p:nvPr/>
        </p:nvGraphicFramePr>
        <p:xfrm>
          <a:off x="4467225" y="2935089"/>
          <a:ext cx="190500" cy="419100"/>
        </p:xfrm>
        <a:graphic>
          <a:graphicData uri="http://schemas.openxmlformats.org/presentationml/2006/ole">
            <p:oleObj spid="_x0000_s27670" name="公式" r:id="rId6" imgW="190500" imgH="419100" progId="Equation.3">
              <p:embed/>
            </p:oleObj>
          </a:graphicData>
        </a:graphic>
      </p:graphicFrame>
      <p:graphicFrame>
        <p:nvGraphicFramePr>
          <p:cNvPr id="1264659" name="Object 2067"/>
          <p:cNvGraphicFramePr>
            <a:graphicFrameLocks/>
          </p:cNvGraphicFramePr>
          <p:nvPr/>
        </p:nvGraphicFramePr>
        <p:xfrm>
          <a:off x="2076450" y="3692178"/>
          <a:ext cx="5118100" cy="812800"/>
        </p:xfrm>
        <a:graphic>
          <a:graphicData uri="http://schemas.openxmlformats.org/presentationml/2006/ole">
            <p:oleObj spid="_x0000_s27671" name="公式" r:id="rId7" imgW="5118100" imgH="812800" progId="Equation.3">
              <p:embed/>
            </p:oleObj>
          </a:graphicData>
        </a:graphic>
      </p:graphicFrame>
      <p:sp>
        <p:nvSpPr>
          <p:cNvPr id="1264660" name="Rectangle 2068"/>
          <p:cNvSpPr>
            <a:spLocks noChangeArrowheads="1"/>
          </p:cNvSpPr>
          <p:nvPr/>
        </p:nvSpPr>
        <p:spPr bwMode="auto">
          <a:xfrm>
            <a:off x="900113" y="1412156"/>
            <a:ext cx="7992367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kumimoji="1" lang="en-US" altLang="zh-CN" dirty="0">
                <a:sym typeface="Symbol" pitchFamily="18" charset="2"/>
              </a:rPr>
              <a:t></a:t>
            </a:r>
            <a:r>
              <a:rPr kumimoji="1" lang="en-US" altLang="zh-CN" i="1" dirty="0"/>
              <a:t>f </a:t>
            </a:r>
            <a:r>
              <a:rPr kumimoji="1" lang="en-US" altLang="zh-CN" baseline="30000" dirty="0">
                <a:sym typeface="Symbol" pitchFamily="18" charset="2"/>
              </a:rPr>
              <a:t>1</a:t>
            </a:r>
            <a:r>
              <a:rPr kumimoji="1" lang="en-US" altLang="zh-CN" dirty="0">
                <a:sym typeface="Symbol" pitchFamily="18" charset="2"/>
              </a:rPr>
              <a:t></a:t>
            </a:r>
            <a:r>
              <a:rPr kumimoji="1" lang="en-US" altLang="zh-CN" i="1" dirty="0">
                <a:sym typeface="Symbol" pitchFamily="18" charset="2"/>
              </a:rPr>
              <a:t>y</a:t>
            </a:r>
            <a:r>
              <a:rPr kumimoji="1" lang="en-US" altLang="zh-CN" dirty="0">
                <a:sym typeface="Symbol" pitchFamily="18" charset="2"/>
              </a:rPr>
              <a:t></a:t>
            </a:r>
            <a:r>
              <a:rPr kumimoji="1" lang="zh-CN" altLang="en-US" dirty="0"/>
              <a:t>为其反函</a:t>
            </a:r>
            <a:r>
              <a:rPr kumimoji="1" lang="zh-CN" altLang="en-US" dirty="0" smtClean="0"/>
              <a:t>数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>
                <a:sym typeface="Symbol" pitchFamily="18" charset="2"/>
              </a:rPr>
              <a:t>则</a:t>
            </a:r>
            <a:endParaRPr kumimoji="1" lang="zh-CN" altLang="en-US" dirty="0">
              <a:sym typeface="Symbol" pitchFamily="18" charset="2"/>
            </a:endParaRPr>
          </a:p>
        </p:txBody>
      </p:sp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2051720" y="4611216"/>
          <a:ext cx="4367213" cy="762000"/>
        </p:xfrm>
        <a:graphic>
          <a:graphicData uri="http://schemas.openxmlformats.org/presentationml/2006/ole">
            <p:oleObj spid="_x0000_s27672" name="Equation" r:id="rId8" imgW="1892160" imgH="330120" progId="Equation.DSMT4">
              <p:embed/>
            </p:oleObj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39552" y="5445224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Arial" charset="0"/>
              </a:rPr>
              <a:t>即</a:t>
            </a:r>
          </a:p>
        </p:txBody>
      </p:sp>
      <p:graphicFrame>
        <p:nvGraphicFramePr>
          <p:cNvPr id="16" name="Object 17"/>
          <p:cNvGraphicFramePr>
            <a:graphicFrameLocks/>
          </p:cNvGraphicFramePr>
          <p:nvPr/>
        </p:nvGraphicFramePr>
        <p:xfrm>
          <a:off x="6300192" y="4581054"/>
          <a:ext cx="2219325" cy="792162"/>
        </p:xfrm>
        <a:graphic>
          <a:graphicData uri="http://schemas.openxmlformats.org/presentationml/2006/ole">
            <p:oleObj spid="_x0000_s27673" name="Equation" r:id="rId9" imgW="965160" imgH="330120" progId="Equation.DSMT4">
              <p:embed/>
            </p:oleObj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1043608" y="5445224"/>
          <a:ext cx="7640588" cy="749643"/>
        </p:xfrm>
        <a:graphic>
          <a:graphicData uri="http://schemas.openxmlformats.org/presentationml/2006/ole">
            <p:oleObj spid="_x0000_s27674" name="Equation" r:id="rId10" imgW="3365280" imgH="330120" progId="Equation.DSMT4">
              <p:embed/>
            </p:oleObj>
          </a:graphicData>
        </a:graphic>
      </p:graphicFrame>
      <p:graphicFrame>
        <p:nvGraphicFramePr>
          <p:cNvPr id="27676" name="Object 28"/>
          <p:cNvGraphicFramePr>
            <a:graphicFrameLocks noChangeAspect="1"/>
          </p:cNvGraphicFramePr>
          <p:nvPr/>
        </p:nvGraphicFramePr>
        <p:xfrm>
          <a:off x="555625" y="2781300"/>
          <a:ext cx="1550988" cy="1439863"/>
        </p:xfrm>
        <a:graphic>
          <a:graphicData uri="http://schemas.openxmlformats.org/presentationml/2006/ole">
            <p:oleObj spid="_x0000_s27676" name="Equation" r:id="rId11" imgW="596880" imgH="444240" progId="Equation.DSMT4">
              <p:embed/>
            </p:oleObj>
          </a:graphicData>
        </a:graphic>
      </p:graphicFrame>
      <p:graphicFrame>
        <p:nvGraphicFramePr>
          <p:cNvPr id="27678" name="Object 30"/>
          <p:cNvGraphicFramePr>
            <a:graphicFrameLocks noChangeAspect="1"/>
          </p:cNvGraphicFramePr>
          <p:nvPr/>
        </p:nvGraphicFramePr>
        <p:xfrm>
          <a:off x="4746625" y="1412875"/>
          <a:ext cx="1893888" cy="576263"/>
        </p:xfrm>
        <a:graphic>
          <a:graphicData uri="http://schemas.openxmlformats.org/presentationml/2006/ole">
            <p:oleObj spid="_x0000_s27678" name="Equation" r:id="rId12" imgW="87624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4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6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64644" grpId="0" autoUpdateAnimBg="0"/>
      <p:bldP spid="1264660" grpId="0" build="p"/>
      <p:bldP spid="1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219200" y="28194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ea typeface="黑体" pitchFamily="49" charset="-122"/>
              </a:rPr>
              <a:t>解</a:t>
            </a:r>
          </a:p>
        </p:txBody>
      </p:sp>
      <p:graphicFrame>
        <p:nvGraphicFramePr>
          <p:cNvPr id="362496" name="Object 0"/>
          <p:cNvGraphicFramePr>
            <a:graphicFrameLocks noChangeAspect="1"/>
          </p:cNvGraphicFramePr>
          <p:nvPr/>
        </p:nvGraphicFramePr>
        <p:xfrm>
          <a:off x="1857375" y="2857500"/>
          <a:ext cx="2733675" cy="585788"/>
        </p:xfrm>
        <a:graphic>
          <a:graphicData uri="http://schemas.openxmlformats.org/presentationml/2006/ole">
            <p:oleObj spid="_x0000_s29728" name="Equation" r:id="rId4" imgW="1066800" imgH="228600" progId="Equation.DSMT4">
              <p:embed/>
            </p:oleObj>
          </a:graphicData>
        </a:graphic>
      </p:graphicFrame>
      <p:graphicFrame>
        <p:nvGraphicFramePr>
          <p:cNvPr id="362498" name="Object 2"/>
          <p:cNvGraphicFramePr>
            <a:graphicFrameLocks noChangeAspect="1"/>
          </p:cNvGraphicFramePr>
          <p:nvPr/>
        </p:nvGraphicFramePr>
        <p:xfrm>
          <a:off x="2928938" y="3429000"/>
          <a:ext cx="5292725" cy="928688"/>
        </p:xfrm>
        <a:graphic>
          <a:graphicData uri="http://schemas.openxmlformats.org/presentationml/2006/ole">
            <p:oleObj spid="_x0000_s29729" name="Equation" r:id="rId5" imgW="2349500" imgH="406400" progId="Equation.DSMT4">
              <p:embed/>
            </p:oleObj>
          </a:graphicData>
        </a:graphic>
      </p:graphicFrame>
      <p:graphicFrame>
        <p:nvGraphicFramePr>
          <p:cNvPr id="362499" name="Object 3"/>
          <p:cNvGraphicFramePr>
            <a:graphicFrameLocks noChangeAspect="1"/>
          </p:cNvGraphicFramePr>
          <p:nvPr/>
        </p:nvGraphicFramePr>
        <p:xfrm>
          <a:off x="2932113" y="4222750"/>
          <a:ext cx="996950" cy="1068388"/>
        </p:xfrm>
        <a:graphic>
          <a:graphicData uri="http://schemas.openxmlformats.org/presentationml/2006/ole">
            <p:oleObj spid="_x0000_s29730" name="Equation" r:id="rId6" imgW="380835" imgH="406224" progId="Equation.DSMT4">
              <p:embed/>
            </p:oleObj>
          </a:graphicData>
        </a:graphic>
      </p:graphicFrame>
      <p:grpSp>
        <p:nvGrpSpPr>
          <p:cNvPr id="29710" name="Group 25"/>
          <p:cNvGrpSpPr>
            <a:grpSpLocks/>
          </p:cNvGrpSpPr>
          <p:nvPr/>
        </p:nvGrpSpPr>
        <p:grpSpPr bwMode="auto">
          <a:xfrm>
            <a:off x="1143000" y="685800"/>
            <a:ext cx="7315200" cy="1928813"/>
            <a:chOff x="576" y="480"/>
            <a:chExt cx="4608" cy="1215"/>
          </a:xfrm>
        </p:grpSpPr>
        <p:sp>
          <p:nvSpPr>
            <p:cNvPr id="29711" name="Text Box 2"/>
            <p:cNvSpPr txBox="1">
              <a:spLocks noChangeArrowheads="1"/>
            </p:cNvSpPr>
            <p:nvPr/>
          </p:nvSpPr>
          <p:spPr bwMode="auto">
            <a:xfrm>
              <a:off x="576" y="624"/>
              <a:ext cx="7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>
                  <a:ea typeface="黑体" pitchFamily="49" charset="-122"/>
                </a:rPr>
                <a:t>9</a:t>
              </a:r>
              <a:r>
                <a:rPr lang="en-US" altLang="zh-CN"/>
                <a:t>  </a:t>
              </a:r>
              <a:r>
                <a:rPr lang="zh-CN" altLang="en-US"/>
                <a:t>设</a:t>
              </a:r>
            </a:p>
          </p:txBody>
        </p:sp>
        <p:sp>
          <p:nvSpPr>
            <p:cNvPr id="29712" name="Text Box 4"/>
            <p:cNvSpPr txBox="1">
              <a:spLocks noChangeArrowheads="1"/>
            </p:cNvSpPr>
            <p:nvPr/>
          </p:nvSpPr>
          <p:spPr bwMode="auto">
            <a:xfrm>
              <a:off x="576" y="1310"/>
              <a:ext cx="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求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29701" name="Object 5"/>
            <p:cNvGraphicFramePr>
              <a:graphicFrameLocks noChangeAspect="1"/>
            </p:cNvGraphicFramePr>
            <p:nvPr/>
          </p:nvGraphicFramePr>
          <p:xfrm>
            <a:off x="936" y="1308"/>
            <a:ext cx="860" cy="387"/>
          </p:xfrm>
          <a:graphic>
            <a:graphicData uri="http://schemas.openxmlformats.org/presentationml/2006/ole">
              <p:oleObj spid="_x0000_s29731" name="Equation" r:id="rId7" imgW="508000" imgH="228600" progId="Equation.DSMT4">
                <p:embed/>
              </p:oleObj>
            </a:graphicData>
          </a:graphic>
        </p:graphicFrame>
        <p:grpSp>
          <p:nvGrpSpPr>
            <p:cNvPr id="29713" name="Group 23"/>
            <p:cNvGrpSpPr>
              <a:grpSpLocks/>
            </p:cNvGrpSpPr>
            <p:nvPr/>
          </p:nvGrpSpPr>
          <p:grpSpPr bwMode="auto">
            <a:xfrm>
              <a:off x="1488" y="480"/>
              <a:ext cx="3696" cy="720"/>
              <a:chOff x="1728" y="480"/>
              <a:chExt cx="3696" cy="720"/>
            </a:xfrm>
          </p:grpSpPr>
          <p:grpSp>
            <p:nvGrpSpPr>
              <p:cNvPr id="29714" name="Group 13"/>
              <p:cNvGrpSpPr>
                <a:grpSpLocks/>
              </p:cNvGrpSpPr>
              <p:nvPr/>
            </p:nvGrpSpPr>
            <p:grpSpPr bwMode="auto">
              <a:xfrm>
                <a:off x="1728" y="480"/>
                <a:ext cx="3696" cy="720"/>
                <a:chOff x="720" y="1296"/>
                <a:chExt cx="4320" cy="864"/>
              </a:xfrm>
            </p:grpSpPr>
            <p:sp>
              <p:nvSpPr>
                <p:cNvPr id="29715" name="Line 14"/>
                <p:cNvSpPr>
                  <a:spLocks noChangeShapeType="1"/>
                </p:cNvSpPr>
                <p:nvPr/>
              </p:nvSpPr>
              <p:spPr bwMode="auto">
                <a:xfrm>
                  <a:off x="720" y="1680"/>
                  <a:ext cx="432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16" name="Line 15"/>
                <p:cNvSpPr>
                  <a:spLocks noChangeShapeType="1"/>
                </p:cNvSpPr>
                <p:nvPr/>
              </p:nvSpPr>
              <p:spPr bwMode="auto">
                <a:xfrm>
                  <a:off x="1824" y="1296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9702" name="Object 6"/>
              <p:cNvGraphicFramePr>
                <a:graphicFrameLocks noChangeAspect="1"/>
              </p:cNvGraphicFramePr>
              <p:nvPr/>
            </p:nvGraphicFramePr>
            <p:xfrm>
              <a:off x="2784" y="576"/>
              <a:ext cx="2064" cy="240"/>
            </p:xfrm>
            <a:graphic>
              <a:graphicData uri="http://schemas.openxmlformats.org/presentationml/2006/ole">
                <p:oleObj spid="_x0000_s29732" name="Equation" r:id="rId8" imgW="1981200" imgH="393700" progId="Equation.3">
                  <p:embed/>
                </p:oleObj>
              </a:graphicData>
            </a:graphic>
          </p:graphicFrame>
          <p:graphicFrame>
            <p:nvGraphicFramePr>
              <p:cNvPr id="29703" name="Object 7"/>
              <p:cNvGraphicFramePr>
                <a:graphicFrameLocks noChangeAspect="1"/>
              </p:cNvGraphicFramePr>
              <p:nvPr/>
            </p:nvGraphicFramePr>
            <p:xfrm>
              <a:off x="2880" y="864"/>
              <a:ext cx="304" cy="264"/>
            </p:xfrm>
            <a:graphic>
              <a:graphicData uri="http://schemas.openxmlformats.org/presentationml/2006/ole">
                <p:oleObj spid="_x0000_s29733" name="Equation" r:id="rId9" imgW="482391" imgH="418918" progId="Equation.3">
                  <p:embed/>
                </p:oleObj>
              </a:graphicData>
            </a:graphic>
          </p:graphicFrame>
          <p:graphicFrame>
            <p:nvGraphicFramePr>
              <p:cNvPr id="29704" name="Object 8"/>
              <p:cNvGraphicFramePr>
                <a:graphicFrameLocks noChangeAspect="1"/>
              </p:cNvGraphicFramePr>
              <p:nvPr/>
            </p:nvGraphicFramePr>
            <p:xfrm>
              <a:off x="3552" y="864"/>
              <a:ext cx="304" cy="264"/>
            </p:xfrm>
            <a:graphic>
              <a:graphicData uri="http://schemas.openxmlformats.org/presentationml/2006/ole">
                <p:oleObj spid="_x0000_s29734" name="Equation" r:id="rId10" imgW="482391" imgH="418918" progId="Equation.3">
                  <p:embed/>
                </p:oleObj>
              </a:graphicData>
            </a:graphic>
          </p:graphicFrame>
          <p:graphicFrame>
            <p:nvGraphicFramePr>
              <p:cNvPr id="29705" name="Object 9"/>
              <p:cNvGraphicFramePr>
                <a:graphicFrameLocks noChangeAspect="1"/>
              </p:cNvGraphicFramePr>
              <p:nvPr/>
            </p:nvGraphicFramePr>
            <p:xfrm>
              <a:off x="4032" y="864"/>
              <a:ext cx="408" cy="264"/>
            </p:xfrm>
            <a:graphic>
              <a:graphicData uri="http://schemas.openxmlformats.org/presentationml/2006/ole">
                <p:oleObj spid="_x0000_s29735" name="Equation" r:id="rId11" imgW="647700" imgH="419100" progId="Equation.3">
                  <p:embed/>
                </p:oleObj>
              </a:graphicData>
            </a:graphic>
          </p:graphicFrame>
          <p:graphicFrame>
            <p:nvGraphicFramePr>
              <p:cNvPr id="29706" name="Object 10"/>
              <p:cNvGraphicFramePr>
                <a:graphicFrameLocks noChangeAspect="1"/>
              </p:cNvGraphicFramePr>
              <p:nvPr/>
            </p:nvGraphicFramePr>
            <p:xfrm>
              <a:off x="4512" y="864"/>
              <a:ext cx="408" cy="264"/>
            </p:xfrm>
            <a:graphic>
              <a:graphicData uri="http://schemas.openxmlformats.org/presentationml/2006/ole">
                <p:oleObj spid="_x0000_s29736" name="Equation" r:id="rId12" imgW="647700" imgH="419100" progId="Equation.3">
                  <p:embed/>
                </p:oleObj>
              </a:graphicData>
            </a:graphic>
          </p:graphicFrame>
          <p:graphicFrame>
            <p:nvGraphicFramePr>
              <p:cNvPr id="29707" name="Object 11"/>
              <p:cNvGraphicFramePr>
                <a:graphicFrameLocks noChangeAspect="1"/>
              </p:cNvGraphicFramePr>
              <p:nvPr/>
            </p:nvGraphicFramePr>
            <p:xfrm>
              <a:off x="2064" y="576"/>
              <a:ext cx="224" cy="184"/>
            </p:xfrm>
            <a:graphic>
              <a:graphicData uri="http://schemas.openxmlformats.org/presentationml/2006/ole">
                <p:oleObj spid="_x0000_s29737" name="Equation" r:id="rId13" imgW="355446" imgH="291973" progId="Equation.3">
                  <p:embed/>
                </p:oleObj>
              </a:graphicData>
            </a:graphic>
          </p:graphicFrame>
          <p:graphicFrame>
            <p:nvGraphicFramePr>
              <p:cNvPr id="29708" name="Object 12"/>
              <p:cNvGraphicFramePr>
                <a:graphicFrameLocks noChangeAspect="1"/>
              </p:cNvGraphicFramePr>
              <p:nvPr/>
            </p:nvGraphicFramePr>
            <p:xfrm>
              <a:off x="2112" y="912"/>
              <a:ext cx="168" cy="200"/>
            </p:xfrm>
            <a:graphic>
              <a:graphicData uri="http://schemas.openxmlformats.org/presentationml/2006/ole">
                <p:oleObj spid="_x0000_s29738" name="Equation" r:id="rId14" imgW="266353" imgH="317087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108200" y="765175"/>
            <a:ext cx="60467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游客乘电梯从底层到电视塔顶层观光</a:t>
            </a:r>
            <a:r>
              <a:rPr kumimoji="1" lang="en-US" altLang="zh-CN">
                <a:solidFill>
                  <a:srgbClr val="0000CC"/>
                </a:solidFill>
              </a:rPr>
              <a:t>,</a:t>
            </a:r>
          </a:p>
        </p:txBody>
      </p:sp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847725"/>
            <a:ext cx="1287463" cy="492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10</a:t>
            </a:r>
          </a:p>
        </p:txBody>
      </p:sp>
      <p:sp>
        <p:nvSpPr>
          <p:cNvPr id="1192969" name="Text Box 9"/>
          <p:cNvSpPr txBox="1">
            <a:spLocks noChangeArrowheads="1"/>
          </p:cNvSpPr>
          <p:nvPr/>
        </p:nvSpPr>
        <p:spPr bwMode="auto">
          <a:xfrm>
            <a:off x="900113" y="3602038"/>
            <a:ext cx="576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192970" name="Rectangle 10"/>
          <p:cNvSpPr>
            <a:spLocks noChangeArrowheads="1"/>
          </p:cNvSpPr>
          <p:nvPr/>
        </p:nvSpPr>
        <p:spPr bwMode="auto">
          <a:xfrm>
            <a:off x="1471613" y="3640138"/>
            <a:ext cx="6437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/>
              <a:t>已知</a:t>
            </a:r>
            <a:r>
              <a:rPr kumimoji="1" lang="en-US" altLang="zh-CN" i="1"/>
              <a:t>X</a:t>
            </a:r>
            <a:r>
              <a:rPr kumimoji="1" lang="zh-CN" altLang="en-US"/>
              <a:t>在</a:t>
            </a:r>
            <a:r>
              <a:rPr kumimoji="1" lang="en-US" altLang="zh-CN"/>
              <a:t>[0,60]</a:t>
            </a:r>
            <a:r>
              <a:rPr kumimoji="1" lang="zh-CN" altLang="en-US"/>
              <a:t>上服从均匀分布</a:t>
            </a:r>
            <a:r>
              <a:rPr kumimoji="1" lang="en-US" altLang="zh-CN"/>
              <a:t>, </a:t>
            </a:r>
            <a:r>
              <a:rPr kumimoji="1" lang="zh-CN" altLang="en-US"/>
              <a:t>其密度为</a:t>
            </a:r>
          </a:p>
        </p:txBody>
      </p:sp>
      <p:sp>
        <p:nvSpPr>
          <p:cNvPr id="1192979" name="Text Box 19"/>
          <p:cNvSpPr txBox="1">
            <a:spLocks noChangeArrowheads="1"/>
          </p:cNvSpPr>
          <p:nvPr/>
        </p:nvSpPr>
        <p:spPr bwMode="auto">
          <a:xfrm>
            <a:off x="900113" y="1243013"/>
            <a:ext cx="74168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kumimoji="1" lang="zh-CN" altLang="en-US" dirty="0">
                <a:solidFill>
                  <a:srgbClr val="0000CC"/>
                </a:solidFill>
              </a:rPr>
              <a:t>电梯于每个正点的第</a:t>
            </a:r>
            <a:r>
              <a:rPr kumimoji="1" lang="en-US" altLang="zh-CN" dirty="0">
                <a:solidFill>
                  <a:srgbClr val="0000CC"/>
                </a:solidFill>
              </a:rPr>
              <a:t>5</a:t>
            </a:r>
            <a:r>
              <a:rPr kumimoji="1" lang="zh-CN" altLang="en-US" dirty="0">
                <a:solidFill>
                  <a:srgbClr val="0000CC"/>
                </a:solidFill>
              </a:rPr>
              <a:t>分钟、第</a:t>
            </a:r>
            <a:r>
              <a:rPr kumimoji="1" lang="en-US" altLang="zh-CN" dirty="0">
                <a:solidFill>
                  <a:srgbClr val="0000CC"/>
                </a:solidFill>
              </a:rPr>
              <a:t>25</a:t>
            </a:r>
            <a:r>
              <a:rPr kumimoji="1" lang="zh-CN" altLang="en-US" dirty="0">
                <a:solidFill>
                  <a:srgbClr val="0000CC"/>
                </a:solidFill>
              </a:rPr>
              <a:t>分钟和第</a:t>
            </a:r>
            <a:r>
              <a:rPr kumimoji="1" lang="en-US" altLang="zh-CN" dirty="0">
                <a:solidFill>
                  <a:srgbClr val="0000CC"/>
                </a:solidFill>
              </a:rPr>
              <a:t>55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zh-CN" altLang="en-US" dirty="0">
                <a:solidFill>
                  <a:srgbClr val="0000CC"/>
                </a:solidFill>
              </a:rPr>
              <a:t>分钟从底层起行</a:t>
            </a:r>
            <a:r>
              <a:rPr kumimoji="1" lang="en-US" altLang="zh-CN" dirty="0">
                <a:solidFill>
                  <a:srgbClr val="0000CC"/>
                </a:solidFill>
              </a:rPr>
              <a:t>. </a:t>
            </a:r>
            <a:r>
              <a:rPr kumimoji="1" lang="zh-CN" altLang="en-US" dirty="0">
                <a:solidFill>
                  <a:srgbClr val="0000CC"/>
                </a:solidFill>
              </a:rPr>
              <a:t>假设在早上的</a:t>
            </a:r>
            <a:r>
              <a:rPr kumimoji="1" lang="en-US" altLang="zh-CN" dirty="0">
                <a:solidFill>
                  <a:srgbClr val="0000CC"/>
                </a:solidFill>
              </a:rPr>
              <a:t>8</a:t>
            </a:r>
            <a:r>
              <a:rPr kumimoji="1" lang="zh-CN" altLang="en-US" dirty="0">
                <a:solidFill>
                  <a:srgbClr val="0000CC"/>
                </a:solidFill>
              </a:rPr>
              <a:t>点的第</a:t>
            </a:r>
            <a:r>
              <a:rPr kumimoji="1" lang="en-US" altLang="zh-CN" i="1" dirty="0">
                <a:solidFill>
                  <a:srgbClr val="0000CC"/>
                </a:solidFill>
              </a:rPr>
              <a:t>X</a:t>
            </a:r>
            <a:r>
              <a:rPr kumimoji="1" lang="zh-CN" altLang="en-US" dirty="0">
                <a:solidFill>
                  <a:srgbClr val="0000CC"/>
                </a:solidFill>
              </a:rPr>
              <a:t>分钟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zh-CN" altLang="en-US" dirty="0">
                <a:solidFill>
                  <a:srgbClr val="0000CC"/>
                </a:solidFill>
              </a:rPr>
              <a:t>到达底层候梯处</a:t>
            </a:r>
            <a:r>
              <a:rPr kumimoji="1" lang="en-US" altLang="zh-CN" dirty="0">
                <a:solidFill>
                  <a:srgbClr val="0000CC"/>
                </a:solidFill>
              </a:rPr>
              <a:t>, </a:t>
            </a:r>
            <a:r>
              <a:rPr kumimoji="1" lang="zh-CN" altLang="en-US" dirty="0">
                <a:solidFill>
                  <a:srgbClr val="0000CC"/>
                </a:solidFill>
              </a:rPr>
              <a:t>且</a:t>
            </a:r>
            <a:r>
              <a:rPr kumimoji="1" lang="en-US" altLang="zh-CN" i="1" dirty="0">
                <a:solidFill>
                  <a:srgbClr val="0000CC"/>
                </a:solidFill>
              </a:rPr>
              <a:t>X</a:t>
            </a:r>
            <a:r>
              <a:rPr kumimoji="1" lang="zh-CN" altLang="en-US" dirty="0">
                <a:solidFill>
                  <a:srgbClr val="0000CC"/>
                </a:solidFill>
              </a:rPr>
              <a:t>在</a:t>
            </a:r>
            <a:r>
              <a:rPr kumimoji="1" lang="en-US" altLang="zh-CN" dirty="0">
                <a:solidFill>
                  <a:srgbClr val="0000CC"/>
                </a:solidFill>
              </a:rPr>
              <a:t>[0,60]</a:t>
            </a:r>
            <a:r>
              <a:rPr kumimoji="1" lang="zh-CN" altLang="en-US" dirty="0">
                <a:solidFill>
                  <a:srgbClr val="0000CC"/>
                </a:solidFill>
              </a:rPr>
              <a:t>上服从均匀分布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zh-CN" altLang="en-US" dirty="0">
                <a:solidFill>
                  <a:srgbClr val="0000CC"/>
                </a:solidFill>
              </a:rPr>
              <a:t>求游客等候时间的数学期望</a:t>
            </a:r>
            <a:r>
              <a:rPr kumimoji="1" lang="en-US" altLang="zh-CN" dirty="0">
                <a:solidFill>
                  <a:srgbClr val="0000CC"/>
                </a:solidFill>
              </a:rPr>
              <a:t>.</a:t>
            </a: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B40000"/>
                </a:solidFill>
              </a:rPr>
              <a:t>（考研试题）</a:t>
            </a:r>
          </a:p>
        </p:txBody>
      </p:sp>
      <p:graphicFrame>
        <p:nvGraphicFramePr>
          <p:cNvPr id="1192983" name="Object 23"/>
          <p:cNvGraphicFramePr>
            <a:graphicFrameLocks/>
          </p:cNvGraphicFramePr>
          <p:nvPr/>
        </p:nvGraphicFramePr>
        <p:xfrm>
          <a:off x="2735263" y="4276725"/>
          <a:ext cx="3708400" cy="1282700"/>
        </p:xfrm>
        <a:graphic>
          <a:graphicData uri="http://schemas.openxmlformats.org/presentationml/2006/ole">
            <p:oleObj spid="_x0000_s238594" name="公式" r:id="rId3" imgW="3708400" imgH="1282700" progId="Equation.3">
              <p:embed/>
            </p:oleObj>
          </a:graphicData>
        </a:graphic>
      </p:graphicFrame>
      <p:pic>
        <p:nvPicPr>
          <p:cNvPr id="54280" name="Picture 27">
            <a:hlinkClick r:id="rId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969" grpId="0" autoUpdateAnimBg="0"/>
      <p:bldP spid="1192970" grpId="0" autoUpdateAnimBg="0"/>
      <p:bldP spid="119297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9" name="Text Box 3" descr="羊皮纸"/>
          <p:cNvSpPr txBox="1">
            <a:spLocks noChangeArrowheads="1"/>
          </p:cNvSpPr>
          <p:nvPr/>
        </p:nvSpPr>
        <p:spPr bwMode="auto">
          <a:xfrm>
            <a:off x="755650" y="692150"/>
            <a:ext cx="645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/>
              <a:t>设</a:t>
            </a:r>
            <a:r>
              <a:rPr kumimoji="1" lang="en-US" altLang="zh-CN" i="1"/>
              <a:t>Y</a:t>
            </a:r>
            <a:r>
              <a:rPr kumimoji="1" lang="zh-CN" altLang="en-US"/>
              <a:t>是游客等候电梯的时间</a:t>
            </a:r>
            <a:r>
              <a:rPr kumimoji="1" lang="en-US" altLang="zh-CN"/>
              <a:t>(</a:t>
            </a:r>
            <a:r>
              <a:rPr kumimoji="1" lang="zh-CN" altLang="en-US"/>
              <a:t>单位</a:t>
            </a:r>
            <a:r>
              <a:rPr kumimoji="1" lang="en-US" altLang="zh-CN"/>
              <a:t>:</a:t>
            </a:r>
            <a:r>
              <a:rPr kumimoji="1" lang="zh-CN" altLang="en-US"/>
              <a:t>分</a:t>
            </a:r>
            <a:r>
              <a:rPr kumimoji="1" lang="en-US" altLang="zh-CN"/>
              <a:t>), </a:t>
            </a:r>
            <a:r>
              <a:rPr kumimoji="1" lang="zh-CN" altLang="en-US"/>
              <a:t>则</a:t>
            </a:r>
          </a:p>
        </p:txBody>
      </p:sp>
      <p:sp>
        <p:nvSpPr>
          <p:cNvPr id="1268741" name="Text Box 5" descr="羊皮纸"/>
          <p:cNvSpPr txBox="1">
            <a:spLocks noChangeArrowheads="1"/>
          </p:cNvSpPr>
          <p:nvPr/>
        </p:nvSpPr>
        <p:spPr bwMode="auto">
          <a:xfrm>
            <a:off x="827584" y="3212976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/>
              <a:t>因此</a:t>
            </a:r>
          </a:p>
        </p:txBody>
      </p:sp>
      <p:graphicFrame>
        <p:nvGraphicFramePr>
          <p:cNvPr id="1426442" name="Object 10"/>
          <p:cNvGraphicFramePr>
            <a:graphicFrameLocks/>
          </p:cNvGraphicFramePr>
          <p:nvPr/>
        </p:nvGraphicFramePr>
        <p:xfrm>
          <a:off x="1979613" y="1352550"/>
          <a:ext cx="5054600" cy="2044700"/>
        </p:xfrm>
        <a:graphic>
          <a:graphicData uri="http://schemas.openxmlformats.org/presentationml/2006/ole">
            <p:oleObj spid="_x0000_s239618" name="公式" r:id="rId3" imgW="5054600" imgH="2044700" progId="Equation.3">
              <p:embed/>
            </p:oleObj>
          </a:graphicData>
        </a:graphic>
      </p:graphicFrame>
      <p:graphicFrame>
        <p:nvGraphicFramePr>
          <p:cNvPr id="55299" name="Object 11"/>
          <p:cNvGraphicFramePr>
            <a:graphicFrameLocks noChangeAspect="1"/>
          </p:cNvGraphicFramePr>
          <p:nvPr/>
        </p:nvGraphicFramePr>
        <p:xfrm>
          <a:off x="4476750" y="3448050"/>
          <a:ext cx="190500" cy="419100"/>
        </p:xfrm>
        <a:graphic>
          <a:graphicData uri="http://schemas.openxmlformats.org/presentationml/2006/ole">
            <p:oleObj spid="_x0000_s239619" name="公式" r:id="rId4" imgW="190500" imgH="419100" progId="Equation.3">
              <p:embed/>
            </p:oleObj>
          </a:graphicData>
        </a:graphic>
      </p:graphicFrame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71550" y="4868863"/>
            <a:ext cx="4248150" cy="1516062"/>
            <a:chOff x="2699" y="2931"/>
            <a:chExt cx="2676" cy="955"/>
          </a:xfrm>
        </p:grpSpPr>
        <p:sp>
          <p:nvSpPr>
            <p:cNvPr id="55310" name="Rectangle 3" descr="A-2-048"/>
            <p:cNvSpPr>
              <a:spLocks noChangeArrowheads="1"/>
            </p:cNvSpPr>
            <p:nvPr/>
          </p:nvSpPr>
          <p:spPr bwMode="auto">
            <a:xfrm>
              <a:off x="2699" y="2931"/>
              <a:ext cx="2676" cy="950"/>
            </a:xfrm>
            <a:prstGeom prst="rect">
              <a:avLst/>
            </a:prstGeom>
            <a:blipFill dpi="0" rotWithShape="0">
              <a:blip r:embed="rId5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5302" name="Object 4"/>
            <p:cNvGraphicFramePr>
              <a:graphicFrameLocks noChangeAspect="1"/>
            </p:cNvGraphicFramePr>
            <p:nvPr/>
          </p:nvGraphicFramePr>
          <p:xfrm>
            <a:off x="2860" y="2936"/>
            <a:ext cx="2340" cy="950"/>
          </p:xfrm>
          <a:graphic>
            <a:graphicData uri="http://schemas.openxmlformats.org/presentationml/2006/ole">
              <p:oleObj spid="_x0000_s239620" name="Equation" r:id="rId6" imgW="1625600" imgH="660400" progId="Equation.DSMT4">
                <p:embed/>
              </p:oleObj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27088" y="4797425"/>
            <a:ext cx="4465637" cy="1655763"/>
            <a:chOff x="1066" y="799"/>
            <a:chExt cx="3810" cy="907"/>
          </a:xfrm>
        </p:grpSpPr>
        <p:sp>
          <p:nvSpPr>
            <p:cNvPr id="55308" name="Rectangle 6"/>
            <p:cNvSpPr>
              <a:spLocks noChangeArrowheads="1"/>
            </p:cNvSpPr>
            <p:nvPr/>
          </p:nvSpPr>
          <p:spPr bwMode="auto">
            <a:xfrm>
              <a:off x="1066" y="799"/>
              <a:ext cx="3810" cy="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9" name="Rectangle 7" descr="BJ1180"/>
            <p:cNvSpPr>
              <a:spLocks noChangeArrowheads="1"/>
            </p:cNvSpPr>
            <p:nvPr/>
          </p:nvSpPr>
          <p:spPr bwMode="auto">
            <a:xfrm>
              <a:off x="1066" y="799"/>
              <a:ext cx="3810" cy="907"/>
            </a:xfrm>
            <a:prstGeom prst="rect">
              <a:avLst/>
            </a:prstGeom>
            <a:blipFill dpi="0" rotWithShape="1">
              <a:blip r:embed="rId7" cstate="print">
                <a:alphaModFix amt="20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426444" name="Object 12"/>
          <p:cNvGraphicFramePr>
            <a:graphicFrameLocks/>
          </p:cNvGraphicFramePr>
          <p:nvPr/>
        </p:nvGraphicFramePr>
        <p:xfrm>
          <a:off x="977900" y="3804915"/>
          <a:ext cx="5191125" cy="762000"/>
        </p:xfrm>
        <a:graphic>
          <a:graphicData uri="http://schemas.openxmlformats.org/presentationml/2006/ole">
            <p:oleObj spid="_x0000_s239621" name="公式" r:id="rId8" imgW="5194300" imgH="762000" progId="Equation.3">
              <p:embed/>
            </p:oleObj>
          </a:graphicData>
        </a:graphic>
      </p:graphicFrame>
      <p:graphicFrame>
        <p:nvGraphicFramePr>
          <p:cNvPr id="1426445" name="Object 13"/>
          <p:cNvGraphicFramePr>
            <a:graphicFrameLocks/>
          </p:cNvGraphicFramePr>
          <p:nvPr/>
        </p:nvGraphicFramePr>
        <p:xfrm>
          <a:off x="6227763" y="3789040"/>
          <a:ext cx="2298700" cy="838200"/>
        </p:xfrm>
        <a:graphic>
          <a:graphicData uri="http://schemas.openxmlformats.org/presentationml/2006/ole">
            <p:oleObj spid="_x0000_s239622" name="公式" r:id="rId9" imgW="2298700" imgH="838200" progId="Equation.3">
              <p:embed/>
            </p:oleObj>
          </a:graphicData>
        </a:graphic>
      </p:graphicFrame>
      <p:pic>
        <p:nvPicPr>
          <p:cNvPr id="55307" name="Picture 9">
            <a:hlinkClick r:id="rId10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39" grpId="0" autoUpdateAnimBg="0"/>
      <p:bldP spid="126874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7940" name="Object 4"/>
          <p:cNvGraphicFramePr>
            <a:graphicFrameLocks/>
          </p:cNvGraphicFramePr>
          <p:nvPr/>
        </p:nvGraphicFramePr>
        <p:xfrm>
          <a:off x="1331913" y="836613"/>
          <a:ext cx="5778500" cy="863600"/>
        </p:xfrm>
        <a:graphic>
          <a:graphicData uri="http://schemas.openxmlformats.org/presentationml/2006/ole">
            <p:oleObj spid="_x0000_s240642" name="公式" r:id="rId3" imgW="5778500" imgH="863600" progId="Equation.3">
              <p:embed/>
            </p:oleObj>
          </a:graphicData>
        </a:graphic>
      </p:graphicFrame>
      <p:sp>
        <p:nvSpPr>
          <p:cNvPr id="1447941" name="Text Box 5"/>
          <p:cNvSpPr txBox="1">
            <a:spLocks noChangeArrowheads="1"/>
          </p:cNvSpPr>
          <p:nvPr/>
        </p:nvSpPr>
        <p:spPr bwMode="auto">
          <a:xfrm>
            <a:off x="2089150" y="2838450"/>
            <a:ext cx="1268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>
                <a:sym typeface="Symbol" pitchFamily="18" charset="2"/>
              </a:rPr>
              <a:t></a:t>
            </a:r>
            <a:r>
              <a:rPr lang="en-US" altLang="zh-CN"/>
              <a:t> 11.67</a:t>
            </a:r>
          </a:p>
        </p:txBody>
      </p:sp>
      <p:graphicFrame>
        <p:nvGraphicFramePr>
          <p:cNvPr id="1447948" name="Object 12"/>
          <p:cNvGraphicFramePr>
            <a:graphicFrameLocks noGrp="1" noChangeAspect="1"/>
          </p:cNvGraphicFramePr>
          <p:nvPr>
            <p:ph/>
          </p:nvPr>
        </p:nvGraphicFramePr>
        <p:xfrm>
          <a:off x="1997075" y="1857375"/>
          <a:ext cx="5867400" cy="850900"/>
        </p:xfrm>
        <a:graphic>
          <a:graphicData uri="http://schemas.openxmlformats.org/presentationml/2006/ole">
            <p:oleObj spid="_x0000_s240643" name="公式" r:id="rId4" imgW="5867400" imgH="850900" progId="Equation.3">
              <p:embed/>
            </p:oleObj>
          </a:graphicData>
        </a:graphic>
      </p:graphicFrame>
      <p:pic>
        <p:nvPicPr>
          <p:cNvPr id="56325" name="Picture 15">
            <a:hlinkClick r:id="rId5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2" name="Text Box 4"/>
          <p:cNvSpPr txBox="1">
            <a:spLocks noChangeArrowheads="1"/>
          </p:cNvSpPr>
          <p:nvPr/>
        </p:nvSpPr>
        <p:spPr bwMode="auto">
          <a:xfrm>
            <a:off x="900113" y="1528102"/>
            <a:ext cx="7632327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i="1" dirty="0" smtClea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,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两人赌技相同，赌博时，约定谁先赢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局算赢家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可获得赌金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100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法郎。但在</a:t>
            </a:r>
            <a:r>
              <a:rPr lang="en-US" altLang="zh-CN" i="1" dirty="0" smtClea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胜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局，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胜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局时由于某原因终止赌博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问应如何分赌金才</a:t>
            </a:r>
            <a:endParaRPr lang="en-US" altLang="zh-CN" dirty="0" smtClean="0">
              <a:solidFill>
                <a:srgbClr val="000000"/>
              </a:solidFill>
              <a:ea typeface="宋体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算公平？</a:t>
            </a:r>
            <a:endParaRPr lang="zh-CN" altLang="en-US" dirty="0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73731" name="Picture 5" descr="BS0060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3650" y="39338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5259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692150"/>
            <a:ext cx="4826000" cy="6492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CC0000"/>
                </a:solidFill>
              </a:rPr>
              <a:t>引例</a:t>
            </a:r>
            <a:r>
              <a:rPr lang="en-US" altLang="zh-CN" sz="2800" dirty="0" smtClean="0">
                <a:solidFill>
                  <a:srgbClr val="CC0000"/>
                </a:solidFill>
              </a:rPr>
              <a:t>1   </a:t>
            </a:r>
            <a:r>
              <a:rPr lang="zh-CN" altLang="en-US" sz="2800" dirty="0" smtClean="0">
                <a:solidFill>
                  <a:srgbClr val="006600"/>
                </a:solidFill>
              </a:rPr>
              <a:t>分赌本问题</a:t>
            </a:r>
            <a:r>
              <a:rPr lang="en-US" altLang="zh-CN" sz="2800" dirty="0" smtClean="0">
                <a:solidFill>
                  <a:srgbClr val="006600"/>
                </a:solidFill>
              </a:rPr>
              <a:t>(</a:t>
            </a:r>
            <a:r>
              <a:rPr lang="zh-CN" altLang="en-US" sz="2800" dirty="0" smtClean="0">
                <a:solidFill>
                  <a:srgbClr val="006600"/>
                </a:solidFill>
              </a:rPr>
              <a:t>产生背景</a:t>
            </a:r>
            <a:r>
              <a:rPr lang="en-US" altLang="zh-CN" sz="2800" dirty="0" smtClean="0">
                <a:solidFill>
                  <a:srgbClr val="0066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5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5" name="Text Box 3"/>
          <p:cNvSpPr txBox="1">
            <a:spLocks noChangeArrowheads="1"/>
          </p:cNvSpPr>
          <p:nvPr/>
        </p:nvSpPr>
        <p:spPr bwMode="auto">
          <a:xfrm>
            <a:off x="900113" y="1341438"/>
            <a:ext cx="7632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对于二维随机变量而言</a:t>
            </a:r>
            <a:r>
              <a:rPr lang="en-US" altLang="zh-CN"/>
              <a:t>, </a:t>
            </a:r>
            <a:r>
              <a:rPr lang="zh-CN" altLang="en-US"/>
              <a:t>其函数的数学期望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/>
              <a:t>计算方法有类似于</a:t>
            </a:r>
            <a:r>
              <a:rPr kumimoji="1" lang="zh-CN" altLang="en-US">
                <a:solidFill>
                  <a:srgbClr val="B40000"/>
                </a:solidFill>
                <a:ea typeface="黑体" pitchFamily="49" charset="-122"/>
              </a:rPr>
              <a:t>定理</a:t>
            </a:r>
            <a:r>
              <a:rPr kumimoji="1" lang="en-US" altLang="zh-CN">
                <a:solidFill>
                  <a:srgbClr val="B40000"/>
                </a:solidFill>
                <a:ea typeface="黑体" pitchFamily="49" charset="-122"/>
              </a:rPr>
              <a:t>3.1</a:t>
            </a:r>
            <a:r>
              <a:rPr lang="zh-CN" altLang="en-US"/>
              <a:t>的结论</a:t>
            </a:r>
            <a:r>
              <a:rPr lang="en-US" altLang="zh-CN"/>
              <a:t>.</a:t>
            </a:r>
          </a:p>
        </p:txBody>
      </p:sp>
      <p:sp>
        <p:nvSpPr>
          <p:cNvPr id="1283076" name="Rectangle 4"/>
          <p:cNvSpPr>
            <a:spLocks noChangeArrowheads="1"/>
          </p:cNvSpPr>
          <p:nvPr/>
        </p:nvSpPr>
        <p:spPr bwMode="auto">
          <a:xfrm>
            <a:off x="903288" y="2549525"/>
            <a:ext cx="330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00CC"/>
                </a:solidFill>
                <a:ea typeface="黑体" pitchFamily="49" charset="-122"/>
              </a:rPr>
              <a:t>1.  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二维离散型情形</a:t>
            </a:r>
            <a:endParaRPr kumimoji="1" lang="zh-CN" altLang="en-US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28308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765175"/>
            <a:ext cx="6408737" cy="574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008000"/>
                </a:solidFill>
              </a:rPr>
              <a:t>(</a:t>
            </a:r>
            <a:r>
              <a:rPr lang="zh-CN" altLang="en-US" sz="3200" dirty="0" smtClean="0">
                <a:solidFill>
                  <a:srgbClr val="008000"/>
                </a:solidFill>
              </a:rPr>
              <a:t>二</a:t>
            </a:r>
            <a:r>
              <a:rPr lang="en-US" altLang="zh-CN" sz="3200" dirty="0" smtClean="0">
                <a:solidFill>
                  <a:srgbClr val="008000"/>
                </a:solidFill>
              </a:rPr>
              <a:t>)  </a:t>
            </a:r>
            <a:r>
              <a:rPr lang="zh-CN" altLang="en-US" sz="3200" dirty="0" smtClean="0">
                <a:solidFill>
                  <a:srgbClr val="008000"/>
                </a:solidFill>
              </a:rPr>
              <a:t>二维随机变量函数的数学期望</a:t>
            </a:r>
          </a:p>
        </p:txBody>
      </p:sp>
      <p:sp>
        <p:nvSpPr>
          <p:cNvPr id="1283088" name="Rectangle 16"/>
          <p:cNvSpPr>
            <a:spLocks noChangeArrowheads="1"/>
          </p:cNvSpPr>
          <p:nvPr/>
        </p:nvSpPr>
        <p:spPr bwMode="auto">
          <a:xfrm>
            <a:off x="912813" y="3141663"/>
            <a:ext cx="725963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dirty="0">
                <a:latin typeface="宋体" pitchFamily="2" charset="-122"/>
              </a:rPr>
              <a:t>设</a:t>
            </a:r>
            <a:r>
              <a:rPr kumimoji="1" lang="zh-CN" altLang="en-US" dirty="0">
                <a:sym typeface="Symbol" pitchFamily="18" charset="2"/>
              </a:rPr>
              <a:t>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</a:t>
            </a:r>
            <a:r>
              <a:rPr kumimoji="1" lang="en-US" altLang="zh-CN" i="1" dirty="0"/>
              <a:t>Y</a:t>
            </a:r>
            <a:r>
              <a:rPr kumimoji="1" lang="en-US" altLang="zh-CN" dirty="0">
                <a:sym typeface="Symbol" pitchFamily="18" charset="2"/>
              </a:rPr>
              <a:t></a:t>
            </a:r>
            <a:r>
              <a:rPr kumimoji="1" lang="zh-CN" altLang="en-US" dirty="0">
                <a:latin typeface="宋体" pitchFamily="2" charset="-122"/>
              </a:rPr>
              <a:t>为二维离散型随机变量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 </a:t>
            </a:r>
            <a:r>
              <a:rPr kumimoji="1" lang="en-US" altLang="zh-CN" dirty="0">
                <a:sym typeface="Symbol" pitchFamily="18" charset="2"/>
              </a:rPr>
              <a:t> </a:t>
            </a:r>
            <a:r>
              <a:rPr kumimoji="1" lang="en-US" altLang="zh-CN" i="1" dirty="0">
                <a:sym typeface="Symbol" pitchFamily="18" charset="2"/>
              </a:rPr>
              <a:t>f </a:t>
            </a:r>
            <a:r>
              <a:rPr kumimoji="1" lang="en-US" altLang="zh-CN" dirty="0">
                <a:sym typeface="Symbol" pitchFamily="18" charset="2"/>
              </a:rPr>
              <a:t>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>
                <a:sym typeface="Symbol" pitchFamily="18" charset="2"/>
              </a:rPr>
              <a:t></a:t>
            </a:r>
            <a:r>
              <a:rPr kumimoji="1" lang="zh-CN" altLang="en-US" dirty="0">
                <a:sym typeface="Symbol" pitchFamily="18" charset="2"/>
              </a:rPr>
              <a:t>为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dirty="0">
                <a:sym typeface="Symbol" pitchFamily="18" charset="2"/>
              </a:rPr>
              <a:t> 二元函数</a:t>
            </a:r>
            <a:r>
              <a:rPr kumimoji="1" lang="en-US" altLang="zh-CN" dirty="0">
                <a:sym typeface="Symbol" pitchFamily="18" charset="2"/>
              </a:rPr>
              <a:t>, </a:t>
            </a:r>
            <a:r>
              <a:rPr kumimoji="1" lang="zh-CN" altLang="en-US" dirty="0">
                <a:sym typeface="Symbol" pitchFamily="18" charset="2"/>
              </a:rPr>
              <a:t>如果</a:t>
            </a:r>
            <a:r>
              <a:rPr kumimoji="1" lang="en-US" altLang="zh-CN" i="1" dirty="0">
                <a:sym typeface="Symbol" pitchFamily="18" charset="2"/>
              </a:rPr>
              <a:t>E</a:t>
            </a:r>
            <a:r>
              <a:rPr kumimoji="1" lang="en-US" altLang="zh-CN" dirty="0">
                <a:sym typeface="Symbol" pitchFamily="18" charset="2"/>
              </a:rPr>
              <a:t></a:t>
            </a:r>
            <a:r>
              <a:rPr kumimoji="1" lang="en-US" altLang="zh-CN" i="1" dirty="0"/>
              <a:t>Z</a:t>
            </a:r>
            <a:r>
              <a:rPr kumimoji="1" lang="en-US" altLang="zh-CN" dirty="0">
                <a:sym typeface="Symbol" pitchFamily="18" charset="2"/>
              </a:rPr>
              <a:t></a:t>
            </a:r>
            <a:r>
              <a:rPr kumimoji="1" lang="zh-CN" altLang="en-US" dirty="0">
                <a:sym typeface="Symbol" pitchFamily="18" charset="2"/>
              </a:rPr>
              <a:t>存在</a:t>
            </a:r>
            <a:r>
              <a:rPr kumimoji="1" lang="en-US" altLang="zh-CN" dirty="0">
                <a:sym typeface="Symbol" pitchFamily="18" charset="2"/>
              </a:rPr>
              <a:t>,</a:t>
            </a:r>
          </a:p>
        </p:txBody>
      </p:sp>
      <p:graphicFrame>
        <p:nvGraphicFramePr>
          <p:cNvPr id="1283091" name="Object 19"/>
          <p:cNvGraphicFramePr>
            <a:graphicFrameLocks/>
          </p:cNvGraphicFramePr>
          <p:nvPr/>
        </p:nvGraphicFramePr>
        <p:xfrm>
          <a:off x="1495425" y="4170363"/>
          <a:ext cx="6054725" cy="1130300"/>
        </p:xfrm>
        <a:graphic>
          <a:graphicData uri="http://schemas.openxmlformats.org/presentationml/2006/ole">
            <p:oleObj spid="_x0000_s32777" name="公式" r:id="rId3" imgW="6057900" imgH="1130300" progId="Equation.3">
              <p:embed/>
            </p:oleObj>
          </a:graphicData>
        </a:graphic>
      </p:graphicFrame>
      <p:sp>
        <p:nvSpPr>
          <p:cNvPr id="1283092" name="Text Box 20"/>
          <p:cNvSpPr txBox="1">
            <a:spLocks noChangeArrowheads="1"/>
          </p:cNvSpPr>
          <p:nvPr/>
        </p:nvSpPr>
        <p:spPr bwMode="auto">
          <a:xfrm>
            <a:off x="869950" y="5357813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其中</a:t>
            </a:r>
            <a:r>
              <a:rPr kumimoji="1" lang="zh-CN" altLang="en-US" dirty="0">
                <a:sym typeface="Symbol" pitchFamily="18" charset="2"/>
              </a:rPr>
              <a:t>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>
                <a:sym typeface="Symbol" pitchFamily="18" charset="2"/>
              </a:rPr>
              <a:t></a:t>
            </a:r>
            <a:r>
              <a:rPr lang="zh-CN" altLang="en-US" dirty="0"/>
              <a:t>的联合概率分布为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5" grpId="0" build="p" autoUpdateAnimBg="0"/>
      <p:bldP spid="1283076" grpId="0" autoUpdateAnimBg="0"/>
      <p:bldP spid="1283088" grpId="0" build="p"/>
      <p:bldP spid="12830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900113" y="692150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CC"/>
                </a:solidFill>
                <a:ea typeface="黑体" pitchFamily="49" charset="-122"/>
              </a:rPr>
              <a:t>2.  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二维连续型情形</a:t>
            </a:r>
            <a:endParaRPr kumimoji="1" lang="zh-CN" altLang="en-US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284135" name="Rectangle 39"/>
          <p:cNvSpPr>
            <a:spLocks noChangeArrowheads="1"/>
          </p:cNvSpPr>
          <p:nvPr/>
        </p:nvSpPr>
        <p:spPr bwMode="auto">
          <a:xfrm>
            <a:off x="900113" y="1196975"/>
            <a:ext cx="7200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zh-CN" altLang="en-US">
                <a:latin typeface="宋体" pitchFamily="2" charset="-122"/>
              </a:rPr>
              <a:t>设</a:t>
            </a:r>
            <a:r>
              <a:rPr kumimoji="1" lang="zh-CN" altLang="en-US">
                <a:sym typeface="Symbol" pitchFamily="18" charset="2"/>
              </a:rPr>
              <a:t></a:t>
            </a:r>
            <a:r>
              <a:rPr kumimoji="1" lang="en-US" altLang="zh-CN" i="1"/>
              <a:t>X</a:t>
            </a:r>
            <a:r>
              <a:rPr kumimoji="1" lang="en-US" altLang="zh-CN"/>
              <a:t>,</a:t>
            </a:r>
            <a:r>
              <a:rPr kumimoji="1" lang="en-US" altLang="zh-CN" i="1"/>
              <a:t>Y</a:t>
            </a:r>
            <a:r>
              <a:rPr kumimoji="1" lang="en-US" altLang="zh-CN">
                <a:sym typeface="Symbol" pitchFamily="18" charset="2"/>
              </a:rPr>
              <a:t></a:t>
            </a:r>
            <a:r>
              <a:rPr kumimoji="1" lang="zh-CN" altLang="en-US">
                <a:latin typeface="宋体" pitchFamily="2" charset="-122"/>
              </a:rPr>
              <a:t>为二维连续型随机变量</a:t>
            </a:r>
            <a:r>
              <a:rPr kumimoji="1" lang="en-US" altLang="zh-CN"/>
              <a:t>, </a:t>
            </a:r>
            <a:r>
              <a:rPr kumimoji="1" lang="en-US" altLang="zh-CN" i="1"/>
              <a:t>Z </a:t>
            </a:r>
            <a:r>
              <a:rPr kumimoji="1" lang="en-US" altLang="zh-CN">
                <a:sym typeface="Symbol" pitchFamily="18" charset="2"/>
              </a:rPr>
              <a:t> </a:t>
            </a:r>
            <a:r>
              <a:rPr kumimoji="1" lang="en-US" altLang="zh-CN" i="1">
                <a:sym typeface="Symbol" pitchFamily="18" charset="2"/>
              </a:rPr>
              <a:t>f </a:t>
            </a:r>
            <a:r>
              <a:rPr kumimoji="1" lang="en-US" altLang="zh-CN">
                <a:sym typeface="Symbol" pitchFamily="18" charset="2"/>
              </a:rPr>
              <a:t></a:t>
            </a:r>
            <a:r>
              <a:rPr kumimoji="1" lang="en-US" altLang="zh-CN" i="1"/>
              <a:t>X</a:t>
            </a:r>
            <a:r>
              <a:rPr kumimoji="1" lang="en-US" altLang="zh-CN"/>
              <a:t>, </a:t>
            </a:r>
            <a:r>
              <a:rPr kumimoji="1" lang="en-US" altLang="zh-CN" i="1"/>
              <a:t>Y</a:t>
            </a:r>
            <a:r>
              <a:rPr kumimoji="1" lang="en-US" altLang="zh-CN">
                <a:sym typeface="Symbol" pitchFamily="18" charset="2"/>
              </a:rPr>
              <a:t></a:t>
            </a:r>
            <a:r>
              <a:rPr kumimoji="1" lang="zh-CN" altLang="en-US">
                <a:sym typeface="Symbol" pitchFamily="18" charset="2"/>
              </a:rPr>
              <a:t>为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/>
              <a:t>二元连续函数</a:t>
            </a:r>
            <a:r>
              <a:rPr lang="en-US" altLang="zh-CN"/>
              <a:t>, </a:t>
            </a:r>
            <a:r>
              <a:rPr lang="zh-CN" altLang="en-US"/>
              <a:t>如果</a:t>
            </a:r>
            <a:r>
              <a:rPr lang="en-US" altLang="zh-CN" i="1"/>
              <a:t>E</a:t>
            </a:r>
            <a:r>
              <a:rPr kumimoji="1" lang="en-US" altLang="zh-CN">
                <a:sym typeface="Symbol" pitchFamily="18" charset="2"/>
              </a:rPr>
              <a:t></a:t>
            </a:r>
            <a:r>
              <a:rPr kumimoji="1" lang="en-US" altLang="zh-CN" i="1"/>
              <a:t>Z</a:t>
            </a:r>
            <a:r>
              <a:rPr kumimoji="1" lang="en-US" altLang="zh-CN">
                <a:sym typeface="Symbol" pitchFamily="18" charset="2"/>
              </a:rPr>
              <a:t></a:t>
            </a:r>
            <a:r>
              <a:rPr lang="zh-CN" altLang="en-US"/>
              <a:t>存在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1429506" name="Object 2"/>
          <p:cNvGraphicFramePr>
            <a:graphicFrameLocks/>
          </p:cNvGraphicFramePr>
          <p:nvPr/>
        </p:nvGraphicFramePr>
        <p:xfrm>
          <a:off x="2916238" y="2898775"/>
          <a:ext cx="4419600" cy="763588"/>
        </p:xfrm>
        <a:graphic>
          <a:graphicData uri="http://schemas.openxmlformats.org/presentationml/2006/ole">
            <p:oleObj spid="_x0000_s33802" name="公式" r:id="rId3" imgW="4419600" imgH="762000" progId="Equation.3">
              <p:embed/>
            </p:oleObj>
          </a:graphicData>
        </a:graphic>
      </p:graphicFrame>
      <p:graphicFrame>
        <p:nvGraphicFramePr>
          <p:cNvPr id="1429507" name="Object 3"/>
          <p:cNvGraphicFramePr>
            <a:graphicFrameLocks/>
          </p:cNvGraphicFramePr>
          <p:nvPr/>
        </p:nvGraphicFramePr>
        <p:xfrm>
          <a:off x="2051050" y="2413000"/>
          <a:ext cx="2921000" cy="393700"/>
        </p:xfrm>
        <a:graphic>
          <a:graphicData uri="http://schemas.openxmlformats.org/presentationml/2006/ole">
            <p:oleObj spid="_x0000_s33803" name="公式" r:id="rId4" imgW="2921000" imgH="393700" progId="Equation.3">
              <p:embed/>
            </p:oleObj>
          </a:graphicData>
        </a:graphic>
      </p:graphicFrame>
      <p:sp>
        <p:nvSpPr>
          <p:cNvPr id="1284141" name="Text Box 45"/>
          <p:cNvSpPr txBox="1">
            <a:spLocks noChangeArrowheads="1"/>
          </p:cNvSpPr>
          <p:nvPr/>
        </p:nvSpPr>
        <p:spPr bwMode="auto">
          <a:xfrm>
            <a:off x="900113" y="3706813"/>
            <a:ext cx="554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kumimoji="1" lang="zh-CN" altLang="en-US">
                <a:sym typeface="Symbol" pitchFamily="18" charset="2"/>
              </a:rPr>
              <a:t></a:t>
            </a:r>
            <a:r>
              <a:rPr kumimoji="1" lang="en-US" altLang="zh-CN" i="1"/>
              <a:t>X</a:t>
            </a:r>
            <a:r>
              <a:rPr kumimoji="1" lang="en-US" altLang="zh-CN"/>
              <a:t>,</a:t>
            </a:r>
            <a:r>
              <a:rPr kumimoji="1" lang="en-US" altLang="zh-CN" i="1"/>
              <a:t>Y</a:t>
            </a:r>
            <a:r>
              <a:rPr kumimoji="1" lang="en-US" altLang="zh-CN">
                <a:sym typeface="Symbol" pitchFamily="18" charset="2"/>
              </a:rPr>
              <a:t></a:t>
            </a:r>
            <a:r>
              <a:rPr kumimoji="1" lang="zh-CN" altLang="en-US">
                <a:sym typeface="Symbol" pitchFamily="18" charset="2"/>
              </a:rPr>
              <a:t>的联合概率密度为</a:t>
            </a:r>
            <a:r>
              <a:rPr kumimoji="1" lang="en-US" altLang="zh-CN" i="1">
                <a:sym typeface="Symbol" pitchFamily="18" charset="2"/>
              </a:rPr>
              <a:t>p</a:t>
            </a:r>
            <a:r>
              <a:rPr kumimoji="1" lang="en-US" altLang="zh-CN">
                <a:sym typeface="Symbol" pitchFamily="18" charset="2"/>
              </a:rPr>
              <a:t></a:t>
            </a:r>
            <a:r>
              <a:rPr kumimoji="1" lang="en-US" altLang="zh-CN" i="1"/>
              <a:t>x</a:t>
            </a:r>
            <a:r>
              <a:rPr kumimoji="1" lang="en-US" altLang="zh-CN"/>
              <a:t>, </a:t>
            </a:r>
            <a:r>
              <a:rPr kumimoji="1" lang="en-US" altLang="zh-CN" i="1"/>
              <a:t>y</a:t>
            </a:r>
            <a:r>
              <a:rPr kumimoji="1" lang="en-US" altLang="zh-CN">
                <a:sym typeface="Symbol" pitchFamily="18" charset="2"/>
              </a:rPr>
              <a:t>.</a:t>
            </a:r>
          </a:p>
        </p:txBody>
      </p:sp>
      <p:sp>
        <p:nvSpPr>
          <p:cNvPr id="33799" name="矩形 6"/>
          <p:cNvSpPr>
            <a:spLocks noChangeArrowheads="1"/>
          </p:cNvSpPr>
          <p:nvPr/>
        </p:nvSpPr>
        <p:spPr bwMode="auto">
          <a:xfrm>
            <a:off x="642938" y="4286251"/>
            <a:ext cx="792956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C00000"/>
                </a:solidFill>
              </a:rPr>
              <a:t>注：</a:t>
            </a:r>
            <a:r>
              <a:rPr lang="zh-CN" altLang="en-US" dirty="0"/>
              <a:t>虽然离散型公式看起来直接一步就可算出数学期望</a:t>
            </a:r>
            <a:r>
              <a:rPr lang="zh-CN" altLang="en-US" dirty="0" smtClean="0"/>
              <a:t>，但其实，分</a:t>
            </a:r>
            <a:r>
              <a:rPr lang="zh-CN" altLang="en-US" dirty="0"/>
              <a:t>两步</a:t>
            </a:r>
            <a:r>
              <a:rPr lang="zh-CN" altLang="en-US" dirty="0" smtClean="0"/>
              <a:t>算反而更</a:t>
            </a:r>
            <a:r>
              <a:rPr lang="zh-CN" altLang="en-US" dirty="0"/>
              <a:t>简单。即先算</a:t>
            </a:r>
            <a:r>
              <a:rPr lang="en-US" altLang="zh-CN" dirty="0"/>
              <a:t>Z</a:t>
            </a:r>
            <a:r>
              <a:rPr lang="zh-CN" altLang="en-US" dirty="0"/>
              <a:t>的分布律，再算其期望。对于连续型，则直接一步按照上面的公式通过计算二重积分更简单一些。</a:t>
            </a:r>
            <a:endParaRPr lang="en-US" altLang="zh-CN" dirty="0"/>
          </a:p>
          <a:p>
            <a:pPr algn="l"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4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135" grpId="0" build="p"/>
      <p:bldP spid="12841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04813"/>
            <a:ext cx="1281113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dirty="0" smtClean="0">
                <a:latin typeface="黑体" pitchFamily="49" charset="-122"/>
              </a:rPr>
              <a:t>例</a:t>
            </a:r>
            <a:r>
              <a:rPr kumimoji="1" lang="zh-CN" altLang="en-US" sz="2800" dirty="0" smtClean="0">
                <a:ea typeface="宋体" pitchFamily="2" charset="-122"/>
              </a:rPr>
              <a:t> </a:t>
            </a:r>
            <a:r>
              <a:rPr kumimoji="1" lang="en-US" altLang="zh-CN" sz="2800" dirty="0" smtClean="0">
                <a:ea typeface="宋体" pitchFamily="2" charset="-122"/>
              </a:rPr>
              <a:t>11</a:t>
            </a:r>
            <a:endParaRPr kumimoji="1" lang="zh-CN" altLang="en-US" sz="2800" dirty="0" smtClean="0">
              <a:solidFill>
                <a:srgbClr val="0000CC"/>
              </a:solidFill>
              <a:ea typeface="宋体" pitchFamily="2" charset="-122"/>
            </a:endParaRPr>
          </a:p>
        </p:txBody>
      </p:sp>
      <p:graphicFrame>
        <p:nvGraphicFramePr>
          <p:cNvPr id="1327166" name="Object 62"/>
          <p:cNvGraphicFramePr>
            <a:graphicFrameLocks noGrp="1"/>
          </p:cNvGraphicFramePr>
          <p:nvPr>
            <p:ph sz="half" idx="1"/>
          </p:nvPr>
        </p:nvGraphicFramePr>
        <p:xfrm>
          <a:off x="1042988" y="5805488"/>
          <a:ext cx="6030912" cy="431800"/>
        </p:xfrm>
        <a:graphic>
          <a:graphicData uri="http://schemas.openxmlformats.org/presentationml/2006/ole">
            <p:oleObj spid="_x0000_s34897" name="公式" r:id="rId3" imgW="6032500" imgH="4318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41475" y="1379538"/>
            <a:ext cx="5791200" cy="1905000"/>
            <a:chOff x="720" y="816"/>
            <a:chExt cx="3840" cy="1296"/>
          </a:xfrm>
        </p:grpSpPr>
        <p:grpSp>
          <p:nvGrpSpPr>
            <p:cNvPr id="34859" name="Group 6"/>
            <p:cNvGrpSpPr>
              <a:grpSpLocks/>
            </p:cNvGrpSpPr>
            <p:nvPr/>
          </p:nvGrpSpPr>
          <p:grpSpPr bwMode="auto">
            <a:xfrm>
              <a:off x="720" y="816"/>
              <a:ext cx="3840" cy="1296"/>
              <a:chOff x="720" y="816"/>
              <a:chExt cx="3840" cy="1488"/>
            </a:xfrm>
          </p:grpSpPr>
          <p:grpSp>
            <p:nvGrpSpPr>
              <p:cNvPr id="34862" name="Group 7"/>
              <p:cNvGrpSpPr>
                <a:grpSpLocks/>
              </p:cNvGrpSpPr>
              <p:nvPr/>
            </p:nvGrpSpPr>
            <p:grpSpPr bwMode="auto">
              <a:xfrm>
                <a:off x="720" y="816"/>
                <a:ext cx="3840" cy="1488"/>
                <a:chOff x="816" y="864"/>
                <a:chExt cx="3840" cy="1488"/>
              </a:xfrm>
            </p:grpSpPr>
            <p:sp>
              <p:nvSpPr>
                <p:cNvPr id="34864" name="Line 8"/>
                <p:cNvSpPr>
                  <a:spLocks noChangeShapeType="1"/>
                </p:cNvSpPr>
                <p:nvPr/>
              </p:nvSpPr>
              <p:spPr bwMode="auto">
                <a:xfrm>
                  <a:off x="816" y="864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5" name="Line 9"/>
                <p:cNvSpPr>
                  <a:spLocks noChangeShapeType="1"/>
                </p:cNvSpPr>
                <p:nvPr/>
              </p:nvSpPr>
              <p:spPr bwMode="auto">
                <a:xfrm>
                  <a:off x="816" y="1248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6" name="Line 10"/>
                <p:cNvSpPr>
                  <a:spLocks noChangeShapeType="1"/>
                </p:cNvSpPr>
                <p:nvPr/>
              </p:nvSpPr>
              <p:spPr bwMode="auto">
                <a:xfrm>
                  <a:off x="816" y="2352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7" name="Line 11"/>
                <p:cNvSpPr>
                  <a:spLocks noChangeShapeType="1"/>
                </p:cNvSpPr>
                <p:nvPr/>
              </p:nvSpPr>
              <p:spPr bwMode="auto">
                <a:xfrm>
                  <a:off x="1584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8" name="Line 12"/>
                <p:cNvSpPr>
                  <a:spLocks noChangeShapeType="1"/>
                </p:cNvSpPr>
                <p:nvPr/>
              </p:nvSpPr>
              <p:spPr bwMode="auto">
                <a:xfrm>
                  <a:off x="2736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9" name="Line 13"/>
                <p:cNvSpPr>
                  <a:spLocks noChangeShapeType="1"/>
                </p:cNvSpPr>
                <p:nvPr/>
              </p:nvSpPr>
              <p:spPr bwMode="auto">
                <a:xfrm>
                  <a:off x="3840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63" name="Line 14"/>
              <p:cNvSpPr>
                <a:spLocks noChangeShapeType="1"/>
              </p:cNvSpPr>
              <p:nvPr/>
            </p:nvSpPr>
            <p:spPr bwMode="auto">
              <a:xfrm>
                <a:off x="768" y="864"/>
                <a:ext cx="720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60" name="Group 15"/>
            <p:cNvGrpSpPr>
              <a:grpSpLocks/>
            </p:cNvGrpSpPr>
            <p:nvPr/>
          </p:nvGrpSpPr>
          <p:grpSpPr bwMode="auto">
            <a:xfrm>
              <a:off x="816" y="864"/>
              <a:ext cx="3456" cy="1248"/>
              <a:chOff x="816" y="864"/>
              <a:chExt cx="3488" cy="1360"/>
            </a:xfrm>
          </p:grpSpPr>
          <p:grpSp>
            <p:nvGrpSpPr>
              <p:cNvPr id="34861" name="Group 16"/>
              <p:cNvGrpSpPr>
                <a:grpSpLocks/>
              </p:cNvGrpSpPr>
              <p:nvPr/>
            </p:nvGrpSpPr>
            <p:grpSpPr bwMode="auto">
              <a:xfrm>
                <a:off x="816" y="864"/>
                <a:ext cx="3479" cy="1360"/>
                <a:chOff x="816" y="864"/>
                <a:chExt cx="3479" cy="1360"/>
              </a:xfrm>
            </p:grpSpPr>
            <p:graphicFrame>
              <p:nvGraphicFramePr>
                <p:cNvPr id="34831" name="Object 17"/>
                <p:cNvGraphicFramePr>
                  <a:graphicFrameLocks noChangeAspect="1"/>
                </p:cNvGraphicFramePr>
                <p:nvPr/>
              </p:nvGraphicFramePr>
              <p:xfrm>
                <a:off x="1200" y="864"/>
                <a:ext cx="232" cy="199"/>
              </p:xfrm>
              <a:graphic>
                <a:graphicData uri="http://schemas.openxmlformats.org/presentationml/2006/ole">
                  <p:oleObj spid="_x0000_s34898" name="Equation" r:id="rId4" imgW="368140" imgH="317362" progId="Equation.3">
                    <p:embed/>
                  </p:oleObj>
                </a:graphicData>
              </a:graphic>
            </p:graphicFrame>
            <p:graphicFrame>
              <p:nvGraphicFramePr>
                <p:cNvPr id="34832" name="Object 18"/>
                <p:cNvGraphicFramePr>
                  <a:graphicFrameLocks noChangeAspect="1"/>
                </p:cNvGraphicFramePr>
                <p:nvPr/>
              </p:nvGraphicFramePr>
              <p:xfrm>
                <a:off x="816" y="960"/>
                <a:ext cx="183" cy="199"/>
              </p:xfrm>
              <a:graphic>
                <a:graphicData uri="http://schemas.openxmlformats.org/presentationml/2006/ole">
                  <p:oleObj spid="_x0000_s34899" name="Equation" r:id="rId5" imgW="291847" imgH="317225" progId="Equation.3">
                    <p:embed/>
                  </p:oleObj>
                </a:graphicData>
              </a:graphic>
            </p:graphicFrame>
            <p:graphicFrame>
              <p:nvGraphicFramePr>
                <p:cNvPr id="34833" name="Object 19"/>
                <p:cNvGraphicFramePr>
                  <a:graphicFrameLocks noChangeAspect="1"/>
                </p:cNvGraphicFramePr>
                <p:nvPr/>
              </p:nvGraphicFramePr>
              <p:xfrm>
                <a:off x="2016" y="912"/>
                <a:ext cx="120" cy="199"/>
              </p:xfrm>
              <a:graphic>
                <a:graphicData uri="http://schemas.openxmlformats.org/presentationml/2006/ole">
                  <p:oleObj spid="_x0000_s34900" name="Equation" r:id="rId6" imgW="190335" imgH="317225" progId="Equation.3">
                    <p:embed/>
                  </p:oleObj>
                </a:graphicData>
              </a:graphic>
            </p:graphicFrame>
            <p:graphicFrame>
              <p:nvGraphicFramePr>
                <p:cNvPr id="34834" name="Object 20"/>
                <p:cNvGraphicFramePr>
                  <a:graphicFrameLocks noChangeAspect="1"/>
                </p:cNvGraphicFramePr>
                <p:nvPr/>
              </p:nvGraphicFramePr>
              <p:xfrm>
                <a:off x="3120" y="912"/>
                <a:ext cx="144" cy="199"/>
              </p:xfrm>
              <a:graphic>
                <a:graphicData uri="http://schemas.openxmlformats.org/presentationml/2006/ole">
                  <p:oleObj spid="_x0000_s34901" name="Equation" r:id="rId7" imgW="228501" imgH="317362" progId="Equation.3">
                    <p:embed/>
                  </p:oleObj>
                </a:graphicData>
              </a:graphic>
            </p:graphicFrame>
            <p:graphicFrame>
              <p:nvGraphicFramePr>
                <p:cNvPr id="34835" name="Object 21"/>
                <p:cNvGraphicFramePr>
                  <a:graphicFrameLocks noChangeAspect="1"/>
                </p:cNvGraphicFramePr>
                <p:nvPr/>
              </p:nvGraphicFramePr>
              <p:xfrm>
                <a:off x="4080" y="912"/>
                <a:ext cx="144" cy="208"/>
              </p:xfrm>
              <a:graphic>
                <a:graphicData uri="http://schemas.openxmlformats.org/presentationml/2006/ole">
                  <p:oleObj spid="_x0000_s34902" name="Equation" r:id="rId8" imgW="228600" imgH="330200" progId="Equation.3">
                    <p:embed/>
                  </p:oleObj>
                </a:graphicData>
              </a:graphic>
            </p:graphicFrame>
            <p:graphicFrame>
              <p:nvGraphicFramePr>
                <p:cNvPr id="34836" name="Object 22"/>
                <p:cNvGraphicFramePr>
                  <a:graphicFrameLocks noChangeAspect="1"/>
                </p:cNvGraphicFramePr>
                <p:nvPr/>
              </p:nvGraphicFramePr>
              <p:xfrm>
                <a:off x="960" y="1296"/>
                <a:ext cx="296" cy="199"/>
              </p:xfrm>
              <a:graphic>
                <a:graphicData uri="http://schemas.openxmlformats.org/presentationml/2006/ole">
                  <p:oleObj spid="_x0000_s34903" name="Equation" r:id="rId9" imgW="469696" imgH="317362" progId="Equation.3">
                    <p:embed/>
                  </p:oleObj>
                </a:graphicData>
              </a:graphic>
            </p:graphicFrame>
            <p:graphicFrame>
              <p:nvGraphicFramePr>
                <p:cNvPr id="34837" name="Object 23"/>
                <p:cNvGraphicFramePr>
                  <a:graphicFrameLocks noChangeAspect="1"/>
                </p:cNvGraphicFramePr>
                <p:nvPr/>
              </p:nvGraphicFramePr>
              <p:xfrm>
                <a:off x="1056" y="1680"/>
                <a:ext cx="135" cy="208"/>
              </p:xfrm>
              <a:graphic>
                <a:graphicData uri="http://schemas.openxmlformats.org/presentationml/2006/ole">
                  <p:oleObj spid="_x0000_s34904" name="Equation" r:id="rId10" imgW="215806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4838" name="Object 24"/>
                <p:cNvGraphicFramePr>
                  <a:graphicFrameLocks noChangeAspect="1"/>
                </p:cNvGraphicFramePr>
                <p:nvPr/>
              </p:nvGraphicFramePr>
              <p:xfrm>
                <a:off x="1056" y="2016"/>
                <a:ext cx="120" cy="199"/>
              </p:xfrm>
              <a:graphic>
                <a:graphicData uri="http://schemas.openxmlformats.org/presentationml/2006/ole">
                  <p:oleObj spid="_x0000_s34905" name="Equation" r:id="rId11" imgW="190335" imgH="317225" progId="Equation.3">
                    <p:embed/>
                  </p:oleObj>
                </a:graphicData>
              </a:graphic>
            </p:graphicFrame>
            <p:graphicFrame>
              <p:nvGraphicFramePr>
                <p:cNvPr id="34839" name="Object 25"/>
                <p:cNvGraphicFramePr>
                  <a:graphicFrameLocks noChangeAspect="1"/>
                </p:cNvGraphicFramePr>
                <p:nvPr/>
              </p:nvGraphicFramePr>
              <p:xfrm>
                <a:off x="1920" y="1296"/>
                <a:ext cx="320" cy="208"/>
              </p:xfrm>
              <a:graphic>
                <a:graphicData uri="http://schemas.openxmlformats.org/presentationml/2006/ole">
                  <p:oleObj spid="_x0000_s34906" name="Equation" r:id="rId12" imgW="508000" imgH="330200" progId="Equation.3">
                    <p:embed/>
                  </p:oleObj>
                </a:graphicData>
              </a:graphic>
            </p:graphicFrame>
            <p:graphicFrame>
              <p:nvGraphicFramePr>
                <p:cNvPr id="34840" name="Object 26"/>
                <p:cNvGraphicFramePr>
                  <a:graphicFrameLocks noChangeAspect="1"/>
                </p:cNvGraphicFramePr>
                <p:nvPr/>
              </p:nvGraphicFramePr>
              <p:xfrm>
                <a:off x="1920" y="1632"/>
                <a:ext cx="311" cy="208"/>
              </p:xfrm>
              <a:graphic>
                <a:graphicData uri="http://schemas.openxmlformats.org/presentationml/2006/ole">
                  <p:oleObj spid="_x0000_s34907" name="Equation" r:id="rId13" imgW="495085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4841" name="Object 27"/>
                <p:cNvGraphicFramePr>
                  <a:graphicFrameLocks noChangeAspect="1"/>
                </p:cNvGraphicFramePr>
                <p:nvPr/>
              </p:nvGraphicFramePr>
              <p:xfrm>
                <a:off x="1920" y="2016"/>
                <a:ext cx="311" cy="208"/>
              </p:xfrm>
              <a:graphic>
                <a:graphicData uri="http://schemas.openxmlformats.org/presentationml/2006/ole">
                  <p:oleObj spid="_x0000_s34908" name="Equation" r:id="rId14" imgW="495085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4842" name="Object 28"/>
                <p:cNvGraphicFramePr>
                  <a:graphicFrameLocks noChangeAspect="1"/>
                </p:cNvGraphicFramePr>
                <p:nvPr/>
              </p:nvGraphicFramePr>
              <p:xfrm>
                <a:off x="3024" y="2016"/>
                <a:ext cx="311" cy="208"/>
              </p:xfrm>
              <a:graphic>
                <a:graphicData uri="http://schemas.openxmlformats.org/presentationml/2006/ole">
                  <p:oleObj spid="_x0000_s34909" name="Equation" r:id="rId15" imgW="495085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4843" name="Object 29"/>
                <p:cNvGraphicFramePr>
                  <a:graphicFrameLocks noChangeAspect="1"/>
                </p:cNvGraphicFramePr>
                <p:nvPr/>
              </p:nvGraphicFramePr>
              <p:xfrm>
                <a:off x="3024" y="1296"/>
                <a:ext cx="311" cy="208"/>
              </p:xfrm>
              <a:graphic>
                <a:graphicData uri="http://schemas.openxmlformats.org/presentationml/2006/ole">
                  <p:oleObj spid="_x0000_s34910" name="Equation" r:id="rId16" imgW="495085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4844" name="Object 30"/>
                <p:cNvGraphicFramePr>
                  <a:graphicFrameLocks noChangeAspect="1"/>
                </p:cNvGraphicFramePr>
                <p:nvPr/>
              </p:nvGraphicFramePr>
              <p:xfrm>
                <a:off x="3984" y="2016"/>
                <a:ext cx="311" cy="208"/>
              </p:xfrm>
              <a:graphic>
                <a:graphicData uri="http://schemas.openxmlformats.org/presentationml/2006/ole">
                  <p:oleObj spid="_x0000_s34911" name="Equation" r:id="rId17" imgW="495085" imgH="330057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34828" name="Object 31"/>
              <p:cNvGraphicFramePr>
                <a:graphicFrameLocks noChangeAspect="1"/>
              </p:cNvGraphicFramePr>
              <p:nvPr/>
            </p:nvGraphicFramePr>
            <p:xfrm>
              <a:off x="3120" y="1632"/>
              <a:ext cx="135" cy="208"/>
            </p:xfrm>
            <a:graphic>
              <a:graphicData uri="http://schemas.openxmlformats.org/presentationml/2006/ole">
                <p:oleObj spid="_x0000_s34912" name="Equation" r:id="rId18" imgW="215806" imgH="330057" progId="Equation.3">
                  <p:embed/>
                </p:oleObj>
              </a:graphicData>
            </a:graphic>
          </p:graphicFrame>
          <p:graphicFrame>
            <p:nvGraphicFramePr>
              <p:cNvPr id="34829" name="Object 32"/>
              <p:cNvGraphicFramePr>
                <a:graphicFrameLocks noChangeAspect="1"/>
              </p:cNvGraphicFramePr>
              <p:nvPr/>
            </p:nvGraphicFramePr>
            <p:xfrm>
              <a:off x="4080" y="1296"/>
              <a:ext cx="135" cy="208"/>
            </p:xfrm>
            <a:graphic>
              <a:graphicData uri="http://schemas.openxmlformats.org/presentationml/2006/ole">
                <p:oleObj spid="_x0000_s34913" name="Equation" r:id="rId19" imgW="215806" imgH="330057" progId="Equation.3">
                  <p:embed/>
                </p:oleObj>
              </a:graphicData>
            </a:graphic>
          </p:graphicFrame>
          <p:graphicFrame>
            <p:nvGraphicFramePr>
              <p:cNvPr id="34830" name="Object 33"/>
              <p:cNvGraphicFramePr>
                <a:graphicFrameLocks noChangeAspect="1"/>
              </p:cNvGraphicFramePr>
              <p:nvPr/>
            </p:nvGraphicFramePr>
            <p:xfrm>
              <a:off x="3984" y="1632"/>
              <a:ext cx="320" cy="208"/>
            </p:xfrm>
            <a:graphic>
              <a:graphicData uri="http://schemas.openxmlformats.org/presentationml/2006/ole">
                <p:oleObj spid="_x0000_s34914" name="Equation" r:id="rId20" imgW="508000" imgH="330200" progId="Equation.3">
                  <p:embed/>
                </p:oleObj>
              </a:graphicData>
            </a:graphic>
          </p:graphicFrame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352550" y="4632325"/>
            <a:ext cx="6553200" cy="990600"/>
            <a:chOff x="920" y="3067"/>
            <a:chExt cx="4128" cy="624"/>
          </a:xfrm>
        </p:grpSpPr>
        <p:grpSp>
          <p:nvGrpSpPr>
            <p:cNvPr id="34851" name="Group 39"/>
            <p:cNvGrpSpPr>
              <a:grpSpLocks/>
            </p:cNvGrpSpPr>
            <p:nvPr/>
          </p:nvGrpSpPr>
          <p:grpSpPr bwMode="auto">
            <a:xfrm>
              <a:off x="920" y="3067"/>
              <a:ext cx="4128" cy="624"/>
              <a:chOff x="624" y="2784"/>
              <a:chExt cx="4128" cy="672"/>
            </a:xfrm>
          </p:grpSpPr>
          <p:grpSp>
            <p:nvGrpSpPr>
              <p:cNvPr id="34852" name="Group 40"/>
              <p:cNvGrpSpPr>
                <a:grpSpLocks/>
              </p:cNvGrpSpPr>
              <p:nvPr/>
            </p:nvGrpSpPr>
            <p:grpSpPr bwMode="auto">
              <a:xfrm>
                <a:off x="624" y="2784"/>
                <a:ext cx="4128" cy="672"/>
                <a:chOff x="624" y="3168"/>
                <a:chExt cx="4128" cy="672"/>
              </a:xfrm>
            </p:grpSpPr>
            <p:sp>
              <p:nvSpPr>
                <p:cNvPr id="34853" name="Line 41"/>
                <p:cNvSpPr>
                  <a:spLocks noChangeShapeType="1"/>
                </p:cNvSpPr>
                <p:nvPr/>
              </p:nvSpPr>
              <p:spPr bwMode="auto">
                <a:xfrm>
                  <a:off x="624" y="3168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4" name="Line 42"/>
                <p:cNvSpPr>
                  <a:spLocks noChangeShapeType="1"/>
                </p:cNvSpPr>
                <p:nvPr/>
              </p:nvSpPr>
              <p:spPr bwMode="auto">
                <a:xfrm>
                  <a:off x="624" y="3504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5" name="Line 43"/>
                <p:cNvSpPr>
                  <a:spLocks noChangeShapeType="1"/>
                </p:cNvSpPr>
                <p:nvPr/>
              </p:nvSpPr>
              <p:spPr bwMode="auto">
                <a:xfrm>
                  <a:off x="624" y="3840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6" name="Line 44"/>
                <p:cNvSpPr>
                  <a:spLocks noChangeShapeType="1"/>
                </p:cNvSpPr>
                <p:nvPr/>
              </p:nvSpPr>
              <p:spPr bwMode="auto">
                <a:xfrm>
                  <a:off x="1440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7" name="Line 45"/>
                <p:cNvSpPr>
                  <a:spLocks noChangeShapeType="1"/>
                </p:cNvSpPr>
                <p:nvPr/>
              </p:nvSpPr>
              <p:spPr bwMode="auto">
                <a:xfrm>
                  <a:off x="2592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8" name="Line 46"/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4826" name="Object 47"/>
              <p:cNvGraphicFramePr>
                <a:graphicFrameLocks noChangeAspect="1"/>
              </p:cNvGraphicFramePr>
              <p:nvPr/>
            </p:nvGraphicFramePr>
            <p:xfrm>
              <a:off x="864" y="2832"/>
              <a:ext cx="232" cy="199"/>
            </p:xfrm>
            <a:graphic>
              <a:graphicData uri="http://schemas.openxmlformats.org/presentationml/2006/ole">
                <p:oleObj spid="_x0000_s34915" name="Equation" r:id="rId21" imgW="368140" imgH="317362" progId="Equation.3">
                  <p:embed/>
                </p:oleObj>
              </a:graphicData>
            </a:graphic>
          </p:graphicFrame>
          <p:graphicFrame>
            <p:nvGraphicFramePr>
              <p:cNvPr id="34827" name="Object 48"/>
              <p:cNvGraphicFramePr>
                <a:graphicFrameLocks noChangeAspect="1"/>
              </p:cNvGraphicFramePr>
              <p:nvPr/>
            </p:nvGraphicFramePr>
            <p:xfrm>
              <a:off x="912" y="3216"/>
              <a:ext cx="176" cy="208"/>
            </p:xfrm>
            <a:graphic>
              <a:graphicData uri="http://schemas.openxmlformats.org/presentationml/2006/ole">
                <p:oleObj spid="_x0000_s34916" name="Equation" r:id="rId22" imgW="279400" imgH="330200" progId="Equation.3">
                  <p:embed/>
                </p:oleObj>
              </a:graphicData>
            </a:graphic>
          </p:graphicFrame>
        </p:grpSp>
        <p:graphicFrame>
          <p:nvGraphicFramePr>
            <p:cNvPr id="34820" name="Object 49"/>
            <p:cNvGraphicFramePr>
              <a:graphicFrameLocks noChangeAspect="1"/>
            </p:cNvGraphicFramePr>
            <p:nvPr/>
          </p:nvGraphicFramePr>
          <p:xfrm>
            <a:off x="2312" y="3115"/>
            <a:ext cx="120" cy="199"/>
          </p:xfrm>
          <a:graphic>
            <a:graphicData uri="http://schemas.openxmlformats.org/presentationml/2006/ole">
              <p:oleObj spid="_x0000_s34917" name="Equation" r:id="rId23" imgW="190335" imgH="317225" progId="Equation.3">
                <p:embed/>
              </p:oleObj>
            </a:graphicData>
          </a:graphic>
        </p:graphicFrame>
        <p:graphicFrame>
          <p:nvGraphicFramePr>
            <p:cNvPr id="34821" name="Object 50"/>
            <p:cNvGraphicFramePr>
              <a:graphicFrameLocks noChangeAspect="1"/>
            </p:cNvGraphicFramePr>
            <p:nvPr/>
          </p:nvGraphicFramePr>
          <p:xfrm>
            <a:off x="3320" y="3115"/>
            <a:ext cx="144" cy="199"/>
          </p:xfrm>
          <a:graphic>
            <a:graphicData uri="http://schemas.openxmlformats.org/presentationml/2006/ole">
              <p:oleObj spid="_x0000_s34918" name="Equation" r:id="rId24" imgW="228501" imgH="317362" progId="Equation.3">
                <p:embed/>
              </p:oleObj>
            </a:graphicData>
          </a:graphic>
        </p:graphicFrame>
        <p:graphicFrame>
          <p:nvGraphicFramePr>
            <p:cNvPr id="34822" name="Object 51"/>
            <p:cNvGraphicFramePr>
              <a:graphicFrameLocks noChangeAspect="1"/>
            </p:cNvGraphicFramePr>
            <p:nvPr/>
          </p:nvGraphicFramePr>
          <p:xfrm>
            <a:off x="4376" y="3115"/>
            <a:ext cx="144" cy="208"/>
          </p:xfrm>
          <a:graphic>
            <a:graphicData uri="http://schemas.openxmlformats.org/presentationml/2006/ole">
              <p:oleObj spid="_x0000_s34919" name="Equation" r:id="rId25" imgW="228600" imgH="330200" progId="Equation.3">
                <p:embed/>
              </p:oleObj>
            </a:graphicData>
          </a:graphic>
        </p:graphicFrame>
        <p:graphicFrame>
          <p:nvGraphicFramePr>
            <p:cNvPr id="34823" name="Object 52"/>
            <p:cNvGraphicFramePr>
              <a:graphicFrameLocks noChangeAspect="1"/>
            </p:cNvGraphicFramePr>
            <p:nvPr/>
          </p:nvGraphicFramePr>
          <p:xfrm>
            <a:off x="2216" y="3451"/>
            <a:ext cx="296" cy="200"/>
          </p:xfrm>
          <a:graphic>
            <a:graphicData uri="http://schemas.openxmlformats.org/presentationml/2006/ole">
              <p:oleObj spid="_x0000_s34920" name="Equation" r:id="rId26" imgW="469696" imgH="317362" progId="Equation.3">
                <p:embed/>
              </p:oleObj>
            </a:graphicData>
          </a:graphic>
        </p:graphicFrame>
        <p:graphicFrame>
          <p:nvGraphicFramePr>
            <p:cNvPr id="34824" name="Object 53"/>
            <p:cNvGraphicFramePr>
              <a:graphicFrameLocks noChangeAspect="1"/>
            </p:cNvGraphicFramePr>
            <p:nvPr/>
          </p:nvGraphicFramePr>
          <p:xfrm>
            <a:off x="3236" y="3455"/>
            <a:ext cx="296" cy="200"/>
          </p:xfrm>
          <a:graphic>
            <a:graphicData uri="http://schemas.openxmlformats.org/presentationml/2006/ole">
              <p:oleObj spid="_x0000_s34921" name="Equation" r:id="rId27" imgW="469696" imgH="317362" progId="Equation.3">
                <p:embed/>
              </p:oleObj>
            </a:graphicData>
          </a:graphic>
        </p:graphicFrame>
        <p:graphicFrame>
          <p:nvGraphicFramePr>
            <p:cNvPr id="34825" name="Object 54"/>
            <p:cNvGraphicFramePr>
              <a:graphicFrameLocks noChangeAspect="1"/>
            </p:cNvGraphicFramePr>
            <p:nvPr/>
          </p:nvGraphicFramePr>
          <p:xfrm>
            <a:off x="4340" y="3455"/>
            <a:ext cx="296" cy="200"/>
          </p:xfrm>
          <a:graphic>
            <a:graphicData uri="http://schemas.openxmlformats.org/presentationml/2006/ole">
              <p:oleObj spid="_x0000_s34922" name="Equation" r:id="rId28" imgW="469696" imgH="317362" progId="Equation.3">
                <p:embed/>
              </p:oleObj>
            </a:graphicData>
          </a:graphic>
        </p:graphicFrame>
      </p:grpSp>
      <p:sp>
        <p:nvSpPr>
          <p:cNvPr id="1327160" name="Text Box 56"/>
          <p:cNvSpPr txBox="1">
            <a:spLocks noChangeArrowheads="1"/>
          </p:cNvSpPr>
          <p:nvPr/>
        </p:nvSpPr>
        <p:spPr bwMode="auto">
          <a:xfrm>
            <a:off x="900113" y="3959225"/>
            <a:ext cx="2830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  <a:r>
              <a:rPr lang="zh-CN" altLang="en-US">
                <a:solidFill>
                  <a:srgbClr val="008000"/>
                </a:solidFill>
              </a:rPr>
              <a:t> </a:t>
            </a:r>
            <a:r>
              <a:rPr lang="zh-CN" altLang="en-US"/>
              <a:t>  </a:t>
            </a:r>
            <a:r>
              <a:rPr lang="en-US" altLang="zh-CN" i="1"/>
              <a:t>X</a:t>
            </a:r>
            <a:r>
              <a:rPr lang="zh-CN" altLang="en-US"/>
              <a:t>的分布律为</a:t>
            </a:r>
          </a:p>
        </p:txBody>
      </p:sp>
      <p:sp>
        <p:nvSpPr>
          <p:cNvPr id="1327161" name="Text Box 57"/>
          <p:cNvSpPr txBox="1">
            <a:spLocks noChangeArrowheads="1"/>
          </p:cNvSpPr>
          <p:nvPr/>
        </p:nvSpPr>
        <p:spPr bwMode="auto">
          <a:xfrm>
            <a:off x="900113" y="341471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求</a:t>
            </a:r>
            <a:r>
              <a:rPr lang="en-US" altLang="zh-CN" i="1"/>
              <a:t>E</a:t>
            </a:r>
            <a:r>
              <a:rPr kumimoji="1" lang="en-US" altLang="zh-CN">
                <a:sym typeface="Symbol" pitchFamily="18" charset="2"/>
              </a:rPr>
              <a:t></a:t>
            </a:r>
            <a:r>
              <a:rPr kumimoji="1" lang="en-US" altLang="zh-CN" i="1"/>
              <a:t>X</a:t>
            </a:r>
            <a:r>
              <a:rPr kumimoji="1" lang="en-US" altLang="zh-CN">
                <a:sym typeface="Symbol" pitchFamily="18" charset="2"/>
              </a:rPr>
              <a:t>, </a:t>
            </a:r>
            <a:r>
              <a:rPr lang="en-US" altLang="zh-CN" i="1"/>
              <a:t>E</a:t>
            </a:r>
            <a:r>
              <a:rPr kumimoji="1" lang="en-US" altLang="zh-CN">
                <a:sym typeface="Symbol" pitchFamily="18" charset="2"/>
              </a:rPr>
              <a:t></a:t>
            </a:r>
            <a:r>
              <a:rPr kumimoji="1" lang="en-US" altLang="zh-CN" i="1"/>
              <a:t>Y</a:t>
            </a:r>
            <a:r>
              <a:rPr kumimoji="1" lang="en-US" altLang="zh-CN">
                <a:sym typeface="Symbol" pitchFamily="18" charset="2"/>
              </a:rPr>
              <a:t>, </a:t>
            </a:r>
            <a:endParaRPr kumimoji="1" lang="en-US" altLang="en-US">
              <a:sym typeface="Symbol" pitchFamily="18" charset="2"/>
            </a:endParaRPr>
          </a:p>
        </p:txBody>
      </p:sp>
      <p:graphicFrame>
        <p:nvGraphicFramePr>
          <p:cNvPr id="1327168" name="Object 64"/>
          <p:cNvGraphicFramePr>
            <a:graphicFrameLocks noGrp="1"/>
          </p:cNvGraphicFramePr>
          <p:nvPr>
            <p:ph sz="half" idx="2"/>
          </p:nvPr>
        </p:nvGraphicFramePr>
        <p:xfrm>
          <a:off x="3132138" y="3436938"/>
          <a:ext cx="3300412" cy="492125"/>
        </p:xfrm>
        <a:graphic>
          <a:graphicData uri="http://schemas.openxmlformats.org/presentationml/2006/ole">
            <p:oleObj spid="_x0000_s34923" name="公式" r:id="rId29" imgW="3403600" imgH="508000" progId="Equation.3">
              <p:embed/>
            </p:oleObj>
          </a:graphicData>
        </a:graphic>
      </p:graphicFrame>
      <p:sp>
        <p:nvSpPr>
          <p:cNvPr id="34850" name="Rectangle 54"/>
          <p:cNvSpPr>
            <a:spLocks noChangeArrowheads="1"/>
          </p:cNvSpPr>
          <p:nvPr/>
        </p:nvSpPr>
        <p:spPr bwMode="auto">
          <a:xfrm>
            <a:off x="2051050" y="692150"/>
            <a:ext cx="309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</a:rPr>
              <a:t>设</a:t>
            </a:r>
            <a:r>
              <a:rPr kumimoji="1" lang="zh-CN" altLang="en-US">
                <a:solidFill>
                  <a:srgbClr val="0000CC"/>
                </a:solidFill>
                <a:sym typeface="Symbol" pitchFamily="18" charset="2"/>
              </a:rPr>
              <a:t></a:t>
            </a:r>
            <a:r>
              <a:rPr kumimoji="1" lang="en-US" altLang="zh-CN" i="1">
                <a:solidFill>
                  <a:srgbClr val="0000CC"/>
                </a:solidFill>
              </a:rPr>
              <a:t>X</a:t>
            </a:r>
            <a:r>
              <a:rPr kumimoji="1" lang="en-US" altLang="zh-CN">
                <a:solidFill>
                  <a:srgbClr val="0000CC"/>
                </a:solidFill>
              </a:rPr>
              <a:t>,</a:t>
            </a:r>
            <a:r>
              <a:rPr kumimoji="1" lang="en-US" altLang="zh-CN" i="1">
                <a:solidFill>
                  <a:srgbClr val="0000CC"/>
                </a:solidFill>
              </a:rPr>
              <a:t>Y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</a:t>
            </a:r>
            <a:r>
              <a:rPr kumimoji="1" lang="zh-CN" altLang="en-US">
                <a:solidFill>
                  <a:srgbClr val="0000CC"/>
                </a:solidFill>
              </a:rPr>
              <a:t>的分布律为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7160" grpId="0"/>
      <p:bldP spid="13271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433" name="Text Box 313"/>
          <p:cNvSpPr txBox="1">
            <a:spLocks noChangeArrowheads="1"/>
          </p:cNvSpPr>
          <p:nvPr/>
        </p:nvSpPr>
        <p:spPr bwMode="auto">
          <a:xfrm>
            <a:off x="898525" y="3068638"/>
            <a:ext cx="3529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因为</a:t>
            </a:r>
            <a:r>
              <a:rPr lang="en-US" altLang="zh-CN"/>
              <a:t>(</a:t>
            </a:r>
            <a:r>
              <a:rPr lang="en-US" altLang="zh-CN" i="1"/>
              <a:t>X,Y</a:t>
            </a:r>
            <a:r>
              <a:rPr lang="en-US" altLang="zh-CN"/>
              <a:t>)</a:t>
            </a:r>
            <a:r>
              <a:rPr lang="zh-CN" altLang="en-US"/>
              <a:t>的分布律为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619625" y="3435350"/>
          <a:ext cx="190500" cy="419100"/>
        </p:xfrm>
        <a:graphic>
          <a:graphicData uri="http://schemas.openxmlformats.org/presentationml/2006/ole">
            <p:oleObj spid="_x0000_s35922" name="Equation" r:id="rId3" imgW="190500" imgH="419100" progId="Equation.3">
              <p:embed/>
            </p:oleObj>
          </a:graphicData>
        </a:graphic>
      </p:graphicFrame>
      <p:graphicFrame>
        <p:nvGraphicFramePr>
          <p:cNvPr id="1428483" name="Object 3"/>
          <p:cNvGraphicFramePr>
            <a:graphicFrameLocks/>
          </p:cNvGraphicFramePr>
          <p:nvPr/>
        </p:nvGraphicFramePr>
        <p:xfrm>
          <a:off x="971550" y="2517775"/>
          <a:ext cx="5661025" cy="419100"/>
        </p:xfrm>
        <a:graphic>
          <a:graphicData uri="http://schemas.openxmlformats.org/presentationml/2006/ole">
            <p:oleObj spid="_x0000_s35923" name="Equation" r:id="rId4" imgW="5664200" imgH="419100" progId="Equation.3">
              <p:embed/>
            </p:oleObj>
          </a:graphicData>
        </a:graphic>
      </p:graphicFrame>
      <p:sp>
        <p:nvSpPr>
          <p:cNvPr id="35871" name="Text Box 365"/>
          <p:cNvSpPr txBox="1">
            <a:spLocks noChangeArrowheads="1"/>
          </p:cNvSpPr>
          <p:nvPr/>
        </p:nvSpPr>
        <p:spPr bwMode="auto">
          <a:xfrm>
            <a:off x="900113" y="692150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/>
              <a:t>Y</a:t>
            </a:r>
            <a:r>
              <a:rPr lang="zh-CN" altLang="en-US"/>
              <a:t>的分布律为</a:t>
            </a:r>
          </a:p>
        </p:txBody>
      </p:sp>
      <p:grpSp>
        <p:nvGrpSpPr>
          <p:cNvPr id="2" name="Group 385"/>
          <p:cNvGrpSpPr>
            <a:grpSpLocks/>
          </p:cNvGrpSpPr>
          <p:nvPr/>
        </p:nvGrpSpPr>
        <p:grpSpPr bwMode="auto">
          <a:xfrm>
            <a:off x="1314450" y="758825"/>
            <a:ext cx="6553200" cy="1517650"/>
            <a:chOff x="768" y="916"/>
            <a:chExt cx="4128" cy="956"/>
          </a:xfrm>
        </p:grpSpPr>
        <p:grpSp>
          <p:nvGrpSpPr>
            <p:cNvPr id="35885" name="Group 386"/>
            <p:cNvGrpSpPr>
              <a:grpSpLocks/>
            </p:cNvGrpSpPr>
            <p:nvPr/>
          </p:nvGrpSpPr>
          <p:grpSpPr bwMode="auto">
            <a:xfrm>
              <a:off x="768" y="1296"/>
              <a:ext cx="4128" cy="576"/>
              <a:chOff x="768" y="1296"/>
              <a:chExt cx="4128" cy="576"/>
            </a:xfrm>
          </p:grpSpPr>
          <p:grpSp>
            <p:nvGrpSpPr>
              <p:cNvPr id="35886" name="Group 387"/>
              <p:cNvGrpSpPr>
                <a:grpSpLocks/>
              </p:cNvGrpSpPr>
              <p:nvPr/>
            </p:nvGrpSpPr>
            <p:grpSpPr bwMode="auto">
              <a:xfrm>
                <a:off x="768" y="1296"/>
                <a:ext cx="4128" cy="576"/>
                <a:chOff x="768" y="864"/>
                <a:chExt cx="4128" cy="576"/>
              </a:xfrm>
            </p:grpSpPr>
            <p:grpSp>
              <p:nvGrpSpPr>
                <p:cNvPr id="35887" name="Group 388"/>
                <p:cNvGrpSpPr>
                  <a:grpSpLocks/>
                </p:cNvGrpSpPr>
                <p:nvPr/>
              </p:nvGrpSpPr>
              <p:grpSpPr bwMode="auto">
                <a:xfrm>
                  <a:off x="768" y="864"/>
                  <a:ext cx="4128" cy="576"/>
                  <a:chOff x="624" y="3168"/>
                  <a:chExt cx="4128" cy="672"/>
                </a:xfrm>
              </p:grpSpPr>
              <p:sp>
                <p:nvSpPr>
                  <p:cNvPr id="35888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3168"/>
                    <a:ext cx="41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89" name="Line 390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3504"/>
                    <a:ext cx="41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0" name="Line 391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3840"/>
                    <a:ext cx="41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1" name="Line 392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16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2" name="Line 393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316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3" name="Line 394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316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35868" name="Object 28"/>
                <p:cNvGraphicFramePr>
                  <a:graphicFrameLocks noChangeAspect="1"/>
                </p:cNvGraphicFramePr>
                <p:nvPr/>
              </p:nvGraphicFramePr>
              <p:xfrm>
                <a:off x="1056" y="912"/>
                <a:ext cx="183" cy="199"/>
              </p:xfrm>
              <a:graphic>
                <a:graphicData uri="http://schemas.openxmlformats.org/presentationml/2006/ole">
                  <p:oleObj spid="_x0000_s35924" name="Equation" r:id="rId5" imgW="291847" imgH="317225" progId="Equation.3">
                    <p:embed/>
                  </p:oleObj>
                </a:graphicData>
              </a:graphic>
            </p:graphicFrame>
            <p:graphicFrame>
              <p:nvGraphicFramePr>
                <p:cNvPr id="35869" name="Object 29"/>
                <p:cNvGraphicFramePr>
                  <a:graphicFrameLocks noChangeAspect="1"/>
                </p:cNvGraphicFramePr>
                <p:nvPr/>
              </p:nvGraphicFramePr>
              <p:xfrm>
                <a:off x="1008" y="1200"/>
                <a:ext cx="176" cy="208"/>
              </p:xfrm>
              <a:graphic>
                <a:graphicData uri="http://schemas.openxmlformats.org/presentationml/2006/ole">
                  <p:oleObj spid="_x0000_s35925" name="Equation" r:id="rId6" imgW="279400" imgH="33020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35862" name="Object 22"/>
              <p:cNvGraphicFramePr>
                <a:graphicFrameLocks noChangeAspect="1"/>
              </p:cNvGraphicFramePr>
              <p:nvPr/>
            </p:nvGraphicFramePr>
            <p:xfrm>
              <a:off x="2020" y="1344"/>
              <a:ext cx="296" cy="199"/>
            </p:xfrm>
            <a:graphic>
              <a:graphicData uri="http://schemas.openxmlformats.org/presentationml/2006/ole">
                <p:oleObj spid="_x0000_s35926" name="Equation" r:id="rId7" imgW="469696" imgH="317362" progId="Equation.3">
                  <p:embed/>
                </p:oleObj>
              </a:graphicData>
            </a:graphic>
          </p:graphicFrame>
          <p:graphicFrame>
            <p:nvGraphicFramePr>
              <p:cNvPr id="35863" name="Object 23"/>
              <p:cNvGraphicFramePr>
                <a:graphicFrameLocks noChangeAspect="1"/>
              </p:cNvGraphicFramePr>
              <p:nvPr/>
            </p:nvGraphicFramePr>
            <p:xfrm>
              <a:off x="3172" y="1344"/>
              <a:ext cx="135" cy="208"/>
            </p:xfrm>
            <a:graphic>
              <a:graphicData uri="http://schemas.openxmlformats.org/presentationml/2006/ole">
                <p:oleObj spid="_x0000_s35927" name="Equation" r:id="rId8" imgW="215806" imgH="330057" progId="Equation.3">
                  <p:embed/>
                </p:oleObj>
              </a:graphicData>
            </a:graphic>
          </p:graphicFrame>
          <p:graphicFrame>
            <p:nvGraphicFramePr>
              <p:cNvPr id="35864" name="Object 24"/>
              <p:cNvGraphicFramePr>
                <a:graphicFrameLocks noChangeAspect="1"/>
              </p:cNvGraphicFramePr>
              <p:nvPr/>
            </p:nvGraphicFramePr>
            <p:xfrm>
              <a:off x="4276" y="1344"/>
              <a:ext cx="120" cy="199"/>
            </p:xfrm>
            <a:graphic>
              <a:graphicData uri="http://schemas.openxmlformats.org/presentationml/2006/ole">
                <p:oleObj spid="_x0000_s35928" name="Equation" r:id="rId9" imgW="190335" imgH="317225" progId="Equation.3">
                  <p:embed/>
                </p:oleObj>
              </a:graphicData>
            </a:graphic>
          </p:graphicFrame>
          <p:graphicFrame>
            <p:nvGraphicFramePr>
              <p:cNvPr id="35865" name="Object 25"/>
              <p:cNvGraphicFramePr>
                <a:graphicFrameLocks noChangeAspect="1"/>
              </p:cNvGraphicFramePr>
              <p:nvPr/>
            </p:nvGraphicFramePr>
            <p:xfrm>
              <a:off x="2032" y="1636"/>
              <a:ext cx="296" cy="200"/>
            </p:xfrm>
            <a:graphic>
              <a:graphicData uri="http://schemas.openxmlformats.org/presentationml/2006/ole">
                <p:oleObj spid="_x0000_s35929" name="Equation" r:id="rId10" imgW="469696" imgH="317362" progId="Equation.3">
                  <p:embed/>
                </p:oleObj>
              </a:graphicData>
            </a:graphic>
          </p:graphicFrame>
          <p:graphicFrame>
            <p:nvGraphicFramePr>
              <p:cNvPr id="35866" name="Object 26"/>
              <p:cNvGraphicFramePr>
                <a:graphicFrameLocks noChangeAspect="1"/>
              </p:cNvGraphicFramePr>
              <p:nvPr/>
            </p:nvGraphicFramePr>
            <p:xfrm>
              <a:off x="3088" y="1636"/>
              <a:ext cx="296" cy="200"/>
            </p:xfrm>
            <a:graphic>
              <a:graphicData uri="http://schemas.openxmlformats.org/presentationml/2006/ole">
                <p:oleObj spid="_x0000_s35930" name="Equation" r:id="rId11" imgW="469696" imgH="317362" progId="Equation.3">
                  <p:embed/>
                </p:oleObj>
              </a:graphicData>
            </a:graphic>
          </p:graphicFrame>
          <p:graphicFrame>
            <p:nvGraphicFramePr>
              <p:cNvPr id="35867" name="Object 27"/>
              <p:cNvGraphicFramePr>
                <a:graphicFrameLocks noChangeAspect="1"/>
              </p:cNvGraphicFramePr>
              <p:nvPr/>
            </p:nvGraphicFramePr>
            <p:xfrm>
              <a:off x="4192" y="1636"/>
              <a:ext cx="296" cy="200"/>
            </p:xfrm>
            <a:graphic>
              <a:graphicData uri="http://schemas.openxmlformats.org/presentationml/2006/ole">
                <p:oleObj spid="_x0000_s35931" name="Equation" r:id="rId12" imgW="469696" imgH="317362" progId="Equation.3">
                  <p:embed/>
                </p:oleObj>
              </a:graphicData>
            </a:graphic>
          </p:graphicFrame>
        </p:grpSp>
        <p:graphicFrame>
          <p:nvGraphicFramePr>
            <p:cNvPr id="35861" name="Object 21"/>
            <p:cNvGraphicFramePr>
              <a:graphicFrameLocks noChangeAspect="1"/>
            </p:cNvGraphicFramePr>
            <p:nvPr/>
          </p:nvGraphicFramePr>
          <p:xfrm>
            <a:off x="1180" y="916"/>
            <a:ext cx="120" cy="264"/>
          </p:xfrm>
          <a:graphic>
            <a:graphicData uri="http://schemas.openxmlformats.org/presentationml/2006/ole">
              <p:oleObj spid="_x0000_s35932" name="公式" r:id="rId13" imgW="190500" imgH="419100" progId="Equation.3">
                <p:embed/>
              </p:oleObj>
            </a:graphicData>
          </a:graphic>
        </p:graphicFrame>
      </p:grpSp>
      <p:grpSp>
        <p:nvGrpSpPr>
          <p:cNvPr id="6" name="Group 423"/>
          <p:cNvGrpSpPr>
            <a:grpSpLocks/>
          </p:cNvGrpSpPr>
          <p:nvPr/>
        </p:nvGrpSpPr>
        <p:grpSpPr bwMode="auto">
          <a:xfrm>
            <a:off x="1692275" y="3789363"/>
            <a:ext cx="5791200" cy="1905000"/>
            <a:chOff x="720" y="816"/>
            <a:chExt cx="3840" cy="1296"/>
          </a:xfrm>
        </p:grpSpPr>
        <p:grpSp>
          <p:nvGrpSpPr>
            <p:cNvPr id="35874" name="Group 424"/>
            <p:cNvGrpSpPr>
              <a:grpSpLocks/>
            </p:cNvGrpSpPr>
            <p:nvPr/>
          </p:nvGrpSpPr>
          <p:grpSpPr bwMode="auto">
            <a:xfrm>
              <a:off x="720" y="816"/>
              <a:ext cx="3840" cy="1296"/>
              <a:chOff x="720" y="816"/>
              <a:chExt cx="3840" cy="1488"/>
            </a:xfrm>
          </p:grpSpPr>
          <p:grpSp>
            <p:nvGrpSpPr>
              <p:cNvPr id="35877" name="Group 425"/>
              <p:cNvGrpSpPr>
                <a:grpSpLocks/>
              </p:cNvGrpSpPr>
              <p:nvPr/>
            </p:nvGrpSpPr>
            <p:grpSpPr bwMode="auto">
              <a:xfrm>
                <a:off x="720" y="816"/>
                <a:ext cx="3840" cy="1488"/>
                <a:chOff x="816" y="864"/>
                <a:chExt cx="3840" cy="1488"/>
              </a:xfrm>
            </p:grpSpPr>
            <p:sp>
              <p:nvSpPr>
                <p:cNvPr id="35879" name="Line 426"/>
                <p:cNvSpPr>
                  <a:spLocks noChangeShapeType="1"/>
                </p:cNvSpPr>
                <p:nvPr/>
              </p:nvSpPr>
              <p:spPr bwMode="auto">
                <a:xfrm>
                  <a:off x="816" y="864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0" name="Line 427"/>
                <p:cNvSpPr>
                  <a:spLocks noChangeShapeType="1"/>
                </p:cNvSpPr>
                <p:nvPr/>
              </p:nvSpPr>
              <p:spPr bwMode="auto">
                <a:xfrm>
                  <a:off x="816" y="1248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1" name="Line 428"/>
                <p:cNvSpPr>
                  <a:spLocks noChangeShapeType="1"/>
                </p:cNvSpPr>
                <p:nvPr/>
              </p:nvSpPr>
              <p:spPr bwMode="auto">
                <a:xfrm>
                  <a:off x="816" y="2352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2" name="Line 429"/>
                <p:cNvSpPr>
                  <a:spLocks noChangeShapeType="1"/>
                </p:cNvSpPr>
                <p:nvPr/>
              </p:nvSpPr>
              <p:spPr bwMode="auto">
                <a:xfrm>
                  <a:off x="1584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3" name="Line 430"/>
                <p:cNvSpPr>
                  <a:spLocks noChangeShapeType="1"/>
                </p:cNvSpPr>
                <p:nvPr/>
              </p:nvSpPr>
              <p:spPr bwMode="auto">
                <a:xfrm>
                  <a:off x="2736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84" name="Line 431"/>
                <p:cNvSpPr>
                  <a:spLocks noChangeShapeType="1"/>
                </p:cNvSpPr>
                <p:nvPr/>
              </p:nvSpPr>
              <p:spPr bwMode="auto">
                <a:xfrm>
                  <a:off x="3840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78" name="Line 432"/>
              <p:cNvSpPr>
                <a:spLocks noChangeShapeType="1"/>
              </p:cNvSpPr>
              <p:nvPr/>
            </p:nvSpPr>
            <p:spPr bwMode="auto">
              <a:xfrm>
                <a:off x="768" y="864"/>
                <a:ext cx="720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75" name="Group 433"/>
            <p:cNvGrpSpPr>
              <a:grpSpLocks/>
            </p:cNvGrpSpPr>
            <p:nvPr/>
          </p:nvGrpSpPr>
          <p:grpSpPr bwMode="auto">
            <a:xfrm>
              <a:off x="816" y="864"/>
              <a:ext cx="3456" cy="1248"/>
              <a:chOff x="816" y="864"/>
              <a:chExt cx="3488" cy="1360"/>
            </a:xfrm>
          </p:grpSpPr>
          <p:grpSp>
            <p:nvGrpSpPr>
              <p:cNvPr id="35876" name="Group 434"/>
              <p:cNvGrpSpPr>
                <a:grpSpLocks/>
              </p:cNvGrpSpPr>
              <p:nvPr/>
            </p:nvGrpSpPr>
            <p:grpSpPr bwMode="auto">
              <a:xfrm>
                <a:off x="816" y="864"/>
                <a:ext cx="3479" cy="1360"/>
                <a:chOff x="816" y="864"/>
                <a:chExt cx="3479" cy="1360"/>
              </a:xfrm>
            </p:grpSpPr>
            <p:graphicFrame>
              <p:nvGraphicFramePr>
                <p:cNvPr id="35847" name="Object 7"/>
                <p:cNvGraphicFramePr>
                  <a:graphicFrameLocks noChangeAspect="1"/>
                </p:cNvGraphicFramePr>
                <p:nvPr/>
              </p:nvGraphicFramePr>
              <p:xfrm>
                <a:off x="1200" y="864"/>
                <a:ext cx="232" cy="199"/>
              </p:xfrm>
              <a:graphic>
                <a:graphicData uri="http://schemas.openxmlformats.org/presentationml/2006/ole">
                  <p:oleObj spid="_x0000_s35933" name="Equation" r:id="rId14" imgW="368140" imgH="317362" progId="Equation.3">
                    <p:embed/>
                  </p:oleObj>
                </a:graphicData>
              </a:graphic>
            </p:graphicFrame>
            <p:graphicFrame>
              <p:nvGraphicFramePr>
                <p:cNvPr id="35848" name="Object 8"/>
                <p:cNvGraphicFramePr>
                  <a:graphicFrameLocks noChangeAspect="1"/>
                </p:cNvGraphicFramePr>
                <p:nvPr/>
              </p:nvGraphicFramePr>
              <p:xfrm>
                <a:off x="816" y="960"/>
                <a:ext cx="183" cy="199"/>
              </p:xfrm>
              <a:graphic>
                <a:graphicData uri="http://schemas.openxmlformats.org/presentationml/2006/ole">
                  <p:oleObj spid="_x0000_s35934" name="Equation" r:id="rId15" imgW="291847" imgH="317225" progId="Equation.3">
                    <p:embed/>
                  </p:oleObj>
                </a:graphicData>
              </a:graphic>
            </p:graphicFrame>
            <p:graphicFrame>
              <p:nvGraphicFramePr>
                <p:cNvPr id="35849" name="Object 9"/>
                <p:cNvGraphicFramePr>
                  <a:graphicFrameLocks noChangeAspect="1"/>
                </p:cNvGraphicFramePr>
                <p:nvPr/>
              </p:nvGraphicFramePr>
              <p:xfrm>
                <a:off x="2016" y="912"/>
                <a:ext cx="120" cy="199"/>
              </p:xfrm>
              <a:graphic>
                <a:graphicData uri="http://schemas.openxmlformats.org/presentationml/2006/ole">
                  <p:oleObj spid="_x0000_s35935" name="Equation" r:id="rId16" imgW="190335" imgH="317225" progId="Equation.3">
                    <p:embed/>
                  </p:oleObj>
                </a:graphicData>
              </a:graphic>
            </p:graphicFrame>
            <p:graphicFrame>
              <p:nvGraphicFramePr>
                <p:cNvPr id="35850" name="Object 10"/>
                <p:cNvGraphicFramePr>
                  <a:graphicFrameLocks noChangeAspect="1"/>
                </p:cNvGraphicFramePr>
                <p:nvPr/>
              </p:nvGraphicFramePr>
              <p:xfrm>
                <a:off x="3120" y="912"/>
                <a:ext cx="144" cy="199"/>
              </p:xfrm>
              <a:graphic>
                <a:graphicData uri="http://schemas.openxmlformats.org/presentationml/2006/ole">
                  <p:oleObj spid="_x0000_s35936" name="Equation" r:id="rId17" imgW="228501" imgH="317362" progId="Equation.3">
                    <p:embed/>
                  </p:oleObj>
                </a:graphicData>
              </a:graphic>
            </p:graphicFrame>
            <p:graphicFrame>
              <p:nvGraphicFramePr>
                <p:cNvPr id="35851" name="Object 11"/>
                <p:cNvGraphicFramePr>
                  <a:graphicFrameLocks noChangeAspect="1"/>
                </p:cNvGraphicFramePr>
                <p:nvPr/>
              </p:nvGraphicFramePr>
              <p:xfrm>
                <a:off x="4080" y="912"/>
                <a:ext cx="144" cy="208"/>
              </p:xfrm>
              <a:graphic>
                <a:graphicData uri="http://schemas.openxmlformats.org/presentationml/2006/ole">
                  <p:oleObj spid="_x0000_s35937" name="Equation" r:id="rId18" imgW="228600" imgH="330200" progId="Equation.3">
                    <p:embed/>
                  </p:oleObj>
                </a:graphicData>
              </a:graphic>
            </p:graphicFrame>
            <p:graphicFrame>
              <p:nvGraphicFramePr>
                <p:cNvPr id="35852" name="Object 12"/>
                <p:cNvGraphicFramePr>
                  <a:graphicFrameLocks noChangeAspect="1"/>
                </p:cNvGraphicFramePr>
                <p:nvPr/>
              </p:nvGraphicFramePr>
              <p:xfrm>
                <a:off x="960" y="1296"/>
                <a:ext cx="296" cy="199"/>
              </p:xfrm>
              <a:graphic>
                <a:graphicData uri="http://schemas.openxmlformats.org/presentationml/2006/ole">
                  <p:oleObj spid="_x0000_s35938" name="Equation" r:id="rId19" imgW="469696" imgH="317362" progId="Equation.3">
                    <p:embed/>
                  </p:oleObj>
                </a:graphicData>
              </a:graphic>
            </p:graphicFrame>
            <p:graphicFrame>
              <p:nvGraphicFramePr>
                <p:cNvPr id="35853" name="Object 13"/>
                <p:cNvGraphicFramePr>
                  <a:graphicFrameLocks noChangeAspect="1"/>
                </p:cNvGraphicFramePr>
                <p:nvPr/>
              </p:nvGraphicFramePr>
              <p:xfrm>
                <a:off x="1056" y="1680"/>
                <a:ext cx="135" cy="208"/>
              </p:xfrm>
              <a:graphic>
                <a:graphicData uri="http://schemas.openxmlformats.org/presentationml/2006/ole">
                  <p:oleObj spid="_x0000_s35939" name="Equation" r:id="rId20" imgW="215806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5854" name="Object 14"/>
                <p:cNvGraphicFramePr>
                  <a:graphicFrameLocks noChangeAspect="1"/>
                </p:cNvGraphicFramePr>
                <p:nvPr/>
              </p:nvGraphicFramePr>
              <p:xfrm>
                <a:off x="1056" y="2016"/>
                <a:ext cx="120" cy="199"/>
              </p:xfrm>
              <a:graphic>
                <a:graphicData uri="http://schemas.openxmlformats.org/presentationml/2006/ole">
                  <p:oleObj spid="_x0000_s35940" name="Equation" r:id="rId21" imgW="190335" imgH="317225" progId="Equation.3">
                    <p:embed/>
                  </p:oleObj>
                </a:graphicData>
              </a:graphic>
            </p:graphicFrame>
            <p:graphicFrame>
              <p:nvGraphicFramePr>
                <p:cNvPr id="35855" name="Object 15"/>
                <p:cNvGraphicFramePr>
                  <a:graphicFrameLocks noChangeAspect="1"/>
                </p:cNvGraphicFramePr>
                <p:nvPr/>
              </p:nvGraphicFramePr>
              <p:xfrm>
                <a:off x="1920" y="1296"/>
                <a:ext cx="320" cy="208"/>
              </p:xfrm>
              <a:graphic>
                <a:graphicData uri="http://schemas.openxmlformats.org/presentationml/2006/ole">
                  <p:oleObj spid="_x0000_s35941" name="Equation" r:id="rId22" imgW="508000" imgH="330200" progId="Equation.3">
                    <p:embed/>
                  </p:oleObj>
                </a:graphicData>
              </a:graphic>
            </p:graphicFrame>
            <p:graphicFrame>
              <p:nvGraphicFramePr>
                <p:cNvPr id="35856" name="Object 16"/>
                <p:cNvGraphicFramePr>
                  <a:graphicFrameLocks noChangeAspect="1"/>
                </p:cNvGraphicFramePr>
                <p:nvPr/>
              </p:nvGraphicFramePr>
              <p:xfrm>
                <a:off x="1920" y="1632"/>
                <a:ext cx="311" cy="208"/>
              </p:xfrm>
              <a:graphic>
                <a:graphicData uri="http://schemas.openxmlformats.org/presentationml/2006/ole">
                  <p:oleObj spid="_x0000_s35942" name="Equation" r:id="rId23" imgW="495085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5857" name="Object 17"/>
                <p:cNvGraphicFramePr>
                  <a:graphicFrameLocks noChangeAspect="1"/>
                </p:cNvGraphicFramePr>
                <p:nvPr/>
              </p:nvGraphicFramePr>
              <p:xfrm>
                <a:off x="1920" y="2016"/>
                <a:ext cx="311" cy="208"/>
              </p:xfrm>
              <a:graphic>
                <a:graphicData uri="http://schemas.openxmlformats.org/presentationml/2006/ole">
                  <p:oleObj spid="_x0000_s35943" name="Equation" r:id="rId24" imgW="495085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5858" name="Object 18"/>
                <p:cNvGraphicFramePr>
                  <a:graphicFrameLocks noChangeAspect="1"/>
                </p:cNvGraphicFramePr>
                <p:nvPr/>
              </p:nvGraphicFramePr>
              <p:xfrm>
                <a:off x="3024" y="2016"/>
                <a:ext cx="311" cy="208"/>
              </p:xfrm>
              <a:graphic>
                <a:graphicData uri="http://schemas.openxmlformats.org/presentationml/2006/ole">
                  <p:oleObj spid="_x0000_s35944" name="Equation" r:id="rId25" imgW="495085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5859" name="Object 19"/>
                <p:cNvGraphicFramePr>
                  <a:graphicFrameLocks noChangeAspect="1"/>
                </p:cNvGraphicFramePr>
                <p:nvPr/>
              </p:nvGraphicFramePr>
              <p:xfrm>
                <a:off x="3024" y="1296"/>
                <a:ext cx="311" cy="208"/>
              </p:xfrm>
              <a:graphic>
                <a:graphicData uri="http://schemas.openxmlformats.org/presentationml/2006/ole">
                  <p:oleObj spid="_x0000_s35945" name="Equation" r:id="rId26" imgW="495085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5860" name="Object 20"/>
                <p:cNvGraphicFramePr>
                  <a:graphicFrameLocks noChangeAspect="1"/>
                </p:cNvGraphicFramePr>
                <p:nvPr/>
              </p:nvGraphicFramePr>
              <p:xfrm>
                <a:off x="3984" y="2016"/>
                <a:ext cx="311" cy="208"/>
              </p:xfrm>
              <a:graphic>
                <a:graphicData uri="http://schemas.openxmlformats.org/presentationml/2006/ole">
                  <p:oleObj spid="_x0000_s35946" name="Equation" r:id="rId27" imgW="495085" imgH="330057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35844" name="Object 4"/>
              <p:cNvGraphicFramePr>
                <a:graphicFrameLocks noChangeAspect="1"/>
              </p:cNvGraphicFramePr>
              <p:nvPr/>
            </p:nvGraphicFramePr>
            <p:xfrm>
              <a:off x="3120" y="1632"/>
              <a:ext cx="135" cy="208"/>
            </p:xfrm>
            <a:graphic>
              <a:graphicData uri="http://schemas.openxmlformats.org/presentationml/2006/ole">
                <p:oleObj spid="_x0000_s35947" name="Equation" r:id="rId28" imgW="215806" imgH="330057" progId="Equation.3">
                  <p:embed/>
                </p:oleObj>
              </a:graphicData>
            </a:graphic>
          </p:graphicFrame>
          <p:graphicFrame>
            <p:nvGraphicFramePr>
              <p:cNvPr id="35845" name="Object 5"/>
              <p:cNvGraphicFramePr>
                <a:graphicFrameLocks noChangeAspect="1"/>
              </p:cNvGraphicFramePr>
              <p:nvPr/>
            </p:nvGraphicFramePr>
            <p:xfrm>
              <a:off x="4080" y="1296"/>
              <a:ext cx="135" cy="208"/>
            </p:xfrm>
            <a:graphic>
              <a:graphicData uri="http://schemas.openxmlformats.org/presentationml/2006/ole">
                <p:oleObj spid="_x0000_s35948" name="Equation" r:id="rId29" imgW="215806" imgH="330057" progId="Equation.3">
                  <p:embed/>
                </p:oleObj>
              </a:graphicData>
            </a:graphic>
          </p:graphicFrame>
          <p:graphicFrame>
            <p:nvGraphicFramePr>
              <p:cNvPr id="35846" name="Object 6"/>
              <p:cNvGraphicFramePr>
                <a:graphicFrameLocks noChangeAspect="1"/>
              </p:cNvGraphicFramePr>
              <p:nvPr/>
            </p:nvGraphicFramePr>
            <p:xfrm>
              <a:off x="3984" y="1632"/>
              <a:ext cx="320" cy="208"/>
            </p:xfrm>
            <a:graphic>
              <a:graphicData uri="http://schemas.openxmlformats.org/presentationml/2006/ole">
                <p:oleObj spid="_x0000_s35949" name="Equation" r:id="rId30" imgW="508000" imgH="3302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43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403350" y="3622675"/>
            <a:ext cx="5791200" cy="2519363"/>
            <a:chOff x="975" y="388"/>
            <a:chExt cx="3648" cy="1587"/>
          </a:xfrm>
        </p:grpSpPr>
        <p:sp>
          <p:nvSpPr>
            <p:cNvPr id="36957" name="Rectangle 65"/>
            <p:cNvSpPr>
              <a:spLocks noChangeArrowheads="1"/>
            </p:cNvSpPr>
            <p:nvPr/>
          </p:nvSpPr>
          <p:spPr bwMode="auto">
            <a:xfrm>
              <a:off x="1338" y="38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zh-CN"/>
            </a:p>
          </p:txBody>
        </p:sp>
        <p:grpSp>
          <p:nvGrpSpPr>
            <p:cNvPr id="36958" name="Group 66"/>
            <p:cNvGrpSpPr>
              <a:grpSpLocks/>
            </p:cNvGrpSpPr>
            <p:nvPr/>
          </p:nvGrpSpPr>
          <p:grpSpPr bwMode="auto">
            <a:xfrm>
              <a:off x="975" y="775"/>
              <a:ext cx="3648" cy="1200"/>
              <a:chOff x="720" y="816"/>
              <a:chExt cx="3840" cy="1296"/>
            </a:xfrm>
          </p:grpSpPr>
          <p:grpSp>
            <p:nvGrpSpPr>
              <p:cNvPr id="36959" name="Group 67"/>
              <p:cNvGrpSpPr>
                <a:grpSpLocks/>
              </p:cNvGrpSpPr>
              <p:nvPr/>
            </p:nvGrpSpPr>
            <p:grpSpPr bwMode="auto">
              <a:xfrm>
                <a:off x="720" y="816"/>
                <a:ext cx="3840" cy="1296"/>
                <a:chOff x="720" y="816"/>
                <a:chExt cx="3840" cy="1488"/>
              </a:xfrm>
            </p:grpSpPr>
            <p:grpSp>
              <p:nvGrpSpPr>
                <p:cNvPr id="36962" name="Group 68"/>
                <p:cNvGrpSpPr>
                  <a:grpSpLocks/>
                </p:cNvGrpSpPr>
                <p:nvPr/>
              </p:nvGrpSpPr>
              <p:grpSpPr bwMode="auto">
                <a:xfrm>
                  <a:off x="720" y="816"/>
                  <a:ext cx="3840" cy="1488"/>
                  <a:chOff x="816" y="864"/>
                  <a:chExt cx="3840" cy="1488"/>
                </a:xfrm>
              </p:grpSpPr>
              <p:sp>
                <p:nvSpPr>
                  <p:cNvPr id="3696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864"/>
                    <a:ext cx="38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65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248"/>
                    <a:ext cx="38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6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352"/>
                    <a:ext cx="38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6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864"/>
                    <a:ext cx="0" cy="1488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68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864"/>
                    <a:ext cx="0" cy="1488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69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864"/>
                    <a:ext cx="0" cy="1488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963" name="Line 75"/>
                <p:cNvSpPr>
                  <a:spLocks noChangeShapeType="1"/>
                </p:cNvSpPr>
                <p:nvPr/>
              </p:nvSpPr>
              <p:spPr bwMode="auto">
                <a:xfrm>
                  <a:off x="768" y="864"/>
                  <a:ext cx="720" cy="33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960" name="Group 76"/>
              <p:cNvGrpSpPr>
                <a:grpSpLocks/>
              </p:cNvGrpSpPr>
              <p:nvPr/>
            </p:nvGrpSpPr>
            <p:grpSpPr bwMode="auto">
              <a:xfrm>
                <a:off x="816" y="864"/>
                <a:ext cx="3456" cy="1248"/>
                <a:chOff x="816" y="864"/>
                <a:chExt cx="3488" cy="1360"/>
              </a:xfrm>
            </p:grpSpPr>
            <p:grpSp>
              <p:nvGrpSpPr>
                <p:cNvPr id="36961" name="Group 77"/>
                <p:cNvGrpSpPr>
                  <a:grpSpLocks/>
                </p:cNvGrpSpPr>
                <p:nvPr/>
              </p:nvGrpSpPr>
              <p:grpSpPr bwMode="auto">
                <a:xfrm>
                  <a:off x="816" y="864"/>
                  <a:ext cx="3479" cy="1360"/>
                  <a:chOff x="816" y="864"/>
                  <a:chExt cx="3479" cy="1360"/>
                </a:xfrm>
              </p:grpSpPr>
              <p:graphicFrame>
                <p:nvGraphicFramePr>
                  <p:cNvPr id="36910" name="Object 78"/>
                  <p:cNvGraphicFramePr>
                    <a:graphicFrameLocks noChangeAspect="1"/>
                  </p:cNvGraphicFramePr>
                  <p:nvPr/>
                </p:nvGraphicFramePr>
                <p:xfrm>
                  <a:off x="1200" y="864"/>
                  <a:ext cx="232" cy="199"/>
                </p:xfrm>
                <a:graphic>
                  <a:graphicData uri="http://schemas.openxmlformats.org/presentationml/2006/ole">
                    <p:oleObj spid="_x0000_s37028" name="公式" r:id="rId3" imgW="368140" imgH="317362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11" name="Object 79"/>
                  <p:cNvGraphicFramePr>
                    <a:graphicFrameLocks noChangeAspect="1"/>
                  </p:cNvGraphicFramePr>
                  <p:nvPr/>
                </p:nvGraphicFramePr>
                <p:xfrm>
                  <a:off x="816" y="960"/>
                  <a:ext cx="183" cy="199"/>
                </p:xfrm>
                <a:graphic>
                  <a:graphicData uri="http://schemas.openxmlformats.org/presentationml/2006/ole">
                    <p:oleObj spid="_x0000_s37029" name="公式" r:id="rId4" imgW="291847" imgH="317225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12" name="Object 80"/>
                  <p:cNvGraphicFramePr>
                    <a:graphicFrameLocks noChangeAspect="1"/>
                  </p:cNvGraphicFramePr>
                  <p:nvPr/>
                </p:nvGraphicFramePr>
                <p:xfrm>
                  <a:off x="2016" y="912"/>
                  <a:ext cx="120" cy="199"/>
                </p:xfrm>
                <a:graphic>
                  <a:graphicData uri="http://schemas.openxmlformats.org/presentationml/2006/ole">
                    <p:oleObj spid="_x0000_s37030" name="公式" r:id="rId5" imgW="190335" imgH="317225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13" name="Object 81"/>
                  <p:cNvGraphicFramePr>
                    <a:graphicFrameLocks noChangeAspect="1"/>
                  </p:cNvGraphicFramePr>
                  <p:nvPr/>
                </p:nvGraphicFramePr>
                <p:xfrm>
                  <a:off x="3120" y="912"/>
                  <a:ext cx="144" cy="199"/>
                </p:xfrm>
                <a:graphic>
                  <a:graphicData uri="http://schemas.openxmlformats.org/presentationml/2006/ole">
                    <p:oleObj spid="_x0000_s37031" name="公式" r:id="rId6" imgW="228501" imgH="317362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14" name="Object 82"/>
                  <p:cNvGraphicFramePr>
                    <a:graphicFrameLocks noChangeAspect="1"/>
                  </p:cNvGraphicFramePr>
                  <p:nvPr/>
                </p:nvGraphicFramePr>
                <p:xfrm>
                  <a:off x="4080" y="912"/>
                  <a:ext cx="144" cy="208"/>
                </p:xfrm>
                <a:graphic>
                  <a:graphicData uri="http://schemas.openxmlformats.org/presentationml/2006/ole">
                    <p:oleObj spid="_x0000_s37032" name="公式" r:id="rId7" imgW="228600" imgH="3302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15" name="Object 83"/>
                  <p:cNvGraphicFramePr>
                    <a:graphicFrameLocks noChangeAspect="1"/>
                  </p:cNvGraphicFramePr>
                  <p:nvPr/>
                </p:nvGraphicFramePr>
                <p:xfrm>
                  <a:off x="960" y="1296"/>
                  <a:ext cx="296" cy="199"/>
                </p:xfrm>
                <a:graphic>
                  <a:graphicData uri="http://schemas.openxmlformats.org/presentationml/2006/ole">
                    <p:oleObj spid="_x0000_s37033" name="公式" r:id="rId8" imgW="469696" imgH="317362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16" name="Object 84"/>
                  <p:cNvGraphicFramePr>
                    <a:graphicFrameLocks noChangeAspect="1"/>
                  </p:cNvGraphicFramePr>
                  <p:nvPr/>
                </p:nvGraphicFramePr>
                <p:xfrm>
                  <a:off x="1056" y="1680"/>
                  <a:ext cx="135" cy="208"/>
                </p:xfrm>
                <a:graphic>
                  <a:graphicData uri="http://schemas.openxmlformats.org/presentationml/2006/ole">
                    <p:oleObj spid="_x0000_s37034" name="公式" r:id="rId9" imgW="215806" imgH="330057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17" name="Object 85"/>
                  <p:cNvGraphicFramePr>
                    <a:graphicFrameLocks noChangeAspect="1"/>
                  </p:cNvGraphicFramePr>
                  <p:nvPr/>
                </p:nvGraphicFramePr>
                <p:xfrm>
                  <a:off x="1056" y="2016"/>
                  <a:ext cx="120" cy="199"/>
                </p:xfrm>
                <a:graphic>
                  <a:graphicData uri="http://schemas.openxmlformats.org/presentationml/2006/ole">
                    <p:oleObj spid="_x0000_s37035" name="公式" r:id="rId10" imgW="190335" imgH="317225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18" name="Object 86"/>
                  <p:cNvGraphicFramePr>
                    <a:graphicFrameLocks noChangeAspect="1"/>
                  </p:cNvGraphicFramePr>
                  <p:nvPr/>
                </p:nvGraphicFramePr>
                <p:xfrm>
                  <a:off x="1920" y="1296"/>
                  <a:ext cx="320" cy="208"/>
                </p:xfrm>
                <a:graphic>
                  <a:graphicData uri="http://schemas.openxmlformats.org/presentationml/2006/ole">
                    <p:oleObj spid="_x0000_s37036" name="公式" r:id="rId11" imgW="508000" imgH="3302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19" name="Object 87"/>
                  <p:cNvGraphicFramePr>
                    <a:graphicFrameLocks noChangeAspect="1"/>
                  </p:cNvGraphicFramePr>
                  <p:nvPr/>
                </p:nvGraphicFramePr>
                <p:xfrm>
                  <a:off x="1920" y="1632"/>
                  <a:ext cx="311" cy="208"/>
                </p:xfrm>
                <a:graphic>
                  <a:graphicData uri="http://schemas.openxmlformats.org/presentationml/2006/ole">
                    <p:oleObj spid="_x0000_s37037" name="公式" r:id="rId12" imgW="495085" imgH="330057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20" name="Object 88"/>
                  <p:cNvGraphicFramePr>
                    <a:graphicFrameLocks noChangeAspect="1"/>
                  </p:cNvGraphicFramePr>
                  <p:nvPr/>
                </p:nvGraphicFramePr>
                <p:xfrm>
                  <a:off x="1920" y="2016"/>
                  <a:ext cx="311" cy="208"/>
                </p:xfrm>
                <a:graphic>
                  <a:graphicData uri="http://schemas.openxmlformats.org/presentationml/2006/ole">
                    <p:oleObj spid="_x0000_s37038" name="公式" r:id="rId13" imgW="495085" imgH="330057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21" name="Object 89"/>
                  <p:cNvGraphicFramePr>
                    <a:graphicFrameLocks noChangeAspect="1"/>
                  </p:cNvGraphicFramePr>
                  <p:nvPr/>
                </p:nvGraphicFramePr>
                <p:xfrm>
                  <a:off x="3024" y="2016"/>
                  <a:ext cx="311" cy="208"/>
                </p:xfrm>
                <a:graphic>
                  <a:graphicData uri="http://schemas.openxmlformats.org/presentationml/2006/ole">
                    <p:oleObj spid="_x0000_s37039" name="公式" r:id="rId14" imgW="495085" imgH="330057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22" name="Object 90"/>
                  <p:cNvGraphicFramePr>
                    <a:graphicFrameLocks noChangeAspect="1"/>
                  </p:cNvGraphicFramePr>
                  <p:nvPr/>
                </p:nvGraphicFramePr>
                <p:xfrm>
                  <a:off x="3024" y="1296"/>
                  <a:ext cx="311" cy="208"/>
                </p:xfrm>
                <a:graphic>
                  <a:graphicData uri="http://schemas.openxmlformats.org/presentationml/2006/ole">
                    <p:oleObj spid="_x0000_s37040" name="公式" r:id="rId15" imgW="495085" imgH="330057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6923" name="Object 91"/>
                  <p:cNvGraphicFramePr>
                    <a:graphicFrameLocks noChangeAspect="1"/>
                  </p:cNvGraphicFramePr>
                  <p:nvPr/>
                </p:nvGraphicFramePr>
                <p:xfrm>
                  <a:off x="3984" y="2016"/>
                  <a:ext cx="311" cy="208"/>
                </p:xfrm>
                <a:graphic>
                  <a:graphicData uri="http://schemas.openxmlformats.org/presentationml/2006/ole">
                    <p:oleObj spid="_x0000_s37041" name="公式" r:id="rId16" imgW="495085" imgH="330057" progId="Equation.3">
                      <p:embed/>
                    </p:oleObj>
                  </a:graphicData>
                </a:graphic>
              </p:graphicFrame>
            </p:grpSp>
            <p:graphicFrame>
              <p:nvGraphicFramePr>
                <p:cNvPr id="36907" name="Object 92"/>
                <p:cNvGraphicFramePr>
                  <a:graphicFrameLocks noChangeAspect="1"/>
                </p:cNvGraphicFramePr>
                <p:nvPr/>
              </p:nvGraphicFramePr>
              <p:xfrm>
                <a:off x="3120" y="1632"/>
                <a:ext cx="135" cy="208"/>
              </p:xfrm>
              <a:graphic>
                <a:graphicData uri="http://schemas.openxmlformats.org/presentationml/2006/ole">
                  <p:oleObj spid="_x0000_s37042" name="公式" r:id="rId17" imgW="215806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6908" name="Object 93"/>
                <p:cNvGraphicFramePr>
                  <a:graphicFrameLocks noChangeAspect="1"/>
                </p:cNvGraphicFramePr>
                <p:nvPr/>
              </p:nvGraphicFramePr>
              <p:xfrm>
                <a:off x="4080" y="1296"/>
                <a:ext cx="135" cy="208"/>
              </p:xfrm>
              <a:graphic>
                <a:graphicData uri="http://schemas.openxmlformats.org/presentationml/2006/ole">
                  <p:oleObj spid="_x0000_s37043" name="公式" r:id="rId18" imgW="215806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6909" name="Object 94"/>
                <p:cNvGraphicFramePr>
                  <a:graphicFrameLocks noChangeAspect="1"/>
                </p:cNvGraphicFramePr>
                <p:nvPr/>
              </p:nvGraphicFramePr>
              <p:xfrm>
                <a:off x="3984" y="1632"/>
                <a:ext cx="320" cy="208"/>
              </p:xfrm>
              <a:graphic>
                <a:graphicData uri="http://schemas.openxmlformats.org/presentationml/2006/ole">
                  <p:oleObj spid="_x0000_s37044" name="公式" r:id="rId19" imgW="508000" imgH="330200" progId="Equation.3">
                    <p:embed/>
                  </p:oleObj>
                </a:graphicData>
              </a:graphic>
            </p:graphicFrame>
          </p:grpSp>
        </p:grpSp>
      </p:grp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1258888" y="3716338"/>
            <a:ext cx="6481762" cy="2592387"/>
            <a:chOff x="1066" y="799"/>
            <a:chExt cx="3810" cy="907"/>
          </a:xfrm>
        </p:grpSpPr>
        <p:sp>
          <p:nvSpPr>
            <p:cNvPr id="36955" name="Rectangle 96"/>
            <p:cNvSpPr>
              <a:spLocks noChangeArrowheads="1"/>
            </p:cNvSpPr>
            <p:nvPr/>
          </p:nvSpPr>
          <p:spPr bwMode="auto">
            <a:xfrm>
              <a:off x="1066" y="799"/>
              <a:ext cx="3810" cy="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56" name="Rectangle 97" descr="BJ1180"/>
            <p:cNvSpPr>
              <a:spLocks noChangeArrowheads="1"/>
            </p:cNvSpPr>
            <p:nvPr/>
          </p:nvSpPr>
          <p:spPr bwMode="auto">
            <a:xfrm>
              <a:off x="1066" y="799"/>
              <a:ext cx="3810" cy="907"/>
            </a:xfrm>
            <a:prstGeom prst="rect">
              <a:avLst/>
            </a:prstGeom>
            <a:blipFill dpi="0" rotWithShape="1">
              <a:blip r:embed="rId20" cstate="print">
                <a:alphaModFix amt="20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164"/>
          <p:cNvGrpSpPr>
            <a:grpSpLocks/>
          </p:cNvGrpSpPr>
          <p:nvPr/>
        </p:nvGrpSpPr>
        <p:grpSpPr bwMode="auto">
          <a:xfrm>
            <a:off x="901700" y="685800"/>
            <a:ext cx="6983413" cy="1951038"/>
            <a:chOff x="567" y="1298"/>
            <a:chExt cx="4399" cy="1229"/>
          </a:xfrm>
        </p:grpSpPr>
        <p:grpSp>
          <p:nvGrpSpPr>
            <p:cNvPr id="36944" name="Group 165"/>
            <p:cNvGrpSpPr>
              <a:grpSpLocks/>
            </p:cNvGrpSpPr>
            <p:nvPr/>
          </p:nvGrpSpPr>
          <p:grpSpPr bwMode="auto">
            <a:xfrm>
              <a:off x="839" y="1752"/>
              <a:ext cx="4127" cy="775"/>
              <a:chOff x="794" y="1884"/>
              <a:chExt cx="4127" cy="775"/>
            </a:xfrm>
          </p:grpSpPr>
          <p:sp>
            <p:nvSpPr>
              <p:cNvPr id="36946" name="Line 166"/>
              <p:cNvSpPr>
                <a:spLocks noChangeShapeType="1"/>
              </p:cNvSpPr>
              <p:nvPr/>
            </p:nvSpPr>
            <p:spPr bwMode="auto">
              <a:xfrm>
                <a:off x="794" y="1884"/>
                <a:ext cx="4127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167"/>
              <p:cNvSpPr>
                <a:spLocks noChangeShapeType="1"/>
              </p:cNvSpPr>
              <p:nvPr/>
            </p:nvSpPr>
            <p:spPr bwMode="auto">
              <a:xfrm flipV="1">
                <a:off x="794" y="2271"/>
                <a:ext cx="4127" cy="2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168"/>
              <p:cNvSpPr>
                <a:spLocks noChangeShapeType="1"/>
              </p:cNvSpPr>
              <p:nvPr/>
            </p:nvSpPr>
            <p:spPr bwMode="auto">
              <a:xfrm flipV="1">
                <a:off x="794" y="2655"/>
                <a:ext cx="4127" cy="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169"/>
              <p:cNvSpPr>
                <a:spLocks noChangeShapeType="1"/>
              </p:cNvSpPr>
              <p:nvPr/>
            </p:nvSpPr>
            <p:spPr bwMode="auto">
              <a:xfrm>
                <a:off x="1610" y="1884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170"/>
              <p:cNvSpPr>
                <a:spLocks noChangeShapeType="1"/>
              </p:cNvSpPr>
              <p:nvPr/>
            </p:nvSpPr>
            <p:spPr bwMode="auto">
              <a:xfrm>
                <a:off x="2154" y="1884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171"/>
              <p:cNvSpPr>
                <a:spLocks noChangeShapeType="1"/>
              </p:cNvSpPr>
              <p:nvPr/>
            </p:nvSpPr>
            <p:spPr bwMode="auto">
              <a:xfrm>
                <a:off x="3832" y="1884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Line 172"/>
              <p:cNvSpPr>
                <a:spLocks noChangeShapeType="1"/>
              </p:cNvSpPr>
              <p:nvPr/>
            </p:nvSpPr>
            <p:spPr bwMode="auto">
              <a:xfrm>
                <a:off x="2698" y="1884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3" name="Line 173"/>
              <p:cNvSpPr>
                <a:spLocks noChangeShapeType="1"/>
              </p:cNvSpPr>
              <p:nvPr/>
            </p:nvSpPr>
            <p:spPr bwMode="auto">
              <a:xfrm>
                <a:off x="3243" y="1884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4" name="Line 174"/>
              <p:cNvSpPr>
                <a:spLocks noChangeShapeType="1"/>
              </p:cNvSpPr>
              <p:nvPr/>
            </p:nvSpPr>
            <p:spPr bwMode="auto">
              <a:xfrm>
                <a:off x="4377" y="1884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893" name="Object 175"/>
              <p:cNvGraphicFramePr>
                <a:graphicFrameLocks noChangeAspect="1"/>
              </p:cNvGraphicFramePr>
              <p:nvPr/>
            </p:nvGraphicFramePr>
            <p:xfrm>
              <a:off x="1157" y="1980"/>
              <a:ext cx="168" cy="200"/>
            </p:xfrm>
            <a:graphic>
              <a:graphicData uri="http://schemas.openxmlformats.org/presentationml/2006/ole">
                <p:oleObj spid="_x0000_s37045" name="Equation" r:id="rId21" imgW="266353" imgH="317087" progId="Equation.3">
                  <p:embed/>
                </p:oleObj>
              </a:graphicData>
            </a:graphic>
          </p:graphicFrame>
          <p:graphicFrame>
            <p:nvGraphicFramePr>
              <p:cNvPr id="36894" name="Object 176"/>
              <p:cNvGraphicFramePr>
                <a:graphicFrameLocks noChangeAspect="1"/>
              </p:cNvGraphicFramePr>
              <p:nvPr/>
            </p:nvGraphicFramePr>
            <p:xfrm>
              <a:off x="1020" y="2338"/>
              <a:ext cx="455" cy="263"/>
            </p:xfrm>
            <a:graphic>
              <a:graphicData uri="http://schemas.openxmlformats.org/presentationml/2006/ole">
                <p:oleObj spid="_x0000_s37046" name="Equation" r:id="rId22" imgW="723586" imgH="418918" progId="Equation.3">
                  <p:embed/>
                </p:oleObj>
              </a:graphicData>
            </a:graphic>
          </p:graphicFrame>
          <p:graphicFrame>
            <p:nvGraphicFramePr>
              <p:cNvPr id="36895" name="Object 177"/>
              <p:cNvGraphicFramePr>
                <a:graphicFrameLocks noChangeAspect="1"/>
              </p:cNvGraphicFramePr>
              <p:nvPr/>
            </p:nvGraphicFramePr>
            <p:xfrm>
              <a:off x="1722" y="1980"/>
              <a:ext cx="296" cy="200"/>
            </p:xfrm>
            <a:graphic>
              <a:graphicData uri="http://schemas.openxmlformats.org/presentationml/2006/ole">
                <p:oleObj spid="_x0000_s37047" name="Equation" r:id="rId23" imgW="469696" imgH="317362" progId="Equation.3">
                  <p:embed/>
                </p:oleObj>
              </a:graphicData>
            </a:graphic>
          </p:graphicFrame>
          <p:graphicFrame>
            <p:nvGraphicFramePr>
              <p:cNvPr id="36896" name="Object 178"/>
              <p:cNvGraphicFramePr>
                <a:graphicFrameLocks noChangeAspect="1"/>
              </p:cNvGraphicFramePr>
              <p:nvPr/>
            </p:nvGraphicFramePr>
            <p:xfrm>
              <a:off x="2294" y="1980"/>
              <a:ext cx="287" cy="200"/>
            </p:xfrm>
            <a:graphic>
              <a:graphicData uri="http://schemas.openxmlformats.org/presentationml/2006/ole">
                <p:oleObj spid="_x0000_s37048" name="公式" r:id="rId24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6897" name="Object 179"/>
              <p:cNvGraphicFramePr>
                <a:graphicFrameLocks noChangeAspect="1"/>
              </p:cNvGraphicFramePr>
              <p:nvPr/>
            </p:nvGraphicFramePr>
            <p:xfrm>
              <a:off x="2831" y="1980"/>
              <a:ext cx="295" cy="200"/>
            </p:xfrm>
            <a:graphic>
              <a:graphicData uri="http://schemas.openxmlformats.org/presentationml/2006/ole">
                <p:oleObj spid="_x0000_s37049" name="公式" r:id="rId25" imgW="469696" imgH="317362" progId="Equation.3">
                  <p:embed/>
                </p:oleObj>
              </a:graphicData>
            </a:graphic>
          </p:graphicFrame>
          <p:graphicFrame>
            <p:nvGraphicFramePr>
              <p:cNvPr id="36898" name="Object 180"/>
              <p:cNvGraphicFramePr>
                <a:graphicFrameLocks noChangeAspect="1"/>
              </p:cNvGraphicFramePr>
              <p:nvPr/>
            </p:nvGraphicFramePr>
            <p:xfrm>
              <a:off x="3403" y="1980"/>
              <a:ext cx="287" cy="200"/>
            </p:xfrm>
            <a:graphic>
              <a:graphicData uri="http://schemas.openxmlformats.org/presentationml/2006/ole">
                <p:oleObj spid="_x0000_s37050" name="Equation" r:id="rId26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6899" name="Object 181"/>
              <p:cNvGraphicFramePr>
                <a:graphicFrameLocks noChangeAspect="1"/>
              </p:cNvGraphicFramePr>
              <p:nvPr/>
            </p:nvGraphicFramePr>
            <p:xfrm>
              <a:off x="3947" y="1980"/>
              <a:ext cx="287" cy="200"/>
            </p:xfrm>
            <a:graphic>
              <a:graphicData uri="http://schemas.openxmlformats.org/presentationml/2006/ole">
                <p:oleObj spid="_x0000_s37051" name="Equation" r:id="rId27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6900" name="Object 182"/>
              <p:cNvGraphicFramePr>
                <a:graphicFrameLocks noChangeAspect="1"/>
              </p:cNvGraphicFramePr>
              <p:nvPr/>
            </p:nvGraphicFramePr>
            <p:xfrm>
              <a:off x="4453" y="1980"/>
              <a:ext cx="287" cy="200"/>
            </p:xfrm>
            <a:graphic>
              <a:graphicData uri="http://schemas.openxmlformats.org/presentationml/2006/ole">
                <p:oleObj spid="_x0000_s37052" name="Equation" r:id="rId28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6901" name="Object 183"/>
              <p:cNvGraphicFramePr>
                <a:graphicFrameLocks noChangeAspect="1"/>
              </p:cNvGraphicFramePr>
              <p:nvPr/>
            </p:nvGraphicFramePr>
            <p:xfrm>
              <a:off x="1730" y="2374"/>
              <a:ext cx="288" cy="191"/>
            </p:xfrm>
            <a:graphic>
              <a:graphicData uri="http://schemas.openxmlformats.org/presentationml/2006/ole">
                <p:oleObj spid="_x0000_s37053" name="Equation" r:id="rId29" imgW="457002" imgH="304668" progId="Equation.3">
                  <p:embed/>
                </p:oleObj>
              </a:graphicData>
            </a:graphic>
          </p:graphicFrame>
          <p:graphicFrame>
            <p:nvGraphicFramePr>
              <p:cNvPr id="36902" name="Object 184"/>
              <p:cNvGraphicFramePr>
                <a:graphicFrameLocks noChangeAspect="1"/>
              </p:cNvGraphicFramePr>
              <p:nvPr/>
            </p:nvGraphicFramePr>
            <p:xfrm>
              <a:off x="2200" y="2362"/>
              <a:ext cx="480" cy="264"/>
            </p:xfrm>
            <a:graphic>
              <a:graphicData uri="http://schemas.openxmlformats.org/presentationml/2006/ole">
                <p:oleObj spid="_x0000_s37054" name="公式" r:id="rId30" imgW="761669" imgH="418918" progId="Equation.3">
                  <p:embed/>
                </p:oleObj>
              </a:graphicData>
            </a:graphic>
          </p:graphicFrame>
          <p:graphicFrame>
            <p:nvGraphicFramePr>
              <p:cNvPr id="36903" name="Object 185"/>
              <p:cNvGraphicFramePr>
                <a:graphicFrameLocks noChangeAspect="1"/>
              </p:cNvGraphicFramePr>
              <p:nvPr/>
            </p:nvGraphicFramePr>
            <p:xfrm>
              <a:off x="2917" y="2388"/>
              <a:ext cx="128" cy="198"/>
            </p:xfrm>
            <a:graphic>
              <a:graphicData uri="http://schemas.openxmlformats.org/presentationml/2006/ole">
                <p:oleObj spid="_x0000_s37055" name="公式" r:id="rId31" imgW="203024" imgH="317225" progId="Equation.3">
                  <p:embed/>
                </p:oleObj>
              </a:graphicData>
            </a:graphic>
          </p:graphicFrame>
          <p:graphicFrame>
            <p:nvGraphicFramePr>
              <p:cNvPr id="36904" name="Object 186"/>
              <p:cNvGraphicFramePr>
                <a:graphicFrameLocks noChangeAspect="1"/>
              </p:cNvGraphicFramePr>
              <p:nvPr/>
            </p:nvGraphicFramePr>
            <p:xfrm>
              <a:off x="4558" y="2396"/>
              <a:ext cx="101" cy="173"/>
            </p:xfrm>
            <a:graphic>
              <a:graphicData uri="http://schemas.openxmlformats.org/presentationml/2006/ole">
                <p:oleObj spid="_x0000_s37056" name="公式" r:id="rId32" imgW="177569" imgH="304404" progId="Equation.3">
                  <p:embed/>
                </p:oleObj>
              </a:graphicData>
            </a:graphic>
          </p:graphicFrame>
          <p:graphicFrame>
            <p:nvGraphicFramePr>
              <p:cNvPr id="36905" name="Object 187"/>
              <p:cNvGraphicFramePr>
                <a:graphicFrameLocks/>
              </p:cNvGraphicFramePr>
              <p:nvPr/>
            </p:nvGraphicFramePr>
            <p:xfrm>
              <a:off x="3392" y="2364"/>
              <a:ext cx="304" cy="263"/>
            </p:xfrm>
            <a:graphic>
              <a:graphicData uri="http://schemas.openxmlformats.org/presentationml/2006/ole">
                <p:oleObj spid="_x0000_s37057" name="公式" r:id="rId33" imgW="482391" imgH="418918" progId="Equation.3">
                  <p:embed/>
                </p:oleObj>
              </a:graphicData>
            </a:graphic>
          </p:graphicFrame>
          <p:graphicFrame>
            <p:nvGraphicFramePr>
              <p:cNvPr id="36906" name="Object 188"/>
              <p:cNvGraphicFramePr>
                <a:graphicFrameLocks noChangeAspect="1"/>
              </p:cNvGraphicFramePr>
              <p:nvPr/>
            </p:nvGraphicFramePr>
            <p:xfrm>
              <a:off x="3945" y="2357"/>
              <a:ext cx="304" cy="263"/>
            </p:xfrm>
            <a:graphic>
              <a:graphicData uri="http://schemas.openxmlformats.org/presentationml/2006/ole">
                <p:oleObj spid="_x0000_s37058" name="公式" r:id="rId34" imgW="482391" imgH="418918" progId="Equation.3">
                  <p:embed/>
                </p:oleObj>
              </a:graphicData>
            </a:graphic>
          </p:graphicFrame>
        </p:grpSp>
        <p:sp>
          <p:nvSpPr>
            <p:cNvPr id="36945" name="Text Box 189"/>
            <p:cNvSpPr txBox="1">
              <a:spLocks noChangeArrowheads="1"/>
            </p:cNvSpPr>
            <p:nvPr/>
          </p:nvSpPr>
          <p:spPr bwMode="auto">
            <a:xfrm>
              <a:off x="567" y="1298"/>
              <a:ext cx="1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/>
                <a:t>/</a:t>
              </a:r>
              <a:r>
                <a:rPr lang="en-US" altLang="zh-CN" i="1"/>
                <a:t>X</a:t>
              </a:r>
              <a:r>
                <a:rPr lang="zh-CN" altLang="en-US"/>
                <a:t>的分布律为</a:t>
              </a:r>
            </a:p>
          </p:txBody>
        </p:sp>
      </p:grpSp>
      <p:sp>
        <p:nvSpPr>
          <p:cNvPr id="1286201" name="Text Box 57"/>
          <p:cNvSpPr txBox="1">
            <a:spLocks noChangeArrowheads="1"/>
          </p:cNvSpPr>
          <p:nvPr/>
        </p:nvSpPr>
        <p:spPr bwMode="auto">
          <a:xfrm>
            <a:off x="1116013" y="3054350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计算可得</a:t>
            </a:r>
          </a:p>
        </p:txBody>
      </p:sp>
      <p:graphicFrame>
        <p:nvGraphicFramePr>
          <p:cNvPr id="1286200" name="Object 56"/>
          <p:cNvGraphicFramePr>
            <a:graphicFrameLocks/>
          </p:cNvGraphicFramePr>
          <p:nvPr/>
        </p:nvGraphicFramePr>
        <p:xfrm>
          <a:off x="1441450" y="3567113"/>
          <a:ext cx="6299200" cy="900112"/>
        </p:xfrm>
        <a:graphic>
          <a:graphicData uri="http://schemas.openxmlformats.org/presentationml/2006/ole">
            <p:oleObj spid="_x0000_s37059" name="公式" r:id="rId35" imgW="6299200" imgH="901700" progId="Equation.3">
              <p:embed/>
            </p:oleObj>
          </a:graphicData>
        </a:graphic>
      </p:graphicFrame>
      <p:graphicFrame>
        <p:nvGraphicFramePr>
          <p:cNvPr id="1286197" name="Object 53"/>
          <p:cNvGraphicFramePr>
            <a:graphicFrameLocks/>
          </p:cNvGraphicFramePr>
          <p:nvPr/>
        </p:nvGraphicFramePr>
        <p:xfrm>
          <a:off x="2830513" y="4476750"/>
          <a:ext cx="2462212" cy="823913"/>
        </p:xfrm>
        <a:graphic>
          <a:graphicData uri="http://schemas.openxmlformats.org/presentationml/2006/ole">
            <p:oleObj spid="_x0000_s37060" name="公式" r:id="rId36" imgW="2463800" imgH="825500" progId="Equation.3">
              <p:embed/>
            </p:oleObj>
          </a:graphicData>
        </a:graphic>
      </p:graphicFrame>
      <p:graphicFrame>
        <p:nvGraphicFramePr>
          <p:cNvPr id="1286198" name="Object 54"/>
          <p:cNvGraphicFramePr>
            <a:graphicFrameLocks/>
          </p:cNvGraphicFramePr>
          <p:nvPr/>
        </p:nvGraphicFramePr>
        <p:xfrm>
          <a:off x="2484438" y="5445125"/>
          <a:ext cx="1041400" cy="838200"/>
        </p:xfrm>
        <a:graphic>
          <a:graphicData uri="http://schemas.openxmlformats.org/presentationml/2006/ole">
            <p:oleObj spid="_x0000_s37061" name="公式" r:id="rId37" imgW="1041400" imgH="838200" progId="Equation.3">
              <p:embed/>
            </p:oleObj>
          </a:graphicData>
        </a:graphic>
      </p:graphicFrame>
      <p:sp>
        <p:nvSpPr>
          <p:cNvPr id="36928" name="Text Box 161"/>
          <p:cNvSpPr txBox="1">
            <a:spLocks noChangeArrowheads="1"/>
          </p:cNvSpPr>
          <p:nvPr/>
        </p:nvSpPr>
        <p:spPr bwMode="auto">
          <a:xfrm>
            <a:off x="900113" y="333375"/>
            <a:ext cx="633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1" name="Group 196"/>
          <p:cNvGrpSpPr>
            <a:grpSpLocks/>
          </p:cNvGrpSpPr>
          <p:nvPr/>
        </p:nvGrpSpPr>
        <p:grpSpPr bwMode="auto">
          <a:xfrm>
            <a:off x="1065213" y="765175"/>
            <a:ext cx="7467600" cy="1701800"/>
            <a:chOff x="501" y="716"/>
            <a:chExt cx="4704" cy="1072"/>
          </a:xfrm>
        </p:grpSpPr>
        <p:grpSp>
          <p:nvGrpSpPr>
            <p:cNvPr id="36930" name="Group 197"/>
            <p:cNvGrpSpPr>
              <a:grpSpLocks/>
            </p:cNvGrpSpPr>
            <p:nvPr/>
          </p:nvGrpSpPr>
          <p:grpSpPr bwMode="auto">
            <a:xfrm>
              <a:off x="501" y="716"/>
              <a:ext cx="4704" cy="1056"/>
              <a:chOff x="501" y="716"/>
              <a:chExt cx="4704" cy="1056"/>
            </a:xfrm>
          </p:grpSpPr>
          <p:grpSp>
            <p:nvGrpSpPr>
              <p:cNvPr id="36932" name="Group 198"/>
              <p:cNvGrpSpPr>
                <a:grpSpLocks/>
              </p:cNvGrpSpPr>
              <p:nvPr/>
            </p:nvGrpSpPr>
            <p:grpSpPr bwMode="auto">
              <a:xfrm>
                <a:off x="501" y="716"/>
                <a:ext cx="4704" cy="1056"/>
                <a:chOff x="576" y="2640"/>
                <a:chExt cx="4704" cy="1056"/>
              </a:xfrm>
            </p:grpSpPr>
            <p:sp>
              <p:nvSpPr>
                <p:cNvPr id="36933" name="Line 199"/>
                <p:cNvSpPr>
                  <a:spLocks noChangeShapeType="1"/>
                </p:cNvSpPr>
                <p:nvPr/>
              </p:nvSpPr>
              <p:spPr bwMode="auto">
                <a:xfrm>
                  <a:off x="576" y="2640"/>
                  <a:ext cx="4704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4" name="Line 200"/>
                <p:cNvSpPr>
                  <a:spLocks noChangeShapeType="1"/>
                </p:cNvSpPr>
                <p:nvPr/>
              </p:nvSpPr>
              <p:spPr bwMode="auto">
                <a:xfrm>
                  <a:off x="576" y="3024"/>
                  <a:ext cx="4704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5" name="Line 201"/>
                <p:cNvSpPr>
                  <a:spLocks noChangeShapeType="1"/>
                </p:cNvSpPr>
                <p:nvPr/>
              </p:nvSpPr>
              <p:spPr bwMode="auto">
                <a:xfrm>
                  <a:off x="576" y="3415"/>
                  <a:ext cx="4697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6" name="Line 202"/>
                <p:cNvSpPr>
                  <a:spLocks noChangeShapeType="1"/>
                </p:cNvSpPr>
                <p:nvPr/>
              </p:nvSpPr>
              <p:spPr bwMode="auto">
                <a:xfrm>
                  <a:off x="1505" y="264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7" name="Line 203"/>
                <p:cNvSpPr>
                  <a:spLocks noChangeShapeType="1"/>
                </p:cNvSpPr>
                <p:nvPr/>
              </p:nvSpPr>
              <p:spPr bwMode="auto">
                <a:xfrm>
                  <a:off x="2105" y="264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8" name="Line 204"/>
                <p:cNvSpPr>
                  <a:spLocks noChangeShapeType="1"/>
                </p:cNvSpPr>
                <p:nvPr/>
              </p:nvSpPr>
              <p:spPr bwMode="auto">
                <a:xfrm>
                  <a:off x="3689" y="264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9" name="Line 205"/>
                <p:cNvSpPr>
                  <a:spLocks noChangeShapeType="1"/>
                </p:cNvSpPr>
                <p:nvPr/>
              </p:nvSpPr>
              <p:spPr bwMode="auto">
                <a:xfrm>
                  <a:off x="576" y="3696"/>
                  <a:ext cx="4704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40" name="Line 206"/>
                <p:cNvSpPr>
                  <a:spLocks noChangeShapeType="1"/>
                </p:cNvSpPr>
                <p:nvPr/>
              </p:nvSpPr>
              <p:spPr bwMode="auto">
                <a:xfrm>
                  <a:off x="2652" y="264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41" name="Line 207"/>
                <p:cNvSpPr>
                  <a:spLocks noChangeShapeType="1"/>
                </p:cNvSpPr>
                <p:nvPr/>
              </p:nvSpPr>
              <p:spPr bwMode="auto">
                <a:xfrm>
                  <a:off x="3143" y="264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42" name="Line 208"/>
                <p:cNvSpPr>
                  <a:spLocks noChangeShapeType="1"/>
                </p:cNvSpPr>
                <p:nvPr/>
              </p:nvSpPr>
              <p:spPr bwMode="auto">
                <a:xfrm>
                  <a:off x="4181" y="264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43" name="Line 209"/>
                <p:cNvSpPr>
                  <a:spLocks noChangeShapeType="1"/>
                </p:cNvSpPr>
                <p:nvPr/>
              </p:nvSpPr>
              <p:spPr bwMode="auto">
                <a:xfrm>
                  <a:off x="4673" y="2640"/>
                  <a:ext cx="0" cy="105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6876" name="Object 210"/>
              <p:cNvGraphicFramePr>
                <a:graphicFrameLocks noChangeAspect="1"/>
              </p:cNvGraphicFramePr>
              <p:nvPr/>
            </p:nvGraphicFramePr>
            <p:xfrm>
              <a:off x="933" y="812"/>
              <a:ext cx="168" cy="200"/>
            </p:xfrm>
            <a:graphic>
              <a:graphicData uri="http://schemas.openxmlformats.org/presentationml/2006/ole">
                <p:oleObj spid="_x0000_s37062" name="Equation" r:id="rId38" imgW="266353" imgH="317087" progId="Equation.3">
                  <p:embed/>
                </p:oleObj>
              </a:graphicData>
            </a:graphic>
          </p:graphicFrame>
          <p:graphicFrame>
            <p:nvGraphicFramePr>
              <p:cNvPr id="36877" name="Object 211"/>
              <p:cNvGraphicFramePr>
                <a:graphicFrameLocks noChangeAspect="1"/>
              </p:cNvGraphicFramePr>
              <p:nvPr/>
            </p:nvGraphicFramePr>
            <p:xfrm>
              <a:off x="741" y="1196"/>
              <a:ext cx="608" cy="247"/>
            </p:xfrm>
            <a:graphic>
              <a:graphicData uri="http://schemas.openxmlformats.org/presentationml/2006/ole">
                <p:oleObj spid="_x0000_s37063" name="Equation" r:id="rId39" imgW="965200" imgH="393700" progId="Equation.3">
                  <p:embed/>
                </p:oleObj>
              </a:graphicData>
            </a:graphic>
          </p:graphicFrame>
          <p:graphicFrame>
            <p:nvGraphicFramePr>
              <p:cNvPr id="36878" name="Object 212"/>
              <p:cNvGraphicFramePr>
                <a:graphicFrameLocks noChangeAspect="1"/>
              </p:cNvGraphicFramePr>
              <p:nvPr/>
            </p:nvGraphicFramePr>
            <p:xfrm>
              <a:off x="805" y="1492"/>
              <a:ext cx="455" cy="263"/>
            </p:xfrm>
            <a:graphic>
              <a:graphicData uri="http://schemas.openxmlformats.org/presentationml/2006/ole">
                <p:oleObj spid="_x0000_s37064" name="Equation" r:id="rId40" imgW="723586" imgH="418918" progId="Equation.3">
                  <p:embed/>
                </p:oleObj>
              </a:graphicData>
            </a:graphic>
          </p:graphicFrame>
          <p:graphicFrame>
            <p:nvGraphicFramePr>
              <p:cNvPr id="36879" name="Object 213"/>
              <p:cNvGraphicFramePr>
                <a:graphicFrameLocks noChangeAspect="1"/>
              </p:cNvGraphicFramePr>
              <p:nvPr/>
            </p:nvGraphicFramePr>
            <p:xfrm>
              <a:off x="1461" y="1223"/>
              <a:ext cx="499" cy="220"/>
            </p:xfrm>
            <a:graphic>
              <a:graphicData uri="http://schemas.openxmlformats.org/presentationml/2006/ole">
                <p:oleObj spid="_x0000_s37065" name="Equation" r:id="rId41" imgW="888614" imgH="393529" progId="Equation.3">
                  <p:embed/>
                </p:oleObj>
              </a:graphicData>
            </a:graphic>
          </p:graphicFrame>
          <p:graphicFrame>
            <p:nvGraphicFramePr>
              <p:cNvPr id="36880" name="Object 214"/>
              <p:cNvGraphicFramePr>
                <a:graphicFrameLocks noChangeAspect="1"/>
              </p:cNvGraphicFramePr>
              <p:nvPr/>
            </p:nvGraphicFramePr>
            <p:xfrm>
              <a:off x="1569" y="812"/>
              <a:ext cx="296" cy="200"/>
            </p:xfrm>
            <a:graphic>
              <a:graphicData uri="http://schemas.openxmlformats.org/presentationml/2006/ole">
                <p:oleObj spid="_x0000_s37066" name="Equation" r:id="rId42" imgW="469696" imgH="317362" progId="Equation.3">
                  <p:embed/>
                </p:oleObj>
              </a:graphicData>
            </a:graphic>
          </p:graphicFrame>
          <p:graphicFrame>
            <p:nvGraphicFramePr>
              <p:cNvPr id="36881" name="Object 215"/>
              <p:cNvGraphicFramePr>
                <a:graphicFrameLocks noChangeAspect="1"/>
              </p:cNvGraphicFramePr>
              <p:nvPr/>
            </p:nvGraphicFramePr>
            <p:xfrm>
              <a:off x="2085" y="1196"/>
              <a:ext cx="432" cy="247"/>
            </p:xfrm>
            <a:graphic>
              <a:graphicData uri="http://schemas.openxmlformats.org/presentationml/2006/ole">
                <p:oleObj spid="_x0000_s37067" name="Equation" r:id="rId43" imgW="685800" imgH="393700" progId="Equation.3">
                  <p:embed/>
                </p:oleObj>
              </a:graphicData>
            </a:graphic>
          </p:graphicFrame>
          <p:graphicFrame>
            <p:nvGraphicFramePr>
              <p:cNvPr id="36882" name="Object 216"/>
              <p:cNvGraphicFramePr>
                <a:graphicFrameLocks noChangeAspect="1"/>
              </p:cNvGraphicFramePr>
              <p:nvPr/>
            </p:nvGraphicFramePr>
            <p:xfrm>
              <a:off x="2145" y="812"/>
              <a:ext cx="287" cy="200"/>
            </p:xfrm>
            <a:graphic>
              <a:graphicData uri="http://schemas.openxmlformats.org/presentationml/2006/ole">
                <p:oleObj spid="_x0000_s37068" name="Equation" r:id="rId44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6883" name="Object 217"/>
              <p:cNvGraphicFramePr>
                <a:graphicFrameLocks noChangeAspect="1"/>
              </p:cNvGraphicFramePr>
              <p:nvPr/>
            </p:nvGraphicFramePr>
            <p:xfrm>
              <a:off x="2613" y="1222"/>
              <a:ext cx="371" cy="221"/>
            </p:xfrm>
            <a:graphic>
              <a:graphicData uri="http://schemas.openxmlformats.org/presentationml/2006/ole">
                <p:oleObj spid="_x0000_s37069" name="Equation" r:id="rId45" imgW="660113" imgH="393529" progId="Equation.3">
                  <p:embed/>
                </p:oleObj>
              </a:graphicData>
            </a:graphic>
          </p:graphicFrame>
          <p:graphicFrame>
            <p:nvGraphicFramePr>
              <p:cNvPr id="36884" name="Object 218"/>
              <p:cNvGraphicFramePr>
                <a:graphicFrameLocks noChangeAspect="1"/>
              </p:cNvGraphicFramePr>
              <p:nvPr/>
            </p:nvGraphicFramePr>
            <p:xfrm>
              <a:off x="2673" y="812"/>
              <a:ext cx="287" cy="200"/>
            </p:xfrm>
            <a:graphic>
              <a:graphicData uri="http://schemas.openxmlformats.org/presentationml/2006/ole">
                <p:oleObj spid="_x0000_s37070" name="Equation" r:id="rId46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6885" name="Object 219"/>
              <p:cNvGraphicFramePr>
                <a:graphicFrameLocks noChangeAspect="1"/>
              </p:cNvGraphicFramePr>
              <p:nvPr/>
            </p:nvGraphicFramePr>
            <p:xfrm>
              <a:off x="3141" y="1216"/>
              <a:ext cx="449" cy="227"/>
            </p:xfrm>
            <a:graphic>
              <a:graphicData uri="http://schemas.openxmlformats.org/presentationml/2006/ole">
                <p:oleObj spid="_x0000_s37071" name="Equation" r:id="rId47" imgW="914400" imgH="393700" progId="Equation.3">
                  <p:embed/>
                </p:oleObj>
              </a:graphicData>
            </a:graphic>
          </p:graphicFrame>
          <p:graphicFrame>
            <p:nvGraphicFramePr>
              <p:cNvPr id="36886" name="Object 220"/>
              <p:cNvGraphicFramePr>
                <a:graphicFrameLocks noChangeAspect="1"/>
              </p:cNvGraphicFramePr>
              <p:nvPr/>
            </p:nvGraphicFramePr>
            <p:xfrm>
              <a:off x="3201" y="812"/>
              <a:ext cx="287" cy="200"/>
            </p:xfrm>
            <a:graphic>
              <a:graphicData uri="http://schemas.openxmlformats.org/presentationml/2006/ole">
                <p:oleObj spid="_x0000_s37072" name="Equation" r:id="rId48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6887" name="Object 221"/>
              <p:cNvGraphicFramePr>
                <a:graphicFrameLocks noChangeAspect="1"/>
              </p:cNvGraphicFramePr>
              <p:nvPr/>
            </p:nvGraphicFramePr>
            <p:xfrm>
              <a:off x="3621" y="1196"/>
              <a:ext cx="440" cy="247"/>
            </p:xfrm>
            <a:graphic>
              <a:graphicData uri="http://schemas.openxmlformats.org/presentationml/2006/ole">
                <p:oleObj spid="_x0000_s37073" name="Equation" r:id="rId49" imgW="698197" imgH="393529" progId="Equation.3">
                  <p:embed/>
                </p:oleObj>
              </a:graphicData>
            </a:graphic>
          </p:graphicFrame>
          <p:graphicFrame>
            <p:nvGraphicFramePr>
              <p:cNvPr id="36888" name="Object 222"/>
              <p:cNvGraphicFramePr>
                <a:graphicFrameLocks noChangeAspect="1"/>
              </p:cNvGraphicFramePr>
              <p:nvPr/>
            </p:nvGraphicFramePr>
            <p:xfrm>
              <a:off x="3729" y="812"/>
              <a:ext cx="287" cy="200"/>
            </p:xfrm>
            <a:graphic>
              <a:graphicData uri="http://schemas.openxmlformats.org/presentationml/2006/ole">
                <p:oleObj spid="_x0000_s37074" name="Equation" r:id="rId50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6889" name="Object 223"/>
              <p:cNvGraphicFramePr>
                <a:graphicFrameLocks noChangeAspect="1"/>
              </p:cNvGraphicFramePr>
              <p:nvPr/>
            </p:nvGraphicFramePr>
            <p:xfrm>
              <a:off x="4101" y="1196"/>
              <a:ext cx="455" cy="247"/>
            </p:xfrm>
            <a:graphic>
              <a:graphicData uri="http://schemas.openxmlformats.org/presentationml/2006/ole">
                <p:oleObj spid="_x0000_s37075" name="Equation" r:id="rId51" imgW="723586" imgH="393529" progId="Equation.3">
                  <p:embed/>
                </p:oleObj>
              </a:graphicData>
            </a:graphic>
          </p:graphicFrame>
          <p:graphicFrame>
            <p:nvGraphicFramePr>
              <p:cNvPr id="36890" name="Object 224"/>
              <p:cNvGraphicFramePr>
                <a:graphicFrameLocks noChangeAspect="1"/>
              </p:cNvGraphicFramePr>
              <p:nvPr/>
            </p:nvGraphicFramePr>
            <p:xfrm>
              <a:off x="4209" y="812"/>
              <a:ext cx="296" cy="200"/>
            </p:xfrm>
            <a:graphic>
              <a:graphicData uri="http://schemas.openxmlformats.org/presentationml/2006/ole">
                <p:oleObj spid="_x0000_s37076" name="Equation" r:id="rId52" imgW="469696" imgH="317362" progId="Equation.3">
                  <p:embed/>
                </p:oleObj>
              </a:graphicData>
            </a:graphic>
          </p:graphicFrame>
          <p:graphicFrame>
            <p:nvGraphicFramePr>
              <p:cNvPr id="36891" name="Object 225"/>
              <p:cNvGraphicFramePr>
                <a:graphicFrameLocks noChangeAspect="1"/>
              </p:cNvGraphicFramePr>
              <p:nvPr/>
            </p:nvGraphicFramePr>
            <p:xfrm>
              <a:off x="4677" y="1196"/>
              <a:ext cx="440" cy="247"/>
            </p:xfrm>
            <a:graphic>
              <a:graphicData uri="http://schemas.openxmlformats.org/presentationml/2006/ole">
                <p:oleObj spid="_x0000_s37077" name="Equation" r:id="rId53" imgW="698197" imgH="393529" progId="Equation.3">
                  <p:embed/>
                </p:oleObj>
              </a:graphicData>
            </a:graphic>
          </p:graphicFrame>
          <p:graphicFrame>
            <p:nvGraphicFramePr>
              <p:cNvPr id="36892" name="Object 226"/>
              <p:cNvGraphicFramePr>
                <a:graphicFrameLocks noChangeAspect="1"/>
              </p:cNvGraphicFramePr>
              <p:nvPr/>
            </p:nvGraphicFramePr>
            <p:xfrm>
              <a:off x="4737" y="812"/>
              <a:ext cx="287" cy="200"/>
            </p:xfrm>
            <a:graphic>
              <a:graphicData uri="http://schemas.openxmlformats.org/presentationml/2006/ole">
                <p:oleObj spid="_x0000_s37078" name="Equation" r:id="rId54" imgW="457002" imgH="317362" progId="Equation.3">
                  <p:embed/>
                </p:oleObj>
              </a:graphicData>
            </a:graphic>
          </p:graphicFrame>
        </p:grpSp>
        <p:graphicFrame>
          <p:nvGraphicFramePr>
            <p:cNvPr id="36869" name="Object 227"/>
            <p:cNvGraphicFramePr>
              <a:graphicFrameLocks noChangeAspect="1"/>
            </p:cNvGraphicFramePr>
            <p:nvPr/>
          </p:nvGraphicFramePr>
          <p:xfrm>
            <a:off x="1512" y="1532"/>
            <a:ext cx="288" cy="191"/>
          </p:xfrm>
          <a:graphic>
            <a:graphicData uri="http://schemas.openxmlformats.org/presentationml/2006/ole">
              <p:oleObj spid="_x0000_s37079" name="Equation" r:id="rId55" imgW="457002" imgH="304668" progId="Equation.3">
                <p:embed/>
              </p:oleObj>
            </a:graphicData>
          </a:graphic>
        </p:graphicFrame>
        <p:grpSp>
          <p:nvGrpSpPr>
            <p:cNvPr id="36931" name="Group 228"/>
            <p:cNvGrpSpPr>
              <a:grpSpLocks/>
            </p:cNvGrpSpPr>
            <p:nvPr/>
          </p:nvGrpSpPr>
          <p:grpSpPr bwMode="auto">
            <a:xfrm>
              <a:off x="2200" y="1525"/>
              <a:ext cx="2848" cy="263"/>
              <a:chOff x="2304" y="3537"/>
              <a:chExt cx="2848" cy="263"/>
            </a:xfrm>
          </p:grpSpPr>
          <p:graphicFrame>
            <p:nvGraphicFramePr>
              <p:cNvPr id="36870" name="Object 229"/>
              <p:cNvGraphicFramePr>
                <a:graphicFrameLocks noChangeAspect="1"/>
              </p:cNvGraphicFramePr>
              <p:nvPr/>
            </p:nvGraphicFramePr>
            <p:xfrm>
              <a:off x="2304" y="3537"/>
              <a:ext cx="128" cy="200"/>
            </p:xfrm>
            <a:graphic>
              <a:graphicData uri="http://schemas.openxmlformats.org/presentationml/2006/ole">
                <p:oleObj spid="_x0000_s37080" name="Equation" r:id="rId56" imgW="203024" imgH="317225" progId="Equation.3">
                  <p:embed/>
                </p:oleObj>
              </a:graphicData>
            </a:graphic>
          </p:graphicFrame>
          <p:graphicFrame>
            <p:nvGraphicFramePr>
              <p:cNvPr id="36871" name="Object 230"/>
              <p:cNvGraphicFramePr>
                <a:graphicFrameLocks noChangeAspect="1"/>
              </p:cNvGraphicFramePr>
              <p:nvPr/>
            </p:nvGraphicFramePr>
            <p:xfrm>
              <a:off x="2832" y="3537"/>
              <a:ext cx="112" cy="191"/>
            </p:xfrm>
            <a:graphic>
              <a:graphicData uri="http://schemas.openxmlformats.org/presentationml/2006/ole">
                <p:oleObj spid="_x0000_s37081" name="Equation" r:id="rId57" imgW="177569" imgH="304404" progId="Equation.3">
                  <p:embed/>
                </p:oleObj>
              </a:graphicData>
            </a:graphic>
          </p:graphicFrame>
          <p:graphicFrame>
            <p:nvGraphicFramePr>
              <p:cNvPr id="36872" name="Object 231"/>
              <p:cNvGraphicFramePr>
                <a:graphicFrameLocks noChangeAspect="1"/>
              </p:cNvGraphicFramePr>
              <p:nvPr/>
            </p:nvGraphicFramePr>
            <p:xfrm>
              <a:off x="3216" y="3537"/>
              <a:ext cx="434" cy="238"/>
            </p:xfrm>
            <a:graphic>
              <a:graphicData uri="http://schemas.openxmlformats.org/presentationml/2006/ole">
                <p:oleObj spid="_x0000_s37082" name="Equation" r:id="rId58" imgW="761669" imgH="418918" progId="Equation.3">
                  <p:embed/>
                </p:oleObj>
              </a:graphicData>
            </a:graphic>
          </p:graphicFrame>
          <p:graphicFrame>
            <p:nvGraphicFramePr>
              <p:cNvPr id="36873" name="Object 232"/>
              <p:cNvGraphicFramePr>
                <a:graphicFrameLocks noChangeAspect="1"/>
              </p:cNvGraphicFramePr>
              <p:nvPr/>
            </p:nvGraphicFramePr>
            <p:xfrm>
              <a:off x="3840" y="3537"/>
              <a:ext cx="275" cy="238"/>
            </p:xfrm>
            <a:graphic>
              <a:graphicData uri="http://schemas.openxmlformats.org/presentationml/2006/ole">
                <p:oleObj spid="_x0000_s37083" name="Equation" r:id="rId59" imgW="482391" imgH="418918" progId="Equation.3">
                  <p:embed/>
                </p:oleObj>
              </a:graphicData>
            </a:graphic>
          </p:graphicFrame>
          <p:graphicFrame>
            <p:nvGraphicFramePr>
              <p:cNvPr id="36874" name="Object 233"/>
              <p:cNvGraphicFramePr>
                <a:graphicFrameLocks noChangeAspect="1"/>
              </p:cNvGraphicFramePr>
              <p:nvPr/>
            </p:nvGraphicFramePr>
            <p:xfrm>
              <a:off x="4416" y="3537"/>
              <a:ext cx="127" cy="200"/>
            </p:xfrm>
            <a:graphic>
              <a:graphicData uri="http://schemas.openxmlformats.org/presentationml/2006/ole">
                <p:oleObj spid="_x0000_s37084" name="Equation" r:id="rId60" imgW="203024" imgH="317225" progId="Equation.3">
                  <p:embed/>
                </p:oleObj>
              </a:graphicData>
            </a:graphic>
          </p:graphicFrame>
          <p:graphicFrame>
            <p:nvGraphicFramePr>
              <p:cNvPr id="36875" name="Object 234"/>
              <p:cNvGraphicFramePr>
                <a:graphicFrameLocks noChangeAspect="1"/>
              </p:cNvGraphicFramePr>
              <p:nvPr/>
            </p:nvGraphicFramePr>
            <p:xfrm>
              <a:off x="4848" y="3537"/>
              <a:ext cx="304" cy="263"/>
            </p:xfrm>
            <a:graphic>
              <a:graphicData uri="http://schemas.openxmlformats.org/presentationml/2006/ole">
                <p:oleObj spid="_x0000_s37085" name="Equation" r:id="rId61" imgW="482391" imgH="418918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8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8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20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403350" y="3622675"/>
            <a:ext cx="5791200" cy="2519363"/>
            <a:chOff x="975" y="388"/>
            <a:chExt cx="3648" cy="1587"/>
          </a:xfrm>
        </p:grpSpPr>
        <p:sp>
          <p:nvSpPr>
            <p:cNvPr id="37970" name="Rectangle 72"/>
            <p:cNvSpPr>
              <a:spLocks noChangeArrowheads="1"/>
            </p:cNvSpPr>
            <p:nvPr/>
          </p:nvSpPr>
          <p:spPr bwMode="auto">
            <a:xfrm>
              <a:off x="1338" y="38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zh-CN"/>
            </a:p>
          </p:txBody>
        </p:sp>
        <p:grpSp>
          <p:nvGrpSpPr>
            <p:cNvPr id="37971" name="Group 73"/>
            <p:cNvGrpSpPr>
              <a:grpSpLocks/>
            </p:cNvGrpSpPr>
            <p:nvPr/>
          </p:nvGrpSpPr>
          <p:grpSpPr bwMode="auto">
            <a:xfrm>
              <a:off x="975" y="775"/>
              <a:ext cx="3648" cy="1200"/>
              <a:chOff x="720" y="816"/>
              <a:chExt cx="3840" cy="1296"/>
            </a:xfrm>
          </p:grpSpPr>
          <p:grpSp>
            <p:nvGrpSpPr>
              <p:cNvPr id="37972" name="Group 74"/>
              <p:cNvGrpSpPr>
                <a:grpSpLocks/>
              </p:cNvGrpSpPr>
              <p:nvPr/>
            </p:nvGrpSpPr>
            <p:grpSpPr bwMode="auto">
              <a:xfrm>
                <a:off x="720" y="816"/>
                <a:ext cx="3840" cy="1296"/>
                <a:chOff x="720" y="816"/>
                <a:chExt cx="3840" cy="1488"/>
              </a:xfrm>
            </p:grpSpPr>
            <p:grpSp>
              <p:nvGrpSpPr>
                <p:cNvPr id="37975" name="Group 75"/>
                <p:cNvGrpSpPr>
                  <a:grpSpLocks/>
                </p:cNvGrpSpPr>
                <p:nvPr/>
              </p:nvGrpSpPr>
              <p:grpSpPr bwMode="auto">
                <a:xfrm>
                  <a:off x="720" y="816"/>
                  <a:ext cx="3840" cy="1488"/>
                  <a:chOff x="816" y="864"/>
                  <a:chExt cx="3840" cy="1488"/>
                </a:xfrm>
              </p:grpSpPr>
              <p:sp>
                <p:nvSpPr>
                  <p:cNvPr id="37977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864"/>
                    <a:ext cx="38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8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248"/>
                    <a:ext cx="38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9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352"/>
                    <a:ext cx="38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80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864"/>
                    <a:ext cx="0" cy="1488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81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864"/>
                    <a:ext cx="0" cy="1488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82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864"/>
                    <a:ext cx="0" cy="1488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976" name="Line 82"/>
                <p:cNvSpPr>
                  <a:spLocks noChangeShapeType="1"/>
                </p:cNvSpPr>
                <p:nvPr/>
              </p:nvSpPr>
              <p:spPr bwMode="auto">
                <a:xfrm>
                  <a:off x="768" y="864"/>
                  <a:ext cx="720" cy="336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73" name="Group 83"/>
              <p:cNvGrpSpPr>
                <a:grpSpLocks/>
              </p:cNvGrpSpPr>
              <p:nvPr/>
            </p:nvGrpSpPr>
            <p:grpSpPr bwMode="auto">
              <a:xfrm>
                <a:off x="816" y="864"/>
                <a:ext cx="3456" cy="1248"/>
                <a:chOff x="816" y="864"/>
                <a:chExt cx="3488" cy="1360"/>
              </a:xfrm>
            </p:grpSpPr>
            <p:grpSp>
              <p:nvGrpSpPr>
                <p:cNvPr id="37974" name="Group 84"/>
                <p:cNvGrpSpPr>
                  <a:grpSpLocks/>
                </p:cNvGrpSpPr>
                <p:nvPr/>
              </p:nvGrpSpPr>
              <p:grpSpPr bwMode="auto">
                <a:xfrm>
                  <a:off x="816" y="864"/>
                  <a:ext cx="3479" cy="1360"/>
                  <a:chOff x="816" y="864"/>
                  <a:chExt cx="3479" cy="1360"/>
                </a:xfrm>
              </p:grpSpPr>
              <p:graphicFrame>
                <p:nvGraphicFramePr>
                  <p:cNvPr id="37929" name="Object 85"/>
                  <p:cNvGraphicFramePr>
                    <a:graphicFrameLocks noChangeAspect="1"/>
                  </p:cNvGraphicFramePr>
                  <p:nvPr/>
                </p:nvGraphicFramePr>
                <p:xfrm>
                  <a:off x="1200" y="864"/>
                  <a:ext cx="232" cy="199"/>
                </p:xfrm>
                <a:graphic>
                  <a:graphicData uri="http://schemas.openxmlformats.org/presentationml/2006/ole">
                    <p:oleObj spid="_x0000_s38036" name="公式" r:id="rId3" imgW="368140" imgH="317362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30" name="Object 86"/>
                  <p:cNvGraphicFramePr>
                    <a:graphicFrameLocks noChangeAspect="1"/>
                  </p:cNvGraphicFramePr>
                  <p:nvPr/>
                </p:nvGraphicFramePr>
                <p:xfrm>
                  <a:off x="816" y="960"/>
                  <a:ext cx="183" cy="199"/>
                </p:xfrm>
                <a:graphic>
                  <a:graphicData uri="http://schemas.openxmlformats.org/presentationml/2006/ole">
                    <p:oleObj spid="_x0000_s38037" name="公式" r:id="rId4" imgW="291847" imgH="317225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31" name="Object 87"/>
                  <p:cNvGraphicFramePr>
                    <a:graphicFrameLocks noChangeAspect="1"/>
                  </p:cNvGraphicFramePr>
                  <p:nvPr/>
                </p:nvGraphicFramePr>
                <p:xfrm>
                  <a:off x="2016" y="912"/>
                  <a:ext cx="120" cy="199"/>
                </p:xfrm>
                <a:graphic>
                  <a:graphicData uri="http://schemas.openxmlformats.org/presentationml/2006/ole">
                    <p:oleObj spid="_x0000_s38038" name="公式" r:id="rId5" imgW="190335" imgH="317225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32" name="Object 88"/>
                  <p:cNvGraphicFramePr>
                    <a:graphicFrameLocks noChangeAspect="1"/>
                  </p:cNvGraphicFramePr>
                  <p:nvPr/>
                </p:nvGraphicFramePr>
                <p:xfrm>
                  <a:off x="3120" y="912"/>
                  <a:ext cx="144" cy="199"/>
                </p:xfrm>
                <a:graphic>
                  <a:graphicData uri="http://schemas.openxmlformats.org/presentationml/2006/ole">
                    <p:oleObj spid="_x0000_s38039" name="公式" r:id="rId6" imgW="228501" imgH="317362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33" name="Object 89"/>
                  <p:cNvGraphicFramePr>
                    <a:graphicFrameLocks noChangeAspect="1"/>
                  </p:cNvGraphicFramePr>
                  <p:nvPr/>
                </p:nvGraphicFramePr>
                <p:xfrm>
                  <a:off x="4080" y="912"/>
                  <a:ext cx="144" cy="208"/>
                </p:xfrm>
                <a:graphic>
                  <a:graphicData uri="http://schemas.openxmlformats.org/presentationml/2006/ole">
                    <p:oleObj spid="_x0000_s38040" name="公式" r:id="rId7" imgW="228600" imgH="3302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34" name="Object 90"/>
                  <p:cNvGraphicFramePr>
                    <a:graphicFrameLocks noChangeAspect="1"/>
                  </p:cNvGraphicFramePr>
                  <p:nvPr/>
                </p:nvGraphicFramePr>
                <p:xfrm>
                  <a:off x="960" y="1296"/>
                  <a:ext cx="296" cy="199"/>
                </p:xfrm>
                <a:graphic>
                  <a:graphicData uri="http://schemas.openxmlformats.org/presentationml/2006/ole">
                    <p:oleObj spid="_x0000_s38041" name="公式" r:id="rId8" imgW="469696" imgH="317362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35" name="Object 91"/>
                  <p:cNvGraphicFramePr>
                    <a:graphicFrameLocks noChangeAspect="1"/>
                  </p:cNvGraphicFramePr>
                  <p:nvPr/>
                </p:nvGraphicFramePr>
                <p:xfrm>
                  <a:off x="1056" y="1680"/>
                  <a:ext cx="135" cy="208"/>
                </p:xfrm>
                <a:graphic>
                  <a:graphicData uri="http://schemas.openxmlformats.org/presentationml/2006/ole">
                    <p:oleObj spid="_x0000_s38042" name="公式" r:id="rId9" imgW="215806" imgH="330057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36" name="Object 92"/>
                  <p:cNvGraphicFramePr>
                    <a:graphicFrameLocks noChangeAspect="1"/>
                  </p:cNvGraphicFramePr>
                  <p:nvPr/>
                </p:nvGraphicFramePr>
                <p:xfrm>
                  <a:off x="1056" y="2016"/>
                  <a:ext cx="120" cy="199"/>
                </p:xfrm>
                <a:graphic>
                  <a:graphicData uri="http://schemas.openxmlformats.org/presentationml/2006/ole">
                    <p:oleObj spid="_x0000_s38043" name="公式" r:id="rId10" imgW="190335" imgH="317225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37" name="Object 93"/>
                  <p:cNvGraphicFramePr>
                    <a:graphicFrameLocks noChangeAspect="1"/>
                  </p:cNvGraphicFramePr>
                  <p:nvPr/>
                </p:nvGraphicFramePr>
                <p:xfrm>
                  <a:off x="1920" y="1296"/>
                  <a:ext cx="320" cy="208"/>
                </p:xfrm>
                <a:graphic>
                  <a:graphicData uri="http://schemas.openxmlformats.org/presentationml/2006/ole">
                    <p:oleObj spid="_x0000_s38044" name="公式" r:id="rId11" imgW="508000" imgH="3302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38" name="Object 94"/>
                  <p:cNvGraphicFramePr>
                    <a:graphicFrameLocks noChangeAspect="1"/>
                  </p:cNvGraphicFramePr>
                  <p:nvPr/>
                </p:nvGraphicFramePr>
                <p:xfrm>
                  <a:off x="1920" y="1632"/>
                  <a:ext cx="311" cy="208"/>
                </p:xfrm>
                <a:graphic>
                  <a:graphicData uri="http://schemas.openxmlformats.org/presentationml/2006/ole">
                    <p:oleObj spid="_x0000_s38045" name="公式" r:id="rId12" imgW="495085" imgH="330057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39" name="Object 95"/>
                  <p:cNvGraphicFramePr>
                    <a:graphicFrameLocks noChangeAspect="1"/>
                  </p:cNvGraphicFramePr>
                  <p:nvPr/>
                </p:nvGraphicFramePr>
                <p:xfrm>
                  <a:off x="1920" y="2016"/>
                  <a:ext cx="311" cy="208"/>
                </p:xfrm>
                <a:graphic>
                  <a:graphicData uri="http://schemas.openxmlformats.org/presentationml/2006/ole">
                    <p:oleObj spid="_x0000_s38046" name="公式" r:id="rId13" imgW="495085" imgH="330057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40" name="Object 96"/>
                  <p:cNvGraphicFramePr>
                    <a:graphicFrameLocks noChangeAspect="1"/>
                  </p:cNvGraphicFramePr>
                  <p:nvPr/>
                </p:nvGraphicFramePr>
                <p:xfrm>
                  <a:off x="3024" y="2016"/>
                  <a:ext cx="311" cy="208"/>
                </p:xfrm>
                <a:graphic>
                  <a:graphicData uri="http://schemas.openxmlformats.org/presentationml/2006/ole">
                    <p:oleObj spid="_x0000_s38047" name="公式" r:id="rId14" imgW="495085" imgH="330057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41" name="Object 97"/>
                  <p:cNvGraphicFramePr>
                    <a:graphicFrameLocks noChangeAspect="1"/>
                  </p:cNvGraphicFramePr>
                  <p:nvPr/>
                </p:nvGraphicFramePr>
                <p:xfrm>
                  <a:off x="3024" y="1296"/>
                  <a:ext cx="311" cy="208"/>
                </p:xfrm>
                <a:graphic>
                  <a:graphicData uri="http://schemas.openxmlformats.org/presentationml/2006/ole">
                    <p:oleObj spid="_x0000_s38048" name="公式" r:id="rId15" imgW="495085" imgH="330057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7942" name="Object 98"/>
                  <p:cNvGraphicFramePr>
                    <a:graphicFrameLocks noChangeAspect="1"/>
                  </p:cNvGraphicFramePr>
                  <p:nvPr/>
                </p:nvGraphicFramePr>
                <p:xfrm>
                  <a:off x="3984" y="2016"/>
                  <a:ext cx="311" cy="208"/>
                </p:xfrm>
                <a:graphic>
                  <a:graphicData uri="http://schemas.openxmlformats.org/presentationml/2006/ole">
                    <p:oleObj spid="_x0000_s38049" name="公式" r:id="rId16" imgW="495085" imgH="330057" progId="Equation.3">
                      <p:embed/>
                    </p:oleObj>
                  </a:graphicData>
                </a:graphic>
              </p:graphicFrame>
            </p:grpSp>
            <p:graphicFrame>
              <p:nvGraphicFramePr>
                <p:cNvPr id="37926" name="Object 99"/>
                <p:cNvGraphicFramePr>
                  <a:graphicFrameLocks noChangeAspect="1"/>
                </p:cNvGraphicFramePr>
                <p:nvPr/>
              </p:nvGraphicFramePr>
              <p:xfrm>
                <a:off x="3120" y="1632"/>
                <a:ext cx="135" cy="208"/>
              </p:xfrm>
              <a:graphic>
                <a:graphicData uri="http://schemas.openxmlformats.org/presentationml/2006/ole">
                  <p:oleObj spid="_x0000_s38050" name="公式" r:id="rId17" imgW="215806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7927" name="Object 100"/>
                <p:cNvGraphicFramePr>
                  <a:graphicFrameLocks noChangeAspect="1"/>
                </p:cNvGraphicFramePr>
                <p:nvPr/>
              </p:nvGraphicFramePr>
              <p:xfrm>
                <a:off x="4080" y="1296"/>
                <a:ext cx="135" cy="208"/>
              </p:xfrm>
              <a:graphic>
                <a:graphicData uri="http://schemas.openxmlformats.org/presentationml/2006/ole">
                  <p:oleObj spid="_x0000_s38051" name="公式" r:id="rId18" imgW="215806" imgH="330057" progId="Equation.3">
                    <p:embed/>
                  </p:oleObj>
                </a:graphicData>
              </a:graphic>
            </p:graphicFrame>
            <p:graphicFrame>
              <p:nvGraphicFramePr>
                <p:cNvPr id="37928" name="Object 101"/>
                <p:cNvGraphicFramePr>
                  <a:graphicFrameLocks noChangeAspect="1"/>
                </p:cNvGraphicFramePr>
                <p:nvPr/>
              </p:nvGraphicFramePr>
              <p:xfrm>
                <a:off x="3984" y="1632"/>
                <a:ext cx="320" cy="208"/>
              </p:xfrm>
              <a:graphic>
                <a:graphicData uri="http://schemas.openxmlformats.org/presentationml/2006/ole">
                  <p:oleObj spid="_x0000_s38052" name="公式" r:id="rId19" imgW="508000" imgH="330200" progId="Equation.3">
                    <p:embed/>
                  </p:oleObj>
                </a:graphicData>
              </a:graphic>
            </p:graphicFrame>
          </p:grpSp>
        </p:grpSp>
      </p:grp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1258888" y="3716338"/>
            <a:ext cx="6481762" cy="2592387"/>
            <a:chOff x="1066" y="799"/>
            <a:chExt cx="3810" cy="907"/>
          </a:xfrm>
        </p:grpSpPr>
        <p:sp>
          <p:nvSpPr>
            <p:cNvPr id="37968" name="Rectangle 104"/>
            <p:cNvSpPr>
              <a:spLocks noChangeArrowheads="1"/>
            </p:cNvSpPr>
            <p:nvPr/>
          </p:nvSpPr>
          <p:spPr bwMode="auto">
            <a:xfrm>
              <a:off x="1066" y="799"/>
              <a:ext cx="3810" cy="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69" name="Rectangle 105" descr="BJ1180"/>
            <p:cNvSpPr>
              <a:spLocks noChangeArrowheads="1"/>
            </p:cNvSpPr>
            <p:nvPr/>
          </p:nvSpPr>
          <p:spPr bwMode="auto">
            <a:xfrm>
              <a:off x="1066" y="799"/>
              <a:ext cx="3810" cy="907"/>
            </a:xfrm>
            <a:prstGeom prst="rect">
              <a:avLst/>
            </a:prstGeom>
            <a:blipFill dpi="0" rotWithShape="1">
              <a:blip r:embed="rId20" cstate="print">
                <a:alphaModFix amt="20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7945" name="Group 122"/>
          <p:cNvGrpSpPr>
            <a:grpSpLocks/>
          </p:cNvGrpSpPr>
          <p:nvPr/>
        </p:nvGrpSpPr>
        <p:grpSpPr bwMode="auto">
          <a:xfrm>
            <a:off x="827088" y="836613"/>
            <a:ext cx="7689850" cy="1676400"/>
            <a:chOff x="521" y="527"/>
            <a:chExt cx="4844" cy="1056"/>
          </a:xfrm>
        </p:grpSpPr>
        <p:grpSp>
          <p:nvGrpSpPr>
            <p:cNvPr id="37955" name="Group 2"/>
            <p:cNvGrpSpPr>
              <a:grpSpLocks/>
            </p:cNvGrpSpPr>
            <p:nvPr/>
          </p:nvGrpSpPr>
          <p:grpSpPr bwMode="auto">
            <a:xfrm>
              <a:off x="521" y="527"/>
              <a:ext cx="4844" cy="1056"/>
              <a:chOff x="576" y="1920"/>
              <a:chExt cx="4844" cy="1056"/>
            </a:xfrm>
          </p:grpSpPr>
          <p:sp>
            <p:nvSpPr>
              <p:cNvPr id="37957" name="Line 3"/>
              <p:cNvSpPr>
                <a:spLocks noChangeShapeType="1"/>
              </p:cNvSpPr>
              <p:nvPr/>
            </p:nvSpPr>
            <p:spPr bwMode="auto">
              <a:xfrm>
                <a:off x="576" y="1920"/>
                <a:ext cx="484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Line 4"/>
              <p:cNvSpPr>
                <a:spLocks noChangeShapeType="1"/>
              </p:cNvSpPr>
              <p:nvPr/>
            </p:nvSpPr>
            <p:spPr bwMode="auto">
              <a:xfrm>
                <a:off x="576" y="2256"/>
                <a:ext cx="484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9" name="Line 5"/>
              <p:cNvSpPr>
                <a:spLocks noChangeShapeType="1"/>
              </p:cNvSpPr>
              <p:nvPr/>
            </p:nvSpPr>
            <p:spPr bwMode="auto">
              <a:xfrm>
                <a:off x="576" y="2592"/>
                <a:ext cx="484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0" name="Line 6"/>
              <p:cNvSpPr>
                <a:spLocks noChangeShapeType="1"/>
              </p:cNvSpPr>
              <p:nvPr/>
            </p:nvSpPr>
            <p:spPr bwMode="auto">
              <a:xfrm>
                <a:off x="1542" y="192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1" name="Line 7"/>
              <p:cNvSpPr>
                <a:spLocks noChangeShapeType="1"/>
              </p:cNvSpPr>
              <p:nvPr/>
            </p:nvSpPr>
            <p:spPr bwMode="auto">
              <a:xfrm>
                <a:off x="2167" y="192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Line 8"/>
              <p:cNvSpPr>
                <a:spLocks noChangeShapeType="1"/>
              </p:cNvSpPr>
              <p:nvPr/>
            </p:nvSpPr>
            <p:spPr bwMode="auto">
              <a:xfrm>
                <a:off x="3815" y="192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3" name="Line 9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484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4" name="Line 10"/>
              <p:cNvSpPr>
                <a:spLocks noChangeShapeType="1"/>
              </p:cNvSpPr>
              <p:nvPr/>
            </p:nvSpPr>
            <p:spPr bwMode="auto">
              <a:xfrm>
                <a:off x="2735" y="192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Line 11"/>
              <p:cNvSpPr>
                <a:spLocks noChangeShapeType="1"/>
              </p:cNvSpPr>
              <p:nvPr/>
            </p:nvSpPr>
            <p:spPr bwMode="auto">
              <a:xfrm>
                <a:off x="3247" y="192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6" name="Line 12"/>
              <p:cNvSpPr>
                <a:spLocks noChangeShapeType="1"/>
              </p:cNvSpPr>
              <p:nvPr/>
            </p:nvSpPr>
            <p:spPr bwMode="auto">
              <a:xfrm>
                <a:off x="4327" y="192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7" name="Line 13"/>
              <p:cNvSpPr>
                <a:spLocks noChangeShapeType="1"/>
              </p:cNvSpPr>
              <p:nvPr/>
            </p:nvSpPr>
            <p:spPr bwMode="auto">
              <a:xfrm>
                <a:off x="4838" y="192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909" name="Object 14"/>
              <p:cNvGraphicFramePr>
                <a:graphicFrameLocks noChangeAspect="1"/>
              </p:cNvGraphicFramePr>
              <p:nvPr/>
            </p:nvGraphicFramePr>
            <p:xfrm>
              <a:off x="1008" y="2016"/>
              <a:ext cx="176" cy="200"/>
            </p:xfrm>
            <a:graphic>
              <a:graphicData uri="http://schemas.openxmlformats.org/presentationml/2006/ole">
                <p:oleObj spid="_x0000_s38053" name="Equation" r:id="rId21" imgW="266353" imgH="317087" progId="Equation.3">
                  <p:embed/>
                </p:oleObj>
              </a:graphicData>
            </a:graphic>
          </p:graphicFrame>
          <p:graphicFrame>
            <p:nvGraphicFramePr>
              <p:cNvPr id="37910" name="Object 15"/>
              <p:cNvGraphicFramePr>
                <a:graphicFrameLocks noChangeAspect="1"/>
              </p:cNvGraphicFramePr>
              <p:nvPr/>
            </p:nvGraphicFramePr>
            <p:xfrm>
              <a:off x="768" y="2345"/>
              <a:ext cx="632" cy="247"/>
            </p:xfrm>
            <a:graphic>
              <a:graphicData uri="http://schemas.openxmlformats.org/presentationml/2006/ole">
                <p:oleObj spid="_x0000_s38054" name="Equation" r:id="rId22" imgW="965200" imgH="393700" progId="Equation.3">
                  <p:embed/>
                </p:oleObj>
              </a:graphicData>
            </a:graphic>
          </p:graphicFrame>
          <p:graphicFrame>
            <p:nvGraphicFramePr>
              <p:cNvPr id="37911" name="Object 16"/>
              <p:cNvGraphicFramePr>
                <a:graphicFrameLocks noChangeAspect="1"/>
              </p:cNvGraphicFramePr>
              <p:nvPr/>
            </p:nvGraphicFramePr>
            <p:xfrm>
              <a:off x="1632" y="2371"/>
              <a:ext cx="520" cy="221"/>
            </p:xfrm>
            <a:graphic>
              <a:graphicData uri="http://schemas.openxmlformats.org/presentationml/2006/ole">
                <p:oleObj spid="_x0000_s38055" name="Equation" r:id="rId23" imgW="888614" imgH="393529" progId="Equation.3">
                  <p:embed/>
                </p:oleObj>
              </a:graphicData>
            </a:graphic>
          </p:graphicFrame>
          <p:graphicFrame>
            <p:nvGraphicFramePr>
              <p:cNvPr id="37912" name="Object 17"/>
              <p:cNvGraphicFramePr>
                <a:graphicFrameLocks noChangeAspect="1"/>
              </p:cNvGraphicFramePr>
              <p:nvPr/>
            </p:nvGraphicFramePr>
            <p:xfrm>
              <a:off x="1735" y="2020"/>
              <a:ext cx="308" cy="200"/>
            </p:xfrm>
            <a:graphic>
              <a:graphicData uri="http://schemas.openxmlformats.org/presentationml/2006/ole">
                <p:oleObj spid="_x0000_s38056" name="公式" r:id="rId24" imgW="469696" imgH="317362" progId="Equation.3">
                  <p:embed/>
                </p:oleObj>
              </a:graphicData>
            </a:graphic>
          </p:graphicFrame>
          <p:graphicFrame>
            <p:nvGraphicFramePr>
              <p:cNvPr id="37913" name="Object 18"/>
              <p:cNvGraphicFramePr>
                <a:graphicFrameLocks noChangeAspect="1"/>
              </p:cNvGraphicFramePr>
              <p:nvPr/>
            </p:nvGraphicFramePr>
            <p:xfrm>
              <a:off x="2256" y="2352"/>
              <a:ext cx="450" cy="240"/>
            </p:xfrm>
            <a:graphic>
              <a:graphicData uri="http://schemas.openxmlformats.org/presentationml/2006/ole">
                <p:oleObj spid="_x0000_s38057" name="Equation" r:id="rId25" imgW="685800" imgH="393700" progId="Equation.3">
                  <p:embed/>
                </p:oleObj>
              </a:graphicData>
            </a:graphic>
          </p:graphicFrame>
          <p:graphicFrame>
            <p:nvGraphicFramePr>
              <p:cNvPr id="37914" name="Object 19"/>
              <p:cNvGraphicFramePr>
                <a:graphicFrameLocks noChangeAspect="1"/>
              </p:cNvGraphicFramePr>
              <p:nvPr/>
            </p:nvGraphicFramePr>
            <p:xfrm>
              <a:off x="2334" y="2020"/>
              <a:ext cx="299" cy="200"/>
            </p:xfrm>
            <a:graphic>
              <a:graphicData uri="http://schemas.openxmlformats.org/presentationml/2006/ole">
                <p:oleObj spid="_x0000_s38058" name="Equation" r:id="rId26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7915" name="Object 20"/>
              <p:cNvGraphicFramePr>
                <a:graphicFrameLocks noChangeAspect="1"/>
              </p:cNvGraphicFramePr>
              <p:nvPr/>
            </p:nvGraphicFramePr>
            <p:xfrm>
              <a:off x="2832" y="2352"/>
              <a:ext cx="380" cy="240"/>
            </p:xfrm>
            <a:graphic>
              <a:graphicData uri="http://schemas.openxmlformats.org/presentationml/2006/ole">
                <p:oleObj spid="_x0000_s38059" name="Equation" r:id="rId27" imgW="660113" imgH="393529" progId="Equation.3">
                  <p:embed/>
                </p:oleObj>
              </a:graphicData>
            </a:graphic>
          </p:graphicFrame>
          <p:graphicFrame>
            <p:nvGraphicFramePr>
              <p:cNvPr id="37916" name="Object 21"/>
              <p:cNvGraphicFramePr>
                <a:graphicFrameLocks noChangeAspect="1"/>
              </p:cNvGraphicFramePr>
              <p:nvPr/>
            </p:nvGraphicFramePr>
            <p:xfrm>
              <a:off x="2883" y="2020"/>
              <a:ext cx="299" cy="200"/>
            </p:xfrm>
            <a:graphic>
              <a:graphicData uri="http://schemas.openxmlformats.org/presentationml/2006/ole">
                <p:oleObj spid="_x0000_s38060" name="Equation" r:id="rId28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7917" name="Object 22"/>
              <p:cNvGraphicFramePr>
                <a:graphicFrameLocks noChangeAspect="1"/>
              </p:cNvGraphicFramePr>
              <p:nvPr/>
            </p:nvGraphicFramePr>
            <p:xfrm>
              <a:off x="3312" y="2352"/>
              <a:ext cx="467" cy="240"/>
            </p:xfrm>
            <a:graphic>
              <a:graphicData uri="http://schemas.openxmlformats.org/presentationml/2006/ole">
                <p:oleObj spid="_x0000_s38061" name="Equation" r:id="rId29" imgW="914400" imgH="393700" progId="Equation.3">
                  <p:embed/>
                </p:oleObj>
              </a:graphicData>
            </a:graphic>
          </p:graphicFrame>
          <p:graphicFrame>
            <p:nvGraphicFramePr>
              <p:cNvPr id="37918" name="Object 23"/>
              <p:cNvGraphicFramePr>
                <a:graphicFrameLocks noChangeAspect="1"/>
              </p:cNvGraphicFramePr>
              <p:nvPr/>
            </p:nvGraphicFramePr>
            <p:xfrm>
              <a:off x="3433" y="2020"/>
              <a:ext cx="298" cy="200"/>
            </p:xfrm>
            <a:graphic>
              <a:graphicData uri="http://schemas.openxmlformats.org/presentationml/2006/ole">
                <p:oleObj spid="_x0000_s38062" name="Equation" r:id="rId30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7919" name="Object 24"/>
              <p:cNvGraphicFramePr>
                <a:graphicFrameLocks noChangeAspect="1"/>
              </p:cNvGraphicFramePr>
              <p:nvPr/>
            </p:nvGraphicFramePr>
            <p:xfrm>
              <a:off x="3888" y="2352"/>
              <a:ext cx="458" cy="240"/>
            </p:xfrm>
            <a:graphic>
              <a:graphicData uri="http://schemas.openxmlformats.org/presentationml/2006/ole">
                <p:oleObj spid="_x0000_s38063" name="Equation" r:id="rId31" imgW="698197" imgH="393529" progId="Equation.3">
                  <p:embed/>
                </p:oleObj>
              </a:graphicData>
            </a:graphic>
          </p:graphicFrame>
          <p:graphicFrame>
            <p:nvGraphicFramePr>
              <p:cNvPr id="37920" name="Object 25"/>
              <p:cNvGraphicFramePr>
                <a:graphicFrameLocks noChangeAspect="1"/>
              </p:cNvGraphicFramePr>
              <p:nvPr/>
            </p:nvGraphicFramePr>
            <p:xfrm>
              <a:off x="3982" y="2020"/>
              <a:ext cx="299" cy="200"/>
            </p:xfrm>
            <a:graphic>
              <a:graphicData uri="http://schemas.openxmlformats.org/presentationml/2006/ole">
                <p:oleObj spid="_x0000_s38064" name="Equation" r:id="rId32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7921" name="Object 26"/>
              <p:cNvGraphicFramePr>
                <a:graphicFrameLocks noChangeAspect="1"/>
              </p:cNvGraphicFramePr>
              <p:nvPr/>
            </p:nvGraphicFramePr>
            <p:xfrm>
              <a:off x="4368" y="2352"/>
              <a:ext cx="473" cy="240"/>
            </p:xfrm>
            <a:graphic>
              <a:graphicData uri="http://schemas.openxmlformats.org/presentationml/2006/ole">
                <p:oleObj spid="_x0000_s38065" name="Equation" r:id="rId33" imgW="723586" imgH="393529" progId="Equation.3">
                  <p:embed/>
                </p:oleObj>
              </a:graphicData>
            </a:graphic>
          </p:graphicFrame>
          <p:graphicFrame>
            <p:nvGraphicFramePr>
              <p:cNvPr id="37922" name="Object 27"/>
              <p:cNvGraphicFramePr>
                <a:graphicFrameLocks noChangeAspect="1"/>
              </p:cNvGraphicFramePr>
              <p:nvPr/>
            </p:nvGraphicFramePr>
            <p:xfrm>
              <a:off x="4481" y="2020"/>
              <a:ext cx="308" cy="200"/>
            </p:xfrm>
            <a:graphic>
              <a:graphicData uri="http://schemas.openxmlformats.org/presentationml/2006/ole">
                <p:oleObj spid="_x0000_s38066" name="Equation" r:id="rId34" imgW="469696" imgH="317362" progId="Equation.3">
                  <p:embed/>
                </p:oleObj>
              </a:graphicData>
            </a:graphic>
          </p:graphicFrame>
          <p:graphicFrame>
            <p:nvGraphicFramePr>
              <p:cNvPr id="37923" name="Object 28"/>
              <p:cNvGraphicFramePr>
                <a:graphicFrameLocks noChangeAspect="1"/>
              </p:cNvGraphicFramePr>
              <p:nvPr/>
            </p:nvGraphicFramePr>
            <p:xfrm>
              <a:off x="4944" y="2352"/>
              <a:ext cx="457" cy="240"/>
            </p:xfrm>
            <a:graphic>
              <a:graphicData uri="http://schemas.openxmlformats.org/presentationml/2006/ole">
                <p:oleObj spid="_x0000_s38067" name="Equation" r:id="rId35" imgW="698197" imgH="393529" progId="Equation.3">
                  <p:embed/>
                </p:oleObj>
              </a:graphicData>
            </a:graphic>
          </p:graphicFrame>
          <p:graphicFrame>
            <p:nvGraphicFramePr>
              <p:cNvPr id="37924" name="Object 29"/>
              <p:cNvGraphicFramePr>
                <a:graphicFrameLocks noChangeAspect="1"/>
              </p:cNvGraphicFramePr>
              <p:nvPr/>
            </p:nvGraphicFramePr>
            <p:xfrm>
              <a:off x="5031" y="2020"/>
              <a:ext cx="298" cy="200"/>
            </p:xfrm>
            <a:graphic>
              <a:graphicData uri="http://schemas.openxmlformats.org/presentationml/2006/ole">
                <p:oleObj spid="_x0000_s38068" name="Equation" r:id="rId36" imgW="457002" imgH="317362" progId="Equation.3">
                  <p:embed/>
                </p:oleObj>
              </a:graphicData>
            </a:graphic>
          </p:graphicFrame>
          <p:graphicFrame>
            <p:nvGraphicFramePr>
              <p:cNvPr id="37925" name="Object 30"/>
              <p:cNvGraphicFramePr>
                <a:graphicFrameLocks noChangeAspect="1"/>
              </p:cNvGraphicFramePr>
              <p:nvPr/>
            </p:nvGraphicFramePr>
            <p:xfrm>
              <a:off x="688" y="2652"/>
              <a:ext cx="824" cy="295"/>
            </p:xfrm>
            <a:graphic>
              <a:graphicData uri="http://schemas.openxmlformats.org/presentationml/2006/ole">
                <p:oleObj spid="_x0000_s38069" name="Equation" r:id="rId37" imgW="1308100" imgH="469900" progId="Equation.3">
                  <p:embed/>
                </p:oleObj>
              </a:graphicData>
            </a:graphic>
          </p:graphicFrame>
        </p:grpSp>
        <p:graphicFrame>
          <p:nvGraphicFramePr>
            <p:cNvPr id="37902" name="Object 113"/>
            <p:cNvGraphicFramePr>
              <a:graphicFrameLocks noChangeAspect="1"/>
            </p:cNvGraphicFramePr>
            <p:nvPr/>
          </p:nvGraphicFramePr>
          <p:xfrm>
            <a:off x="1791" y="1298"/>
            <a:ext cx="128" cy="192"/>
          </p:xfrm>
          <a:graphic>
            <a:graphicData uri="http://schemas.openxmlformats.org/presentationml/2006/ole">
              <p:oleObj spid="_x0000_s38070" name="公式" r:id="rId38" imgW="203024" imgH="304536" progId="Equation.3">
                <p:embed/>
              </p:oleObj>
            </a:graphicData>
          </a:graphic>
        </p:graphicFrame>
        <p:grpSp>
          <p:nvGrpSpPr>
            <p:cNvPr id="37956" name="Group 114"/>
            <p:cNvGrpSpPr>
              <a:grpSpLocks/>
            </p:cNvGrpSpPr>
            <p:nvPr/>
          </p:nvGrpSpPr>
          <p:grpSpPr bwMode="auto">
            <a:xfrm>
              <a:off x="2448" y="1316"/>
              <a:ext cx="2815" cy="200"/>
              <a:chOff x="2448" y="2688"/>
              <a:chExt cx="2815" cy="200"/>
            </a:xfrm>
          </p:grpSpPr>
          <p:graphicFrame>
            <p:nvGraphicFramePr>
              <p:cNvPr id="37903" name="Object 115"/>
              <p:cNvGraphicFramePr>
                <a:graphicFrameLocks noChangeAspect="1"/>
              </p:cNvGraphicFramePr>
              <p:nvPr/>
            </p:nvGraphicFramePr>
            <p:xfrm>
              <a:off x="2448" y="2688"/>
              <a:ext cx="112" cy="191"/>
            </p:xfrm>
            <a:graphic>
              <a:graphicData uri="http://schemas.openxmlformats.org/presentationml/2006/ole">
                <p:oleObj spid="_x0000_s38071" name="Equation" r:id="rId39" imgW="177569" imgH="304404" progId="Equation.3">
                  <p:embed/>
                </p:oleObj>
              </a:graphicData>
            </a:graphic>
          </p:graphicFrame>
          <p:graphicFrame>
            <p:nvGraphicFramePr>
              <p:cNvPr id="37904" name="Object 116"/>
              <p:cNvGraphicFramePr>
                <a:graphicFrameLocks noChangeAspect="1"/>
              </p:cNvGraphicFramePr>
              <p:nvPr/>
            </p:nvGraphicFramePr>
            <p:xfrm>
              <a:off x="2976" y="2688"/>
              <a:ext cx="127" cy="200"/>
            </p:xfrm>
            <a:graphic>
              <a:graphicData uri="http://schemas.openxmlformats.org/presentationml/2006/ole">
                <p:oleObj spid="_x0000_s38072" name="公式" r:id="rId40" imgW="203024" imgH="317225" progId="Equation.3">
                  <p:embed/>
                </p:oleObj>
              </a:graphicData>
            </a:graphic>
          </p:graphicFrame>
          <p:graphicFrame>
            <p:nvGraphicFramePr>
              <p:cNvPr id="37905" name="Object 117"/>
              <p:cNvGraphicFramePr>
                <a:graphicFrameLocks noChangeAspect="1"/>
              </p:cNvGraphicFramePr>
              <p:nvPr/>
            </p:nvGraphicFramePr>
            <p:xfrm>
              <a:off x="3552" y="2688"/>
              <a:ext cx="127" cy="200"/>
            </p:xfrm>
            <a:graphic>
              <a:graphicData uri="http://schemas.openxmlformats.org/presentationml/2006/ole">
                <p:oleObj spid="_x0000_s38073" name="Equation" r:id="rId41" imgW="203024" imgH="317225" progId="Equation.3">
                  <p:embed/>
                </p:oleObj>
              </a:graphicData>
            </a:graphic>
          </p:graphicFrame>
          <p:graphicFrame>
            <p:nvGraphicFramePr>
              <p:cNvPr id="37906" name="Object 118"/>
              <p:cNvGraphicFramePr>
                <a:graphicFrameLocks noChangeAspect="1"/>
              </p:cNvGraphicFramePr>
              <p:nvPr/>
            </p:nvGraphicFramePr>
            <p:xfrm>
              <a:off x="4080" y="2688"/>
              <a:ext cx="112" cy="191"/>
            </p:xfrm>
            <a:graphic>
              <a:graphicData uri="http://schemas.openxmlformats.org/presentationml/2006/ole">
                <p:oleObj spid="_x0000_s38074" name="Equation" r:id="rId42" imgW="177569" imgH="304404" progId="Equation.3">
                  <p:embed/>
                </p:oleObj>
              </a:graphicData>
            </a:graphic>
          </p:graphicFrame>
          <p:graphicFrame>
            <p:nvGraphicFramePr>
              <p:cNvPr id="37907" name="Object 119"/>
              <p:cNvGraphicFramePr>
                <a:graphicFrameLocks noChangeAspect="1"/>
              </p:cNvGraphicFramePr>
              <p:nvPr/>
            </p:nvGraphicFramePr>
            <p:xfrm>
              <a:off x="4560" y="2688"/>
              <a:ext cx="127" cy="200"/>
            </p:xfrm>
            <a:graphic>
              <a:graphicData uri="http://schemas.openxmlformats.org/presentationml/2006/ole">
                <p:oleObj spid="_x0000_s38075" name="Equation" r:id="rId43" imgW="203024" imgH="317225" progId="Equation.3">
                  <p:embed/>
                </p:oleObj>
              </a:graphicData>
            </a:graphic>
          </p:graphicFrame>
          <p:graphicFrame>
            <p:nvGraphicFramePr>
              <p:cNvPr id="37908" name="Object 120"/>
              <p:cNvGraphicFramePr>
                <a:graphicFrameLocks noChangeAspect="1"/>
              </p:cNvGraphicFramePr>
              <p:nvPr/>
            </p:nvGraphicFramePr>
            <p:xfrm>
              <a:off x="5136" y="2688"/>
              <a:ext cx="127" cy="191"/>
            </p:xfrm>
            <a:graphic>
              <a:graphicData uri="http://schemas.openxmlformats.org/presentationml/2006/ole">
                <p:oleObj spid="_x0000_s38076" name="Equation" r:id="rId44" imgW="203024" imgH="304536" progId="Equation.3">
                  <p:embed/>
                </p:oleObj>
              </a:graphicData>
            </a:graphic>
          </p:graphicFrame>
        </p:grpSp>
      </p:grpSp>
      <p:graphicFrame>
        <p:nvGraphicFramePr>
          <p:cNvPr id="1287289" name="Object 121"/>
          <p:cNvGraphicFramePr>
            <a:graphicFrameLocks/>
          </p:cNvGraphicFramePr>
          <p:nvPr/>
        </p:nvGraphicFramePr>
        <p:xfrm>
          <a:off x="971550" y="5059363"/>
          <a:ext cx="7134225" cy="457200"/>
        </p:xfrm>
        <a:graphic>
          <a:graphicData uri="http://schemas.openxmlformats.org/presentationml/2006/ole">
            <p:oleObj spid="_x0000_s38077" name="公式" r:id="rId45" imgW="7137400" imgH="457200" progId="Equation.3">
              <p:embed/>
            </p:oleObj>
          </a:graphicData>
        </a:graphic>
      </p:graphicFrame>
      <p:sp>
        <p:nvSpPr>
          <p:cNvPr id="1287276" name="Text Box 108"/>
          <p:cNvSpPr txBox="1">
            <a:spLocks noChangeArrowheads="1"/>
          </p:cNvSpPr>
          <p:nvPr/>
        </p:nvSpPr>
        <p:spPr bwMode="auto">
          <a:xfrm>
            <a:off x="3097213" y="5589588"/>
            <a:ext cx="735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>
                <a:sym typeface="Symbol" pitchFamily="18" charset="2"/>
              </a:rPr>
              <a:t></a:t>
            </a:r>
            <a:r>
              <a:rPr lang="en-US" altLang="zh-CN"/>
              <a:t> 5.</a:t>
            </a:r>
          </a:p>
        </p:txBody>
      </p:sp>
      <p:grpSp>
        <p:nvGrpSpPr>
          <p:cNvPr id="12" name="Group 123"/>
          <p:cNvGrpSpPr>
            <a:grpSpLocks/>
          </p:cNvGrpSpPr>
          <p:nvPr/>
        </p:nvGrpSpPr>
        <p:grpSpPr bwMode="auto">
          <a:xfrm>
            <a:off x="1908175" y="3502025"/>
            <a:ext cx="5530850" cy="1079500"/>
            <a:chOff x="521" y="527"/>
            <a:chExt cx="3484" cy="680"/>
          </a:xfrm>
        </p:grpSpPr>
        <p:sp>
          <p:nvSpPr>
            <p:cNvPr id="37948" name="Line 124"/>
            <p:cNvSpPr>
              <a:spLocks noChangeShapeType="1"/>
            </p:cNvSpPr>
            <p:nvPr/>
          </p:nvSpPr>
          <p:spPr bwMode="auto">
            <a:xfrm>
              <a:off x="521" y="527"/>
              <a:ext cx="34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9" name="Line 125"/>
            <p:cNvSpPr>
              <a:spLocks noChangeShapeType="1"/>
            </p:cNvSpPr>
            <p:nvPr/>
          </p:nvSpPr>
          <p:spPr bwMode="auto">
            <a:xfrm>
              <a:off x="521" y="863"/>
              <a:ext cx="34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0" name="Line 126"/>
            <p:cNvSpPr>
              <a:spLocks noChangeShapeType="1"/>
            </p:cNvSpPr>
            <p:nvPr/>
          </p:nvSpPr>
          <p:spPr bwMode="auto">
            <a:xfrm>
              <a:off x="521" y="1199"/>
              <a:ext cx="34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1" name="Line 127"/>
            <p:cNvSpPr>
              <a:spLocks noChangeShapeType="1"/>
            </p:cNvSpPr>
            <p:nvPr/>
          </p:nvSpPr>
          <p:spPr bwMode="auto">
            <a:xfrm>
              <a:off x="1519" y="527"/>
              <a:ext cx="0" cy="6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2" name="Line 128"/>
            <p:cNvSpPr>
              <a:spLocks noChangeShapeType="1"/>
            </p:cNvSpPr>
            <p:nvPr/>
          </p:nvSpPr>
          <p:spPr bwMode="auto">
            <a:xfrm>
              <a:off x="2112" y="527"/>
              <a:ext cx="0" cy="6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3" name="Line 129"/>
            <p:cNvSpPr>
              <a:spLocks noChangeShapeType="1"/>
            </p:cNvSpPr>
            <p:nvPr/>
          </p:nvSpPr>
          <p:spPr bwMode="auto">
            <a:xfrm>
              <a:off x="2680" y="527"/>
              <a:ext cx="0" cy="6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4" name="Line 130"/>
            <p:cNvSpPr>
              <a:spLocks noChangeShapeType="1"/>
            </p:cNvSpPr>
            <p:nvPr/>
          </p:nvSpPr>
          <p:spPr bwMode="auto">
            <a:xfrm>
              <a:off x="3192" y="527"/>
              <a:ext cx="0" cy="6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2" name="Object 131"/>
            <p:cNvGraphicFramePr>
              <a:graphicFrameLocks noChangeAspect="1"/>
            </p:cNvGraphicFramePr>
            <p:nvPr/>
          </p:nvGraphicFramePr>
          <p:xfrm>
            <a:off x="953" y="623"/>
            <a:ext cx="176" cy="200"/>
          </p:xfrm>
          <a:graphic>
            <a:graphicData uri="http://schemas.openxmlformats.org/presentationml/2006/ole">
              <p:oleObj spid="_x0000_s38078" name="Equation" r:id="rId46" imgW="266353" imgH="317087" progId="Equation.3">
                <p:embed/>
              </p:oleObj>
            </a:graphicData>
          </a:graphic>
        </p:graphicFrame>
        <p:graphicFrame>
          <p:nvGraphicFramePr>
            <p:cNvPr id="37893" name="Object 132"/>
            <p:cNvGraphicFramePr>
              <a:graphicFrameLocks noChangeAspect="1"/>
            </p:cNvGraphicFramePr>
            <p:nvPr/>
          </p:nvGraphicFramePr>
          <p:xfrm>
            <a:off x="2759" y="599"/>
            <a:ext cx="308" cy="200"/>
          </p:xfrm>
          <a:graphic>
            <a:graphicData uri="http://schemas.openxmlformats.org/presentationml/2006/ole">
              <p:oleObj spid="_x0000_s38079" name="公式" r:id="rId47" imgW="469696" imgH="317362" progId="Equation.3">
                <p:embed/>
              </p:oleObj>
            </a:graphicData>
          </a:graphic>
        </p:graphicFrame>
        <p:graphicFrame>
          <p:nvGraphicFramePr>
            <p:cNvPr id="37894" name="Object 133"/>
            <p:cNvGraphicFramePr>
              <a:graphicFrameLocks noChangeAspect="1"/>
            </p:cNvGraphicFramePr>
            <p:nvPr/>
          </p:nvGraphicFramePr>
          <p:xfrm>
            <a:off x="2245" y="618"/>
            <a:ext cx="308" cy="200"/>
          </p:xfrm>
          <a:graphic>
            <a:graphicData uri="http://schemas.openxmlformats.org/presentationml/2006/ole">
              <p:oleObj spid="_x0000_s38080" name="公式" r:id="rId48" imgW="469696" imgH="317362" progId="Equation.3">
                <p:embed/>
              </p:oleObj>
            </a:graphicData>
          </a:graphic>
        </p:graphicFrame>
        <p:graphicFrame>
          <p:nvGraphicFramePr>
            <p:cNvPr id="37895" name="Object 134"/>
            <p:cNvGraphicFramePr>
              <a:graphicFrameLocks noChangeAspect="1"/>
            </p:cNvGraphicFramePr>
            <p:nvPr/>
          </p:nvGraphicFramePr>
          <p:xfrm>
            <a:off x="1636" y="627"/>
            <a:ext cx="299" cy="200"/>
          </p:xfrm>
          <a:graphic>
            <a:graphicData uri="http://schemas.openxmlformats.org/presentationml/2006/ole">
              <p:oleObj spid="_x0000_s38081" name="Equation" r:id="rId49" imgW="457002" imgH="317362" progId="Equation.3">
                <p:embed/>
              </p:oleObj>
            </a:graphicData>
          </a:graphic>
        </p:graphicFrame>
        <p:graphicFrame>
          <p:nvGraphicFramePr>
            <p:cNvPr id="37896" name="Object 135"/>
            <p:cNvGraphicFramePr>
              <a:graphicFrameLocks noChangeAspect="1"/>
            </p:cNvGraphicFramePr>
            <p:nvPr/>
          </p:nvGraphicFramePr>
          <p:xfrm>
            <a:off x="3312" y="603"/>
            <a:ext cx="306" cy="200"/>
          </p:xfrm>
          <a:graphic>
            <a:graphicData uri="http://schemas.openxmlformats.org/presentationml/2006/ole">
              <p:oleObj spid="_x0000_s38082" name="公式" r:id="rId50" imgW="469696" imgH="317362" progId="Equation.3">
                <p:embed/>
              </p:oleObj>
            </a:graphicData>
          </a:graphic>
        </p:graphicFrame>
        <p:graphicFrame>
          <p:nvGraphicFramePr>
            <p:cNvPr id="37897" name="Object 136"/>
            <p:cNvGraphicFramePr>
              <a:graphicFrameLocks noChangeAspect="1"/>
            </p:cNvGraphicFramePr>
            <p:nvPr/>
          </p:nvGraphicFramePr>
          <p:xfrm>
            <a:off x="633" y="890"/>
            <a:ext cx="824" cy="295"/>
          </p:xfrm>
          <a:graphic>
            <a:graphicData uri="http://schemas.openxmlformats.org/presentationml/2006/ole">
              <p:oleObj spid="_x0000_s38083" name="Equation" r:id="rId51" imgW="1308100" imgH="469900" progId="Equation.3">
                <p:embed/>
              </p:oleObj>
            </a:graphicData>
          </a:graphic>
        </p:graphicFrame>
        <p:graphicFrame>
          <p:nvGraphicFramePr>
            <p:cNvPr id="37898" name="Object 137"/>
            <p:cNvGraphicFramePr>
              <a:graphicFrameLocks noChangeAspect="1"/>
            </p:cNvGraphicFramePr>
            <p:nvPr/>
          </p:nvGraphicFramePr>
          <p:xfrm>
            <a:off x="2864" y="960"/>
            <a:ext cx="128" cy="192"/>
          </p:xfrm>
          <a:graphic>
            <a:graphicData uri="http://schemas.openxmlformats.org/presentationml/2006/ole">
              <p:oleObj spid="_x0000_s38084" name="公式" r:id="rId52" imgW="203024" imgH="304536" progId="Equation.3">
                <p:embed/>
              </p:oleObj>
            </a:graphicData>
          </a:graphic>
        </p:graphicFrame>
        <p:graphicFrame>
          <p:nvGraphicFramePr>
            <p:cNvPr id="37899" name="Object 138"/>
            <p:cNvGraphicFramePr>
              <a:graphicFrameLocks noChangeAspect="1"/>
            </p:cNvGraphicFramePr>
            <p:nvPr/>
          </p:nvGraphicFramePr>
          <p:xfrm>
            <a:off x="2373" y="954"/>
            <a:ext cx="112" cy="191"/>
          </p:xfrm>
          <a:graphic>
            <a:graphicData uri="http://schemas.openxmlformats.org/presentationml/2006/ole">
              <p:oleObj spid="_x0000_s38085" name="Equation" r:id="rId53" imgW="177569" imgH="304404" progId="Equation.3">
                <p:embed/>
              </p:oleObj>
            </a:graphicData>
          </a:graphic>
        </p:graphicFrame>
        <p:graphicFrame>
          <p:nvGraphicFramePr>
            <p:cNvPr id="37900" name="Object 139"/>
            <p:cNvGraphicFramePr>
              <a:graphicFrameLocks noChangeAspect="1"/>
            </p:cNvGraphicFramePr>
            <p:nvPr/>
          </p:nvGraphicFramePr>
          <p:xfrm>
            <a:off x="1726" y="962"/>
            <a:ext cx="127" cy="200"/>
          </p:xfrm>
          <a:graphic>
            <a:graphicData uri="http://schemas.openxmlformats.org/presentationml/2006/ole">
              <p:oleObj spid="_x0000_s38086" name="公式" r:id="rId54" imgW="203024" imgH="317225" progId="Equation.3">
                <p:embed/>
              </p:oleObj>
            </a:graphicData>
          </a:graphic>
        </p:graphicFrame>
        <p:graphicFrame>
          <p:nvGraphicFramePr>
            <p:cNvPr id="37901" name="Object 140"/>
            <p:cNvGraphicFramePr>
              <a:graphicFrameLocks noChangeAspect="1"/>
            </p:cNvGraphicFramePr>
            <p:nvPr/>
          </p:nvGraphicFramePr>
          <p:xfrm>
            <a:off x="3424" y="962"/>
            <a:ext cx="127" cy="200"/>
          </p:xfrm>
          <a:graphic>
            <a:graphicData uri="http://schemas.openxmlformats.org/presentationml/2006/ole">
              <p:oleObj spid="_x0000_s38087" name="Equation" r:id="rId55" imgW="203024" imgH="317225" progId="Equation.3">
                <p:embed/>
              </p:oleObj>
            </a:graphicData>
          </a:graphic>
        </p:graphicFrame>
      </p:grpSp>
      <p:graphicFrame>
        <p:nvGraphicFramePr>
          <p:cNvPr id="1287309" name="Object 141"/>
          <p:cNvGraphicFramePr>
            <a:graphicFrameLocks/>
          </p:cNvGraphicFramePr>
          <p:nvPr/>
        </p:nvGraphicFramePr>
        <p:xfrm>
          <a:off x="971550" y="2781300"/>
          <a:ext cx="3098800" cy="508000"/>
        </p:xfrm>
        <a:graphic>
          <a:graphicData uri="http://schemas.openxmlformats.org/presentationml/2006/ole">
            <p:oleObj spid="_x0000_s38088" name="公式" r:id="rId56" imgW="3098800" imgH="508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7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765175"/>
            <a:ext cx="993775" cy="519113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12</a:t>
            </a:r>
            <a:endParaRPr kumimoji="1"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1341464" name="Object 1048"/>
          <p:cNvGraphicFramePr>
            <a:graphicFrameLocks noGrp="1"/>
          </p:cNvGraphicFramePr>
          <p:nvPr>
            <p:ph sz="half" idx="1"/>
          </p:nvPr>
        </p:nvGraphicFramePr>
        <p:xfrm>
          <a:off x="1547813" y="2744788"/>
          <a:ext cx="5624512" cy="1001712"/>
        </p:xfrm>
        <a:graphic>
          <a:graphicData uri="http://schemas.openxmlformats.org/presentationml/2006/ole">
            <p:oleObj spid="_x0000_s38928" name="公式" r:id="rId3" imgW="5702300" imgH="1016000" progId="Equation.3">
              <p:embed/>
            </p:oleObj>
          </a:graphicData>
        </a:graphic>
      </p:graphicFrame>
      <p:sp>
        <p:nvSpPr>
          <p:cNvPr id="1341451" name="Text Box 1035" descr="羊皮纸"/>
          <p:cNvSpPr txBox="1">
            <a:spLocks noChangeArrowheads="1"/>
          </p:cNvSpPr>
          <p:nvPr/>
        </p:nvSpPr>
        <p:spPr bwMode="auto">
          <a:xfrm>
            <a:off x="900113" y="20605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341458" name="Object 1042"/>
          <p:cNvGraphicFramePr>
            <a:graphicFrameLocks noChangeAspect="1"/>
          </p:cNvGraphicFramePr>
          <p:nvPr/>
        </p:nvGraphicFramePr>
        <p:xfrm>
          <a:off x="1087438" y="1438275"/>
          <a:ext cx="2243137" cy="496888"/>
        </p:xfrm>
        <a:graphic>
          <a:graphicData uri="http://schemas.openxmlformats.org/presentationml/2006/ole">
            <p:oleObj spid="_x0000_s38929" name="公式" r:id="rId4" imgW="2400300" imgH="495300" progId="Equation.3">
              <p:embed/>
            </p:oleObj>
          </a:graphicData>
        </a:graphic>
      </p:graphicFrame>
      <p:graphicFrame>
        <p:nvGraphicFramePr>
          <p:cNvPr id="1341461" name="Object 1045"/>
          <p:cNvGraphicFramePr>
            <a:graphicFrameLocks/>
          </p:cNvGraphicFramePr>
          <p:nvPr/>
        </p:nvGraphicFramePr>
        <p:xfrm>
          <a:off x="1547813" y="2144713"/>
          <a:ext cx="1868487" cy="495300"/>
        </p:xfrm>
        <a:graphic>
          <a:graphicData uri="http://schemas.openxmlformats.org/presentationml/2006/ole">
            <p:oleObj spid="_x0000_s38930" name="公式" r:id="rId5" imgW="1866090" imgH="495085" progId="Equation.3">
              <p:embed/>
            </p:oleObj>
          </a:graphicData>
        </a:graphic>
      </p:graphicFrame>
      <p:graphicFrame>
        <p:nvGraphicFramePr>
          <p:cNvPr id="1341462" name="Object 1046"/>
          <p:cNvGraphicFramePr>
            <a:graphicFrameLocks/>
          </p:cNvGraphicFramePr>
          <p:nvPr/>
        </p:nvGraphicFramePr>
        <p:xfrm>
          <a:off x="1554163" y="3860800"/>
          <a:ext cx="3784600" cy="1130300"/>
        </p:xfrm>
        <a:graphic>
          <a:graphicData uri="http://schemas.openxmlformats.org/presentationml/2006/ole">
            <p:oleObj spid="_x0000_s38931" name="公式" r:id="rId6" imgW="3784600" imgH="1130300" progId="Equation.3">
              <p:embed/>
            </p:oleObj>
          </a:graphicData>
        </a:graphic>
      </p:graphicFrame>
      <p:sp>
        <p:nvSpPr>
          <p:cNvPr id="1341470" name="Text Box 1054"/>
          <p:cNvSpPr txBox="1">
            <a:spLocks noChangeArrowheads="1"/>
          </p:cNvSpPr>
          <p:nvPr/>
        </p:nvSpPr>
        <p:spPr bwMode="auto">
          <a:xfrm>
            <a:off x="5867400" y="3702050"/>
            <a:ext cx="2665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en-US">
                <a:solidFill>
                  <a:srgbClr val="0000CC"/>
                </a:solidFill>
              </a:rPr>
              <a:t>作极坐标变换</a:t>
            </a:r>
            <a:r>
              <a:rPr lang="en-US" altLang="zh-CN">
                <a:solidFill>
                  <a:srgbClr val="0000CC"/>
                </a:solidFill>
              </a:rPr>
              <a:t>)</a:t>
            </a:r>
          </a:p>
        </p:txBody>
      </p:sp>
      <p:graphicFrame>
        <p:nvGraphicFramePr>
          <p:cNvPr id="1341477" name="Object 1061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5157788"/>
          <a:ext cx="3556000" cy="1003300"/>
        </p:xfrm>
        <a:graphic>
          <a:graphicData uri="http://schemas.openxmlformats.org/presentationml/2006/ole">
            <p:oleObj spid="_x0000_s38932" name="公式" r:id="rId7" imgW="3556000" imgH="1003300" progId="Equation.3">
              <p:embed/>
            </p:oleObj>
          </a:graphicData>
        </a:graphic>
      </p:graphicFrame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1763713" y="836613"/>
            <a:ext cx="6384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/>
              <a:t>设</a:t>
            </a:r>
            <a:r>
              <a:rPr kumimoji="1" lang="en-US" altLang="zh-CN" i="1"/>
              <a:t>X </a:t>
            </a:r>
            <a:r>
              <a:rPr kumimoji="1" lang="en-US" altLang="zh-CN" b="0">
                <a:sym typeface="Symbol" pitchFamily="18" charset="2"/>
              </a:rPr>
              <a:t> </a:t>
            </a:r>
            <a:r>
              <a:rPr kumimoji="1" lang="en-US" altLang="zh-CN" i="1"/>
              <a:t>N</a:t>
            </a:r>
            <a:r>
              <a:rPr kumimoji="1" lang="en-US" altLang="zh-CN"/>
              <a:t>(0,1), </a:t>
            </a:r>
            <a:r>
              <a:rPr kumimoji="1" lang="en-US" altLang="zh-CN" i="1"/>
              <a:t>Y </a:t>
            </a:r>
            <a:r>
              <a:rPr kumimoji="1" lang="en-US" altLang="zh-CN" b="0">
                <a:sym typeface="Symbol" pitchFamily="18" charset="2"/>
              </a:rPr>
              <a:t> </a:t>
            </a:r>
            <a:r>
              <a:rPr kumimoji="1" lang="en-US" altLang="zh-CN" i="1"/>
              <a:t>N</a:t>
            </a:r>
            <a:r>
              <a:rPr kumimoji="1" lang="en-US" altLang="zh-CN"/>
              <a:t>(0,1), 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/>
              <a:t>与</a:t>
            </a:r>
            <a:r>
              <a:rPr kumimoji="1" lang="en-US" altLang="zh-CN" i="1"/>
              <a:t>Y</a:t>
            </a:r>
            <a:r>
              <a:rPr kumimoji="1" lang="zh-CN" altLang="en-US"/>
              <a:t>相互独立</a:t>
            </a:r>
            <a:r>
              <a:rPr kumimoji="1" lang="en-US" altLang="zh-CN"/>
              <a:t>,</a:t>
            </a:r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4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4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51" grpId="0"/>
      <p:bldP spid="134147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4449763" cy="803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三、数学期望的性质</a:t>
            </a:r>
          </a:p>
        </p:txBody>
      </p:sp>
      <p:sp>
        <p:nvSpPr>
          <p:cNvPr id="1190915" name="Text Box 3"/>
          <p:cNvSpPr txBox="1">
            <a:spLocks noChangeArrowheads="1"/>
          </p:cNvSpPr>
          <p:nvPr/>
        </p:nvSpPr>
        <p:spPr bwMode="auto">
          <a:xfrm>
            <a:off x="900113" y="1778422"/>
            <a:ext cx="5688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00CC"/>
                </a:solidFill>
                <a:ea typeface="黑体" pitchFamily="49" charset="-122"/>
              </a:rPr>
              <a:t>性质</a:t>
            </a:r>
            <a:r>
              <a:rPr kumimoji="1" lang="en-US" altLang="zh-CN">
                <a:solidFill>
                  <a:srgbClr val="0000CC"/>
                </a:solidFill>
                <a:ea typeface="黑体" pitchFamily="49" charset="-122"/>
              </a:rPr>
              <a:t>3.1</a:t>
            </a:r>
            <a:r>
              <a:rPr kumimoji="1" lang="en-US" altLang="zh-CN"/>
              <a:t>   </a:t>
            </a:r>
            <a:r>
              <a:rPr kumimoji="1" lang="zh-CN" altLang="en-US"/>
              <a:t>设</a:t>
            </a:r>
            <a:r>
              <a:rPr kumimoji="1" lang="en-US" altLang="zh-CN" i="1"/>
              <a:t>C</a:t>
            </a:r>
            <a:r>
              <a:rPr kumimoji="1" lang="zh-CN" altLang="en-US"/>
              <a:t>是常数</a:t>
            </a:r>
            <a:r>
              <a:rPr kumimoji="1" lang="en-US" altLang="zh-CN"/>
              <a:t>, </a:t>
            </a:r>
            <a:r>
              <a:rPr kumimoji="1" lang="zh-CN" altLang="en-US"/>
              <a:t>则有</a:t>
            </a:r>
            <a:r>
              <a:rPr kumimoji="1" lang="en-US" altLang="zh-CN" i="1"/>
              <a:t>E</a:t>
            </a:r>
            <a:r>
              <a:rPr kumimoji="1" lang="en-US" altLang="zh-CN">
                <a:sym typeface="Symbol" pitchFamily="18" charset="2"/>
              </a:rPr>
              <a:t></a:t>
            </a:r>
            <a:r>
              <a:rPr kumimoji="1" lang="en-US" altLang="zh-CN" i="1">
                <a:sym typeface="Symbol" pitchFamily="18" charset="2"/>
              </a:rPr>
              <a:t>C</a:t>
            </a:r>
            <a:r>
              <a:rPr kumimoji="1" lang="en-US" altLang="zh-CN">
                <a:sym typeface="Symbol" pitchFamily="18" charset="2"/>
              </a:rPr>
              <a:t></a:t>
            </a:r>
            <a:r>
              <a:rPr kumimoji="1" lang="en-US" altLang="zh-CN" i="1"/>
              <a:t>C</a:t>
            </a:r>
            <a:r>
              <a:rPr kumimoji="1" lang="en-US" altLang="zh-CN"/>
              <a:t>.</a:t>
            </a:r>
          </a:p>
        </p:txBody>
      </p:sp>
      <p:sp>
        <p:nvSpPr>
          <p:cNvPr id="1190917" name="Text Box 5"/>
          <p:cNvSpPr txBox="1">
            <a:spLocks noChangeArrowheads="1"/>
          </p:cNvSpPr>
          <p:nvPr/>
        </p:nvSpPr>
        <p:spPr bwMode="auto">
          <a:xfrm>
            <a:off x="900113" y="2332459"/>
            <a:ext cx="57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证</a:t>
            </a:r>
            <a:endParaRPr kumimoji="1" lang="zh-CN" altLang="en-US">
              <a:solidFill>
                <a:srgbClr val="008000"/>
              </a:solidFill>
            </a:endParaRPr>
          </a:p>
        </p:txBody>
      </p:sp>
      <p:sp>
        <p:nvSpPr>
          <p:cNvPr id="1190919" name="Text Box 7"/>
          <p:cNvSpPr txBox="1">
            <a:spLocks noChangeArrowheads="1"/>
          </p:cNvSpPr>
          <p:nvPr/>
        </p:nvSpPr>
        <p:spPr bwMode="auto">
          <a:xfrm>
            <a:off x="900113" y="2992859"/>
            <a:ext cx="7488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00CC"/>
                </a:solidFill>
                <a:ea typeface="黑体" pitchFamily="49" charset="-122"/>
              </a:rPr>
              <a:t>性质</a:t>
            </a:r>
            <a:r>
              <a:rPr kumimoji="1" lang="en-US" altLang="zh-CN">
                <a:solidFill>
                  <a:srgbClr val="0000CC"/>
                </a:solidFill>
                <a:ea typeface="黑体" pitchFamily="49" charset="-122"/>
              </a:rPr>
              <a:t>3.2</a:t>
            </a:r>
            <a:r>
              <a:rPr kumimoji="1" lang="en-US" altLang="zh-CN"/>
              <a:t>   </a:t>
            </a:r>
            <a:r>
              <a:rPr kumimoji="1" lang="zh-CN" altLang="en-US"/>
              <a:t>设 </a:t>
            </a:r>
            <a:r>
              <a:rPr kumimoji="1" lang="en-US" altLang="zh-CN" i="1"/>
              <a:t>X </a:t>
            </a:r>
            <a:r>
              <a:rPr kumimoji="1" lang="zh-CN" altLang="en-US"/>
              <a:t>是一个随机变量</a:t>
            </a:r>
            <a:r>
              <a:rPr kumimoji="1" lang="en-US" altLang="zh-CN"/>
              <a:t>, </a:t>
            </a:r>
            <a:r>
              <a:rPr kumimoji="1" lang="en-US" altLang="zh-CN" i="1"/>
              <a:t>C </a:t>
            </a:r>
            <a:r>
              <a:rPr kumimoji="1" lang="zh-CN" altLang="en-US"/>
              <a:t>是常数</a:t>
            </a:r>
            <a:r>
              <a:rPr kumimoji="1" lang="en-US" altLang="zh-CN"/>
              <a:t>, </a:t>
            </a:r>
            <a:r>
              <a:rPr kumimoji="1" lang="zh-CN" altLang="en-US"/>
              <a:t>则有</a:t>
            </a:r>
          </a:p>
        </p:txBody>
      </p:sp>
      <p:sp>
        <p:nvSpPr>
          <p:cNvPr id="1190921" name="Rectangle 9"/>
          <p:cNvSpPr>
            <a:spLocks noChangeArrowheads="1"/>
          </p:cNvSpPr>
          <p:nvPr/>
        </p:nvSpPr>
        <p:spPr bwMode="auto">
          <a:xfrm flipH="1">
            <a:off x="900113" y="4205709"/>
            <a:ext cx="57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证</a:t>
            </a:r>
          </a:p>
        </p:txBody>
      </p:sp>
      <p:graphicFrame>
        <p:nvGraphicFramePr>
          <p:cNvPr id="1190926" name="Object 14"/>
          <p:cNvGraphicFramePr>
            <a:graphicFrameLocks/>
          </p:cNvGraphicFramePr>
          <p:nvPr/>
        </p:nvGraphicFramePr>
        <p:xfrm>
          <a:off x="1673225" y="2464222"/>
          <a:ext cx="3848100" cy="406400"/>
        </p:xfrm>
        <a:graphic>
          <a:graphicData uri="http://schemas.openxmlformats.org/presentationml/2006/ole">
            <p:oleObj spid="_x0000_s39952" name="公式" r:id="rId3" imgW="3848100" imgH="406400" progId="Equation.3">
              <p:embed/>
            </p:oleObj>
          </a:graphicData>
        </a:graphic>
      </p:graphicFrame>
      <p:graphicFrame>
        <p:nvGraphicFramePr>
          <p:cNvPr id="1190927" name="Object 15"/>
          <p:cNvGraphicFramePr>
            <a:graphicFrameLocks/>
          </p:cNvGraphicFramePr>
          <p:nvPr/>
        </p:nvGraphicFramePr>
        <p:xfrm>
          <a:off x="3276600" y="3713584"/>
          <a:ext cx="2578100" cy="406400"/>
        </p:xfrm>
        <a:graphic>
          <a:graphicData uri="http://schemas.openxmlformats.org/presentationml/2006/ole">
            <p:oleObj spid="_x0000_s39953" name="Equation" r:id="rId4" imgW="2578100" imgH="406400" progId="Equation.3">
              <p:embed/>
            </p:oleObj>
          </a:graphicData>
        </a:graphic>
      </p:graphicFrame>
      <p:graphicFrame>
        <p:nvGraphicFramePr>
          <p:cNvPr id="1190928" name="Object 16"/>
          <p:cNvGraphicFramePr>
            <a:graphicFrameLocks/>
          </p:cNvGraphicFramePr>
          <p:nvPr/>
        </p:nvGraphicFramePr>
        <p:xfrm>
          <a:off x="1619250" y="4285084"/>
          <a:ext cx="6232525" cy="800100"/>
        </p:xfrm>
        <a:graphic>
          <a:graphicData uri="http://schemas.openxmlformats.org/presentationml/2006/ole">
            <p:oleObj spid="_x0000_s39954" name="公式" r:id="rId5" imgW="6235700" imgH="800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5" grpId="0" build="allAtOnce" autoUpdateAnimBg="0"/>
      <p:bldP spid="1190917" grpId="0" autoUpdateAnimBg="0"/>
      <p:bldP spid="1190919" grpId="0" autoUpdateAnimBg="0"/>
      <p:bldP spid="119092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482" name="Object 2050"/>
          <p:cNvGraphicFramePr>
            <a:graphicFrameLocks/>
          </p:cNvGraphicFramePr>
          <p:nvPr/>
        </p:nvGraphicFramePr>
        <p:xfrm>
          <a:off x="5868144" y="4539754"/>
          <a:ext cx="2362200" cy="404813"/>
        </p:xfrm>
        <a:graphic>
          <a:graphicData uri="http://schemas.openxmlformats.org/presentationml/2006/ole">
            <p:oleObj spid="_x0000_s40978" name="公式" r:id="rId3" imgW="2362200" imgH="406400" progId="Equation.3">
              <p:embed/>
            </p:oleObj>
          </a:graphicData>
        </a:graphic>
      </p:graphicFrame>
      <p:sp>
        <p:nvSpPr>
          <p:cNvPr id="40969" name="Text Box 2053"/>
          <p:cNvSpPr txBox="1">
            <a:spLocks noChangeArrowheads="1"/>
          </p:cNvSpPr>
          <p:nvPr/>
        </p:nvSpPr>
        <p:spPr bwMode="auto">
          <a:xfrm>
            <a:off x="900113" y="1857796"/>
            <a:ext cx="57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证</a:t>
            </a:r>
          </a:p>
        </p:txBody>
      </p:sp>
      <p:sp>
        <p:nvSpPr>
          <p:cNvPr id="1300487" name="Rectangle 2055"/>
          <p:cNvSpPr>
            <a:spLocks noChangeArrowheads="1"/>
          </p:cNvSpPr>
          <p:nvPr/>
        </p:nvSpPr>
        <p:spPr bwMode="auto">
          <a:xfrm>
            <a:off x="900113" y="5649044"/>
            <a:ext cx="935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B40000"/>
                </a:solidFill>
                <a:ea typeface="黑体" pitchFamily="49" charset="-122"/>
              </a:rPr>
              <a:t>推广</a:t>
            </a:r>
          </a:p>
        </p:txBody>
      </p:sp>
      <p:graphicFrame>
        <p:nvGraphicFramePr>
          <p:cNvPr id="1300488" name="Object 2056"/>
          <p:cNvGraphicFramePr>
            <a:graphicFrameLocks/>
          </p:cNvGraphicFramePr>
          <p:nvPr/>
        </p:nvGraphicFramePr>
        <p:xfrm>
          <a:off x="1857375" y="5420444"/>
          <a:ext cx="3933825" cy="1104900"/>
        </p:xfrm>
        <a:graphic>
          <a:graphicData uri="http://schemas.openxmlformats.org/presentationml/2006/ole">
            <p:oleObj spid="_x0000_s40979" name="公式" r:id="rId4" imgW="3937000" imgH="1104900" progId="Equation.3">
              <p:embed/>
            </p:oleObj>
          </a:graphicData>
        </a:graphic>
      </p:graphicFrame>
      <p:graphicFrame>
        <p:nvGraphicFramePr>
          <p:cNvPr id="40964" name="Object 2063"/>
          <p:cNvGraphicFramePr>
            <a:graphicFrameLocks/>
          </p:cNvGraphicFramePr>
          <p:nvPr/>
        </p:nvGraphicFramePr>
        <p:xfrm>
          <a:off x="1606550" y="1759371"/>
          <a:ext cx="5891213" cy="763588"/>
        </p:xfrm>
        <a:graphic>
          <a:graphicData uri="http://schemas.openxmlformats.org/presentationml/2006/ole">
            <p:oleObj spid="_x0000_s40980" name="公式" r:id="rId5" imgW="5892800" imgH="762000" progId="Equation.3">
              <p:embed/>
            </p:oleObj>
          </a:graphicData>
        </a:graphic>
      </p:graphicFrame>
      <p:graphicFrame>
        <p:nvGraphicFramePr>
          <p:cNvPr id="1300497" name="Object 2065"/>
          <p:cNvGraphicFramePr>
            <a:graphicFrameLocks noChangeAspect="1"/>
          </p:cNvGraphicFramePr>
          <p:nvPr/>
        </p:nvGraphicFramePr>
        <p:xfrm>
          <a:off x="998538" y="2551534"/>
          <a:ext cx="7092950" cy="763587"/>
        </p:xfrm>
        <a:graphic>
          <a:graphicData uri="http://schemas.openxmlformats.org/presentationml/2006/ole">
            <p:oleObj spid="_x0000_s40981" name="公式" r:id="rId6" imgW="7023100" imgH="762000" progId="Equation.3">
              <p:embed/>
            </p:oleObj>
          </a:graphicData>
        </a:graphic>
      </p:graphicFrame>
      <p:graphicFrame>
        <p:nvGraphicFramePr>
          <p:cNvPr id="1300500" name="Object 2068"/>
          <p:cNvGraphicFramePr>
            <a:graphicFrameLocks/>
          </p:cNvGraphicFramePr>
          <p:nvPr/>
        </p:nvGraphicFramePr>
        <p:xfrm>
          <a:off x="998538" y="3416721"/>
          <a:ext cx="7161212" cy="763588"/>
        </p:xfrm>
        <a:graphic>
          <a:graphicData uri="http://schemas.openxmlformats.org/presentationml/2006/ole">
            <p:oleObj spid="_x0000_s40983" name="公式" r:id="rId7" imgW="7162800" imgH="762000" progId="Equation.3">
              <p:embed/>
            </p:oleObj>
          </a:graphicData>
        </a:graphic>
      </p:graphicFrame>
      <p:graphicFrame>
        <p:nvGraphicFramePr>
          <p:cNvPr id="1300502" name="Object 2070"/>
          <p:cNvGraphicFramePr>
            <a:graphicFrameLocks/>
          </p:cNvGraphicFramePr>
          <p:nvPr/>
        </p:nvGraphicFramePr>
        <p:xfrm>
          <a:off x="981075" y="4323184"/>
          <a:ext cx="4851400" cy="762000"/>
        </p:xfrm>
        <a:graphic>
          <a:graphicData uri="http://schemas.openxmlformats.org/presentationml/2006/ole">
            <p:oleObj spid="_x0000_s40984" name="公式" r:id="rId8" imgW="4851400" imgH="762000" progId="Equation.3">
              <p:embed/>
            </p:oleObj>
          </a:graphicData>
        </a:graphic>
      </p:graphicFrame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933450" y="567234"/>
            <a:ext cx="637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dirty="0">
                <a:solidFill>
                  <a:srgbClr val="0000CC"/>
                </a:solidFill>
                <a:ea typeface="黑体" pitchFamily="49" charset="-122"/>
              </a:rPr>
              <a:t>性质</a:t>
            </a:r>
            <a:r>
              <a:rPr kumimoji="1" lang="en-US" altLang="zh-CN" dirty="0">
                <a:solidFill>
                  <a:srgbClr val="0000CC"/>
                </a:solidFill>
                <a:ea typeface="黑体" pitchFamily="49" charset="-122"/>
              </a:rPr>
              <a:t>3.3</a:t>
            </a:r>
            <a:r>
              <a:rPr kumimoji="1" lang="en-US" altLang="zh-CN" dirty="0"/>
              <a:t>   </a:t>
            </a:r>
            <a:r>
              <a:rPr kumimoji="1" lang="zh-CN" altLang="en-US" dirty="0"/>
              <a:t>设 </a:t>
            </a:r>
            <a:r>
              <a:rPr kumimoji="1" lang="en-US" altLang="zh-CN" i="1" dirty="0"/>
              <a:t>X</a:t>
            </a:r>
            <a:r>
              <a:rPr kumimoji="1" lang="zh-CN" altLang="en-US" dirty="0"/>
              <a:t>、</a:t>
            </a:r>
            <a:r>
              <a:rPr kumimoji="1" lang="en-US" altLang="zh-CN" i="1" dirty="0"/>
              <a:t>Y </a:t>
            </a:r>
            <a:r>
              <a:rPr kumimoji="1" lang="zh-CN" altLang="en-US" dirty="0"/>
              <a:t>是两个随机变量</a:t>
            </a:r>
            <a:r>
              <a:rPr kumimoji="1" lang="en-US" altLang="zh-CN" dirty="0"/>
              <a:t>, </a:t>
            </a:r>
            <a:r>
              <a:rPr kumimoji="1" lang="zh-CN" altLang="en-US" dirty="0"/>
              <a:t>则有</a:t>
            </a:r>
          </a:p>
        </p:txBody>
      </p:sp>
      <p:graphicFrame>
        <p:nvGraphicFramePr>
          <p:cNvPr id="12" name="Object 18"/>
          <p:cNvGraphicFramePr>
            <a:graphicFrameLocks noGrp="1" noChangeAspect="1"/>
          </p:cNvGraphicFramePr>
          <p:nvPr/>
        </p:nvGraphicFramePr>
        <p:xfrm>
          <a:off x="2484438" y="1265734"/>
          <a:ext cx="3765550" cy="393700"/>
        </p:xfrm>
        <a:graphic>
          <a:graphicData uri="http://schemas.openxmlformats.org/presentationml/2006/ole">
            <p:oleObj spid="_x0000_s40985" name="公式" r:id="rId9" imgW="3886200" imgH="40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0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0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0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/>
      <p:bldP spid="1300487" grpId="0" autoUpdateAnimBg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2477" name="Object 13"/>
          <p:cNvGraphicFramePr>
            <a:graphicFrameLocks/>
          </p:cNvGraphicFramePr>
          <p:nvPr/>
        </p:nvGraphicFramePr>
        <p:xfrm>
          <a:off x="2852738" y="1379538"/>
          <a:ext cx="3159125" cy="406400"/>
        </p:xfrm>
        <a:graphic>
          <a:graphicData uri="http://schemas.openxmlformats.org/presentationml/2006/ole">
            <p:oleObj spid="_x0000_s41999" name="Equation" r:id="rId3" imgW="3162300" imgH="406400" progId="Equation.3">
              <p:embed/>
            </p:oleObj>
          </a:graphicData>
        </a:graphic>
      </p:graphicFrame>
      <p:graphicFrame>
        <p:nvGraphicFramePr>
          <p:cNvPr id="1342478" name="Object 14"/>
          <p:cNvGraphicFramePr>
            <a:graphicFrameLocks/>
          </p:cNvGraphicFramePr>
          <p:nvPr/>
        </p:nvGraphicFramePr>
        <p:xfrm>
          <a:off x="1620838" y="1857375"/>
          <a:ext cx="4811712" cy="763588"/>
        </p:xfrm>
        <a:graphic>
          <a:graphicData uri="http://schemas.openxmlformats.org/presentationml/2006/ole">
            <p:oleObj spid="_x0000_s42000" name="公式" r:id="rId4" imgW="4813300" imgH="762000" progId="Equation.3">
              <p:embed/>
            </p:oleObj>
          </a:graphicData>
        </a:graphic>
      </p:graphicFrame>
      <p:graphicFrame>
        <p:nvGraphicFramePr>
          <p:cNvPr id="1342479" name="Object 15"/>
          <p:cNvGraphicFramePr>
            <a:graphicFrameLocks/>
          </p:cNvGraphicFramePr>
          <p:nvPr/>
        </p:nvGraphicFramePr>
        <p:xfrm>
          <a:off x="2763838" y="2706688"/>
          <a:ext cx="4548187" cy="762000"/>
        </p:xfrm>
        <a:graphic>
          <a:graphicData uri="http://schemas.openxmlformats.org/presentationml/2006/ole">
            <p:oleObj spid="_x0000_s42001" name="公式" r:id="rId5" imgW="4546600" imgH="762000" progId="Equation.3">
              <p:embed/>
            </p:oleObj>
          </a:graphicData>
        </a:graphic>
      </p:graphicFrame>
      <p:graphicFrame>
        <p:nvGraphicFramePr>
          <p:cNvPr id="1342481" name="Object 17"/>
          <p:cNvGraphicFramePr>
            <a:graphicFrameLocks/>
          </p:cNvGraphicFramePr>
          <p:nvPr/>
        </p:nvGraphicFramePr>
        <p:xfrm>
          <a:off x="2784475" y="3529013"/>
          <a:ext cx="4749800" cy="762000"/>
        </p:xfrm>
        <a:graphic>
          <a:graphicData uri="http://schemas.openxmlformats.org/presentationml/2006/ole">
            <p:oleObj spid="_x0000_s42002" name="公式" r:id="rId6" imgW="4749800" imgH="762000" progId="Equation.3">
              <p:embed/>
            </p:oleObj>
          </a:graphicData>
        </a:graphic>
      </p:graphicFrame>
      <p:graphicFrame>
        <p:nvGraphicFramePr>
          <p:cNvPr id="1342482" name="Object 18"/>
          <p:cNvGraphicFramePr>
            <a:graphicFrameLocks/>
          </p:cNvGraphicFramePr>
          <p:nvPr/>
        </p:nvGraphicFramePr>
        <p:xfrm>
          <a:off x="2794000" y="4446588"/>
          <a:ext cx="2019300" cy="406400"/>
        </p:xfrm>
        <a:graphic>
          <a:graphicData uri="http://schemas.openxmlformats.org/presentationml/2006/ole">
            <p:oleObj spid="_x0000_s42003" name="Equation" r:id="rId7" imgW="2019300" imgH="406400" progId="Equation.3">
              <p:embed/>
            </p:oleObj>
          </a:graphicData>
        </a:graphic>
      </p:graphicFrame>
      <p:sp>
        <p:nvSpPr>
          <p:cNvPr id="1342484" name="Text Box 20"/>
          <p:cNvSpPr txBox="1">
            <a:spLocks noChangeArrowheads="1"/>
          </p:cNvSpPr>
          <p:nvPr/>
        </p:nvSpPr>
        <p:spPr bwMode="auto">
          <a:xfrm>
            <a:off x="881063" y="4932363"/>
            <a:ext cx="76517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>
                <a:solidFill>
                  <a:srgbClr val="B40000"/>
                </a:solidFill>
                <a:ea typeface="黑体" pitchFamily="49" charset="-122"/>
              </a:rPr>
              <a:t>注</a:t>
            </a:r>
            <a:r>
              <a:rPr lang="zh-CN" altLang="en-US">
                <a:solidFill>
                  <a:srgbClr val="B40000"/>
                </a:solidFill>
              </a:rPr>
              <a:t>   </a:t>
            </a:r>
            <a:r>
              <a:rPr kumimoji="1" lang="zh-CN" altLang="en-US"/>
              <a:t>连续型随机变量 </a:t>
            </a:r>
            <a:r>
              <a:rPr kumimoji="1" lang="en-US" altLang="zh-CN" i="1"/>
              <a:t>X </a:t>
            </a:r>
            <a:r>
              <a:rPr kumimoji="1" lang="zh-CN" altLang="en-US"/>
              <a:t>的数学期望与离散型随机</a:t>
            </a:r>
          </a:p>
          <a:p>
            <a:pPr algn="l" eaLnBrk="1" hangingPunct="1">
              <a:lnSpc>
                <a:spcPct val="110000"/>
              </a:lnSpc>
            </a:pPr>
            <a:r>
              <a:rPr kumimoji="1" lang="zh-CN" altLang="en-US"/>
              <a:t>变量数学期望的性质类似</a:t>
            </a:r>
            <a:r>
              <a:rPr kumimoji="1" lang="en-US" altLang="zh-CN"/>
              <a:t>. </a:t>
            </a:r>
            <a:r>
              <a:rPr kumimoji="1" lang="zh-CN" altLang="en-US"/>
              <a:t>上述证明只证了一类</a:t>
            </a:r>
            <a:r>
              <a:rPr kumimoji="1" lang="en-US" altLang="zh-CN"/>
              <a:t>.</a:t>
            </a:r>
            <a:endParaRPr lang="en-US" altLang="zh-CN"/>
          </a:p>
        </p:txBody>
      </p:sp>
      <p:sp>
        <p:nvSpPr>
          <p:cNvPr id="1342485" name="Text Box 21"/>
          <p:cNvSpPr txBox="1">
            <a:spLocks noChangeArrowheads="1"/>
          </p:cNvSpPr>
          <p:nvPr/>
        </p:nvSpPr>
        <p:spPr bwMode="auto">
          <a:xfrm>
            <a:off x="900113" y="1958975"/>
            <a:ext cx="57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证</a:t>
            </a:r>
          </a:p>
        </p:txBody>
      </p:sp>
      <p:sp>
        <p:nvSpPr>
          <p:cNvPr id="41993" name="Rectangle 11"/>
          <p:cNvSpPr>
            <a:spLocks noChangeArrowheads="1"/>
          </p:cNvSpPr>
          <p:nvPr/>
        </p:nvSpPr>
        <p:spPr bwMode="auto">
          <a:xfrm>
            <a:off x="919163" y="836613"/>
            <a:ext cx="730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</a:rPr>
              <a:t>性质</a:t>
            </a:r>
            <a:r>
              <a:rPr kumimoji="1" lang="en-US" altLang="zh-CN">
                <a:solidFill>
                  <a:srgbClr val="0000CC"/>
                </a:solidFill>
              </a:rPr>
              <a:t>3.4</a:t>
            </a:r>
            <a:r>
              <a:rPr kumimoji="1" lang="en-US" altLang="zh-CN"/>
              <a:t>   </a:t>
            </a:r>
            <a:r>
              <a:rPr kumimoji="1" lang="zh-CN" altLang="en-US"/>
              <a:t>设 </a:t>
            </a:r>
            <a:r>
              <a:rPr kumimoji="1" lang="en-US" altLang="zh-CN" i="1"/>
              <a:t>X</a:t>
            </a:r>
            <a:r>
              <a:rPr kumimoji="1" lang="zh-CN" altLang="en-US"/>
              <a:t>、</a:t>
            </a:r>
            <a:r>
              <a:rPr kumimoji="1" lang="en-US" altLang="zh-CN" i="1"/>
              <a:t>Y</a:t>
            </a:r>
            <a:r>
              <a:rPr kumimoji="1" lang="zh-CN" altLang="en-US"/>
              <a:t>是相互独立的随机变量</a:t>
            </a:r>
            <a:r>
              <a:rPr kumimoji="1" lang="en-US" altLang="zh-CN"/>
              <a:t>, </a:t>
            </a:r>
            <a:r>
              <a:rPr kumimoji="1" lang="zh-CN" altLang="en-US"/>
              <a:t>则有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2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2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84" grpId="0" build="p"/>
      <p:bldP spid="134248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ChangeArrowheads="1"/>
          </p:cNvSpPr>
          <p:nvPr/>
        </p:nvSpPr>
        <p:spPr bwMode="auto">
          <a:xfrm>
            <a:off x="2505701" y="4064671"/>
            <a:ext cx="2464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胜</a:t>
            </a:r>
            <a:r>
              <a:rPr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局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胜</a:t>
            </a:r>
            <a:r>
              <a:rPr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局</a:t>
            </a:r>
          </a:p>
        </p:txBody>
      </p:sp>
      <p:sp>
        <p:nvSpPr>
          <p:cNvPr id="1221635" name="Text Box 3"/>
          <p:cNvSpPr txBox="1">
            <a:spLocks noChangeArrowheads="1"/>
          </p:cNvSpPr>
          <p:nvPr/>
        </p:nvSpPr>
        <p:spPr bwMode="auto">
          <a:xfrm>
            <a:off x="889361" y="4054087"/>
            <a:ext cx="1205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前</a:t>
            </a:r>
            <a:r>
              <a:rPr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局</a:t>
            </a:r>
            <a:r>
              <a:rPr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:</a:t>
            </a:r>
          </a:p>
        </p:txBody>
      </p:sp>
      <p:sp>
        <p:nvSpPr>
          <p:cNvPr id="1221636" name="Rectangle 4"/>
          <p:cNvSpPr>
            <a:spLocks noChangeArrowheads="1"/>
          </p:cNvSpPr>
          <p:nvPr/>
        </p:nvSpPr>
        <p:spPr bwMode="auto">
          <a:xfrm>
            <a:off x="889361" y="4748354"/>
            <a:ext cx="1205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后</a:t>
            </a:r>
            <a:r>
              <a:rPr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局</a:t>
            </a:r>
            <a:r>
              <a:rPr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:</a:t>
            </a:r>
          </a:p>
        </p:txBody>
      </p:sp>
      <p:sp>
        <p:nvSpPr>
          <p:cNvPr id="1221638" name="Rectangle 6"/>
          <p:cNvSpPr>
            <a:spLocks noChangeArrowheads="1"/>
          </p:cNvSpPr>
          <p:nvPr/>
        </p:nvSpPr>
        <p:spPr bwMode="auto">
          <a:xfrm>
            <a:off x="785786" y="2643182"/>
            <a:ext cx="7072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结合已赌过的前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局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胜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局、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胜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局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),</a:t>
            </a:r>
            <a:endParaRPr lang="zh-CN" altLang="en-US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21639" name="Text Box 7"/>
          <p:cNvSpPr txBox="1">
            <a:spLocks noChangeArrowheads="1"/>
          </p:cNvSpPr>
          <p:nvPr/>
        </p:nvSpPr>
        <p:spPr bwMode="auto">
          <a:xfrm>
            <a:off x="1285852" y="3334408"/>
            <a:ext cx="31261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、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总共赌完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5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局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:</a:t>
            </a:r>
          </a:p>
        </p:txBody>
      </p:sp>
      <p:sp>
        <p:nvSpPr>
          <p:cNvPr id="1221641" name="Text Box 9"/>
          <p:cNvSpPr txBox="1">
            <a:spLocks noChangeArrowheads="1"/>
          </p:cNvSpPr>
          <p:nvPr/>
        </p:nvSpPr>
        <p:spPr bwMode="auto">
          <a:xfrm>
            <a:off x="2927430" y="4731420"/>
            <a:ext cx="7189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 A</a:t>
            </a:r>
          </a:p>
        </p:txBody>
      </p:sp>
      <p:sp>
        <p:nvSpPr>
          <p:cNvPr id="1221642" name="Rectangle 10"/>
          <p:cNvSpPr>
            <a:spLocks noChangeArrowheads="1"/>
          </p:cNvSpPr>
          <p:nvPr/>
        </p:nvSpPr>
        <p:spPr bwMode="auto">
          <a:xfrm>
            <a:off x="4251086" y="4750472"/>
            <a:ext cx="7323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</a:p>
        </p:txBody>
      </p:sp>
      <p:sp>
        <p:nvSpPr>
          <p:cNvPr id="1221643" name="Rectangle 11"/>
          <p:cNvSpPr>
            <a:spLocks noChangeArrowheads="1"/>
          </p:cNvSpPr>
          <p:nvPr/>
        </p:nvSpPr>
        <p:spPr bwMode="auto">
          <a:xfrm>
            <a:off x="5312628" y="4742005"/>
            <a:ext cx="82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B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</a:p>
        </p:txBody>
      </p:sp>
      <p:sp>
        <p:nvSpPr>
          <p:cNvPr id="1221644" name="Rectangle 12"/>
          <p:cNvSpPr>
            <a:spLocks noChangeArrowheads="1"/>
          </p:cNvSpPr>
          <p:nvPr/>
        </p:nvSpPr>
        <p:spPr bwMode="auto">
          <a:xfrm>
            <a:off x="6848476" y="4737771"/>
            <a:ext cx="746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 B</a:t>
            </a:r>
          </a:p>
        </p:txBody>
      </p:sp>
      <p:sp>
        <p:nvSpPr>
          <p:cNvPr id="1221645" name="Rectangle 13"/>
          <p:cNvSpPr>
            <a:spLocks noChangeArrowheads="1"/>
          </p:cNvSpPr>
          <p:nvPr/>
        </p:nvSpPr>
        <p:spPr bwMode="auto">
          <a:xfrm>
            <a:off x="2809875" y="4729304"/>
            <a:ext cx="3657600" cy="548216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21646" name="Rectangle 14"/>
          <p:cNvSpPr>
            <a:spLocks noChangeArrowheads="1"/>
          </p:cNvSpPr>
          <p:nvPr/>
        </p:nvSpPr>
        <p:spPr bwMode="auto">
          <a:xfrm>
            <a:off x="4226738" y="5334672"/>
            <a:ext cx="784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胜</a:t>
            </a:r>
          </a:p>
        </p:txBody>
      </p:sp>
      <p:sp>
        <p:nvSpPr>
          <p:cNvPr id="1221647" name="Rectangle 15"/>
          <p:cNvSpPr>
            <a:spLocks noChangeArrowheads="1"/>
          </p:cNvSpPr>
          <p:nvPr/>
        </p:nvSpPr>
        <p:spPr bwMode="auto">
          <a:xfrm>
            <a:off x="6772275" y="4729305"/>
            <a:ext cx="914400" cy="535516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21648" name="Rectangle 16"/>
          <p:cNvSpPr>
            <a:spLocks noChangeArrowheads="1"/>
          </p:cNvSpPr>
          <p:nvPr/>
        </p:nvSpPr>
        <p:spPr bwMode="auto">
          <a:xfrm>
            <a:off x="6761974" y="5334672"/>
            <a:ext cx="784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胜</a:t>
            </a:r>
          </a:p>
        </p:txBody>
      </p:sp>
      <p:sp>
        <p:nvSpPr>
          <p:cNvPr id="18447" name="Text Box 17"/>
          <p:cNvSpPr txBox="1">
            <a:spLocks noChangeArrowheads="1"/>
          </p:cNvSpPr>
          <p:nvPr/>
        </p:nvSpPr>
        <p:spPr bwMode="auto">
          <a:xfrm>
            <a:off x="683568" y="404664"/>
            <a:ext cx="976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分析</a:t>
            </a:r>
          </a:p>
        </p:txBody>
      </p:sp>
      <p:sp>
        <p:nvSpPr>
          <p:cNvPr id="18448" name="Text Box 18"/>
          <p:cNvSpPr txBox="1">
            <a:spLocks noChangeArrowheads="1"/>
          </p:cNvSpPr>
          <p:nvPr/>
        </p:nvSpPr>
        <p:spPr bwMode="auto">
          <a:xfrm>
            <a:off x="971600" y="908720"/>
            <a:ext cx="74104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两人共赌了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局，假设继续往下再赌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局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即第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4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局和第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5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局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则有以下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4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种可能结果发生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:</a:t>
            </a:r>
          </a:p>
        </p:txBody>
      </p:sp>
      <p:grpSp>
        <p:nvGrpSpPr>
          <p:cNvPr id="2" name="组合 32"/>
          <p:cNvGrpSpPr>
            <a:grpSpLocks/>
          </p:cNvGrpSpPr>
          <p:nvPr/>
        </p:nvGrpSpPr>
        <p:grpSpPr bwMode="auto">
          <a:xfrm>
            <a:off x="1857356" y="1977084"/>
            <a:ext cx="5500688" cy="523222"/>
            <a:chOff x="2374900" y="1365250"/>
            <a:chExt cx="5500688" cy="392417"/>
          </a:xfrm>
        </p:grpSpPr>
        <p:sp>
          <p:nvSpPr>
            <p:cNvPr id="18461" name="Text Box 19"/>
            <p:cNvSpPr txBox="1">
              <a:spLocks noChangeArrowheads="1"/>
            </p:cNvSpPr>
            <p:nvPr/>
          </p:nvSpPr>
          <p:spPr bwMode="auto">
            <a:xfrm>
              <a:off x="2374900" y="1365250"/>
              <a:ext cx="749300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i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 </a:t>
              </a:r>
              <a:r>
                <a:rPr lang="en-US" altLang="zh-CN" b="1" i="1" dirty="0" err="1">
                  <a:solidFill>
                    <a:srgbClr val="FF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  <a:endPara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8462" name="Rectangle 20"/>
            <p:cNvSpPr>
              <a:spLocks noChangeArrowheads="1"/>
            </p:cNvSpPr>
            <p:nvPr/>
          </p:nvSpPr>
          <p:spPr bwMode="auto">
            <a:xfrm>
              <a:off x="3814763" y="1365251"/>
              <a:ext cx="749300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  <a:r>
                <a:rPr lang="en-US" altLang="zh-CN" b="1" i="1">
                  <a:solidFill>
                    <a:srgbClr val="CC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b="1" i="1">
                  <a:solidFill>
                    <a:schemeClr val="tx2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8463" name="Rectangle 21"/>
            <p:cNvSpPr>
              <a:spLocks noChangeArrowheads="1"/>
            </p:cNvSpPr>
            <p:nvPr/>
          </p:nvSpPr>
          <p:spPr bwMode="auto">
            <a:xfrm>
              <a:off x="5334000" y="1365252"/>
              <a:ext cx="838200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i="1">
                  <a:latin typeface="Times New Roman" pitchFamily="18" charset="0"/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b="1" i="1">
                  <a:solidFill>
                    <a:schemeClr val="tx2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464" name="Rectangle 22"/>
            <p:cNvSpPr>
              <a:spLocks noChangeArrowheads="1"/>
            </p:cNvSpPr>
            <p:nvPr/>
          </p:nvSpPr>
          <p:spPr bwMode="auto">
            <a:xfrm>
              <a:off x="7126288" y="1365252"/>
              <a:ext cx="749300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i="1">
                  <a:solidFill>
                    <a:schemeClr val="tx2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B B</a:t>
              </a:r>
            </a:p>
          </p:txBody>
        </p:sp>
      </p:grp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85800" y="381000"/>
            <a:ext cx="7620000" cy="711200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.</a:t>
            </a:r>
            <a:endParaRPr lang="zh-CN" altLang="en-US" sz="24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2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4" grpId="0" autoUpdateAnimBg="0"/>
      <p:bldP spid="1221635" grpId="0" autoUpdateAnimBg="0"/>
      <p:bldP spid="1221636" grpId="0" autoUpdateAnimBg="0"/>
      <p:bldP spid="1221638" grpId="0"/>
      <p:bldP spid="1221639" grpId="0"/>
      <p:bldP spid="1221641" grpId="0" autoUpdateAnimBg="0"/>
      <p:bldP spid="1221642" grpId="0" autoUpdateAnimBg="0"/>
      <p:bldP spid="1221643" grpId="0" autoUpdateAnimBg="0"/>
      <p:bldP spid="1221644" grpId="0" autoUpdateAnimBg="0"/>
      <p:bldP spid="1221645" grpId="0" animBg="1"/>
      <p:bldP spid="1221646" grpId="0" autoUpdateAnimBg="0"/>
      <p:bldP spid="1221647" grpId="0" animBg="1"/>
      <p:bldP spid="122164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63" name="Rectangle 1035"/>
          <p:cNvSpPr>
            <a:spLocks noChangeArrowheads="1"/>
          </p:cNvSpPr>
          <p:nvPr/>
        </p:nvSpPr>
        <p:spPr bwMode="auto">
          <a:xfrm>
            <a:off x="900113" y="25654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303565" name="Rectangle 1037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765175"/>
            <a:ext cx="1008062" cy="503238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dirty="0" smtClean="0">
                <a:latin typeface="黑体" pitchFamily="49" charset="-122"/>
              </a:rPr>
              <a:t>例</a:t>
            </a:r>
            <a:r>
              <a:rPr kumimoji="1" lang="en-US" altLang="zh-CN" sz="2800" dirty="0" smtClean="0">
                <a:ea typeface="宋体" pitchFamily="2" charset="-122"/>
              </a:rPr>
              <a:t>13</a:t>
            </a:r>
          </a:p>
        </p:txBody>
      </p:sp>
      <p:sp>
        <p:nvSpPr>
          <p:cNvPr id="1303568" name="Rectangle 1040"/>
          <p:cNvSpPr>
            <a:spLocks noChangeArrowheads="1"/>
          </p:cNvSpPr>
          <p:nvPr/>
        </p:nvSpPr>
        <p:spPr bwMode="auto">
          <a:xfrm>
            <a:off x="827088" y="1281113"/>
            <a:ext cx="79930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且</a:t>
            </a:r>
            <a:r>
              <a:rPr kumimoji="1" lang="en-US" altLang="zh-CN" i="1">
                <a:solidFill>
                  <a:srgbClr val="0000CC"/>
                </a:solidFill>
              </a:rPr>
              <a:t>X</a:t>
            </a:r>
            <a:r>
              <a:rPr kumimoji="1" lang="en-US" altLang="zh-CN">
                <a:solidFill>
                  <a:srgbClr val="0000CC"/>
                </a:solidFill>
              </a:rPr>
              <a:t>, </a:t>
            </a:r>
            <a:r>
              <a:rPr kumimoji="1" lang="en-US" altLang="zh-CN" i="1">
                <a:solidFill>
                  <a:srgbClr val="0000CC"/>
                </a:solidFill>
              </a:rPr>
              <a:t>Y</a:t>
            </a:r>
            <a:r>
              <a:rPr kumimoji="1" lang="en-US" altLang="zh-CN">
                <a:solidFill>
                  <a:srgbClr val="0000CC"/>
                </a:solidFill>
              </a:rPr>
              <a:t>, </a:t>
            </a:r>
            <a:r>
              <a:rPr kumimoji="1" lang="en-US" altLang="zh-CN" i="1">
                <a:solidFill>
                  <a:srgbClr val="0000CC"/>
                </a:solidFill>
              </a:rPr>
              <a:t>Z</a:t>
            </a:r>
            <a:r>
              <a:rPr kumimoji="1" lang="zh-CN" altLang="en-US">
                <a:solidFill>
                  <a:srgbClr val="0000CC"/>
                </a:solidFill>
              </a:rPr>
              <a:t>相互独立</a:t>
            </a:r>
            <a:r>
              <a:rPr kumimoji="1" lang="en-US" altLang="zh-CN">
                <a:solidFill>
                  <a:srgbClr val="0000CC"/>
                </a:solidFill>
              </a:rPr>
              <a:t>, </a:t>
            </a:r>
            <a:r>
              <a:rPr kumimoji="1" lang="zh-CN" altLang="en-US">
                <a:solidFill>
                  <a:srgbClr val="0000CC"/>
                </a:solidFill>
              </a:rPr>
              <a:t>求随机变量</a:t>
            </a:r>
            <a:r>
              <a:rPr kumimoji="1" lang="en-US" altLang="zh-CN" i="1">
                <a:solidFill>
                  <a:srgbClr val="0000CC"/>
                </a:solidFill>
              </a:rPr>
              <a:t>W 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 </a:t>
            </a:r>
            <a:r>
              <a:rPr kumimoji="1" lang="en-US" altLang="zh-CN">
                <a:solidFill>
                  <a:srgbClr val="0000CC"/>
                </a:solidFill>
              </a:rPr>
              <a:t>2</a:t>
            </a:r>
            <a:r>
              <a:rPr kumimoji="1" lang="en-US" altLang="zh-CN" i="1">
                <a:solidFill>
                  <a:srgbClr val="0000CC"/>
                </a:solidFill>
              </a:rPr>
              <a:t>X</a:t>
            </a:r>
            <a:r>
              <a:rPr kumimoji="1" lang="en-US" altLang="zh-CN">
                <a:solidFill>
                  <a:srgbClr val="0000CC"/>
                </a:solidFill>
              </a:rPr>
              <a:t>+3</a:t>
            </a:r>
            <a:r>
              <a:rPr kumimoji="1" lang="en-US" altLang="zh-CN" i="1">
                <a:solidFill>
                  <a:srgbClr val="0000CC"/>
                </a:solidFill>
              </a:rPr>
              <a:t>Y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</a:t>
            </a:r>
            <a:r>
              <a:rPr kumimoji="1" lang="en-US" altLang="zh-CN">
                <a:solidFill>
                  <a:srgbClr val="0000CC"/>
                </a:solidFill>
              </a:rPr>
              <a:t>4</a:t>
            </a:r>
            <a:r>
              <a:rPr kumimoji="1" lang="en-US" altLang="zh-CN" i="1">
                <a:solidFill>
                  <a:srgbClr val="0000CC"/>
                </a:solidFill>
              </a:rPr>
              <a:t>Z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</a:t>
            </a:r>
            <a:r>
              <a:rPr kumimoji="1" lang="en-US" altLang="zh-CN">
                <a:solidFill>
                  <a:srgbClr val="0000CC"/>
                </a:solidFill>
              </a:rPr>
              <a:t>1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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kumimoji="1" lang="zh-CN" altLang="en-US">
                <a:solidFill>
                  <a:srgbClr val="0000CC"/>
                </a:solidFill>
              </a:rPr>
              <a:t>的数学期望</a:t>
            </a:r>
            <a:r>
              <a:rPr kumimoji="1" lang="en-US" altLang="zh-CN">
                <a:solidFill>
                  <a:srgbClr val="0000CC"/>
                </a:solidFill>
              </a:rPr>
              <a:t>.</a:t>
            </a:r>
          </a:p>
        </p:txBody>
      </p:sp>
      <p:graphicFrame>
        <p:nvGraphicFramePr>
          <p:cNvPr id="43010" name="Object 1042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p:oleObj spid="_x0000_s43026" name="Equation" r:id="rId3" imgW="190500" imgH="419100" progId="Equation.3">
              <p:embed/>
            </p:oleObj>
          </a:graphicData>
        </a:graphic>
      </p:graphicFrame>
      <p:graphicFrame>
        <p:nvGraphicFramePr>
          <p:cNvPr id="1303571" name="Object 1043"/>
          <p:cNvGraphicFramePr>
            <a:graphicFrameLocks/>
          </p:cNvGraphicFramePr>
          <p:nvPr/>
        </p:nvGraphicFramePr>
        <p:xfrm>
          <a:off x="1631950" y="2671763"/>
          <a:ext cx="4456113" cy="406400"/>
        </p:xfrm>
        <a:graphic>
          <a:graphicData uri="http://schemas.openxmlformats.org/presentationml/2006/ole">
            <p:oleObj spid="_x0000_s43027" name="公式" r:id="rId4" imgW="4457700" imgH="406400" progId="Equation.3">
              <p:embed/>
            </p:oleObj>
          </a:graphicData>
        </a:graphic>
      </p:graphicFrame>
      <p:graphicFrame>
        <p:nvGraphicFramePr>
          <p:cNvPr id="1303572" name="Object 1044"/>
          <p:cNvGraphicFramePr>
            <a:graphicFrameLocks/>
          </p:cNvGraphicFramePr>
          <p:nvPr/>
        </p:nvGraphicFramePr>
        <p:xfrm>
          <a:off x="2581275" y="3251200"/>
          <a:ext cx="3567113" cy="406400"/>
        </p:xfrm>
        <a:graphic>
          <a:graphicData uri="http://schemas.openxmlformats.org/presentationml/2006/ole">
            <p:oleObj spid="_x0000_s43028" name="Equation" r:id="rId5" imgW="3568700" imgH="406400" progId="Equation.3">
              <p:embed/>
            </p:oleObj>
          </a:graphicData>
        </a:graphic>
      </p:graphicFrame>
      <p:graphicFrame>
        <p:nvGraphicFramePr>
          <p:cNvPr id="1303573" name="Object 1045"/>
          <p:cNvGraphicFramePr>
            <a:graphicFrameLocks/>
          </p:cNvGraphicFramePr>
          <p:nvPr/>
        </p:nvGraphicFramePr>
        <p:xfrm>
          <a:off x="2587625" y="3833813"/>
          <a:ext cx="4543425" cy="419100"/>
        </p:xfrm>
        <a:graphic>
          <a:graphicData uri="http://schemas.openxmlformats.org/presentationml/2006/ole">
            <p:oleObj spid="_x0000_s43029" name="公式" r:id="rId6" imgW="4546600" imgH="419100" progId="Equation.3">
              <p:embed/>
            </p:oleObj>
          </a:graphicData>
        </a:graphic>
      </p:graphicFrame>
      <p:graphicFrame>
        <p:nvGraphicFramePr>
          <p:cNvPr id="1303575" name="Object 1047"/>
          <p:cNvGraphicFramePr>
            <a:graphicFrameLocks/>
          </p:cNvGraphicFramePr>
          <p:nvPr/>
        </p:nvGraphicFramePr>
        <p:xfrm>
          <a:off x="2600325" y="4414838"/>
          <a:ext cx="4454525" cy="904875"/>
        </p:xfrm>
        <a:graphic>
          <a:graphicData uri="http://schemas.openxmlformats.org/presentationml/2006/ole">
            <p:oleObj spid="_x0000_s43030" name="公式" r:id="rId7" imgW="4457700" imgH="901700" progId="Equation.3">
              <p:embed/>
            </p:oleObj>
          </a:graphicData>
        </a:graphic>
      </p:graphicFrame>
      <p:graphicFrame>
        <p:nvGraphicFramePr>
          <p:cNvPr id="1303576" name="Object 1048"/>
          <p:cNvGraphicFramePr>
            <a:graphicFrameLocks/>
          </p:cNvGraphicFramePr>
          <p:nvPr/>
        </p:nvGraphicFramePr>
        <p:xfrm>
          <a:off x="2600325" y="5445125"/>
          <a:ext cx="825500" cy="825500"/>
        </p:xfrm>
        <a:graphic>
          <a:graphicData uri="http://schemas.openxmlformats.org/presentationml/2006/ole">
            <p:oleObj spid="_x0000_s43031" name="公式" r:id="rId8" imgW="825500" imgH="825500" progId="Equation.3">
              <p:embed/>
            </p:oleObj>
          </a:graphicData>
        </a:graphic>
      </p:graphicFrame>
      <p:sp>
        <p:nvSpPr>
          <p:cNvPr id="43019" name="Rectangle 1049"/>
          <p:cNvSpPr>
            <a:spLocks noChangeArrowheads="1"/>
          </p:cNvSpPr>
          <p:nvPr/>
        </p:nvSpPr>
        <p:spPr bwMode="auto">
          <a:xfrm>
            <a:off x="1733550" y="752475"/>
            <a:ext cx="696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</a:rPr>
              <a:t>设随机变量</a:t>
            </a:r>
            <a:r>
              <a:rPr kumimoji="1" lang="en-US" altLang="zh-CN" i="1">
                <a:solidFill>
                  <a:srgbClr val="0000CC"/>
                </a:solidFill>
              </a:rPr>
              <a:t>X</a:t>
            </a:r>
            <a:r>
              <a:rPr kumimoji="1" lang="en-US" altLang="zh-CN">
                <a:solidFill>
                  <a:srgbClr val="0000CC"/>
                </a:solidFill>
              </a:rPr>
              <a:t> ~ </a:t>
            </a:r>
            <a:r>
              <a:rPr kumimoji="1" lang="en-US" altLang="zh-CN" i="1">
                <a:solidFill>
                  <a:srgbClr val="0000CC"/>
                </a:solidFill>
              </a:rPr>
              <a:t>N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</a:t>
            </a:r>
            <a:r>
              <a:rPr kumimoji="1" lang="en-US" altLang="zh-CN">
                <a:solidFill>
                  <a:srgbClr val="0000CC"/>
                </a:solidFill>
              </a:rPr>
              <a:t>0,1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</a:t>
            </a:r>
            <a:r>
              <a:rPr kumimoji="1" lang="en-US" altLang="zh-CN">
                <a:solidFill>
                  <a:srgbClr val="0000CC"/>
                </a:solidFill>
              </a:rPr>
              <a:t>, </a:t>
            </a:r>
            <a:r>
              <a:rPr kumimoji="1" lang="en-US" altLang="zh-CN" i="1">
                <a:solidFill>
                  <a:srgbClr val="0000CC"/>
                </a:solidFill>
              </a:rPr>
              <a:t>Y</a:t>
            </a:r>
            <a:r>
              <a:rPr kumimoji="1" lang="en-US" altLang="zh-CN">
                <a:solidFill>
                  <a:srgbClr val="0000CC"/>
                </a:solidFill>
              </a:rPr>
              <a:t> ~</a:t>
            </a:r>
            <a:r>
              <a:rPr kumimoji="1" lang="en-US" altLang="zh-CN" i="1">
                <a:solidFill>
                  <a:srgbClr val="0000CC"/>
                </a:solidFill>
              </a:rPr>
              <a:t>U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</a:t>
            </a:r>
            <a:r>
              <a:rPr kumimoji="1" lang="en-US" altLang="zh-CN">
                <a:solidFill>
                  <a:srgbClr val="0000CC"/>
                </a:solidFill>
              </a:rPr>
              <a:t>0,1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,</a:t>
            </a:r>
            <a:r>
              <a:rPr kumimoji="1" lang="en-US" altLang="zh-CN">
                <a:solidFill>
                  <a:srgbClr val="0000CC"/>
                </a:solidFill>
              </a:rPr>
              <a:t> </a:t>
            </a:r>
            <a:r>
              <a:rPr kumimoji="1" lang="en-US" altLang="zh-CN" i="1">
                <a:solidFill>
                  <a:srgbClr val="0000CC"/>
                </a:solidFill>
              </a:rPr>
              <a:t>Z</a:t>
            </a:r>
            <a:r>
              <a:rPr kumimoji="1" lang="en-US" altLang="zh-CN">
                <a:solidFill>
                  <a:srgbClr val="0000CC"/>
                </a:solidFill>
              </a:rPr>
              <a:t>~</a:t>
            </a:r>
            <a:r>
              <a:rPr kumimoji="1" lang="en-US" altLang="zh-CN" i="1">
                <a:solidFill>
                  <a:srgbClr val="0000CC"/>
                </a:solidFill>
              </a:rPr>
              <a:t>B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</a:t>
            </a:r>
            <a:r>
              <a:rPr kumimoji="1" lang="en-US" altLang="zh-CN">
                <a:solidFill>
                  <a:srgbClr val="0000CC"/>
                </a:solidFill>
              </a:rPr>
              <a:t>5,0.5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</a:t>
            </a:r>
            <a:r>
              <a:rPr kumimoji="1" lang="en-US" altLang="zh-CN">
                <a:solidFill>
                  <a:srgbClr val="0000CC"/>
                </a:solidFill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3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63" grpId="0" autoUpdateAnimBg="0"/>
      <p:bldP spid="130356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762000"/>
            <a:ext cx="936625" cy="519113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14</a:t>
            </a:r>
          </a:p>
        </p:txBody>
      </p:sp>
      <p:sp>
        <p:nvSpPr>
          <p:cNvPr id="1343495" name="Rectangle 7"/>
          <p:cNvSpPr>
            <a:spLocks noChangeArrowheads="1"/>
          </p:cNvSpPr>
          <p:nvPr/>
        </p:nvSpPr>
        <p:spPr bwMode="auto">
          <a:xfrm>
            <a:off x="900113" y="34813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dirty="0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343504" name="Rectangle 16"/>
          <p:cNvSpPr>
            <a:spLocks noChangeArrowheads="1"/>
          </p:cNvSpPr>
          <p:nvPr/>
        </p:nvSpPr>
        <p:spPr bwMode="auto">
          <a:xfrm>
            <a:off x="900113" y="1247775"/>
            <a:ext cx="7559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dirty="0"/>
              <a:t>旅客有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个车站可以下车</a:t>
            </a:r>
            <a:r>
              <a:rPr kumimoji="1" lang="en-US" altLang="zh-CN" dirty="0"/>
              <a:t>. </a:t>
            </a:r>
            <a:r>
              <a:rPr kumimoji="1" lang="zh-CN" altLang="en-US" dirty="0"/>
              <a:t>如到达一个车站没有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dirty="0"/>
              <a:t>旅客下车就不停车</a:t>
            </a:r>
            <a:r>
              <a:rPr kumimoji="1" lang="en-US" altLang="zh-CN" dirty="0"/>
              <a:t>, </a:t>
            </a:r>
            <a:r>
              <a:rPr kumimoji="1" lang="zh-CN" altLang="en-US" dirty="0"/>
              <a:t>以</a:t>
            </a:r>
            <a:r>
              <a:rPr kumimoji="1" lang="en-US" altLang="zh-CN" i="1" dirty="0"/>
              <a:t>X</a:t>
            </a:r>
            <a:r>
              <a:rPr kumimoji="1" lang="zh-CN" altLang="en-US" dirty="0"/>
              <a:t>表示停车的次数</a:t>
            </a:r>
            <a:r>
              <a:rPr kumimoji="1" lang="en-US" altLang="zh-CN" dirty="0"/>
              <a:t>, </a:t>
            </a:r>
            <a:r>
              <a:rPr kumimoji="1" lang="zh-CN" altLang="en-US" dirty="0"/>
              <a:t>求</a:t>
            </a:r>
            <a:r>
              <a:rPr kumimoji="1" lang="en-US" altLang="zh-CN" i="1" dirty="0"/>
              <a:t>E</a:t>
            </a:r>
            <a:r>
              <a:rPr kumimoji="1" lang="en-US" altLang="zh-CN" dirty="0">
                <a:sym typeface="Symbol" pitchFamily="18" charset="2"/>
              </a:rPr>
              <a:t></a:t>
            </a:r>
            <a:r>
              <a:rPr kumimoji="1" lang="en-US" altLang="zh-CN" i="1" dirty="0">
                <a:sym typeface="Symbol" pitchFamily="18" charset="2"/>
              </a:rPr>
              <a:t>X</a:t>
            </a:r>
            <a:r>
              <a:rPr kumimoji="1" lang="en-US" altLang="zh-CN" dirty="0">
                <a:sym typeface="Symbol" pitchFamily="18" charset="2"/>
              </a:rPr>
              <a:t></a:t>
            </a:r>
          </a:p>
          <a:p>
            <a:pPr algn="dist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dirty="0"/>
              <a:t> (</a:t>
            </a:r>
            <a:r>
              <a:rPr kumimoji="1" lang="zh-CN" altLang="en-US" dirty="0"/>
              <a:t>设每位旅客在各个车站下车是等可能的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并设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dirty="0"/>
              <a:t>各旅客是否下车相互独立</a:t>
            </a:r>
            <a:r>
              <a:rPr kumimoji="1" lang="en-US" altLang="zh-CN" dirty="0"/>
              <a:t>).</a:t>
            </a:r>
          </a:p>
        </p:txBody>
      </p:sp>
      <p:sp>
        <p:nvSpPr>
          <p:cNvPr id="1343506" name="Rectangle 18"/>
          <p:cNvSpPr>
            <a:spLocks noChangeArrowheads="1"/>
          </p:cNvSpPr>
          <p:nvPr/>
        </p:nvSpPr>
        <p:spPr bwMode="auto">
          <a:xfrm>
            <a:off x="1489075" y="3509963"/>
            <a:ext cx="274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dirty="0"/>
              <a:t>引入随机变量</a:t>
            </a:r>
            <a:r>
              <a:rPr kumimoji="1" lang="en-US" altLang="zh-CN" i="1" dirty="0"/>
              <a:t>X</a:t>
            </a:r>
            <a:r>
              <a:rPr kumimoji="1" lang="en-US" altLang="zh-CN" i="1" baseline="-25000" dirty="0"/>
              <a:t>i </a:t>
            </a:r>
            <a:r>
              <a:rPr kumimoji="1" lang="en-US" altLang="zh-CN" dirty="0"/>
              <a:t>,</a:t>
            </a:r>
          </a:p>
        </p:txBody>
      </p:sp>
      <p:graphicFrame>
        <p:nvGraphicFramePr>
          <p:cNvPr id="1343507" name="Object 19"/>
          <p:cNvGraphicFramePr>
            <a:graphicFrameLocks/>
          </p:cNvGraphicFramePr>
          <p:nvPr/>
        </p:nvGraphicFramePr>
        <p:xfrm>
          <a:off x="1547813" y="4221163"/>
          <a:ext cx="5891212" cy="1004887"/>
        </p:xfrm>
        <a:graphic>
          <a:graphicData uri="http://schemas.openxmlformats.org/presentationml/2006/ole">
            <p:oleObj spid="_x0000_s44043" name="公式" r:id="rId3" imgW="5892800" imgH="1003300" progId="Equation.3">
              <p:embed/>
            </p:oleObj>
          </a:graphicData>
        </a:graphic>
      </p:graphicFrame>
      <p:graphicFrame>
        <p:nvGraphicFramePr>
          <p:cNvPr id="1343509" name="Object 21"/>
          <p:cNvGraphicFramePr>
            <a:graphicFrameLocks noChangeAspect="1"/>
          </p:cNvGraphicFramePr>
          <p:nvPr/>
        </p:nvGraphicFramePr>
        <p:xfrm>
          <a:off x="1000125" y="5381625"/>
          <a:ext cx="4064000" cy="444500"/>
        </p:xfrm>
        <a:graphic>
          <a:graphicData uri="http://schemas.openxmlformats.org/presentationml/2006/ole">
            <p:oleObj spid="_x0000_s44044" name="公式" r:id="rId4" imgW="4064000" imgH="444500" progId="Equation.3">
              <p:embed/>
            </p:oleObj>
          </a:graphicData>
        </a:graphic>
      </p:graphicFrame>
      <p:sp>
        <p:nvSpPr>
          <p:cNvPr id="44040" name="Rectangle 22"/>
          <p:cNvSpPr>
            <a:spLocks noChangeArrowheads="1"/>
          </p:cNvSpPr>
          <p:nvPr/>
        </p:nvSpPr>
        <p:spPr bwMode="auto">
          <a:xfrm>
            <a:off x="1916113" y="762000"/>
            <a:ext cx="652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/>
              <a:t>一民航送客车载有 </a:t>
            </a:r>
            <a:r>
              <a:rPr kumimoji="1" lang="en-US" altLang="zh-CN"/>
              <a:t>25 </a:t>
            </a:r>
            <a:r>
              <a:rPr kumimoji="1" lang="zh-CN" altLang="en-US"/>
              <a:t>位旅客自机场开出</a:t>
            </a:r>
            <a:r>
              <a:rPr kumimoji="1" lang="en-US" altLang="zh-CN"/>
              <a:t>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3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3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3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495" grpId="0" autoUpdateAnimBg="0"/>
      <p:bldP spid="1343504" grpId="0" build="p"/>
      <p:bldP spid="134350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10"/>
          <p:cNvGraphicFramePr>
            <a:graphicFrameLocks/>
          </p:cNvGraphicFramePr>
          <p:nvPr/>
        </p:nvGraphicFramePr>
        <p:xfrm>
          <a:off x="836613" y="571480"/>
          <a:ext cx="7896225" cy="1003300"/>
        </p:xfrm>
        <a:graphic>
          <a:graphicData uri="http://schemas.openxmlformats.org/presentationml/2006/ole">
            <p:oleObj spid="_x0000_s45068" name="Equation" r:id="rId3" imgW="7899400" imgH="1003300" progId="Equation.DSMT4">
              <p:embed/>
            </p:oleObj>
          </a:graphicData>
        </a:graphic>
      </p:graphicFrame>
      <p:graphicFrame>
        <p:nvGraphicFramePr>
          <p:cNvPr id="1302539" name="Object 11"/>
          <p:cNvGraphicFramePr>
            <a:graphicFrameLocks/>
          </p:cNvGraphicFramePr>
          <p:nvPr/>
        </p:nvGraphicFramePr>
        <p:xfrm>
          <a:off x="928662" y="2643182"/>
          <a:ext cx="5500726" cy="1285884"/>
        </p:xfrm>
        <a:graphic>
          <a:graphicData uri="http://schemas.openxmlformats.org/presentationml/2006/ole">
            <p:oleObj spid="_x0000_s45069" name="Equation" r:id="rId4" imgW="1904760" imgH="469800" progId="Equation.DSMT4">
              <p:embed/>
            </p:oleObj>
          </a:graphicData>
        </a:graphic>
      </p:graphicFrame>
      <p:graphicFrame>
        <p:nvGraphicFramePr>
          <p:cNvPr id="1302540" name="Object 12"/>
          <p:cNvGraphicFramePr>
            <a:graphicFrameLocks/>
          </p:cNvGraphicFramePr>
          <p:nvPr/>
        </p:nvGraphicFramePr>
        <p:xfrm>
          <a:off x="2487613" y="5227658"/>
          <a:ext cx="4062412" cy="1130300"/>
        </p:xfrm>
        <a:graphic>
          <a:graphicData uri="http://schemas.openxmlformats.org/presentationml/2006/ole">
            <p:oleObj spid="_x0000_s45070" name="Equation" r:id="rId5" imgW="4064000" imgH="1130300" progId="Equation.3">
              <p:embed/>
            </p:oleObj>
          </a:graphicData>
        </a:graphic>
      </p:graphicFrame>
      <p:graphicFrame>
        <p:nvGraphicFramePr>
          <p:cNvPr id="1302541" name="Object 13"/>
          <p:cNvGraphicFramePr>
            <a:graphicFrameLocks/>
          </p:cNvGraphicFramePr>
          <p:nvPr/>
        </p:nvGraphicFramePr>
        <p:xfrm>
          <a:off x="900113" y="3919558"/>
          <a:ext cx="5156200" cy="444500"/>
        </p:xfrm>
        <a:graphic>
          <a:graphicData uri="http://schemas.openxmlformats.org/presentationml/2006/ole">
            <p:oleObj spid="_x0000_s45071" name="公式" r:id="rId6" imgW="5156200" imgH="444500" progId="Equation.3">
              <p:embed/>
            </p:oleObj>
          </a:graphicData>
        </a:graphic>
      </p:graphicFrame>
      <p:graphicFrame>
        <p:nvGraphicFramePr>
          <p:cNvPr id="1302543" name="Object 15"/>
          <p:cNvGraphicFramePr>
            <a:graphicFrameLocks/>
          </p:cNvGraphicFramePr>
          <p:nvPr/>
        </p:nvGraphicFramePr>
        <p:xfrm>
          <a:off x="2484438" y="4567258"/>
          <a:ext cx="4556125" cy="431800"/>
        </p:xfrm>
        <a:graphic>
          <a:graphicData uri="http://schemas.openxmlformats.org/presentationml/2006/ole">
            <p:oleObj spid="_x0000_s45072" name="公式" r:id="rId7" imgW="4559300" imgH="431800" progId="Equation.3">
              <p:embed/>
            </p:oleObj>
          </a:graphicData>
        </a:graphic>
      </p:graphicFrame>
      <p:graphicFrame>
        <p:nvGraphicFramePr>
          <p:cNvPr id="45073" name="Object 17"/>
          <p:cNvGraphicFramePr>
            <a:graphicFrameLocks/>
          </p:cNvGraphicFramePr>
          <p:nvPr/>
        </p:nvGraphicFramePr>
        <p:xfrm>
          <a:off x="801693" y="1571612"/>
          <a:ext cx="4484687" cy="1174750"/>
        </p:xfrm>
        <a:graphic>
          <a:graphicData uri="http://schemas.openxmlformats.org/presentationml/2006/ole">
            <p:oleObj spid="_x0000_s45073" name="Equation" r:id="rId8" imgW="1498320" imgH="469800" progId="Equation.DSMT4">
              <p:embed/>
            </p:oleObj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5357817" y="1847878"/>
          <a:ext cx="2071703" cy="668291"/>
        </p:xfrm>
        <a:graphic>
          <a:graphicData uri="http://schemas.openxmlformats.org/presentationml/2006/ole">
            <p:oleObj spid="_x0000_s45074" name="Equation" r:id="rId9" imgW="78732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7224" y="500042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另一种解法：</a:t>
            </a:r>
            <a:endParaRPr lang="zh-CN" altLang="en-US" dirty="0"/>
          </a:p>
        </p:txBody>
      </p:sp>
      <p:graphicFrame>
        <p:nvGraphicFramePr>
          <p:cNvPr id="248834" name="Object 2"/>
          <p:cNvGraphicFramePr>
            <a:graphicFrameLocks/>
          </p:cNvGraphicFramePr>
          <p:nvPr/>
        </p:nvGraphicFramePr>
        <p:xfrm>
          <a:off x="1817688" y="928670"/>
          <a:ext cx="3876675" cy="1174750"/>
        </p:xfrm>
        <a:graphic>
          <a:graphicData uri="http://schemas.openxmlformats.org/presentationml/2006/ole">
            <p:oleObj spid="_x0000_s248834" name="Equation" r:id="rId3" imgW="1295280" imgH="469800" progId="Equation.DSMT4">
              <p:embed/>
            </p:oleObj>
          </a:graphicData>
        </a:graphic>
      </p:graphicFrame>
      <p:graphicFrame>
        <p:nvGraphicFramePr>
          <p:cNvPr id="248835" name="Object 3"/>
          <p:cNvGraphicFramePr>
            <a:graphicFrameLocks/>
          </p:cNvGraphicFramePr>
          <p:nvPr/>
        </p:nvGraphicFramePr>
        <p:xfrm>
          <a:off x="1268413" y="2143107"/>
          <a:ext cx="5322887" cy="1285875"/>
        </p:xfrm>
        <a:graphic>
          <a:graphicData uri="http://schemas.openxmlformats.org/presentationml/2006/ole">
            <p:oleObj spid="_x0000_s248835" name="Equation" r:id="rId4" imgW="1841400" imgH="507960" progId="Equation.DSMT4">
              <p:embed/>
            </p:oleObj>
          </a:graphicData>
        </a:graphic>
      </p:graphicFrame>
      <p:graphicFrame>
        <p:nvGraphicFramePr>
          <p:cNvPr id="248836" name="Object 4"/>
          <p:cNvGraphicFramePr>
            <a:graphicFrameLocks/>
          </p:cNvGraphicFramePr>
          <p:nvPr/>
        </p:nvGraphicFramePr>
        <p:xfrm>
          <a:off x="1398590" y="4175124"/>
          <a:ext cx="3459162" cy="539750"/>
        </p:xfrm>
        <a:graphic>
          <a:graphicData uri="http://schemas.openxmlformats.org/presentationml/2006/ole">
            <p:oleObj spid="_x0000_s248836" name="Equation" r:id="rId5" imgW="1155600" imgH="215640" progId="Equation.DSMT4">
              <p:embed/>
            </p:oleObj>
          </a:graphicData>
        </a:graphic>
      </p:graphicFrame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1466127" y="4857760"/>
          <a:ext cx="4320319" cy="593631"/>
        </p:xfrm>
        <a:graphic>
          <a:graphicData uri="http://schemas.openxmlformats.org/presentationml/2006/ole">
            <p:oleObj spid="_x0000_s248837" name="Equation" r:id="rId6" imgW="1663560" imgH="228600" progId="Equation.DSMT4">
              <p:embed/>
            </p:oleObj>
          </a:graphicData>
        </a:graphic>
      </p:graphicFrame>
      <p:graphicFrame>
        <p:nvGraphicFramePr>
          <p:cNvPr id="248838" name="Object 6"/>
          <p:cNvGraphicFramePr>
            <a:graphicFrameLocks/>
          </p:cNvGraphicFramePr>
          <p:nvPr/>
        </p:nvGraphicFramePr>
        <p:xfrm>
          <a:off x="1450975" y="5572140"/>
          <a:ext cx="3192463" cy="571500"/>
        </p:xfrm>
        <a:graphic>
          <a:graphicData uri="http://schemas.openxmlformats.org/presentationml/2006/ole">
            <p:oleObj spid="_x0000_s248838" name="Equation" r:id="rId7" imgW="1066680" imgH="22860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857224" y="342900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结论：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3152775" cy="7318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四、应用实例</a:t>
            </a:r>
          </a:p>
        </p:txBody>
      </p:sp>
      <p:sp>
        <p:nvSpPr>
          <p:cNvPr id="1304579" name="Rectangle 3"/>
          <p:cNvSpPr>
            <a:spLocks noChangeArrowheads="1"/>
          </p:cNvSpPr>
          <p:nvPr/>
        </p:nvSpPr>
        <p:spPr bwMode="auto">
          <a:xfrm>
            <a:off x="915988" y="1387475"/>
            <a:ext cx="27924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/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zh-CN" altLang="en-US">
                <a:solidFill>
                  <a:srgbClr val="006600"/>
                </a:solidFill>
                <a:ea typeface="黑体" pitchFamily="2" charset="-122"/>
              </a:rPr>
              <a:t>厂家的销售策略</a:t>
            </a:r>
          </a:p>
        </p:txBody>
      </p:sp>
      <p:sp>
        <p:nvSpPr>
          <p:cNvPr id="1304581" name="Text Box 5"/>
          <p:cNvSpPr txBox="1">
            <a:spLocks noChangeArrowheads="1"/>
          </p:cNvSpPr>
          <p:nvPr/>
        </p:nvSpPr>
        <p:spPr bwMode="auto">
          <a:xfrm>
            <a:off x="874713" y="2781300"/>
            <a:ext cx="734377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按规定</a:t>
            </a:r>
            <a:r>
              <a:rPr kumimoji="1" lang="en-US" altLang="zh-CN">
                <a:solidFill>
                  <a:srgbClr val="0000CC"/>
                </a:solidFill>
              </a:rPr>
              <a:t>: </a:t>
            </a:r>
            <a:r>
              <a:rPr kumimoji="1" lang="zh-CN" altLang="en-US">
                <a:solidFill>
                  <a:srgbClr val="0000CC"/>
                </a:solidFill>
              </a:rPr>
              <a:t>出售的设备在售出的</a:t>
            </a:r>
            <a:r>
              <a:rPr kumimoji="1" lang="zh-CN" altLang="en-US">
                <a:solidFill>
                  <a:srgbClr val="FF0000"/>
                </a:solidFill>
              </a:rPr>
              <a:t>一年内损坏</a:t>
            </a:r>
            <a:r>
              <a:rPr kumimoji="1" lang="zh-CN" altLang="en-US">
                <a:solidFill>
                  <a:srgbClr val="0000CC"/>
                </a:solidFill>
              </a:rPr>
              <a:t>可予</a:t>
            </a:r>
          </a:p>
          <a:p>
            <a:pPr algn="dist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以</a:t>
            </a:r>
            <a:r>
              <a:rPr kumimoji="1" lang="zh-CN" altLang="en-US">
                <a:solidFill>
                  <a:srgbClr val="FF0000"/>
                </a:solidFill>
              </a:rPr>
              <a:t>调换</a:t>
            </a:r>
            <a:r>
              <a:rPr kumimoji="1" lang="en-US" altLang="zh-CN">
                <a:solidFill>
                  <a:srgbClr val="0000CC"/>
                </a:solidFill>
              </a:rPr>
              <a:t>. </a:t>
            </a:r>
            <a:r>
              <a:rPr kumimoji="1" lang="zh-CN" altLang="en-US">
                <a:solidFill>
                  <a:srgbClr val="0000CC"/>
                </a:solidFill>
              </a:rPr>
              <a:t>若出售一台设备赢利</a:t>
            </a:r>
            <a:r>
              <a:rPr kumimoji="1" lang="en-US" altLang="zh-CN">
                <a:solidFill>
                  <a:srgbClr val="FF0000"/>
                </a:solidFill>
              </a:rPr>
              <a:t>100</a:t>
            </a:r>
            <a:r>
              <a:rPr kumimoji="1" lang="zh-CN" altLang="en-US">
                <a:solidFill>
                  <a:srgbClr val="0000CC"/>
                </a:solidFill>
              </a:rPr>
              <a:t>元</a:t>
            </a:r>
            <a:r>
              <a:rPr kumimoji="1" lang="en-US" altLang="zh-CN">
                <a:solidFill>
                  <a:srgbClr val="0000CC"/>
                </a:solidFill>
              </a:rPr>
              <a:t>, </a:t>
            </a:r>
            <a:r>
              <a:rPr kumimoji="1" lang="zh-CN" altLang="en-US">
                <a:solidFill>
                  <a:srgbClr val="0000CC"/>
                </a:solidFill>
              </a:rPr>
              <a:t>调换一台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设备厂方需花费</a:t>
            </a:r>
            <a:r>
              <a:rPr kumimoji="1" lang="en-US" altLang="zh-CN">
                <a:solidFill>
                  <a:srgbClr val="FF0000"/>
                </a:solidFill>
              </a:rPr>
              <a:t>300</a:t>
            </a:r>
            <a:r>
              <a:rPr kumimoji="1" lang="zh-CN" altLang="en-US">
                <a:solidFill>
                  <a:srgbClr val="0000CC"/>
                </a:solidFill>
              </a:rPr>
              <a:t>元</a:t>
            </a:r>
            <a:r>
              <a:rPr kumimoji="1" lang="en-US" altLang="zh-CN">
                <a:solidFill>
                  <a:srgbClr val="0000CC"/>
                </a:solidFill>
              </a:rPr>
              <a:t>. </a:t>
            </a:r>
            <a:r>
              <a:rPr kumimoji="1" lang="zh-CN" altLang="en-US">
                <a:solidFill>
                  <a:srgbClr val="0000CC"/>
                </a:solidFill>
              </a:rPr>
              <a:t>求厂方出售一台设备净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赢利</a:t>
            </a:r>
            <a:r>
              <a:rPr kumimoji="1" lang="en-US" altLang="zh-CN" i="1">
                <a:solidFill>
                  <a:srgbClr val="FF0000"/>
                </a:solidFill>
              </a:rPr>
              <a:t>Y</a:t>
            </a:r>
            <a:r>
              <a:rPr kumimoji="1" lang="zh-CN" altLang="en-US">
                <a:solidFill>
                  <a:srgbClr val="0000CC"/>
                </a:solidFill>
              </a:rPr>
              <a:t>的数学期望</a:t>
            </a:r>
            <a:r>
              <a:rPr kumimoji="1" lang="en-US" altLang="zh-CN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304582" name="Text Box 6"/>
          <p:cNvSpPr txBox="1">
            <a:spLocks noChangeArrowheads="1"/>
          </p:cNvSpPr>
          <p:nvPr/>
        </p:nvSpPr>
        <p:spPr bwMode="auto">
          <a:xfrm>
            <a:off x="900113" y="5208588"/>
            <a:ext cx="59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304583" name="Text Box 7"/>
          <p:cNvSpPr txBox="1">
            <a:spLocks noChangeArrowheads="1"/>
          </p:cNvSpPr>
          <p:nvPr/>
        </p:nvSpPr>
        <p:spPr bwMode="auto">
          <a:xfrm>
            <a:off x="1476375" y="524033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/>
              <a:t>依题设</a:t>
            </a:r>
            <a:r>
              <a:rPr kumimoji="1" lang="en-US" altLang="zh-CN"/>
              <a:t>, </a:t>
            </a:r>
            <a:r>
              <a:rPr kumimoji="1" lang="zh-CN" altLang="en-US"/>
              <a:t>有</a:t>
            </a:r>
          </a:p>
        </p:txBody>
      </p:sp>
      <p:graphicFrame>
        <p:nvGraphicFramePr>
          <p:cNvPr id="1304586" name="Object 10"/>
          <p:cNvGraphicFramePr>
            <a:graphicFrameLocks/>
          </p:cNvGraphicFramePr>
          <p:nvPr/>
        </p:nvGraphicFramePr>
        <p:xfrm>
          <a:off x="3276600" y="4848225"/>
          <a:ext cx="3540125" cy="1257300"/>
        </p:xfrm>
        <a:graphic>
          <a:graphicData uri="http://schemas.openxmlformats.org/presentationml/2006/ole">
            <p:oleObj spid="_x0000_s46093" name="公式" r:id="rId3" imgW="3543300" imgH="1257300" progId="Equation.3">
              <p:embed/>
            </p:oleObj>
          </a:graphicData>
        </a:graphic>
      </p:graphicFrame>
      <p:sp>
        <p:nvSpPr>
          <p:cNvPr id="1304590" name="Rectangle 14"/>
          <p:cNvSpPr>
            <a:spLocks noChangeArrowheads="1"/>
          </p:cNvSpPr>
          <p:nvPr/>
        </p:nvSpPr>
        <p:spPr bwMode="auto">
          <a:xfrm>
            <a:off x="1474788" y="2038350"/>
            <a:ext cx="4249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00CC"/>
                </a:solidFill>
              </a:rPr>
              <a:t>某设备寿命</a:t>
            </a:r>
            <a:r>
              <a:rPr kumimoji="1" lang="en-US" altLang="zh-CN" i="1">
                <a:solidFill>
                  <a:srgbClr val="0000CC"/>
                </a:solidFill>
              </a:rPr>
              <a:t>X</a:t>
            </a:r>
            <a:r>
              <a:rPr kumimoji="1" lang="en-US" altLang="zh-CN">
                <a:solidFill>
                  <a:srgbClr val="0000CC"/>
                </a:solidFill>
              </a:rPr>
              <a:t>(</a:t>
            </a:r>
            <a:r>
              <a:rPr kumimoji="1" lang="zh-CN" altLang="en-US">
                <a:solidFill>
                  <a:srgbClr val="0000CC"/>
                </a:solidFill>
              </a:rPr>
              <a:t>以年计</a:t>
            </a:r>
            <a:r>
              <a:rPr kumimoji="1" lang="en-US" altLang="zh-CN">
                <a:solidFill>
                  <a:srgbClr val="0000CC"/>
                </a:solidFill>
              </a:rPr>
              <a:t>)</a:t>
            </a:r>
            <a:r>
              <a:rPr kumimoji="1" lang="zh-CN" altLang="en-US">
                <a:solidFill>
                  <a:srgbClr val="0000CC"/>
                </a:solidFill>
              </a:rPr>
              <a:t>服从</a:t>
            </a:r>
          </a:p>
        </p:txBody>
      </p:sp>
      <p:graphicFrame>
        <p:nvGraphicFramePr>
          <p:cNvPr id="1304591" name="Object 15"/>
          <p:cNvGraphicFramePr>
            <a:graphicFrameLocks noGrp="1"/>
          </p:cNvGraphicFramePr>
          <p:nvPr>
            <p:ph idx="1"/>
          </p:nvPr>
        </p:nvGraphicFramePr>
        <p:xfrm>
          <a:off x="5584825" y="1878013"/>
          <a:ext cx="787400" cy="823912"/>
        </p:xfrm>
        <a:graphic>
          <a:graphicData uri="http://schemas.openxmlformats.org/presentationml/2006/ole">
            <p:oleObj spid="_x0000_s46094" name="公式" r:id="rId4" imgW="784080" imgH="819720" progId="Equation.3">
              <p:embed/>
            </p:oleObj>
          </a:graphicData>
        </a:graphic>
      </p:graphicFrame>
      <p:sp>
        <p:nvSpPr>
          <p:cNvPr id="1304601" name="Rectangle 25"/>
          <p:cNvSpPr>
            <a:spLocks noChangeArrowheads="1"/>
          </p:cNvSpPr>
          <p:nvPr/>
        </p:nvSpPr>
        <p:spPr bwMode="auto">
          <a:xfrm>
            <a:off x="6265863" y="2060575"/>
            <a:ext cx="205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</a:rPr>
              <a:t>的指数分布</a:t>
            </a:r>
            <a:r>
              <a:rPr kumimoji="1" lang="en-US" altLang="zh-CN">
                <a:solidFill>
                  <a:srgbClr val="0000CC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0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0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0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0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79" grpId="0" autoUpdateAnimBg="0"/>
      <p:bldP spid="1304581" grpId="0" build="p"/>
      <p:bldP spid="1304582" grpId="0"/>
      <p:bldP spid="1304583" grpId="0"/>
      <p:bldP spid="1304590" grpId="0"/>
      <p:bldP spid="130460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5602" name="Object 2"/>
          <p:cNvGraphicFramePr>
            <a:graphicFrameLocks/>
          </p:cNvGraphicFramePr>
          <p:nvPr/>
        </p:nvGraphicFramePr>
        <p:xfrm>
          <a:off x="962025" y="908050"/>
          <a:ext cx="1803400" cy="431800"/>
        </p:xfrm>
        <a:graphic>
          <a:graphicData uri="http://schemas.openxmlformats.org/presentationml/2006/ole">
            <p:oleObj spid="_x0000_s47140" name="公式" r:id="rId3" imgW="1803400" imgH="431800" progId="Equation.3">
              <p:embed/>
            </p:oleObj>
          </a:graphicData>
        </a:graphic>
      </p:graphicFrame>
      <p:graphicFrame>
        <p:nvGraphicFramePr>
          <p:cNvPr id="1305603" name="Object 3"/>
          <p:cNvGraphicFramePr>
            <a:graphicFrameLocks/>
          </p:cNvGraphicFramePr>
          <p:nvPr/>
        </p:nvGraphicFramePr>
        <p:xfrm>
          <a:off x="2765425" y="692150"/>
          <a:ext cx="2311400" cy="762000"/>
        </p:xfrm>
        <a:graphic>
          <a:graphicData uri="http://schemas.openxmlformats.org/presentationml/2006/ole">
            <p:oleObj spid="_x0000_s47141" name="公式" r:id="rId4" imgW="2311400" imgH="762000" progId="Equation.3">
              <p:embed/>
            </p:oleObj>
          </a:graphicData>
        </a:graphic>
      </p:graphicFrame>
      <p:sp>
        <p:nvSpPr>
          <p:cNvPr id="1305607" name="Text Box 7"/>
          <p:cNvSpPr txBox="1">
            <a:spLocks noChangeArrowheads="1"/>
          </p:cNvSpPr>
          <p:nvPr/>
        </p:nvSpPr>
        <p:spPr bwMode="auto">
          <a:xfrm>
            <a:off x="5148263" y="765175"/>
            <a:ext cx="3671887" cy="1382713"/>
          </a:xfrm>
          <a:prstGeom prst="rect">
            <a:avLst/>
          </a:prstGeom>
          <a:solidFill>
            <a:srgbClr val="FDFBD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/>
              <a:t>寿命不超过</a:t>
            </a:r>
            <a:r>
              <a:rPr kumimoji="1" lang="en-US" altLang="zh-CN"/>
              <a:t>1</a:t>
            </a:r>
            <a:r>
              <a:rPr kumimoji="1" lang="zh-CN" altLang="en-US"/>
              <a:t>年的概率</a:t>
            </a:r>
            <a:r>
              <a:rPr kumimoji="1" lang="zh-CN" altLang="en-US">
                <a:solidFill>
                  <a:srgbClr val="FF0000"/>
                </a:solidFill>
              </a:rPr>
              <a:t>＝</a:t>
            </a:r>
            <a:r>
              <a:rPr kumimoji="1" lang="zh-CN" altLang="en-US"/>
              <a:t>出售的设备在售出一年之内调换的概率</a:t>
            </a:r>
          </a:p>
        </p:txBody>
      </p:sp>
      <p:sp>
        <p:nvSpPr>
          <p:cNvPr id="1305608" name="Text Box 8"/>
          <p:cNvSpPr txBox="1">
            <a:spLocks noChangeArrowheads="1"/>
          </p:cNvSpPr>
          <p:nvPr/>
        </p:nvSpPr>
        <p:spPr bwMode="auto">
          <a:xfrm>
            <a:off x="5148263" y="2420938"/>
            <a:ext cx="3384550" cy="955675"/>
          </a:xfrm>
          <a:prstGeom prst="rect">
            <a:avLst/>
          </a:prstGeom>
          <a:solidFill>
            <a:srgbClr val="FDFBD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/>
              <a:t>寿命超过</a:t>
            </a:r>
            <a:r>
              <a:rPr kumimoji="1" lang="en-US" altLang="zh-CN"/>
              <a:t>1</a:t>
            </a:r>
            <a:r>
              <a:rPr kumimoji="1" lang="zh-CN" altLang="en-US"/>
              <a:t>年的概率</a:t>
            </a:r>
            <a:r>
              <a:rPr kumimoji="1" lang="zh-CN" altLang="en-US">
                <a:solidFill>
                  <a:srgbClr val="FF0000"/>
                </a:solidFill>
              </a:rPr>
              <a:t>＝</a:t>
            </a:r>
            <a:r>
              <a:rPr kumimoji="1" lang="zh-CN" altLang="en-US"/>
              <a:t>不需调换的概率</a:t>
            </a:r>
          </a:p>
        </p:txBody>
      </p:sp>
      <p:sp>
        <p:nvSpPr>
          <p:cNvPr id="1305609" name="Text Box 9"/>
          <p:cNvSpPr txBox="1">
            <a:spLocks noChangeArrowheads="1"/>
          </p:cNvSpPr>
          <p:nvPr/>
        </p:nvSpPr>
        <p:spPr bwMode="auto">
          <a:xfrm>
            <a:off x="874713" y="3525838"/>
            <a:ext cx="64801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因此</a:t>
            </a:r>
            <a:r>
              <a:rPr kumimoji="1" lang="zh-CN" altLang="en-US"/>
              <a:t>出售一台设备净赢利</a:t>
            </a:r>
            <a:r>
              <a:rPr kumimoji="1" lang="en-US" altLang="zh-CN" i="1">
                <a:solidFill>
                  <a:srgbClr val="FF0000"/>
                </a:solidFill>
              </a:rPr>
              <a:t>Y </a:t>
            </a:r>
            <a:r>
              <a:rPr kumimoji="1" lang="zh-CN" altLang="en-US">
                <a:sym typeface="Symbol" pitchFamily="18" charset="2"/>
              </a:rPr>
              <a:t>的分布律为　</a:t>
            </a:r>
          </a:p>
        </p:txBody>
      </p:sp>
      <p:graphicFrame>
        <p:nvGraphicFramePr>
          <p:cNvPr id="1305624" name="Object 24"/>
          <p:cNvGraphicFramePr>
            <a:graphicFrameLocks noChangeAspect="1"/>
          </p:cNvGraphicFramePr>
          <p:nvPr/>
        </p:nvGraphicFramePr>
        <p:xfrm>
          <a:off x="1397000" y="1489075"/>
          <a:ext cx="3060700" cy="1003300"/>
        </p:xfrm>
        <a:graphic>
          <a:graphicData uri="http://schemas.openxmlformats.org/presentationml/2006/ole">
            <p:oleObj spid="_x0000_s47142" name="公式" r:id="rId5" imgW="3060700" imgH="1003300" progId="Equation.3">
              <p:embed/>
            </p:oleObj>
          </a:graphicData>
        </a:graphic>
      </p:graphicFrame>
      <p:graphicFrame>
        <p:nvGraphicFramePr>
          <p:cNvPr id="1305625" name="Object 25"/>
          <p:cNvGraphicFramePr>
            <a:graphicFrameLocks noChangeAspect="1"/>
          </p:cNvGraphicFramePr>
          <p:nvPr/>
        </p:nvGraphicFramePr>
        <p:xfrm>
          <a:off x="1373188" y="2492375"/>
          <a:ext cx="2235200" cy="812800"/>
        </p:xfrm>
        <a:graphic>
          <a:graphicData uri="http://schemas.openxmlformats.org/presentationml/2006/ole">
            <p:oleObj spid="_x0000_s47143" name="公式" r:id="rId6" imgW="2235200" imgH="812800" progId="Equation.3">
              <p:embed/>
            </p:oleObj>
          </a:graphicData>
        </a:graphic>
      </p:graphicFrame>
      <p:graphicFrame>
        <p:nvGraphicFramePr>
          <p:cNvPr id="1305626" name="Object 26"/>
          <p:cNvGraphicFramePr>
            <a:graphicFrameLocks/>
          </p:cNvGraphicFramePr>
          <p:nvPr/>
        </p:nvGraphicFramePr>
        <p:xfrm>
          <a:off x="965200" y="5467350"/>
          <a:ext cx="6680200" cy="901700"/>
        </p:xfrm>
        <a:graphic>
          <a:graphicData uri="http://schemas.openxmlformats.org/presentationml/2006/ole">
            <p:oleObj spid="_x0000_s47144" name="公式" r:id="rId7" imgW="6680200" imgH="901700" progId="Equation.3">
              <p:embed/>
            </p:oleObj>
          </a:graphicData>
        </a:graphic>
      </p:graphicFrame>
      <p:sp>
        <p:nvSpPr>
          <p:cNvPr id="47120" name="Text Box 27"/>
          <p:cNvSpPr txBox="1">
            <a:spLocks noChangeArrowheads="1"/>
          </p:cNvSpPr>
          <p:nvPr/>
        </p:nvSpPr>
        <p:spPr bwMode="auto">
          <a:xfrm>
            <a:off x="7456488" y="6140450"/>
            <a:ext cx="27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.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482850" y="4076700"/>
            <a:ext cx="4033838" cy="1223963"/>
            <a:chOff x="657" y="3022"/>
            <a:chExt cx="2541" cy="771"/>
          </a:xfrm>
        </p:grpSpPr>
        <p:sp>
          <p:nvSpPr>
            <p:cNvPr id="47122" name="Line 52"/>
            <p:cNvSpPr>
              <a:spLocks noChangeShapeType="1"/>
            </p:cNvSpPr>
            <p:nvPr/>
          </p:nvSpPr>
          <p:spPr bwMode="auto">
            <a:xfrm flipV="1">
              <a:off x="657" y="3022"/>
              <a:ext cx="2541" cy="1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53"/>
            <p:cNvSpPr>
              <a:spLocks noChangeShapeType="1"/>
            </p:cNvSpPr>
            <p:nvPr/>
          </p:nvSpPr>
          <p:spPr bwMode="auto">
            <a:xfrm>
              <a:off x="657" y="3385"/>
              <a:ext cx="2541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54"/>
            <p:cNvSpPr>
              <a:spLocks noChangeShapeType="1"/>
            </p:cNvSpPr>
            <p:nvPr/>
          </p:nvSpPr>
          <p:spPr bwMode="auto">
            <a:xfrm>
              <a:off x="659" y="3793"/>
              <a:ext cx="2539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Line 55"/>
            <p:cNvSpPr>
              <a:spLocks noChangeShapeType="1"/>
            </p:cNvSpPr>
            <p:nvPr/>
          </p:nvSpPr>
          <p:spPr bwMode="auto">
            <a:xfrm>
              <a:off x="1201" y="3022"/>
              <a:ext cx="0" cy="77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56"/>
            <p:cNvSpPr>
              <a:spLocks noChangeShapeType="1"/>
            </p:cNvSpPr>
            <p:nvPr/>
          </p:nvSpPr>
          <p:spPr bwMode="auto">
            <a:xfrm>
              <a:off x="1973" y="3022"/>
              <a:ext cx="0" cy="77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1" name="Object 57"/>
            <p:cNvGraphicFramePr>
              <a:graphicFrameLocks/>
            </p:cNvGraphicFramePr>
            <p:nvPr/>
          </p:nvGraphicFramePr>
          <p:xfrm>
            <a:off x="837" y="3091"/>
            <a:ext cx="183" cy="199"/>
          </p:xfrm>
          <a:graphic>
            <a:graphicData uri="http://schemas.openxmlformats.org/presentationml/2006/ole">
              <p:oleObj spid="_x0000_s47145" name="Equation" r:id="rId8" imgW="291847" imgH="317225" progId="Equation.3">
                <p:embed/>
              </p:oleObj>
            </a:graphicData>
          </a:graphic>
        </p:graphicFrame>
        <p:graphicFrame>
          <p:nvGraphicFramePr>
            <p:cNvPr id="47112" name="Object 58"/>
            <p:cNvGraphicFramePr>
              <a:graphicFrameLocks noChangeAspect="1"/>
            </p:cNvGraphicFramePr>
            <p:nvPr/>
          </p:nvGraphicFramePr>
          <p:xfrm>
            <a:off x="793" y="3506"/>
            <a:ext cx="153" cy="209"/>
          </p:xfrm>
          <a:graphic>
            <a:graphicData uri="http://schemas.openxmlformats.org/presentationml/2006/ole">
              <p:oleObj spid="_x0000_s47146" name="Equation" r:id="rId9" imgW="279400" imgH="330200" progId="Equation.3">
                <p:embed/>
              </p:oleObj>
            </a:graphicData>
          </a:graphic>
        </p:graphicFrame>
        <p:grpSp>
          <p:nvGrpSpPr>
            <p:cNvPr id="47127" name="Group 59"/>
            <p:cNvGrpSpPr>
              <a:grpSpLocks/>
            </p:cNvGrpSpPr>
            <p:nvPr/>
          </p:nvGrpSpPr>
          <p:grpSpPr bwMode="auto">
            <a:xfrm>
              <a:off x="1383" y="3107"/>
              <a:ext cx="360" cy="678"/>
              <a:chOff x="1655" y="2200"/>
              <a:chExt cx="360" cy="678"/>
            </a:xfrm>
          </p:grpSpPr>
          <p:graphicFrame>
            <p:nvGraphicFramePr>
              <p:cNvPr id="47115" name="Object 60"/>
              <p:cNvGraphicFramePr>
                <a:graphicFrameLocks noChangeAspect="1"/>
              </p:cNvGraphicFramePr>
              <p:nvPr/>
            </p:nvGraphicFramePr>
            <p:xfrm>
              <a:off x="1671" y="2200"/>
              <a:ext cx="344" cy="199"/>
            </p:xfrm>
            <a:graphic>
              <a:graphicData uri="http://schemas.openxmlformats.org/presentationml/2006/ole">
                <p:oleObj spid="_x0000_s47147" name="公式" r:id="rId10" imgW="545626" imgH="317225" progId="Equation.3">
                  <p:embed/>
                </p:oleObj>
              </a:graphicData>
            </a:graphic>
          </p:graphicFrame>
          <p:graphicFrame>
            <p:nvGraphicFramePr>
              <p:cNvPr id="47116" name="Object 61"/>
              <p:cNvGraphicFramePr>
                <a:graphicFrameLocks noChangeAspect="1"/>
              </p:cNvGraphicFramePr>
              <p:nvPr/>
            </p:nvGraphicFramePr>
            <p:xfrm>
              <a:off x="1655" y="2478"/>
              <a:ext cx="320" cy="400"/>
            </p:xfrm>
            <a:graphic>
              <a:graphicData uri="http://schemas.openxmlformats.org/presentationml/2006/ole">
                <p:oleObj spid="_x0000_s47148" name="公式" r:id="rId11" imgW="507780" imgH="634725" progId="Equation.3">
                  <p:embed/>
                </p:oleObj>
              </a:graphicData>
            </a:graphic>
          </p:graphicFrame>
        </p:grpSp>
        <p:grpSp>
          <p:nvGrpSpPr>
            <p:cNvPr id="47128" name="Group 64"/>
            <p:cNvGrpSpPr>
              <a:grpSpLocks/>
            </p:cNvGrpSpPr>
            <p:nvPr/>
          </p:nvGrpSpPr>
          <p:grpSpPr bwMode="auto">
            <a:xfrm>
              <a:off x="2154" y="3112"/>
              <a:ext cx="896" cy="659"/>
              <a:chOff x="2790" y="2885"/>
              <a:chExt cx="896" cy="659"/>
            </a:xfrm>
          </p:grpSpPr>
          <p:graphicFrame>
            <p:nvGraphicFramePr>
              <p:cNvPr id="47113" name="Object 62"/>
              <p:cNvGraphicFramePr>
                <a:graphicFrameLocks/>
              </p:cNvGraphicFramePr>
              <p:nvPr/>
            </p:nvGraphicFramePr>
            <p:xfrm>
              <a:off x="2790" y="2885"/>
              <a:ext cx="896" cy="200"/>
            </p:xfrm>
            <a:graphic>
              <a:graphicData uri="http://schemas.openxmlformats.org/presentationml/2006/ole">
                <p:oleObj spid="_x0000_s47149" name="公式" r:id="rId12" imgW="1421783" imgH="317362" progId="Equation.3">
                  <p:embed/>
                </p:oleObj>
              </a:graphicData>
            </a:graphic>
          </p:graphicFrame>
          <p:graphicFrame>
            <p:nvGraphicFramePr>
              <p:cNvPr id="47114" name="Object 63"/>
              <p:cNvGraphicFramePr>
                <a:graphicFrameLocks/>
              </p:cNvGraphicFramePr>
              <p:nvPr/>
            </p:nvGraphicFramePr>
            <p:xfrm>
              <a:off x="2926" y="3181"/>
              <a:ext cx="567" cy="363"/>
            </p:xfrm>
            <a:graphic>
              <a:graphicData uri="http://schemas.openxmlformats.org/presentationml/2006/ole">
                <p:oleObj spid="_x0000_s47150" name="公式" r:id="rId13" imgW="990170" imgH="634725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7" grpId="0" animBg="1" autoUpdateAnimBg="0"/>
      <p:bldP spid="1305608" grpId="0" animBg="1" autoUpdateAnimBg="0"/>
      <p:bldP spid="130560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23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692150"/>
            <a:ext cx="3600450" cy="576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rgbClr val="0000CC"/>
                </a:solidFill>
              </a:rPr>
              <a:t>发行彩票的创收利润</a:t>
            </a:r>
          </a:p>
        </p:txBody>
      </p:sp>
      <p:sp>
        <p:nvSpPr>
          <p:cNvPr id="1344524" name="Text Box 12"/>
          <p:cNvSpPr txBox="1">
            <a:spLocks noChangeArrowheads="1"/>
          </p:cNvSpPr>
          <p:nvPr/>
        </p:nvSpPr>
        <p:spPr bwMode="auto">
          <a:xfrm>
            <a:off x="882650" y="1268413"/>
            <a:ext cx="7289800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"/>
              </a:spcBef>
            </a:pPr>
            <a:r>
              <a:rPr lang="en-US" altLang="zh-CN">
                <a:ea typeface="黑体" pitchFamily="49" charset="-122"/>
              </a:rPr>
              <a:t>        </a:t>
            </a:r>
            <a:r>
              <a:rPr lang="zh-CN" altLang="en-US">
                <a:solidFill>
                  <a:srgbClr val="0000CC"/>
                </a:solidFill>
              </a:rPr>
              <a:t>某一彩票中心发行彩票</a:t>
            </a:r>
            <a:r>
              <a:rPr lang="en-US" altLang="zh-CN">
                <a:solidFill>
                  <a:srgbClr val="0000CC"/>
                </a:solidFill>
              </a:rPr>
              <a:t>10</a:t>
            </a:r>
            <a:r>
              <a:rPr lang="zh-CN" altLang="en-US">
                <a:solidFill>
                  <a:srgbClr val="0000CC"/>
                </a:solidFill>
              </a:rPr>
              <a:t>万张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每张</a:t>
            </a:r>
            <a:r>
              <a:rPr lang="en-US" altLang="zh-CN">
                <a:solidFill>
                  <a:srgbClr val="0000CC"/>
                </a:solidFill>
              </a:rPr>
              <a:t>2</a:t>
            </a:r>
            <a:r>
              <a:rPr lang="zh-CN" altLang="en-US">
                <a:solidFill>
                  <a:srgbClr val="0000CC"/>
                </a:solidFill>
              </a:rPr>
              <a:t>元</a:t>
            </a:r>
            <a:r>
              <a:rPr lang="en-US" altLang="zh-CN">
                <a:solidFill>
                  <a:srgbClr val="0000CC"/>
                </a:solidFill>
              </a:rPr>
              <a:t>. </a:t>
            </a:r>
          </a:p>
          <a:p>
            <a:pPr algn="l">
              <a:lnSpc>
                <a:spcPct val="110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CC"/>
                </a:solidFill>
              </a:rPr>
              <a:t>设头等奖</a:t>
            </a:r>
            <a:r>
              <a:rPr lang="en-US" altLang="zh-CN">
                <a:solidFill>
                  <a:srgbClr val="0000CC"/>
                </a:solidFill>
              </a:rPr>
              <a:t>1</a:t>
            </a:r>
            <a:r>
              <a:rPr lang="zh-CN" altLang="en-US">
                <a:solidFill>
                  <a:srgbClr val="0000CC"/>
                </a:solidFill>
              </a:rPr>
              <a:t>个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奖金 </a:t>
            </a:r>
            <a:r>
              <a:rPr lang="en-US" altLang="zh-CN">
                <a:solidFill>
                  <a:srgbClr val="0000CC"/>
                </a:solidFill>
              </a:rPr>
              <a:t>1</a:t>
            </a:r>
            <a:r>
              <a:rPr lang="zh-CN" altLang="en-US">
                <a:solidFill>
                  <a:srgbClr val="0000CC"/>
                </a:solidFill>
              </a:rPr>
              <a:t>万元</a:t>
            </a:r>
            <a:r>
              <a:rPr lang="en-US" altLang="zh-CN">
                <a:solidFill>
                  <a:srgbClr val="0000CC"/>
                </a:solidFill>
              </a:rPr>
              <a:t>,  </a:t>
            </a:r>
            <a:r>
              <a:rPr lang="zh-CN" altLang="en-US">
                <a:solidFill>
                  <a:srgbClr val="0000CC"/>
                </a:solidFill>
              </a:rPr>
              <a:t>二等奖</a:t>
            </a:r>
            <a:r>
              <a:rPr lang="en-US" altLang="zh-CN">
                <a:solidFill>
                  <a:srgbClr val="0000CC"/>
                </a:solidFill>
              </a:rPr>
              <a:t>2</a:t>
            </a:r>
            <a:r>
              <a:rPr lang="zh-CN" altLang="en-US">
                <a:solidFill>
                  <a:srgbClr val="0000CC"/>
                </a:solidFill>
              </a:rPr>
              <a:t>个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奖金各</a:t>
            </a:r>
          </a:p>
          <a:p>
            <a:pPr algn="l">
              <a:lnSpc>
                <a:spcPct val="110000"/>
              </a:lnSpc>
              <a:spcBef>
                <a:spcPct val="5000"/>
              </a:spcBef>
            </a:pPr>
            <a:r>
              <a:rPr lang="en-US" altLang="zh-CN">
                <a:solidFill>
                  <a:srgbClr val="0000CC"/>
                </a:solidFill>
              </a:rPr>
              <a:t>5</a:t>
            </a:r>
            <a:r>
              <a:rPr lang="zh-CN" altLang="en-US">
                <a:solidFill>
                  <a:srgbClr val="0000CC"/>
                </a:solidFill>
              </a:rPr>
              <a:t>千元</a:t>
            </a:r>
            <a:r>
              <a:rPr lang="en-US" altLang="zh-CN">
                <a:solidFill>
                  <a:srgbClr val="0000CC"/>
                </a:solidFill>
              </a:rPr>
              <a:t>; </a:t>
            </a:r>
            <a:r>
              <a:rPr lang="zh-CN" altLang="en-US">
                <a:solidFill>
                  <a:srgbClr val="0000CC"/>
                </a:solidFill>
              </a:rPr>
              <a:t>三等奖</a:t>
            </a:r>
            <a:r>
              <a:rPr lang="en-US" altLang="zh-CN">
                <a:solidFill>
                  <a:srgbClr val="0000CC"/>
                </a:solidFill>
              </a:rPr>
              <a:t>10</a:t>
            </a:r>
            <a:r>
              <a:rPr lang="zh-CN" altLang="en-US">
                <a:solidFill>
                  <a:srgbClr val="0000CC"/>
                </a:solidFill>
              </a:rPr>
              <a:t>个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奖金各</a:t>
            </a:r>
            <a:r>
              <a:rPr lang="en-US" altLang="zh-CN">
                <a:solidFill>
                  <a:srgbClr val="0000CC"/>
                </a:solidFill>
              </a:rPr>
              <a:t>1</a:t>
            </a:r>
            <a:r>
              <a:rPr lang="zh-CN" altLang="en-US">
                <a:solidFill>
                  <a:srgbClr val="0000CC"/>
                </a:solidFill>
              </a:rPr>
              <a:t>千元</a:t>
            </a:r>
            <a:r>
              <a:rPr lang="en-US" altLang="zh-CN">
                <a:solidFill>
                  <a:srgbClr val="0000CC"/>
                </a:solidFill>
              </a:rPr>
              <a:t>; </a:t>
            </a:r>
            <a:r>
              <a:rPr lang="zh-CN" altLang="en-US">
                <a:solidFill>
                  <a:srgbClr val="0000CC"/>
                </a:solidFill>
              </a:rPr>
              <a:t>四等奖</a:t>
            </a:r>
            <a:r>
              <a:rPr lang="en-US" altLang="zh-CN">
                <a:solidFill>
                  <a:srgbClr val="0000CC"/>
                </a:solidFill>
              </a:rPr>
              <a:t>100</a:t>
            </a:r>
          </a:p>
          <a:p>
            <a:pPr algn="l">
              <a:lnSpc>
                <a:spcPct val="110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CC"/>
                </a:solidFill>
              </a:rPr>
              <a:t>个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奖金各</a:t>
            </a:r>
            <a:r>
              <a:rPr lang="en-US" altLang="zh-CN">
                <a:solidFill>
                  <a:srgbClr val="0000CC"/>
                </a:solidFill>
              </a:rPr>
              <a:t>1</a:t>
            </a:r>
            <a:r>
              <a:rPr lang="zh-CN" altLang="en-US">
                <a:solidFill>
                  <a:srgbClr val="0000CC"/>
                </a:solidFill>
              </a:rPr>
              <a:t>百元</a:t>
            </a:r>
            <a:r>
              <a:rPr lang="en-US" altLang="zh-CN">
                <a:solidFill>
                  <a:srgbClr val="0000CC"/>
                </a:solidFill>
              </a:rPr>
              <a:t>; </a:t>
            </a:r>
            <a:r>
              <a:rPr lang="zh-CN" altLang="en-US">
                <a:solidFill>
                  <a:srgbClr val="0000CC"/>
                </a:solidFill>
              </a:rPr>
              <a:t>五等奖</a:t>
            </a:r>
            <a:r>
              <a:rPr lang="en-US" altLang="zh-CN">
                <a:solidFill>
                  <a:srgbClr val="0000CC"/>
                </a:solidFill>
              </a:rPr>
              <a:t>1000</a:t>
            </a:r>
            <a:r>
              <a:rPr lang="zh-CN" altLang="en-US">
                <a:solidFill>
                  <a:srgbClr val="0000CC"/>
                </a:solidFill>
              </a:rPr>
              <a:t>个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奖金各</a:t>
            </a:r>
            <a:r>
              <a:rPr lang="en-US" altLang="zh-CN">
                <a:solidFill>
                  <a:srgbClr val="0000CC"/>
                </a:solidFill>
              </a:rPr>
              <a:t>10</a:t>
            </a:r>
            <a:r>
              <a:rPr lang="zh-CN" altLang="en-US">
                <a:solidFill>
                  <a:srgbClr val="0000CC"/>
                </a:solidFill>
              </a:rPr>
              <a:t>元</a:t>
            </a:r>
            <a:r>
              <a:rPr lang="en-US" altLang="zh-CN">
                <a:solidFill>
                  <a:srgbClr val="0000CC"/>
                </a:solidFill>
              </a:rPr>
              <a:t>. </a:t>
            </a:r>
          </a:p>
          <a:p>
            <a:pPr algn="l">
              <a:lnSpc>
                <a:spcPct val="110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CC"/>
                </a:solidFill>
              </a:rPr>
              <a:t>每张彩票的成本费为</a:t>
            </a:r>
            <a:r>
              <a:rPr lang="en-US" altLang="zh-CN">
                <a:solidFill>
                  <a:srgbClr val="0000CC"/>
                </a:solidFill>
              </a:rPr>
              <a:t>0.3</a:t>
            </a:r>
            <a:r>
              <a:rPr lang="zh-CN" altLang="en-US">
                <a:solidFill>
                  <a:srgbClr val="0000CC"/>
                </a:solidFill>
              </a:rPr>
              <a:t>元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请计算彩票发行单</a:t>
            </a:r>
          </a:p>
          <a:p>
            <a:pPr algn="l">
              <a:lnSpc>
                <a:spcPct val="110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CC"/>
                </a:solidFill>
              </a:rPr>
              <a:t>位的创收利润</a:t>
            </a:r>
            <a:r>
              <a:rPr lang="en-US" altLang="zh-CN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344548" name="Text Box 36"/>
          <p:cNvSpPr txBox="1">
            <a:spLocks noChangeArrowheads="1"/>
          </p:cNvSpPr>
          <p:nvPr/>
        </p:nvSpPr>
        <p:spPr bwMode="auto">
          <a:xfrm>
            <a:off x="900113" y="429418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344549" name="Rectangle 37"/>
          <p:cNvSpPr>
            <a:spLocks noChangeArrowheads="1"/>
          </p:cNvSpPr>
          <p:nvPr/>
        </p:nvSpPr>
        <p:spPr bwMode="auto">
          <a:xfrm>
            <a:off x="1489075" y="4351338"/>
            <a:ext cx="633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/>
              <a:t>设每张彩票中奖的数额为随机变量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908050" y="4941888"/>
            <a:ext cx="7696200" cy="1295400"/>
            <a:chOff x="567" y="3067"/>
            <a:chExt cx="4848" cy="816"/>
          </a:xfrm>
        </p:grpSpPr>
        <p:grpSp>
          <p:nvGrpSpPr>
            <p:cNvPr id="48144" name="Group 39"/>
            <p:cNvGrpSpPr>
              <a:grpSpLocks/>
            </p:cNvGrpSpPr>
            <p:nvPr/>
          </p:nvGrpSpPr>
          <p:grpSpPr bwMode="auto">
            <a:xfrm>
              <a:off x="567" y="3067"/>
              <a:ext cx="4848" cy="816"/>
              <a:chOff x="576" y="3024"/>
              <a:chExt cx="4848" cy="816"/>
            </a:xfrm>
          </p:grpSpPr>
          <p:sp>
            <p:nvSpPr>
              <p:cNvPr id="48147" name="Line 40"/>
              <p:cNvSpPr>
                <a:spLocks noChangeShapeType="1"/>
              </p:cNvSpPr>
              <p:nvPr/>
            </p:nvSpPr>
            <p:spPr bwMode="auto">
              <a:xfrm>
                <a:off x="576" y="3408"/>
                <a:ext cx="484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48" name="Line 41"/>
              <p:cNvSpPr>
                <a:spLocks noChangeShapeType="1"/>
              </p:cNvSpPr>
              <p:nvPr/>
            </p:nvSpPr>
            <p:spPr bwMode="auto">
              <a:xfrm flipH="1">
                <a:off x="960" y="3024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8137" name="Object 42"/>
              <p:cNvGraphicFramePr>
                <a:graphicFrameLocks noChangeAspect="1"/>
              </p:cNvGraphicFramePr>
              <p:nvPr/>
            </p:nvGraphicFramePr>
            <p:xfrm>
              <a:off x="720" y="3168"/>
              <a:ext cx="224" cy="184"/>
            </p:xfrm>
            <a:graphic>
              <a:graphicData uri="http://schemas.openxmlformats.org/presentationml/2006/ole">
                <p:oleObj spid="_x0000_s48158" name="Equation" r:id="rId3" imgW="355446" imgH="291973" progId="Equation.3">
                  <p:embed/>
                </p:oleObj>
              </a:graphicData>
            </a:graphic>
          </p:graphicFrame>
          <p:graphicFrame>
            <p:nvGraphicFramePr>
              <p:cNvPr id="48138" name="Object 43"/>
              <p:cNvGraphicFramePr>
                <a:graphicFrameLocks noChangeAspect="1"/>
              </p:cNvGraphicFramePr>
              <p:nvPr/>
            </p:nvGraphicFramePr>
            <p:xfrm>
              <a:off x="720" y="3504"/>
              <a:ext cx="168" cy="200"/>
            </p:xfrm>
            <a:graphic>
              <a:graphicData uri="http://schemas.openxmlformats.org/presentationml/2006/ole">
                <p:oleObj spid="_x0000_s48159" name="Equation" r:id="rId4" imgW="266353" imgH="317087" progId="Equation.3">
                  <p:embed/>
                </p:oleObj>
              </a:graphicData>
            </a:graphic>
          </p:graphicFrame>
        </p:grpSp>
        <p:grpSp>
          <p:nvGrpSpPr>
            <p:cNvPr id="48145" name="Group 44"/>
            <p:cNvGrpSpPr>
              <a:grpSpLocks/>
            </p:cNvGrpSpPr>
            <p:nvPr/>
          </p:nvGrpSpPr>
          <p:grpSpPr bwMode="auto">
            <a:xfrm>
              <a:off x="1020" y="3182"/>
              <a:ext cx="4359" cy="629"/>
              <a:chOff x="1020" y="3182"/>
              <a:chExt cx="4359" cy="629"/>
            </a:xfrm>
          </p:grpSpPr>
          <p:graphicFrame>
            <p:nvGraphicFramePr>
              <p:cNvPr id="48130" name="Object 45"/>
              <p:cNvGraphicFramePr>
                <a:graphicFrameLocks noChangeAspect="1"/>
              </p:cNvGraphicFramePr>
              <p:nvPr/>
            </p:nvGraphicFramePr>
            <p:xfrm>
              <a:off x="1020" y="3182"/>
              <a:ext cx="4264" cy="248"/>
            </p:xfrm>
            <a:graphic>
              <a:graphicData uri="http://schemas.openxmlformats.org/presentationml/2006/ole">
                <p:oleObj spid="_x0000_s48160" name="Equation" r:id="rId5" imgW="6769100" imgH="393700" progId="Equation.3">
                  <p:embed/>
                </p:oleObj>
              </a:graphicData>
            </a:graphic>
          </p:graphicFrame>
          <p:grpSp>
            <p:nvGrpSpPr>
              <p:cNvPr id="48146" name="Group 46"/>
              <p:cNvGrpSpPr>
                <a:grpSpLocks/>
              </p:cNvGrpSpPr>
              <p:nvPr/>
            </p:nvGrpSpPr>
            <p:grpSpPr bwMode="auto">
              <a:xfrm>
                <a:off x="1055" y="3523"/>
                <a:ext cx="4324" cy="288"/>
                <a:chOff x="1063" y="3523"/>
                <a:chExt cx="4324" cy="288"/>
              </a:xfrm>
            </p:grpSpPr>
            <p:graphicFrame>
              <p:nvGraphicFramePr>
                <p:cNvPr id="48131" name="Object 47"/>
                <p:cNvGraphicFramePr>
                  <a:graphicFrameLocks noChangeAspect="1"/>
                </p:cNvGraphicFramePr>
                <p:nvPr/>
              </p:nvGraphicFramePr>
              <p:xfrm>
                <a:off x="1063" y="3523"/>
                <a:ext cx="496" cy="288"/>
              </p:xfrm>
              <a:graphic>
                <a:graphicData uri="http://schemas.openxmlformats.org/presentationml/2006/ole">
                  <p:oleObj spid="_x0000_s48161" name="Equation" r:id="rId6" imgW="787400" imgH="457200" progId="Equation.3">
                    <p:embed/>
                  </p:oleObj>
                </a:graphicData>
              </a:graphic>
            </p:graphicFrame>
            <p:graphicFrame>
              <p:nvGraphicFramePr>
                <p:cNvPr id="48132" name="Object 48"/>
                <p:cNvGraphicFramePr>
                  <a:graphicFrameLocks noChangeAspect="1"/>
                </p:cNvGraphicFramePr>
                <p:nvPr/>
              </p:nvGraphicFramePr>
              <p:xfrm>
                <a:off x="1991" y="3523"/>
                <a:ext cx="520" cy="288"/>
              </p:xfrm>
              <a:graphic>
                <a:graphicData uri="http://schemas.openxmlformats.org/presentationml/2006/ole">
                  <p:oleObj spid="_x0000_s48162" name="Equation" r:id="rId7" imgW="825500" imgH="457200" progId="Equation.3">
                    <p:embed/>
                  </p:oleObj>
                </a:graphicData>
              </a:graphic>
            </p:graphicFrame>
            <p:graphicFrame>
              <p:nvGraphicFramePr>
                <p:cNvPr id="48133" name="Object 49"/>
                <p:cNvGraphicFramePr>
                  <a:graphicFrameLocks noChangeAspect="1"/>
                </p:cNvGraphicFramePr>
                <p:nvPr/>
              </p:nvGraphicFramePr>
              <p:xfrm>
                <a:off x="2823" y="3523"/>
                <a:ext cx="616" cy="288"/>
              </p:xfrm>
              <a:graphic>
                <a:graphicData uri="http://schemas.openxmlformats.org/presentationml/2006/ole">
                  <p:oleObj spid="_x0000_s48163" name="Equation" r:id="rId8" imgW="977900" imgH="457200" progId="Equation.3">
                    <p:embed/>
                  </p:oleObj>
                </a:graphicData>
              </a:graphic>
            </p:graphicFrame>
            <p:graphicFrame>
              <p:nvGraphicFramePr>
                <p:cNvPr id="48134" name="Object 50"/>
                <p:cNvGraphicFramePr>
                  <a:graphicFrameLocks noChangeAspect="1"/>
                </p:cNvGraphicFramePr>
                <p:nvPr/>
              </p:nvGraphicFramePr>
              <p:xfrm>
                <a:off x="3531" y="3523"/>
                <a:ext cx="728" cy="288"/>
              </p:xfrm>
              <a:graphic>
                <a:graphicData uri="http://schemas.openxmlformats.org/presentationml/2006/ole">
                  <p:oleObj spid="_x0000_s48164" name="Equation" r:id="rId9" imgW="1155700" imgH="457200" progId="Equation.3">
                    <p:embed/>
                  </p:oleObj>
                </a:graphicData>
              </a:graphic>
            </p:graphicFrame>
            <p:graphicFrame>
              <p:nvGraphicFramePr>
                <p:cNvPr id="48135" name="Object 51"/>
                <p:cNvGraphicFramePr>
                  <a:graphicFrameLocks noChangeAspect="1"/>
                </p:cNvGraphicFramePr>
                <p:nvPr/>
              </p:nvGraphicFramePr>
              <p:xfrm>
                <a:off x="4287" y="3523"/>
                <a:ext cx="840" cy="288"/>
              </p:xfrm>
              <a:graphic>
                <a:graphicData uri="http://schemas.openxmlformats.org/presentationml/2006/ole">
                  <p:oleObj spid="_x0000_s48165" name="Equation" r:id="rId10" imgW="1333500" imgH="457200" progId="Equation.3">
                    <p:embed/>
                  </p:oleObj>
                </a:graphicData>
              </a:graphic>
            </p:graphicFrame>
            <p:graphicFrame>
              <p:nvGraphicFramePr>
                <p:cNvPr id="48136" name="Object 52"/>
                <p:cNvGraphicFramePr>
                  <a:graphicFrameLocks noChangeAspect="1"/>
                </p:cNvGraphicFramePr>
                <p:nvPr/>
              </p:nvGraphicFramePr>
              <p:xfrm>
                <a:off x="5139" y="3523"/>
                <a:ext cx="248" cy="272"/>
              </p:xfrm>
              <a:graphic>
                <a:graphicData uri="http://schemas.openxmlformats.org/presentationml/2006/ole">
                  <p:oleObj spid="_x0000_s48166" name="公式" r:id="rId11" imgW="393529" imgH="431613" progId="Equation.3">
                    <p:embed/>
                  </p:oleObj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4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4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4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4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4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524" grpId="0" build="p" autoUpdateAnimBg="0"/>
      <p:bldP spid="1344548" grpId="0" autoUpdateAnimBg="0"/>
      <p:bldP spid="134454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4" name="Rectangle 6"/>
          <p:cNvSpPr>
            <a:spLocks noChangeArrowheads="1"/>
          </p:cNvSpPr>
          <p:nvPr/>
        </p:nvSpPr>
        <p:spPr bwMode="auto">
          <a:xfrm>
            <a:off x="914400" y="2192338"/>
            <a:ext cx="4162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/>
              <a:t>每张彩票平均能得到奖金</a:t>
            </a:r>
          </a:p>
        </p:txBody>
      </p:sp>
      <p:sp>
        <p:nvSpPr>
          <p:cNvPr id="1307655" name="Rectangle 7"/>
          <p:cNvSpPr>
            <a:spLocks noChangeArrowheads="1"/>
          </p:cNvSpPr>
          <p:nvPr/>
        </p:nvSpPr>
        <p:spPr bwMode="auto">
          <a:xfrm>
            <a:off x="914400" y="4733925"/>
            <a:ext cx="765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/>
              <a:t>因此彩票发行单位发行</a:t>
            </a:r>
            <a:r>
              <a:rPr lang="en-US" altLang="zh-CN"/>
              <a:t>10</a:t>
            </a:r>
            <a:r>
              <a:rPr lang="zh-CN" altLang="en-US"/>
              <a:t>万张彩票的创收利润为</a:t>
            </a:r>
          </a:p>
        </p:txBody>
      </p:sp>
      <p:graphicFrame>
        <p:nvGraphicFramePr>
          <p:cNvPr id="1307657" name="Object 9"/>
          <p:cNvGraphicFramePr>
            <a:graphicFrameLocks/>
          </p:cNvGraphicFramePr>
          <p:nvPr/>
        </p:nvGraphicFramePr>
        <p:xfrm>
          <a:off x="1231900" y="2747963"/>
          <a:ext cx="6565900" cy="876300"/>
        </p:xfrm>
        <a:graphic>
          <a:graphicData uri="http://schemas.openxmlformats.org/presentationml/2006/ole">
            <p:oleObj spid="_x0000_s49188" name="公式" r:id="rId3" imgW="6565900" imgH="876300" progId="Equation.3">
              <p:embed/>
            </p:oleObj>
          </a:graphicData>
        </a:graphic>
      </p:graphicFrame>
      <p:sp>
        <p:nvSpPr>
          <p:cNvPr id="1307658" name="Text Box 10"/>
          <p:cNvSpPr txBox="1">
            <a:spLocks noChangeArrowheads="1"/>
          </p:cNvSpPr>
          <p:nvPr/>
        </p:nvSpPr>
        <p:spPr bwMode="auto">
          <a:xfrm>
            <a:off x="2081213" y="3624263"/>
            <a:ext cx="1595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>
                <a:sym typeface="Symbol" pitchFamily="18" charset="2"/>
              </a:rPr>
              <a:t> </a:t>
            </a:r>
            <a:r>
              <a:rPr lang="en-US" altLang="zh-CN"/>
              <a:t>0.5(</a:t>
            </a:r>
            <a:r>
              <a:rPr lang="zh-CN" altLang="en-US"/>
              <a:t>元</a:t>
            </a:r>
            <a:r>
              <a:rPr lang="en-US" altLang="zh-CN"/>
              <a:t>).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14400" y="4127500"/>
            <a:ext cx="6491288" cy="534988"/>
            <a:chOff x="576" y="2957"/>
            <a:chExt cx="4089" cy="337"/>
          </a:xfrm>
        </p:grpSpPr>
        <p:sp>
          <p:nvSpPr>
            <p:cNvPr id="49175" name="Rectangle 4"/>
            <p:cNvSpPr>
              <a:spLocks noChangeArrowheads="1"/>
            </p:cNvSpPr>
            <p:nvPr/>
          </p:nvSpPr>
          <p:spPr bwMode="auto">
            <a:xfrm>
              <a:off x="576" y="2957"/>
              <a:ext cx="19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/>
                <a:t>每张彩票平均可赚</a:t>
              </a:r>
            </a:p>
          </p:txBody>
        </p:sp>
        <p:sp>
          <p:nvSpPr>
            <p:cNvPr id="49176" name="Text Box 11"/>
            <p:cNvSpPr txBox="1">
              <a:spLocks noChangeArrowheads="1"/>
            </p:cNvSpPr>
            <p:nvPr/>
          </p:nvSpPr>
          <p:spPr bwMode="auto">
            <a:xfrm>
              <a:off x="2462" y="2967"/>
              <a:ext cx="2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2 </a:t>
              </a:r>
              <a:r>
                <a:rPr kumimoji="1" lang="en-US" altLang="zh-CN">
                  <a:sym typeface="Symbol" pitchFamily="18" charset="2"/>
                </a:rPr>
                <a:t></a:t>
              </a:r>
              <a:r>
                <a:rPr lang="en-US" altLang="zh-CN"/>
                <a:t> 0.5 </a:t>
              </a:r>
              <a:r>
                <a:rPr kumimoji="1" lang="en-US" altLang="zh-CN">
                  <a:sym typeface="Symbol" pitchFamily="18" charset="2"/>
                </a:rPr>
                <a:t></a:t>
              </a:r>
              <a:r>
                <a:rPr lang="en-US" altLang="zh-CN"/>
                <a:t> 0.3 </a:t>
              </a:r>
              <a:r>
                <a:rPr kumimoji="1" lang="en-US" altLang="zh-CN">
                  <a:sym typeface="Symbol" pitchFamily="18" charset="2"/>
                </a:rPr>
                <a:t></a:t>
              </a:r>
              <a:r>
                <a:rPr lang="en-US" altLang="zh-CN"/>
                <a:t> 1.2(</a:t>
              </a:r>
              <a:r>
                <a:rPr lang="zh-CN" altLang="en-US"/>
                <a:t>元</a:t>
              </a:r>
              <a:r>
                <a:rPr lang="en-US" altLang="zh-CN"/>
                <a:t>).</a:t>
              </a:r>
            </a:p>
          </p:txBody>
        </p:sp>
      </p:grpSp>
      <p:graphicFrame>
        <p:nvGraphicFramePr>
          <p:cNvPr id="1307661" name="Object 13"/>
          <p:cNvGraphicFramePr>
            <a:graphicFrameLocks/>
          </p:cNvGraphicFramePr>
          <p:nvPr/>
        </p:nvGraphicFramePr>
        <p:xfrm>
          <a:off x="2557463" y="5348288"/>
          <a:ext cx="3886200" cy="406400"/>
        </p:xfrm>
        <a:graphic>
          <a:graphicData uri="http://schemas.openxmlformats.org/presentationml/2006/ole">
            <p:oleObj spid="_x0000_s49189" name="Equation" r:id="rId4" imgW="3886200" imgH="406400" progId="Equation.3">
              <p:embed/>
            </p:oleObj>
          </a:graphicData>
        </a:graphic>
      </p:graphicFrame>
      <p:grpSp>
        <p:nvGrpSpPr>
          <p:cNvPr id="49169" name="Group 16"/>
          <p:cNvGrpSpPr>
            <a:grpSpLocks/>
          </p:cNvGrpSpPr>
          <p:nvPr/>
        </p:nvGrpSpPr>
        <p:grpSpPr bwMode="auto">
          <a:xfrm>
            <a:off x="908050" y="836613"/>
            <a:ext cx="7696200" cy="1295400"/>
            <a:chOff x="567" y="3067"/>
            <a:chExt cx="4848" cy="816"/>
          </a:xfrm>
        </p:grpSpPr>
        <p:grpSp>
          <p:nvGrpSpPr>
            <p:cNvPr id="49170" name="Group 17"/>
            <p:cNvGrpSpPr>
              <a:grpSpLocks/>
            </p:cNvGrpSpPr>
            <p:nvPr/>
          </p:nvGrpSpPr>
          <p:grpSpPr bwMode="auto">
            <a:xfrm>
              <a:off x="567" y="3067"/>
              <a:ext cx="4848" cy="816"/>
              <a:chOff x="576" y="3024"/>
              <a:chExt cx="4848" cy="816"/>
            </a:xfrm>
          </p:grpSpPr>
          <p:sp>
            <p:nvSpPr>
              <p:cNvPr id="49173" name="Line 18"/>
              <p:cNvSpPr>
                <a:spLocks noChangeShapeType="1"/>
              </p:cNvSpPr>
              <p:nvPr/>
            </p:nvSpPr>
            <p:spPr bwMode="auto">
              <a:xfrm>
                <a:off x="576" y="3408"/>
                <a:ext cx="484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74" name="Line 19"/>
              <p:cNvSpPr>
                <a:spLocks noChangeShapeType="1"/>
              </p:cNvSpPr>
              <p:nvPr/>
            </p:nvSpPr>
            <p:spPr bwMode="auto">
              <a:xfrm flipH="1">
                <a:off x="960" y="3024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9163" name="Object 20"/>
              <p:cNvGraphicFramePr>
                <a:graphicFrameLocks noChangeAspect="1"/>
              </p:cNvGraphicFramePr>
              <p:nvPr/>
            </p:nvGraphicFramePr>
            <p:xfrm>
              <a:off x="720" y="3168"/>
              <a:ext cx="224" cy="184"/>
            </p:xfrm>
            <a:graphic>
              <a:graphicData uri="http://schemas.openxmlformats.org/presentationml/2006/ole">
                <p:oleObj spid="_x0000_s49190" name="Equation" r:id="rId5" imgW="355446" imgH="291973" progId="Equation.3">
                  <p:embed/>
                </p:oleObj>
              </a:graphicData>
            </a:graphic>
          </p:graphicFrame>
          <p:graphicFrame>
            <p:nvGraphicFramePr>
              <p:cNvPr id="49164" name="Object 21"/>
              <p:cNvGraphicFramePr>
                <a:graphicFrameLocks noChangeAspect="1"/>
              </p:cNvGraphicFramePr>
              <p:nvPr/>
            </p:nvGraphicFramePr>
            <p:xfrm>
              <a:off x="720" y="3504"/>
              <a:ext cx="168" cy="200"/>
            </p:xfrm>
            <a:graphic>
              <a:graphicData uri="http://schemas.openxmlformats.org/presentationml/2006/ole">
                <p:oleObj spid="_x0000_s49191" name="Equation" r:id="rId6" imgW="266353" imgH="317087" progId="Equation.3">
                  <p:embed/>
                </p:oleObj>
              </a:graphicData>
            </a:graphic>
          </p:graphicFrame>
        </p:grpSp>
        <p:grpSp>
          <p:nvGrpSpPr>
            <p:cNvPr id="49171" name="Group 22"/>
            <p:cNvGrpSpPr>
              <a:grpSpLocks/>
            </p:cNvGrpSpPr>
            <p:nvPr/>
          </p:nvGrpSpPr>
          <p:grpSpPr bwMode="auto">
            <a:xfrm>
              <a:off x="1020" y="3182"/>
              <a:ext cx="4359" cy="629"/>
              <a:chOff x="1020" y="3182"/>
              <a:chExt cx="4359" cy="629"/>
            </a:xfrm>
          </p:grpSpPr>
          <p:graphicFrame>
            <p:nvGraphicFramePr>
              <p:cNvPr id="49156" name="Object 23"/>
              <p:cNvGraphicFramePr>
                <a:graphicFrameLocks noChangeAspect="1"/>
              </p:cNvGraphicFramePr>
              <p:nvPr/>
            </p:nvGraphicFramePr>
            <p:xfrm>
              <a:off x="1020" y="3182"/>
              <a:ext cx="4264" cy="248"/>
            </p:xfrm>
            <a:graphic>
              <a:graphicData uri="http://schemas.openxmlformats.org/presentationml/2006/ole">
                <p:oleObj spid="_x0000_s49192" name="Equation" r:id="rId7" imgW="6769100" imgH="393700" progId="Equation.3">
                  <p:embed/>
                </p:oleObj>
              </a:graphicData>
            </a:graphic>
          </p:graphicFrame>
          <p:grpSp>
            <p:nvGrpSpPr>
              <p:cNvPr id="49172" name="Group 24"/>
              <p:cNvGrpSpPr>
                <a:grpSpLocks/>
              </p:cNvGrpSpPr>
              <p:nvPr/>
            </p:nvGrpSpPr>
            <p:grpSpPr bwMode="auto">
              <a:xfrm>
                <a:off x="1055" y="3523"/>
                <a:ext cx="4324" cy="288"/>
                <a:chOff x="1063" y="3523"/>
                <a:chExt cx="4324" cy="288"/>
              </a:xfrm>
            </p:grpSpPr>
            <p:graphicFrame>
              <p:nvGraphicFramePr>
                <p:cNvPr id="49157" name="Object 25"/>
                <p:cNvGraphicFramePr>
                  <a:graphicFrameLocks noChangeAspect="1"/>
                </p:cNvGraphicFramePr>
                <p:nvPr/>
              </p:nvGraphicFramePr>
              <p:xfrm>
                <a:off x="1063" y="3523"/>
                <a:ext cx="496" cy="288"/>
              </p:xfrm>
              <a:graphic>
                <a:graphicData uri="http://schemas.openxmlformats.org/presentationml/2006/ole">
                  <p:oleObj spid="_x0000_s49193" name="Equation" r:id="rId8" imgW="787400" imgH="457200" progId="Equation.3">
                    <p:embed/>
                  </p:oleObj>
                </a:graphicData>
              </a:graphic>
            </p:graphicFrame>
            <p:graphicFrame>
              <p:nvGraphicFramePr>
                <p:cNvPr id="49158" name="Object 26"/>
                <p:cNvGraphicFramePr>
                  <a:graphicFrameLocks noChangeAspect="1"/>
                </p:cNvGraphicFramePr>
                <p:nvPr/>
              </p:nvGraphicFramePr>
              <p:xfrm>
                <a:off x="1991" y="3523"/>
                <a:ext cx="520" cy="288"/>
              </p:xfrm>
              <a:graphic>
                <a:graphicData uri="http://schemas.openxmlformats.org/presentationml/2006/ole">
                  <p:oleObj spid="_x0000_s49194" name="Equation" r:id="rId9" imgW="825500" imgH="457200" progId="Equation.3">
                    <p:embed/>
                  </p:oleObj>
                </a:graphicData>
              </a:graphic>
            </p:graphicFrame>
            <p:graphicFrame>
              <p:nvGraphicFramePr>
                <p:cNvPr id="49159" name="Object 27"/>
                <p:cNvGraphicFramePr>
                  <a:graphicFrameLocks noChangeAspect="1"/>
                </p:cNvGraphicFramePr>
                <p:nvPr/>
              </p:nvGraphicFramePr>
              <p:xfrm>
                <a:off x="2823" y="3523"/>
                <a:ext cx="616" cy="288"/>
              </p:xfrm>
              <a:graphic>
                <a:graphicData uri="http://schemas.openxmlformats.org/presentationml/2006/ole">
                  <p:oleObj spid="_x0000_s49195" name="Equation" r:id="rId10" imgW="977900" imgH="457200" progId="Equation.3">
                    <p:embed/>
                  </p:oleObj>
                </a:graphicData>
              </a:graphic>
            </p:graphicFrame>
            <p:graphicFrame>
              <p:nvGraphicFramePr>
                <p:cNvPr id="49160" name="Object 28"/>
                <p:cNvGraphicFramePr>
                  <a:graphicFrameLocks noChangeAspect="1"/>
                </p:cNvGraphicFramePr>
                <p:nvPr/>
              </p:nvGraphicFramePr>
              <p:xfrm>
                <a:off x="3531" y="3523"/>
                <a:ext cx="728" cy="288"/>
              </p:xfrm>
              <a:graphic>
                <a:graphicData uri="http://schemas.openxmlformats.org/presentationml/2006/ole">
                  <p:oleObj spid="_x0000_s49196" name="Equation" r:id="rId11" imgW="1155700" imgH="457200" progId="Equation.3">
                    <p:embed/>
                  </p:oleObj>
                </a:graphicData>
              </a:graphic>
            </p:graphicFrame>
            <p:graphicFrame>
              <p:nvGraphicFramePr>
                <p:cNvPr id="49161" name="Object 29"/>
                <p:cNvGraphicFramePr>
                  <a:graphicFrameLocks noChangeAspect="1"/>
                </p:cNvGraphicFramePr>
                <p:nvPr/>
              </p:nvGraphicFramePr>
              <p:xfrm>
                <a:off x="4287" y="3523"/>
                <a:ext cx="840" cy="288"/>
              </p:xfrm>
              <a:graphic>
                <a:graphicData uri="http://schemas.openxmlformats.org/presentationml/2006/ole">
                  <p:oleObj spid="_x0000_s49197" name="Equation" r:id="rId12" imgW="1333500" imgH="457200" progId="Equation.3">
                    <p:embed/>
                  </p:oleObj>
                </a:graphicData>
              </a:graphic>
            </p:graphicFrame>
            <p:graphicFrame>
              <p:nvGraphicFramePr>
                <p:cNvPr id="49162" name="Object 30"/>
                <p:cNvGraphicFramePr>
                  <a:graphicFrameLocks noChangeAspect="1"/>
                </p:cNvGraphicFramePr>
                <p:nvPr/>
              </p:nvGraphicFramePr>
              <p:xfrm>
                <a:off x="5139" y="3523"/>
                <a:ext cx="248" cy="272"/>
              </p:xfrm>
              <a:graphic>
                <a:graphicData uri="http://schemas.openxmlformats.org/presentationml/2006/ole">
                  <p:oleObj spid="_x0000_s49198" name="公式" r:id="rId13" imgW="393529" imgH="431613" progId="Equation.3">
                    <p:embed/>
                  </p:oleObj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4" grpId="0"/>
      <p:bldP spid="1307655" grpId="0" autoUpdateAnimBg="0"/>
      <p:bldP spid="130765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20713"/>
            <a:ext cx="4032250" cy="5143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smtClean="0">
                <a:solidFill>
                  <a:srgbClr val="0000CC"/>
                </a:solidFill>
              </a:rPr>
              <a:t>如何确定投资决策方向</a:t>
            </a:r>
            <a:r>
              <a:rPr lang="en-US" altLang="zh-CN" sz="2800" smtClean="0">
                <a:solidFill>
                  <a:srgbClr val="0000CC"/>
                </a:solidFill>
              </a:rPr>
              <a:t>?</a:t>
            </a:r>
          </a:p>
        </p:txBody>
      </p:sp>
      <p:sp>
        <p:nvSpPr>
          <p:cNvPr id="1437699" name="Rectangle 3"/>
          <p:cNvSpPr>
            <a:spLocks noChangeArrowheads="1"/>
          </p:cNvSpPr>
          <p:nvPr/>
        </p:nvSpPr>
        <p:spPr bwMode="auto">
          <a:xfrm>
            <a:off x="873125" y="1196975"/>
            <a:ext cx="5715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黑体" pitchFamily="49" charset="-122"/>
              </a:rPr>
              <a:t>       </a:t>
            </a:r>
            <a:r>
              <a:rPr lang="zh-CN" altLang="en-US">
                <a:solidFill>
                  <a:srgbClr val="0000CC"/>
                </a:solidFill>
              </a:rPr>
              <a:t>某人现有</a:t>
            </a:r>
            <a:r>
              <a:rPr lang="en-US" altLang="zh-CN">
                <a:solidFill>
                  <a:srgbClr val="0000CC"/>
                </a:solidFill>
              </a:rPr>
              <a:t>10</a:t>
            </a:r>
            <a:r>
              <a:rPr lang="zh-CN" altLang="en-US">
                <a:solidFill>
                  <a:srgbClr val="0000CC"/>
                </a:solidFill>
              </a:rPr>
              <a:t>万元现金</a:t>
            </a:r>
            <a:r>
              <a:rPr lang="en-US" altLang="zh-CN">
                <a:solidFill>
                  <a:srgbClr val="0000CC"/>
                </a:solidFill>
              </a:rPr>
              <a:t>,  </a:t>
            </a:r>
            <a:r>
              <a:rPr lang="zh-CN" altLang="en-US">
                <a:solidFill>
                  <a:srgbClr val="0000CC"/>
                </a:solidFill>
              </a:rPr>
              <a:t>想投资于</a:t>
            </a:r>
          </a:p>
          <a:p>
            <a:pPr algn="dist">
              <a:lnSpc>
                <a:spcPct val="90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CC"/>
                </a:solidFill>
              </a:rPr>
              <a:t>某项目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为期一年</a:t>
            </a:r>
            <a:r>
              <a:rPr lang="en-US" altLang="zh-CN">
                <a:solidFill>
                  <a:srgbClr val="0000CC"/>
                </a:solidFill>
              </a:rPr>
              <a:t>. </a:t>
            </a:r>
            <a:r>
              <a:rPr lang="zh-CN" altLang="en-US">
                <a:solidFill>
                  <a:srgbClr val="0000CC"/>
                </a:solidFill>
              </a:rPr>
              <a:t>欲估</a:t>
            </a:r>
            <a:r>
              <a:rPr lang="zh-CN" altLang="en-US">
                <a:solidFill>
                  <a:srgbClr val="FF0000"/>
                </a:solidFill>
              </a:rPr>
              <a:t>成功</a:t>
            </a:r>
            <a:r>
              <a:rPr lang="zh-CN" altLang="en-US">
                <a:solidFill>
                  <a:srgbClr val="0000CC"/>
                </a:solidFill>
              </a:rPr>
              <a:t>的机会</a:t>
            </a:r>
          </a:p>
          <a:p>
            <a:pPr algn="l">
              <a:lnSpc>
                <a:spcPct val="90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CC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30</a:t>
            </a:r>
            <a:r>
              <a:rPr lang="en-US" altLang="zh-CN" i="1">
                <a:solidFill>
                  <a:srgbClr val="0000CC"/>
                </a:solidFill>
              </a:rPr>
              <a:t>%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并可获利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zh-CN" altLang="en-US">
                <a:solidFill>
                  <a:srgbClr val="0000CC"/>
                </a:solidFill>
              </a:rPr>
              <a:t>万元</a:t>
            </a:r>
            <a:r>
              <a:rPr lang="en-US" altLang="zh-CN" sz="3200">
                <a:solidFill>
                  <a:srgbClr val="0000CC"/>
                </a:solidFill>
              </a:rPr>
              <a:t>,</a:t>
            </a:r>
            <a:r>
              <a:rPr lang="en-US" altLang="zh-CN"/>
              <a:t> </a:t>
            </a:r>
            <a:r>
              <a:rPr lang="zh-CN" altLang="en-US">
                <a:solidFill>
                  <a:schemeClr val="accent2"/>
                </a:solidFill>
              </a:rPr>
              <a:t>失败</a:t>
            </a:r>
            <a:r>
              <a:rPr lang="zh-CN" altLang="en-US">
                <a:solidFill>
                  <a:srgbClr val="0000CC"/>
                </a:solidFill>
              </a:rPr>
              <a:t>的机会</a:t>
            </a:r>
          </a:p>
          <a:p>
            <a:pPr algn="dist">
              <a:lnSpc>
                <a:spcPct val="90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CC"/>
                </a:solidFill>
              </a:rPr>
              <a:t>为</a:t>
            </a:r>
            <a:r>
              <a:rPr lang="en-US" altLang="zh-CN">
                <a:solidFill>
                  <a:srgbClr val="008000"/>
                </a:solidFill>
              </a:rPr>
              <a:t>70</a:t>
            </a:r>
            <a:r>
              <a:rPr lang="en-US" altLang="zh-CN" i="1">
                <a:solidFill>
                  <a:srgbClr val="008000"/>
                </a:solidFill>
              </a:rPr>
              <a:t>%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将损失</a:t>
            </a:r>
            <a:r>
              <a:rPr lang="en-US" altLang="zh-CN">
                <a:solidFill>
                  <a:srgbClr val="008000"/>
                </a:solidFill>
              </a:rPr>
              <a:t>2</a:t>
            </a:r>
            <a:r>
              <a:rPr lang="zh-CN" altLang="en-US">
                <a:solidFill>
                  <a:srgbClr val="0000CC"/>
                </a:solidFill>
              </a:rPr>
              <a:t>万元</a:t>
            </a:r>
            <a:r>
              <a:rPr lang="en-US" altLang="zh-CN">
                <a:solidFill>
                  <a:srgbClr val="0000CC"/>
                </a:solidFill>
              </a:rPr>
              <a:t>. </a:t>
            </a:r>
            <a:r>
              <a:rPr lang="zh-CN" altLang="en-US">
                <a:solidFill>
                  <a:srgbClr val="0000CC"/>
                </a:solidFill>
              </a:rPr>
              <a:t>若存入银行</a:t>
            </a:r>
            <a:r>
              <a:rPr lang="en-US" altLang="zh-CN">
                <a:solidFill>
                  <a:srgbClr val="0000CC"/>
                </a:solidFill>
              </a:rPr>
              <a:t>,</a:t>
            </a:r>
          </a:p>
          <a:p>
            <a:pPr algn="dist">
              <a:spcBef>
                <a:spcPct val="5000"/>
              </a:spcBef>
            </a:pPr>
            <a:r>
              <a:rPr lang="zh-CN" altLang="en-US">
                <a:solidFill>
                  <a:srgbClr val="0000CC"/>
                </a:solidFill>
              </a:rPr>
              <a:t>同期间的利率为</a:t>
            </a:r>
            <a:r>
              <a:rPr lang="en-US" altLang="zh-CN">
                <a:solidFill>
                  <a:srgbClr val="0000CC"/>
                </a:solidFill>
              </a:rPr>
              <a:t>5</a:t>
            </a:r>
            <a:r>
              <a:rPr lang="en-US" altLang="zh-CN" i="1">
                <a:solidFill>
                  <a:srgbClr val="0000CC"/>
                </a:solidFill>
              </a:rPr>
              <a:t>%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哪一种方案可</a:t>
            </a:r>
          </a:p>
          <a:p>
            <a:pPr algn="l">
              <a:lnSpc>
                <a:spcPct val="90000"/>
              </a:lnSpc>
              <a:spcBef>
                <a:spcPct val="5000"/>
              </a:spcBef>
            </a:pPr>
            <a:r>
              <a:rPr lang="zh-CN" altLang="en-US">
                <a:solidFill>
                  <a:srgbClr val="0000CC"/>
                </a:solidFill>
              </a:rPr>
              <a:t>使投资的效益较大</a:t>
            </a:r>
            <a:r>
              <a:rPr lang="en-US" altLang="zh-CN">
                <a:solidFill>
                  <a:srgbClr val="0000CC"/>
                </a:solidFill>
              </a:rPr>
              <a:t>?</a:t>
            </a:r>
          </a:p>
        </p:txBody>
      </p:sp>
      <p:sp>
        <p:nvSpPr>
          <p:cNvPr id="1437700" name="Rectangle 4"/>
          <p:cNvSpPr>
            <a:spLocks noChangeArrowheads="1"/>
          </p:cNvSpPr>
          <p:nvPr/>
        </p:nvSpPr>
        <p:spPr bwMode="auto">
          <a:xfrm>
            <a:off x="876300" y="39433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0099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437701" name="Rectangle 5"/>
          <p:cNvSpPr>
            <a:spLocks noChangeArrowheads="1"/>
          </p:cNvSpPr>
          <p:nvPr/>
        </p:nvSpPr>
        <p:spPr bwMode="auto">
          <a:xfrm>
            <a:off x="1544638" y="3965575"/>
            <a:ext cx="3087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为投资利润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1437702" name="Object 6"/>
          <p:cNvGraphicFramePr>
            <a:graphicFrameLocks noChangeAspect="1"/>
          </p:cNvGraphicFramePr>
          <p:nvPr/>
        </p:nvGraphicFramePr>
        <p:xfrm>
          <a:off x="1030288" y="4960938"/>
          <a:ext cx="5003800" cy="419100"/>
        </p:xfrm>
        <a:graphic>
          <a:graphicData uri="http://schemas.openxmlformats.org/presentationml/2006/ole">
            <p:oleObj spid="_x0000_s50204" name="公式" r:id="rId3" imgW="5003800" imgH="419100" progId="Equation.3">
              <p:embed/>
            </p:oleObj>
          </a:graphicData>
        </a:graphic>
      </p:graphicFrame>
      <p:sp>
        <p:nvSpPr>
          <p:cNvPr id="1437703" name="Rectangle 7"/>
          <p:cNvSpPr>
            <a:spLocks noChangeArrowheads="1"/>
          </p:cNvSpPr>
          <p:nvPr/>
        </p:nvSpPr>
        <p:spPr bwMode="auto">
          <a:xfrm>
            <a:off x="892175" y="5389563"/>
            <a:ext cx="2792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/>
              <a:t>存入银行的利息</a:t>
            </a:r>
            <a:r>
              <a:rPr lang="en-US" altLang="zh-CN"/>
              <a:t>:</a:t>
            </a:r>
          </a:p>
        </p:txBody>
      </p:sp>
      <p:graphicFrame>
        <p:nvGraphicFramePr>
          <p:cNvPr id="1437704" name="Object 8"/>
          <p:cNvGraphicFramePr>
            <a:graphicFrameLocks noChangeAspect="1"/>
          </p:cNvGraphicFramePr>
          <p:nvPr/>
        </p:nvGraphicFramePr>
        <p:xfrm>
          <a:off x="3667125" y="5449888"/>
          <a:ext cx="2971800" cy="419100"/>
        </p:xfrm>
        <a:graphic>
          <a:graphicData uri="http://schemas.openxmlformats.org/presentationml/2006/ole">
            <p:oleObj spid="_x0000_s50205" name="公式" r:id="rId4" imgW="2971800" imgH="419100" progId="Equation.3">
              <p:embed/>
            </p:oleObj>
          </a:graphicData>
        </a:graphic>
      </p:graphicFrame>
      <p:sp>
        <p:nvSpPr>
          <p:cNvPr id="1437705" name="Rectangle 9"/>
          <p:cNvSpPr>
            <a:spLocks noChangeArrowheads="1"/>
          </p:cNvSpPr>
          <p:nvPr/>
        </p:nvSpPr>
        <p:spPr bwMode="auto">
          <a:xfrm>
            <a:off x="931863" y="5907088"/>
            <a:ext cx="240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/>
              <a:t>故应选择投资</a:t>
            </a:r>
            <a:r>
              <a:rPr lang="en-US" altLang="zh-CN"/>
              <a:t>.</a:t>
            </a:r>
          </a:p>
        </p:txBody>
      </p:sp>
      <p:pic>
        <p:nvPicPr>
          <p:cNvPr id="50192" name="Picture 10" descr="AG00013_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4963" y="1279525"/>
            <a:ext cx="18002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787900" y="3806825"/>
            <a:ext cx="2819400" cy="914400"/>
            <a:chOff x="3312" y="2400"/>
            <a:chExt cx="1776" cy="576"/>
          </a:xfrm>
        </p:grpSpPr>
        <p:sp>
          <p:nvSpPr>
            <p:cNvPr id="50194" name="Line 12"/>
            <p:cNvSpPr>
              <a:spLocks noChangeShapeType="1"/>
            </p:cNvSpPr>
            <p:nvPr/>
          </p:nvSpPr>
          <p:spPr bwMode="auto">
            <a:xfrm>
              <a:off x="3312" y="2688"/>
              <a:ext cx="177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5" name="Line 13"/>
            <p:cNvSpPr>
              <a:spLocks noChangeShapeType="1"/>
            </p:cNvSpPr>
            <p:nvPr/>
          </p:nvSpPr>
          <p:spPr bwMode="auto">
            <a:xfrm flipH="1">
              <a:off x="3696" y="2400"/>
              <a:ext cx="0" cy="57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0184" name="Object 14"/>
            <p:cNvGraphicFramePr>
              <a:graphicFrameLocks noChangeAspect="1"/>
            </p:cNvGraphicFramePr>
            <p:nvPr/>
          </p:nvGraphicFramePr>
          <p:xfrm>
            <a:off x="3456" y="2448"/>
            <a:ext cx="224" cy="184"/>
          </p:xfrm>
          <a:graphic>
            <a:graphicData uri="http://schemas.openxmlformats.org/presentationml/2006/ole">
              <p:oleObj spid="_x0000_s50206" name="Equation" r:id="rId6" imgW="355446" imgH="291973" progId="Equation.3">
                <p:embed/>
              </p:oleObj>
            </a:graphicData>
          </a:graphic>
        </p:graphicFrame>
        <p:graphicFrame>
          <p:nvGraphicFramePr>
            <p:cNvPr id="50185" name="Object 15"/>
            <p:cNvGraphicFramePr>
              <a:graphicFrameLocks noChangeAspect="1"/>
            </p:cNvGraphicFramePr>
            <p:nvPr/>
          </p:nvGraphicFramePr>
          <p:xfrm>
            <a:off x="3456" y="2736"/>
            <a:ext cx="168" cy="200"/>
          </p:xfrm>
          <a:graphic>
            <a:graphicData uri="http://schemas.openxmlformats.org/presentationml/2006/ole">
              <p:oleObj spid="_x0000_s50207" name="Equation" r:id="rId7" imgW="266353" imgH="317087" progId="Equation.3">
                <p:embed/>
              </p:oleObj>
            </a:graphicData>
          </a:graphic>
        </p:graphicFrame>
      </p:grpSp>
      <p:graphicFrame>
        <p:nvGraphicFramePr>
          <p:cNvPr id="1437712" name="Object 16"/>
          <p:cNvGraphicFramePr>
            <a:graphicFrameLocks noChangeAspect="1"/>
          </p:cNvGraphicFramePr>
          <p:nvPr/>
        </p:nvGraphicFramePr>
        <p:xfrm>
          <a:off x="5751513" y="3883025"/>
          <a:ext cx="203200" cy="317500"/>
        </p:xfrm>
        <a:graphic>
          <a:graphicData uri="http://schemas.openxmlformats.org/presentationml/2006/ole">
            <p:oleObj spid="_x0000_s50208" name="Equation" r:id="rId8" imgW="203024" imgH="317225" progId="Equation.3">
              <p:embed/>
            </p:oleObj>
          </a:graphicData>
        </a:graphic>
      </p:graphicFrame>
      <p:graphicFrame>
        <p:nvGraphicFramePr>
          <p:cNvPr id="1437713" name="Object 17"/>
          <p:cNvGraphicFramePr>
            <a:graphicFrameLocks noChangeAspect="1"/>
          </p:cNvGraphicFramePr>
          <p:nvPr/>
        </p:nvGraphicFramePr>
        <p:xfrm>
          <a:off x="6665913" y="3883025"/>
          <a:ext cx="482600" cy="304800"/>
        </p:xfrm>
        <a:graphic>
          <a:graphicData uri="http://schemas.openxmlformats.org/presentationml/2006/ole">
            <p:oleObj spid="_x0000_s50209" name="Equation" r:id="rId9" imgW="482391" imgH="304668" progId="Equation.3">
              <p:embed/>
            </p:oleObj>
          </a:graphicData>
        </a:graphic>
      </p:graphicFrame>
      <p:graphicFrame>
        <p:nvGraphicFramePr>
          <p:cNvPr id="1437714" name="Object 18"/>
          <p:cNvGraphicFramePr>
            <a:graphicFrameLocks noChangeAspect="1"/>
          </p:cNvGraphicFramePr>
          <p:nvPr/>
        </p:nvGraphicFramePr>
        <p:xfrm>
          <a:off x="5675313" y="4340225"/>
          <a:ext cx="469900" cy="317500"/>
        </p:xfrm>
        <a:graphic>
          <a:graphicData uri="http://schemas.openxmlformats.org/presentationml/2006/ole">
            <p:oleObj spid="_x0000_s50210" name="Equation" r:id="rId10" imgW="469696" imgH="317362" progId="Equation.3">
              <p:embed/>
            </p:oleObj>
          </a:graphicData>
        </a:graphic>
      </p:graphicFrame>
      <p:graphicFrame>
        <p:nvGraphicFramePr>
          <p:cNvPr id="1437715" name="Object 19"/>
          <p:cNvGraphicFramePr>
            <a:graphicFrameLocks noChangeAspect="1"/>
          </p:cNvGraphicFramePr>
          <p:nvPr/>
        </p:nvGraphicFramePr>
        <p:xfrm>
          <a:off x="6742113" y="4340225"/>
          <a:ext cx="482600" cy="317500"/>
        </p:xfrm>
        <a:graphic>
          <a:graphicData uri="http://schemas.openxmlformats.org/presentationml/2006/ole">
            <p:oleObj spid="_x0000_s50211" name="Equation" r:id="rId11" imgW="482181" imgH="31722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99" grpId="0" build="p"/>
      <p:bldP spid="1437700" grpId="0" autoUpdateAnimBg="0"/>
      <p:bldP spid="1437701" grpId="0" autoUpdateAnimBg="0"/>
      <p:bldP spid="1437703" grpId="0" autoUpdateAnimBg="0"/>
      <p:bldP spid="143770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20713"/>
            <a:ext cx="2160587" cy="6492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内容小结</a:t>
            </a:r>
          </a:p>
        </p:txBody>
      </p:sp>
      <p:sp>
        <p:nvSpPr>
          <p:cNvPr id="1191939" name="Rectangle 3"/>
          <p:cNvSpPr>
            <a:spLocks noChangeArrowheads="1"/>
          </p:cNvSpPr>
          <p:nvPr/>
        </p:nvSpPr>
        <p:spPr bwMode="auto">
          <a:xfrm>
            <a:off x="900113" y="1412875"/>
            <a:ext cx="72009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数学期望是一个实数</a:t>
            </a:r>
            <a:r>
              <a:rPr lang="en-US" altLang="zh-CN"/>
              <a:t>, </a:t>
            </a:r>
            <a:r>
              <a:rPr lang="zh-CN" altLang="en-US"/>
              <a:t>而非变量</a:t>
            </a:r>
            <a:r>
              <a:rPr lang="en-US" altLang="zh-CN"/>
              <a:t>, </a:t>
            </a:r>
            <a:r>
              <a:rPr lang="zh-CN" altLang="en-US"/>
              <a:t>它是一种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加权平均</a:t>
            </a:r>
            <a:r>
              <a:rPr lang="en-US" altLang="zh-CN"/>
              <a:t>, </a:t>
            </a:r>
            <a:r>
              <a:rPr lang="zh-CN" altLang="en-US"/>
              <a:t>与一般的平均值不同</a:t>
            </a:r>
            <a:r>
              <a:rPr lang="en-US" altLang="zh-CN"/>
              <a:t>, </a:t>
            </a:r>
            <a:r>
              <a:rPr lang="zh-CN" altLang="en-US"/>
              <a:t>它从本质上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体现了随机变量 </a:t>
            </a:r>
            <a:r>
              <a:rPr lang="en-US" altLang="zh-CN" i="1"/>
              <a:t>X </a:t>
            </a:r>
            <a:r>
              <a:rPr lang="zh-CN" altLang="en-US"/>
              <a:t>取可能值的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真正的平均值</a:t>
            </a:r>
            <a:r>
              <a:rPr lang="en-US" altLang="zh-CN"/>
              <a:t>.</a:t>
            </a: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827088" y="2997200"/>
            <a:ext cx="3206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 2.  </a:t>
            </a:r>
            <a:r>
              <a:rPr lang="zh-CN" altLang="en-US"/>
              <a:t>数学期望的性质</a:t>
            </a:r>
          </a:p>
        </p:txBody>
      </p:sp>
      <p:graphicFrame>
        <p:nvGraphicFramePr>
          <p:cNvPr id="1427458" name="Object 2"/>
          <p:cNvGraphicFramePr>
            <a:graphicFrameLocks/>
          </p:cNvGraphicFramePr>
          <p:nvPr/>
        </p:nvGraphicFramePr>
        <p:xfrm>
          <a:off x="1547813" y="3559175"/>
          <a:ext cx="5940425" cy="2678113"/>
        </p:xfrm>
        <a:graphic>
          <a:graphicData uri="http://schemas.openxmlformats.org/presentationml/2006/ole">
            <p:oleObj spid="_x0000_s51207" name="公式" r:id="rId3" imgW="5943600" imgH="2679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39" grpId="0" build="allAtOnce" autoUpdateAnimBg="0"/>
      <p:bldP spid="11919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Text Box 2"/>
          <p:cNvSpPr txBox="1">
            <a:spLocks noChangeArrowheads="1"/>
          </p:cNvSpPr>
          <p:nvPr/>
        </p:nvSpPr>
        <p:spPr bwMode="auto">
          <a:xfrm>
            <a:off x="611560" y="2662767"/>
            <a:ext cx="708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因此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 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能“</a:t>
            </a:r>
            <a:r>
              <a:rPr lang="zh-CN" altLang="en-US" b="1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期望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”得到的赌金数目应为  </a:t>
            </a:r>
          </a:p>
        </p:txBody>
      </p:sp>
      <p:graphicFrame>
        <p:nvGraphicFramePr>
          <p:cNvPr id="1218563" name="Object 3"/>
          <p:cNvGraphicFramePr>
            <a:graphicFrameLocks noChangeAspect="1"/>
          </p:cNvGraphicFramePr>
          <p:nvPr/>
        </p:nvGraphicFramePr>
        <p:xfrm>
          <a:off x="2362200" y="3373968"/>
          <a:ext cx="1828800" cy="867833"/>
        </p:xfrm>
        <a:graphic>
          <a:graphicData uri="http://schemas.openxmlformats.org/presentationml/2006/ole">
            <p:oleObj spid="_x0000_s145410" name="Equation" r:id="rId3" imgW="926698" imgH="406224" progId="Equation.DSMT4">
              <p:embed/>
            </p:oleObj>
          </a:graphicData>
        </a:graphic>
      </p:graphicFrame>
      <p:graphicFrame>
        <p:nvGraphicFramePr>
          <p:cNvPr id="1218564" name="Object 4"/>
          <p:cNvGraphicFramePr>
            <a:graphicFrameLocks noChangeAspect="1"/>
          </p:cNvGraphicFramePr>
          <p:nvPr/>
        </p:nvGraphicFramePr>
        <p:xfrm>
          <a:off x="4191000" y="3577167"/>
          <a:ext cx="1447800" cy="459317"/>
        </p:xfrm>
        <a:graphic>
          <a:graphicData uri="http://schemas.openxmlformats.org/presentationml/2006/ole">
            <p:oleObj spid="_x0000_s145411" name="Equation" r:id="rId4" imgW="787058" imgH="215806" progId="Equation.DSMT4">
              <p:embed/>
            </p:oleObj>
          </a:graphicData>
        </a:graphic>
      </p:graphicFrame>
      <p:sp>
        <p:nvSpPr>
          <p:cNvPr id="1218565" name="Rectangle 5"/>
          <p:cNvSpPr>
            <a:spLocks noChangeArrowheads="1"/>
          </p:cNvSpPr>
          <p:nvPr/>
        </p:nvSpPr>
        <p:spPr bwMode="auto">
          <a:xfrm>
            <a:off x="880831" y="4491567"/>
            <a:ext cx="5923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而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能“</a:t>
            </a:r>
            <a:r>
              <a:rPr lang="zh-CN" altLang="en-US" b="1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期望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”得到的赌金数目应为</a:t>
            </a:r>
          </a:p>
        </p:txBody>
      </p:sp>
      <p:graphicFrame>
        <p:nvGraphicFramePr>
          <p:cNvPr id="1218566" name="Object 6"/>
          <p:cNvGraphicFramePr>
            <a:graphicFrameLocks noChangeAspect="1"/>
          </p:cNvGraphicFramePr>
          <p:nvPr/>
        </p:nvGraphicFramePr>
        <p:xfrm>
          <a:off x="2362200" y="5101168"/>
          <a:ext cx="1752600" cy="867833"/>
        </p:xfrm>
        <a:graphic>
          <a:graphicData uri="http://schemas.openxmlformats.org/presentationml/2006/ole">
            <p:oleObj spid="_x0000_s145412" name="Equation" r:id="rId5" imgW="926698" imgH="406224" progId="Equation.DSMT4">
              <p:embed/>
            </p:oleObj>
          </a:graphicData>
        </a:graphic>
      </p:graphicFrame>
      <p:graphicFrame>
        <p:nvGraphicFramePr>
          <p:cNvPr id="1218567" name="Object 7"/>
          <p:cNvGraphicFramePr>
            <a:graphicFrameLocks noChangeAspect="1"/>
          </p:cNvGraphicFramePr>
          <p:nvPr/>
        </p:nvGraphicFramePr>
        <p:xfrm>
          <a:off x="4191000" y="5304367"/>
          <a:ext cx="1371600" cy="459317"/>
        </p:xfrm>
        <a:graphic>
          <a:graphicData uri="http://schemas.openxmlformats.org/presentationml/2006/ole">
            <p:oleObj spid="_x0000_s145413" name="Equation" r:id="rId6" imgW="787058" imgH="215806" progId="Equation.DSMT4">
              <p:embed/>
            </p:oleObj>
          </a:graphicData>
        </a:graphic>
      </p:graphicFrame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842342" y="692696"/>
            <a:ext cx="72580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故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在赌技相同时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 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各自最终获胜的可能性大小之比为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:1</a:t>
            </a:r>
            <a:r>
              <a:rPr lang="en-US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.</a:t>
            </a:r>
            <a:endParaRPr lang="zh-CN" altLang="en-US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1030" name="Object 14"/>
          <p:cNvGraphicFramePr>
            <a:graphicFrameLocks noChangeAspect="1"/>
          </p:cNvGraphicFramePr>
          <p:nvPr/>
        </p:nvGraphicFramePr>
        <p:xfrm>
          <a:off x="990600" y="1605680"/>
          <a:ext cx="3077344" cy="970305"/>
        </p:xfrm>
        <a:graphic>
          <a:graphicData uri="http://schemas.openxmlformats.org/presentationml/2006/ole">
            <p:oleObj spid="_x0000_s145414" name="Equation" r:id="rId7" imgW="1371600" imgH="406080" progId="Equation.DSMT4">
              <p:embed/>
            </p:oleObj>
          </a:graphicData>
        </a:graphic>
      </p:graphicFrame>
      <p:graphicFrame>
        <p:nvGraphicFramePr>
          <p:cNvPr id="1031" name="Object 15"/>
          <p:cNvGraphicFramePr>
            <a:graphicFrameLocks noChangeAspect="1"/>
          </p:cNvGraphicFramePr>
          <p:nvPr/>
        </p:nvGraphicFramePr>
        <p:xfrm>
          <a:off x="4211960" y="1605768"/>
          <a:ext cx="3312368" cy="965983"/>
        </p:xfrm>
        <a:graphic>
          <a:graphicData uri="http://schemas.openxmlformats.org/presentationml/2006/ole">
            <p:oleObj spid="_x0000_s145415" name="Equation" r:id="rId8" imgW="15364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62" grpId="0" autoUpdateAnimBg="0"/>
      <p:bldP spid="121856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692150" y="3035300"/>
            <a:ext cx="2663825" cy="1295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9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再见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0" name="Text Box 10"/>
          <p:cNvSpPr txBox="1">
            <a:spLocks noChangeArrowheads="1"/>
          </p:cNvSpPr>
          <p:nvPr/>
        </p:nvSpPr>
        <p:spPr bwMode="auto">
          <a:xfrm>
            <a:off x="900113" y="3357563"/>
            <a:ext cx="598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26977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765175"/>
            <a:ext cx="1295400" cy="503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备用题例 </a:t>
            </a:r>
            <a:r>
              <a:rPr lang="en-US" altLang="zh-CN" sz="2800" dirty="0" smtClean="0"/>
              <a:t>9-1</a:t>
            </a:r>
          </a:p>
        </p:txBody>
      </p:sp>
      <p:sp>
        <p:nvSpPr>
          <p:cNvPr id="57351" name="Text Box 14"/>
          <p:cNvSpPr txBox="1">
            <a:spLocks noChangeArrowheads="1"/>
          </p:cNvSpPr>
          <p:nvPr/>
        </p:nvSpPr>
        <p:spPr bwMode="auto">
          <a:xfrm>
            <a:off x="2051050" y="774700"/>
            <a:ext cx="5043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CC"/>
                </a:solidFill>
              </a:rPr>
              <a:t>设随机变量</a:t>
            </a: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zh-CN" altLang="en-US">
                <a:solidFill>
                  <a:srgbClr val="0000CC"/>
                </a:solidFill>
              </a:rPr>
              <a:t>的分布密度函数为</a:t>
            </a:r>
          </a:p>
        </p:txBody>
      </p:sp>
      <p:graphicFrame>
        <p:nvGraphicFramePr>
          <p:cNvPr id="57346" name="Object 15"/>
          <p:cNvGraphicFramePr>
            <a:graphicFrameLocks/>
          </p:cNvGraphicFramePr>
          <p:nvPr/>
        </p:nvGraphicFramePr>
        <p:xfrm>
          <a:off x="2506663" y="1457325"/>
          <a:ext cx="3949700" cy="1066800"/>
        </p:xfrm>
        <a:graphic>
          <a:graphicData uri="http://schemas.openxmlformats.org/presentationml/2006/ole">
            <p:oleObj spid="_x0000_s57358" name="公式" r:id="rId3" imgW="3958920" imgH="1058040" progId="Equation.3">
              <p:embed/>
            </p:oleObj>
          </a:graphicData>
        </a:graphic>
      </p:graphicFrame>
      <p:graphicFrame>
        <p:nvGraphicFramePr>
          <p:cNvPr id="1269777" name="Object 17"/>
          <p:cNvGraphicFramePr>
            <a:graphicFrameLocks/>
          </p:cNvGraphicFramePr>
          <p:nvPr/>
        </p:nvGraphicFramePr>
        <p:xfrm>
          <a:off x="1568450" y="4110038"/>
          <a:ext cx="5724525" cy="900112"/>
        </p:xfrm>
        <a:graphic>
          <a:graphicData uri="http://schemas.openxmlformats.org/presentationml/2006/ole">
            <p:oleObj spid="_x0000_s57359" name="公式" r:id="rId4" imgW="5727700" imgH="901700" progId="Equation.3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71550" y="2679700"/>
            <a:ext cx="5184775" cy="533400"/>
            <a:chOff x="612" y="1688"/>
            <a:chExt cx="3266" cy="336"/>
          </a:xfrm>
        </p:grpSpPr>
        <p:sp>
          <p:nvSpPr>
            <p:cNvPr id="57354" name="Text Box 18"/>
            <p:cNvSpPr txBox="1">
              <a:spLocks noChangeArrowheads="1"/>
            </p:cNvSpPr>
            <p:nvPr/>
          </p:nvSpPr>
          <p:spPr bwMode="auto">
            <a:xfrm>
              <a:off x="612" y="1697"/>
              <a:ext cx="3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CC"/>
                  </a:solidFill>
                </a:rPr>
                <a:t>试求</a:t>
              </a:r>
              <a:r>
                <a:rPr lang="zh-CN" altLang="en-US" i="1" dirty="0">
                  <a:solidFill>
                    <a:srgbClr val="0000CC"/>
                  </a:solidFill>
                </a:rPr>
                <a:t>                </a:t>
              </a:r>
              <a:r>
                <a:rPr lang="en-US" altLang="zh-CN" dirty="0">
                  <a:solidFill>
                    <a:srgbClr val="0000CC"/>
                  </a:solidFill>
                  <a:sym typeface="Symbol" pitchFamily="18" charset="2"/>
                </a:rPr>
                <a:t>.</a:t>
              </a:r>
              <a:r>
                <a:rPr lang="en-US" altLang="zh-CN" dirty="0">
                  <a:sym typeface="Symbol" pitchFamily="18" charset="2"/>
                </a:rPr>
                <a:t> </a:t>
              </a:r>
              <a:r>
                <a:rPr lang="en-US" altLang="zh-CN" dirty="0">
                  <a:solidFill>
                    <a:srgbClr val="CC0000"/>
                  </a:solidFill>
                  <a:sym typeface="Symbol" pitchFamily="18" charset="2"/>
                </a:rPr>
                <a:t>(1993</a:t>
              </a:r>
              <a:r>
                <a:rPr lang="zh-CN" altLang="en-US" dirty="0">
                  <a:solidFill>
                    <a:srgbClr val="CC0000"/>
                  </a:solidFill>
                  <a:sym typeface="Symbol" pitchFamily="18" charset="2"/>
                </a:rPr>
                <a:t>考研试题</a:t>
              </a:r>
              <a:r>
                <a:rPr lang="en-US" altLang="zh-CN" dirty="0">
                  <a:solidFill>
                    <a:srgbClr val="CC0000"/>
                  </a:solidFill>
                  <a:sym typeface="Symbol" pitchFamily="18" charset="2"/>
                </a:rPr>
                <a:t>)</a:t>
              </a:r>
              <a:endParaRPr lang="en-US" altLang="zh-CN" dirty="0">
                <a:solidFill>
                  <a:srgbClr val="CC0000"/>
                </a:solidFill>
                <a:cs typeface="Times New Roman" pitchFamily="18" charset="0"/>
                <a:sym typeface="Math1" pitchFamily="2" charset="2"/>
              </a:endParaRPr>
            </a:p>
          </p:txBody>
        </p:sp>
        <p:graphicFrame>
          <p:nvGraphicFramePr>
            <p:cNvPr id="57348" name="Object 20"/>
            <p:cNvGraphicFramePr>
              <a:graphicFrameLocks noChangeAspect="1"/>
            </p:cNvGraphicFramePr>
            <p:nvPr/>
          </p:nvGraphicFramePr>
          <p:xfrm>
            <a:off x="1119" y="1688"/>
            <a:ext cx="880" cy="320"/>
          </p:xfrm>
          <a:graphic>
            <a:graphicData uri="http://schemas.openxmlformats.org/presentationml/2006/ole">
              <p:oleObj spid="_x0000_s57360" name="公式" r:id="rId5" imgW="1396080" imgH="495720" progId="Equation.3">
                <p:embed/>
              </p:oleObj>
            </a:graphicData>
          </a:graphic>
        </p:graphicFrame>
      </p:grpSp>
      <p:pic>
        <p:nvPicPr>
          <p:cNvPr id="57353" name="Picture 22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7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14375"/>
            <a:ext cx="1368648" cy="5667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9-2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1547813" y="12684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kumimoji="1" lang="zh-CN" altLang="en-US"/>
              <a:t>设某种商品的需求量</a:t>
            </a:r>
            <a:r>
              <a:rPr kumimoji="1" lang="en-US" altLang="zh-CN" i="1"/>
              <a:t>X</a:t>
            </a:r>
            <a:r>
              <a:rPr kumimoji="1" lang="zh-CN" altLang="en-US"/>
              <a:t>是服从</a:t>
            </a:r>
            <a:r>
              <a:rPr kumimoji="1" lang="en-US" altLang="zh-CN"/>
              <a:t>[10,30]</a:t>
            </a:r>
            <a:r>
              <a:rPr kumimoji="1" lang="zh-CN" altLang="en-US"/>
              <a:t>上</a:t>
            </a:r>
          </a:p>
        </p:txBody>
      </p:sp>
      <p:sp>
        <p:nvSpPr>
          <p:cNvPr id="1326085" name="Text Box 5"/>
          <p:cNvSpPr txBox="1">
            <a:spLocks noChangeArrowheads="1"/>
          </p:cNvSpPr>
          <p:nvPr/>
        </p:nvSpPr>
        <p:spPr bwMode="auto">
          <a:xfrm>
            <a:off x="827088" y="1844675"/>
            <a:ext cx="7273925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lnSpc>
                <a:spcPct val="65000"/>
              </a:lnSpc>
              <a:spcBef>
                <a:spcPct val="50000"/>
              </a:spcBef>
            </a:pPr>
            <a:r>
              <a:rPr kumimoji="1" lang="zh-CN" altLang="en-US"/>
              <a:t>的均匀分布的随机变量</a:t>
            </a:r>
            <a:r>
              <a:rPr kumimoji="1" lang="en-US" altLang="zh-CN"/>
              <a:t>, </a:t>
            </a:r>
            <a:r>
              <a:rPr kumimoji="1" lang="zh-CN" altLang="en-US"/>
              <a:t>而经销商店进货数量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kumimoji="1" lang="zh-CN" altLang="en-US"/>
              <a:t>为区间</a:t>
            </a:r>
            <a:r>
              <a:rPr kumimoji="1" lang="en-US" altLang="zh-CN"/>
              <a:t>[10, 30]</a:t>
            </a:r>
            <a:r>
              <a:rPr kumimoji="1" lang="zh-CN" altLang="en-US"/>
              <a:t>中的某一整数</a:t>
            </a:r>
            <a:r>
              <a:rPr kumimoji="1" lang="en-US" altLang="zh-CN"/>
              <a:t>, </a:t>
            </a:r>
            <a:r>
              <a:rPr kumimoji="1" lang="zh-CN" altLang="en-US"/>
              <a:t>商店每销售一单</a:t>
            </a:r>
          </a:p>
          <a:p>
            <a:pPr algn="dist">
              <a:lnSpc>
                <a:spcPct val="65000"/>
              </a:lnSpc>
              <a:spcBef>
                <a:spcPct val="50000"/>
              </a:spcBef>
            </a:pPr>
            <a:r>
              <a:rPr kumimoji="1" lang="zh-CN" altLang="en-US"/>
              <a:t>位商品可获利</a:t>
            </a:r>
            <a:r>
              <a:rPr kumimoji="1" lang="en-US" altLang="zh-CN"/>
              <a:t>500</a:t>
            </a:r>
            <a:r>
              <a:rPr kumimoji="1" lang="zh-CN" altLang="en-US"/>
              <a:t>元</a:t>
            </a:r>
            <a:r>
              <a:rPr kumimoji="1" lang="en-US" altLang="zh-CN"/>
              <a:t>. </a:t>
            </a:r>
            <a:r>
              <a:rPr kumimoji="1" lang="zh-CN" altLang="en-US"/>
              <a:t>若供大于求则削价处理</a:t>
            </a:r>
            <a:r>
              <a:rPr kumimoji="1" lang="en-US" altLang="zh-CN"/>
              <a:t>, </a:t>
            </a:r>
          </a:p>
          <a:p>
            <a:pPr algn="dist">
              <a:lnSpc>
                <a:spcPct val="65000"/>
              </a:lnSpc>
              <a:spcBef>
                <a:spcPct val="50000"/>
              </a:spcBef>
            </a:pPr>
            <a:r>
              <a:rPr kumimoji="1" lang="zh-CN" altLang="en-US"/>
              <a:t>每处理</a:t>
            </a:r>
            <a:r>
              <a:rPr kumimoji="1" lang="en-US" altLang="zh-CN"/>
              <a:t>1</a:t>
            </a:r>
            <a:r>
              <a:rPr kumimoji="1" lang="zh-CN" altLang="en-US"/>
              <a:t>单位商品亏损</a:t>
            </a:r>
            <a:r>
              <a:rPr kumimoji="1" lang="en-US" altLang="zh-CN"/>
              <a:t>100</a:t>
            </a:r>
            <a:r>
              <a:rPr kumimoji="1" lang="zh-CN" altLang="en-US"/>
              <a:t>元</a:t>
            </a:r>
            <a:r>
              <a:rPr kumimoji="1" lang="en-US" altLang="zh-CN"/>
              <a:t>; </a:t>
            </a:r>
            <a:r>
              <a:rPr kumimoji="1" lang="zh-CN" altLang="en-US"/>
              <a:t>若供不应求</a:t>
            </a:r>
            <a:r>
              <a:rPr kumimoji="1" lang="en-US" altLang="zh-CN"/>
              <a:t>, </a:t>
            </a:r>
            <a:r>
              <a:rPr kumimoji="1" lang="zh-CN" altLang="en-US"/>
              <a:t>则</a:t>
            </a:r>
          </a:p>
          <a:p>
            <a:pPr algn="dist">
              <a:lnSpc>
                <a:spcPct val="65000"/>
              </a:lnSpc>
              <a:spcBef>
                <a:spcPct val="50000"/>
              </a:spcBef>
            </a:pPr>
            <a:r>
              <a:rPr kumimoji="1" lang="zh-CN" altLang="en-US"/>
              <a:t>可从外部调剂供应</a:t>
            </a:r>
            <a:r>
              <a:rPr kumimoji="1" lang="en-US" altLang="zh-CN"/>
              <a:t>, </a:t>
            </a:r>
            <a:r>
              <a:rPr kumimoji="1" lang="zh-CN" altLang="en-US"/>
              <a:t>此时每一单位商品仅获利</a:t>
            </a:r>
          </a:p>
          <a:p>
            <a:pPr algn="dist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/>
              <a:t>300</a:t>
            </a:r>
            <a:r>
              <a:rPr kumimoji="1" lang="zh-CN" altLang="en-US"/>
              <a:t>元</a:t>
            </a:r>
            <a:r>
              <a:rPr kumimoji="1" lang="en-US" altLang="zh-CN"/>
              <a:t>.</a:t>
            </a:r>
            <a:r>
              <a:rPr kumimoji="1" lang="zh-CN" altLang="en-US"/>
              <a:t>为使商品所获利润</a:t>
            </a:r>
            <a:r>
              <a:rPr kumimoji="1" lang="zh-CN" altLang="en-US">
                <a:solidFill>
                  <a:schemeClr val="accent2"/>
                </a:solidFill>
              </a:rPr>
              <a:t>期望值</a:t>
            </a:r>
            <a:r>
              <a:rPr kumimoji="1" lang="zh-CN" altLang="en-US">
                <a:solidFill>
                  <a:srgbClr val="B40000"/>
                </a:solidFill>
              </a:rPr>
              <a:t>不少于</a:t>
            </a:r>
            <a:r>
              <a:rPr kumimoji="1" lang="en-US" altLang="zh-CN">
                <a:solidFill>
                  <a:schemeClr val="accent2"/>
                </a:solidFill>
              </a:rPr>
              <a:t>9280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</a:rPr>
              <a:t>元</a:t>
            </a:r>
            <a:r>
              <a:rPr kumimoji="1" lang="en-US" altLang="zh-CN"/>
              <a:t>, </a:t>
            </a:r>
            <a:r>
              <a:rPr kumimoji="1" lang="zh-CN" altLang="en-US"/>
              <a:t>试确定最少进货量</a:t>
            </a:r>
            <a:r>
              <a:rPr kumimoji="1" lang="en-US" altLang="zh-CN"/>
              <a:t>.</a:t>
            </a:r>
          </a:p>
        </p:txBody>
      </p:sp>
      <p:sp>
        <p:nvSpPr>
          <p:cNvPr id="7782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428038" y="6205538"/>
            <a:ext cx="3603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Rectangle 26"/>
          <p:cNvSpPr>
            <a:spLocks noChangeArrowheads="1"/>
          </p:cNvSpPr>
          <p:nvPr/>
        </p:nvSpPr>
        <p:spPr bwMode="auto">
          <a:xfrm>
            <a:off x="1784350" y="730250"/>
            <a:ext cx="1995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dirty="0">
                <a:solidFill>
                  <a:srgbClr val="CC0000"/>
                </a:solidFill>
              </a:rPr>
              <a:t>(</a:t>
            </a:r>
            <a:r>
              <a:rPr kumimoji="1" lang="zh-CN" altLang="en-US" dirty="0">
                <a:solidFill>
                  <a:srgbClr val="CC0000"/>
                </a:solidFill>
              </a:rPr>
              <a:t>考研试题</a:t>
            </a:r>
            <a:r>
              <a:rPr kumimoji="1" lang="en-US" altLang="zh-CN" dirty="0">
                <a:solidFill>
                  <a:srgbClr val="CC0000"/>
                </a:solidFill>
              </a:rPr>
              <a:t>)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785100" y="4797425"/>
            <a:ext cx="1035050" cy="1368425"/>
            <a:chOff x="4904" y="3022"/>
            <a:chExt cx="652" cy="862"/>
          </a:xfrm>
        </p:grpSpPr>
        <p:sp>
          <p:nvSpPr>
            <p:cNvPr id="1326091" name="AutoShape 11"/>
            <p:cNvSpPr>
              <a:spLocks noChangeArrowheads="1"/>
            </p:cNvSpPr>
            <p:nvPr/>
          </p:nvSpPr>
          <p:spPr bwMode="auto">
            <a:xfrm>
              <a:off x="4921" y="3022"/>
              <a:ext cx="590" cy="862"/>
            </a:xfrm>
            <a:prstGeom prst="wedgeRectCallout">
              <a:avLst>
                <a:gd name="adj1" fmla="val -46611"/>
                <a:gd name="adj2" fmla="val 65546"/>
              </a:avLst>
            </a:prstGeom>
            <a:solidFill>
              <a:schemeClr val="bg1"/>
            </a:solidFill>
            <a:ln w="76200" cmpd="tri">
              <a:solidFill>
                <a:srgbClr val="003399"/>
              </a:solidFill>
              <a:miter lim="800000"/>
              <a:headEnd/>
              <a:tailEnd type="none" w="sm" len="med"/>
            </a:ln>
            <a:effectLst>
              <a:outerShdw dist="17961" dir="2700000" algn="ctr" rotWithShape="0">
                <a:schemeClr val="hlink"/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zh-CN">
                <a:ea typeface="宋体" pitchFamily="2" charset="-122"/>
              </a:endParaRPr>
            </a:p>
          </p:txBody>
        </p:sp>
        <p:pic>
          <p:nvPicPr>
            <p:cNvPr id="77837" name="Picture 27">
              <a:hlinkClick r:id="rId3" action="ppaction://hlinksldjump" highlightClick="1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04" y="3023"/>
              <a:ext cx="6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38" name="Picture 28">
              <a:hlinkClick r:id="rId5" action="ppaction://hlinksldjump" highlightClick="1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10" y="3265"/>
              <a:ext cx="6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39" name="Picture 29">
              <a:hlinkClick r:id="rId7" action="ppaction://hlinksldjump" highlightClick="1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20" y="3532"/>
              <a:ext cx="6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26111" name="AutoShape 31" descr="图片1"/>
          <p:cNvSpPr>
            <a:spLocks noChangeArrowheads="1"/>
          </p:cNvSpPr>
          <p:nvPr/>
        </p:nvSpPr>
        <p:spPr bwMode="auto">
          <a:xfrm>
            <a:off x="7667625" y="4640263"/>
            <a:ext cx="1152525" cy="1668462"/>
          </a:xfrm>
          <a:prstGeom prst="wedgeRectCallout">
            <a:avLst>
              <a:gd name="adj1" fmla="val -43801"/>
              <a:gd name="adj2" fmla="val 63986"/>
            </a:avLst>
          </a:prstGeom>
          <a:blipFill dpi="0" rotWithShape="1">
            <a:blip r:embed="rId9" cstate="print"/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zh-CN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54925" y="6249988"/>
            <a:ext cx="381000" cy="371475"/>
            <a:chOff x="1156" y="2976"/>
            <a:chExt cx="240" cy="234"/>
          </a:xfrm>
        </p:grpSpPr>
        <p:sp>
          <p:nvSpPr>
            <p:cNvPr id="77834" name="Rectangle 14"/>
            <p:cNvSpPr>
              <a:spLocks noChangeArrowheads="1"/>
            </p:cNvSpPr>
            <p:nvPr/>
          </p:nvSpPr>
          <p:spPr bwMode="auto">
            <a:xfrm>
              <a:off x="1212" y="3037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7835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28572"/>
            <a:stretch>
              <a:fillRect/>
            </a:stretch>
          </p:blipFill>
          <p:spPr bwMode="auto">
            <a:xfrm>
              <a:off x="1156" y="2976"/>
              <a:ext cx="24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1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4" descr="羊皮纸"/>
          <p:cNvSpPr txBox="1">
            <a:spLocks noChangeArrowheads="1"/>
          </p:cNvSpPr>
          <p:nvPr/>
        </p:nvSpPr>
        <p:spPr bwMode="auto">
          <a:xfrm>
            <a:off x="900113" y="69215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  <a:endParaRPr lang="zh-CN" altLang="en-US">
              <a:latin typeface="Arial" charset="0"/>
            </a:endParaRPr>
          </a:p>
        </p:txBody>
      </p:sp>
      <p:sp>
        <p:nvSpPr>
          <p:cNvPr id="30727" name="Text Box 5" descr="羊皮纸"/>
          <p:cNvSpPr txBox="1">
            <a:spLocks noChangeArrowheads="1"/>
          </p:cNvSpPr>
          <p:nvPr/>
        </p:nvSpPr>
        <p:spPr bwMode="auto">
          <a:xfrm>
            <a:off x="1476375" y="723900"/>
            <a:ext cx="3887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 </a:t>
            </a:r>
            <a:r>
              <a:rPr lang="zh-CN" altLang="en-US"/>
              <a:t>设进货量为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则利润为</a:t>
            </a:r>
          </a:p>
        </p:txBody>
      </p:sp>
      <p:graphicFrame>
        <p:nvGraphicFramePr>
          <p:cNvPr id="1443848" name="Object 8"/>
          <p:cNvGraphicFramePr>
            <a:graphicFrameLocks/>
          </p:cNvGraphicFramePr>
          <p:nvPr/>
        </p:nvGraphicFramePr>
        <p:xfrm>
          <a:off x="1439863" y="1341438"/>
          <a:ext cx="6297612" cy="977900"/>
        </p:xfrm>
        <a:graphic>
          <a:graphicData uri="http://schemas.openxmlformats.org/presentationml/2006/ole">
            <p:oleObj spid="_x0000_s245762" name="公式" r:id="rId3" imgW="6298920" imgH="977760" progId="Equation.3">
              <p:embed/>
            </p:oleObj>
          </a:graphicData>
        </a:graphic>
      </p:graphicFrame>
      <p:graphicFrame>
        <p:nvGraphicFramePr>
          <p:cNvPr id="1443849" name="Object 9"/>
          <p:cNvGraphicFramePr>
            <a:graphicFrameLocks/>
          </p:cNvGraphicFramePr>
          <p:nvPr/>
        </p:nvGraphicFramePr>
        <p:xfrm>
          <a:off x="2376488" y="2420938"/>
          <a:ext cx="4533900" cy="977900"/>
        </p:xfrm>
        <a:graphic>
          <a:graphicData uri="http://schemas.openxmlformats.org/presentationml/2006/ole">
            <p:oleObj spid="_x0000_s245763" name="公式" r:id="rId4" imgW="4533840" imgH="977760" progId="Equation.3">
              <p:embed/>
            </p:oleObj>
          </a:graphicData>
        </a:graphic>
      </p:graphicFrame>
      <p:sp>
        <p:nvSpPr>
          <p:cNvPr id="1443850" name="Text Box 10" descr="羊皮纸"/>
          <p:cNvSpPr txBox="1">
            <a:spLocks noChangeArrowheads="1"/>
          </p:cNvSpPr>
          <p:nvPr/>
        </p:nvSpPr>
        <p:spPr bwMode="auto">
          <a:xfrm>
            <a:off x="892175" y="3481388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因此期望利润为</a:t>
            </a:r>
          </a:p>
        </p:txBody>
      </p:sp>
      <p:graphicFrame>
        <p:nvGraphicFramePr>
          <p:cNvPr id="1443851" name="Object 11"/>
          <p:cNvGraphicFramePr>
            <a:graphicFrameLocks/>
          </p:cNvGraphicFramePr>
          <p:nvPr/>
        </p:nvGraphicFramePr>
        <p:xfrm>
          <a:off x="1074738" y="4030663"/>
          <a:ext cx="3884612" cy="838200"/>
        </p:xfrm>
        <a:graphic>
          <a:graphicData uri="http://schemas.openxmlformats.org/presentationml/2006/ole">
            <p:oleObj spid="_x0000_s245764" name="公式" r:id="rId5" imgW="3886200" imgH="838080" progId="Equation.3">
              <p:embed/>
            </p:oleObj>
          </a:graphicData>
        </a:graphic>
      </p:graphicFrame>
      <p:graphicFrame>
        <p:nvGraphicFramePr>
          <p:cNvPr id="1443852" name="Object 12"/>
          <p:cNvGraphicFramePr>
            <a:graphicFrameLocks/>
          </p:cNvGraphicFramePr>
          <p:nvPr/>
        </p:nvGraphicFramePr>
        <p:xfrm>
          <a:off x="900113" y="4967288"/>
          <a:ext cx="7339012" cy="838200"/>
        </p:xfrm>
        <a:graphic>
          <a:graphicData uri="http://schemas.openxmlformats.org/presentationml/2006/ole">
            <p:oleObj spid="_x0000_s245765" name="公式" r:id="rId6" imgW="7340400" imgH="838080" progId="Equation.3">
              <p:embed/>
            </p:oleObj>
          </a:graphicData>
        </a:graphic>
      </p:graphicFrame>
      <p:pic>
        <p:nvPicPr>
          <p:cNvPr id="30729" name="Picture 13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5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7" name="Text Box 5" descr="羊皮纸"/>
          <p:cNvSpPr txBox="1">
            <a:spLocks noChangeArrowheads="1"/>
          </p:cNvSpPr>
          <p:nvPr/>
        </p:nvSpPr>
        <p:spPr bwMode="auto">
          <a:xfrm>
            <a:off x="900113" y="38465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因此</a:t>
            </a:r>
          </a:p>
        </p:txBody>
      </p:sp>
      <p:sp>
        <p:nvSpPr>
          <p:cNvPr id="1267719" name="Text Box 7" descr="羊皮纸"/>
          <p:cNvSpPr txBox="1">
            <a:spLocks noChangeArrowheads="1"/>
          </p:cNvSpPr>
          <p:nvPr/>
        </p:nvSpPr>
        <p:spPr bwMode="auto">
          <a:xfrm>
            <a:off x="3708400" y="4657725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/>
              <a:t>即最少进货量为</a:t>
            </a:r>
            <a:r>
              <a:rPr kumimoji="1" lang="en-US" altLang="zh-CN"/>
              <a:t>21</a:t>
            </a:r>
            <a:r>
              <a:rPr kumimoji="1" lang="zh-CN" altLang="en-US"/>
              <a:t>单</a:t>
            </a:r>
            <a:r>
              <a:rPr kumimoji="1" lang="en-US" altLang="zh-CN"/>
              <a:t>.   </a:t>
            </a:r>
          </a:p>
        </p:txBody>
      </p:sp>
      <p:graphicFrame>
        <p:nvGraphicFramePr>
          <p:cNvPr id="1430531" name="Object 3"/>
          <p:cNvGraphicFramePr>
            <a:graphicFrameLocks/>
          </p:cNvGraphicFramePr>
          <p:nvPr/>
        </p:nvGraphicFramePr>
        <p:xfrm>
          <a:off x="1863725" y="3860800"/>
          <a:ext cx="4406900" cy="482600"/>
        </p:xfrm>
        <a:graphic>
          <a:graphicData uri="http://schemas.openxmlformats.org/presentationml/2006/ole">
            <p:oleObj spid="_x0000_s246786" name="公式" r:id="rId3" imgW="4406760" imgH="482400" progId="Equation.3">
              <p:embed/>
            </p:oleObj>
          </a:graphicData>
        </a:graphic>
      </p:graphicFrame>
      <p:graphicFrame>
        <p:nvGraphicFramePr>
          <p:cNvPr id="1430532" name="Object 4"/>
          <p:cNvGraphicFramePr>
            <a:graphicFrameLocks/>
          </p:cNvGraphicFramePr>
          <p:nvPr/>
        </p:nvGraphicFramePr>
        <p:xfrm>
          <a:off x="927100" y="4508500"/>
          <a:ext cx="2806700" cy="838200"/>
        </p:xfrm>
        <a:graphic>
          <a:graphicData uri="http://schemas.openxmlformats.org/presentationml/2006/ole">
            <p:oleObj spid="_x0000_s246787" name="公式" r:id="rId4" imgW="2806560" imgH="838080" progId="Equation.3">
              <p:embed/>
            </p:oleObj>
          </a:graphicData>
        </a:graphic>
      </p:graphicFrame>
      <p:graphicFrame>
        <p:nvGraphicFramePr>
          <p:cNvPr id="1430533" name="Object 5"/>
          <p:cNvGraphicFramePr>
            <a:graphicFrameLocks/>
          </p:cNvGraphicFramePr>
          <p:nvPr/>
        </p:nvGraphicFramePr>
        <p:xfrm>
          <a:off x="2852738" y="1927225"/>
          <a:ext cx="3590925" cy="1014413"/>
        </p:xfrm>
        <a:graphic>
          <a:graphicData uri="http://schemas.openxmlformats.org/presentationml/2006/ole">
            <p:oleObj spid="_x0000_s246788" name="公式" r:id="rId5" imgW="3593880" imgH="1015920" progId="Equation.3">
              <p:embed/>
            </p:oleObj>
          </a:graphicData>
        </a:graphic>
      </p:graphicFrame>
      <p:graphicFrame>
        <p:nvGraphicFramePr>
          <p:cNvPr id="1430534" name="Object 6"/>
          <p:cNvGraphicFramePr>
            <a:graphicFrameLocks/>
          </p:cNvGraphicFramePr>
          <p:nvPr/>
        </p:nvGraphicFramePr>
        <p:xfrm>
          <a:off x="2517775" y="3141663"/>
          <a:ext cx="3541713" cy="431800"/>
        </p:xfrm>
        <a:graphic>
          <a:graphicData uri="http://schemas.openxmlformats.org/presentationml/2006/ole">
            <p:oleObj spid="_x0000_s246789" name="公式" r:id="rId6" imgW="3543120" imgH="431640" progId="Equation.3">
              <p:embed/>
            </p:oleObj>
          </a:graphicData>
        </a:graphic>
      </p:graphicFrame>
      <p:graphicFrame>
        <p:nvGraphicFramePr>
          <p:cNvPr id="31750" name="Object 7"/>
          <p:cNvGraphicFramePr>
            <a:graphicFrameLocks/>
          </p:cNvGraphicFramePr>
          <p:nvPr/>
        </p:nvGraphicFramePr>
        <p:xfrm>
          <a:off x="1023938" y="800100"/>
          <a:ext cx="5588000" cy="1016000"/>
        </p:xfrm>
        <a:graphic>
          <a:graphicData uri="http://schemas.openxmlformats.org/presentationml/2006/ole">
            <p:oleObj spid="_x0000_s246790" name="公式" r:id="rId7" imgW="5587920" imgH="1015920" progId="Equation.3">
              <p:embed/>
            </p:oleObj>
          </a:graphicData>
        </a:graphic>
      </p:graphicFrame>
      <p:pic>
        <p:nvPicPr>
          <p:cNvPr id="31753" name="Picture 2">
            <a:hlinkClick r:id="rId8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1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8" name="Rectangle 4"/>
          <p:cNvSpPr>
            <a:spLocks noChangeArrowheads="1"/>
          </p:cNvSpPr>
          <p:nvPr/>
        </p:nvSpPr>
        <p:spPr bwMode="auto">
          <a:xfrm>
            <a:off x="971550" y="334168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27079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730250"/>
            <a:ext cx="1225550" cy="563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例 </a:t>
            </a:r>
            <a:r>
              <a:rPr lang="en-US" altLang="zh-CN" sz="2800" smtClean="0"/>
              <a:t>9-3</a:t>
            </a:r>
          </a:p>
        </p:txBody>
      </p:sp>
      <p:sp>
        <p:nvSpPr>
          <p:cNvPr id="58373" name="Text Box 14"/>
          <p:cNvSpPr txBox="1">
            <a:spLocks noChangeArrowheads="1"/>
          </p:cNvSpPr>
          <p:nvPr/>
        </p:nvSpPr>
        <p:spPr bwMode="auto">
          <a:xfrm>
            <a:off x="1835150" y="739775"/>
            <a:ext cx="662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CC"/>
                </a:solidFill>
              </a:rPr>
              <a:t>（报童问题）设某报童每日的潜在卖报数</a:t>
            </a:r>
          </a:p>
        </p:txBody>
      </p:sp>
      <p:sp>
        <p:nvSpPr>
          <p:cNvPr id="58374" name="Text Box 15"/>
          <p:cNvSpPr txBox="1">
            <a:spLocks noChangeArrowheads="1"/>
          </p:cNvSpPr>
          <p:nvPr/>
        </p:nvSpPr>
        <p:spPr bwMode="auto">
          <a:xfrm>
            <a:off x="1042988" y="13525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  <p:sp>
        <p:nvSpPr>
          <p:cNvPr id="1270809" name="Text Box 25"/>
          <p:cNvSpPr txBox="1">
            <a:spLocks noChangeArrowheads="1"/>
          </p:cNvSpPr>
          <p:nvPr/>
        </p:nvSpPr>
        <p:spPr bwMode="auto">
          <a:xfrm>
            <a:off x="1593850" y="3389313"/>
            <a:ext cx="6723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若记真正卖报数为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Y</a:t>
            </a:r>
            <a:r>
              <a:rPr lang="zh-CN" altLang="en-US"/>
              <a:t>与</a:t>
            </a:r>
            <a:r>
              <a:rPr lang="en-US" altLang="zh-CN" i="1"/>
              <a:t>X</a:t>
            </a:r>
            <a:r>
              <a:rPr lang="zh-CN" altLang="en-US"/>
              <a:t>的关系如下：</a:t>
            </a:r>
          </a:p>
        </p:txBody>
      </p:sp>
      <p:graphicFrame>
        <p:nvGraphicFramePr>
          <p:cNvPr id="1270810" name="Object 26"/>
          <p:cNvGraphicFramePr>
            <a:graphicFrameLocks/>
          </p:cNvGraphicFramePr>
          <p:nvPr/>
        </p:nvGraphicFramePr>
        <p:xfrm>
          <a:off x="3344863" y="4076700"/>
          <a:ext cx="2451100" cy="977900"/>
        </p:xfrm>
        <a:graphic>
          <a:graphicData uri="http://schemas.openxmlformats.org/presentationml/2006/ole">
            <p:oleObj spid="_x0000_s58379" name="公式" r:id="rId3" imgW="2451100" imgH="977900" progId="Equation.3">
              <p:embed/>
            </p:oleObj>
          </a:graphicData>
        </a:graphic>
      </p:graphicFrame>
      <p:sp>
        <p:nvSpPr>
          <p:cNvPr id="1270812" name="Text Box 28"/>
          <p:cNvSpPr txBox="1">
            <a:spLocks noChangeArrowheads="1"/>
          </p:cNvSpPr>
          <p:nvPr/>
        </p:nvSpPr>
        <p:spPr bwMode="auto">
          <a:xfrm>
            <a:off x="900113" y="1196975"/>
            <a:ext cx="75596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zh-CN" altLang="en-US">
                <a:solidFill>
                  <a:srgbClr val="0000CC"/>
                </a:solidFill>
              </a:rPr>
              <a:t>服从参数为</a:t>
            </a:r>
            <a:r>
              <a:rPr lang="zh-CN" altLang="en-US" i="1">
                <a:solidFill>
                  <a:srgbClr val="0000CC"/>
                </a:solidFill>
                <a:sym typeface="Symbol" pitchFamily="18" charset="2"/>
              </a:rPr>
              <a:t></a:t>
            </a:r>
            <a:r>
              <a:rPr lang="zh-CN" altLang="en-US">
                <a:solidFill>
                  <a:srgbClr val="0000CC"/>
                </a:solidFill>
              </a:rPr>
              <a:t>的泊松分布</a:t>
            </a:r>
            <a:r>
              <a:rPr lang="en-US" altLang="zh-CN">
                <a:solidFill>
                  <a:srgbClr val="0000CC"/>
                </a:solidFill>
              </a:rPr>
              <a:t>. </a:t>
            </a:r>
            <a:r>
              <a:rPr lang="zh-CN" altLang="en-US">
                <a:solidFill>
                  <a:srgbClr val="0000CC"/>
                </a:solidFill>
              </a:rPr>
              <a:t>如果每卖出一份报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可报酬</a:t>
            </a:r>
            <a:r>
              <a:rPr lang="en-US" altLang="zh-CN" i="1">
                <a:solidFill>
                  <a:srgbClr val="0000CC"/>
                </a:solidFill>
              </a:rPr>
              <a:t>a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卖不掉而退回则每份赔偿</a:t>
            </a:r>
            <a:r>
              <a:rPr lang="en-US" altLang="zh-CN" i="1">
                <a:solidFill>
                  <a:srgbClr val="0000CC"/>
                </a:solidFill>
              </a:rPr>
              <a:t>b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若某报童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买进</a:t>
            </a:r>
            <a:r>
              <a:rPr lang="en-US" altLang="zh-CN" i="1">
                <a:solidFill>
                  <a:srgbClr val="0000CC"/>
                </a:solidFill>
              </a:rPr>
              <a:t>n</a:t>
            </a:r>
            <a:r>
              <a:rPr lang="zh-CN" altLang="en-US">
                <a:solidFill>
                  <a:srgbClr val="0000CC"/>
                </a:solidFill>
              </a:rPr>
              <a:t>份报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试求其期望所得</a:t>
            </a:r>
            <a:r>
              <a:rPr lang="en-US" altLang="zh-CN">
                <a:solidFill>
                  <a:srgbClr val="0000CC"/>
                </a:solidFill>
              </a:rPr>
              <a:t>. </a:t>
            </a:r>
            <a:r>
              <a:rPr lang="zh-CN" altLang="en-US">
                <a:solidFill>
                  <a:srgbClr val="0000CC"/>
                </a:solidFill>
              </a:rPr>
              <a:t>进一步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再求最佳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</a:rPr>
              <a:t>的卖报份数</a:t>
            </a:r>
            <a:r>
              <a:rPr lang="en-US" altLang="zh-CN">
                <a:solidFill>
                  <a:srgbClr val="0000CC"/>
                </a:solidFill>
              </a:rPr>
              <a:t>.</a:t>
            </a:r>
          </a:p>
        </p:txBody>
      </p:sp>
      <p:pic>
        <p:nvPicPr>
          <p:cNvPr id="58377" name="Picture 30">
            <a:hlinkClick r:id="rId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0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0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0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7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8" grpId="0" autoUpdateAnimBg="0"/>
      <p:bldP spid="1270809" grpId="0"/>
      <p:bldP spid="127081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701" name="Text Box 5"/>
          <p:cNvSpPr txBox="1">
            <a:spLocks noChangeArrowheads="1"/>
          </p:cNvSpPr>
          <p:nvPr/>
        </p:nvSpPr>
        <p:spPr bwMode="auto">
          <a:xfrm>
            <a:off x="900113" y="471011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/>
              <a:t>因此期望所得为</a:t>
            </a:r>
          </a:p>
        </p:txBody>
      </p:sp>
      <p:graphicFrame>
        <p:nvGraphicFramePr>
          <p:cNvPr id="1309704" name="Object 8"/>
          <p:cNvGraphicFramePr>
            <a:graphicFrameLocks/>
          </p:cNvGraphicFramePr>
          <p:nvPr/>
        </p:nvGraphicFramePr>
        <p:xfrm>
          <a:off x="3033713" y="836613"/>
          <a:ext cx="4356100" cy="2019300"/>
        </p:xfrm>
        <a:graphic>
          <a:graphicData uri="http://schemas.openxmlformats.org/presentationml/2006/ole">
            <p:oleObj spid="_x0000_s59404" name="公式" r:id="rId3" imgW="4356100" imgH="2019300" progId="Equation.3">
              <p:embed/>
            </p:oleObj>
          </a:graphicData>
        </a:graphic>
      </p:graphicFrame>
      <p:sp>
        <p:nvSpPr>
          <p:cNvPr id="1309705" name="Text Box 9"/>
          <p:cNvSpPr txBox="1">
            <a:spLocks noChangeArrowheads="1"/>
          </p:cNvSpPr>
          <p:nvPr/>
        </p:nvSpPr>
        <p:spPr bwMode="auto">
          <a:xfrm>
            <a:off x="900113" y="2967038"/>
            <a:ext cx="5045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记所得为</a:t>
            </a:r>
            <a:r>
              <a:rPr lang="en-US" altLang="zh-CN" i="1"/>
              <a:t>Z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Z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的关系如下</a:t>
            </a:r>
            <a:r>
              <a:rPr lang="en-US" altLang="zh-CN"/>
              <a:t>:</a:t>
            </a:r>
          </a:p>
        </p:txBody>
      </p:sp>
      <p:graphicFrame>
        <p:nvGraphicFramePr>
          <p:cNvPr id="1309706" name="Object 10"/>
          <p:cNvGraphicFramePr>
            <a:graphicFrameLocks/>
          </p:cNvGraphicFramePr>
          <p:nvPr/>
        </p:nvGraphicFramePr>
        <p:xfrm>
          <a:off x="1985963" y="3641725"/>
          <a:ext cx="5178425" cy="977900"/>
        </p:xfrm>
        <a:graphic>
          <a:graphicData uri="http://schemas.openxmlformats.org/presentationml/2006/ole">
            <p:oleObj spid="_x0000_s59405" name="公式" r:id="rId4" imgW="5181600" imgH="977900" progId="Equation.3">
              <p:embed/>
            </p:oleObj>
          </a:graphicData>
        </a:graphic>
      </p:graphicFrame>
      <p:graphicFrame>
        <p:nvGraphicFramePr>
          <p:cNvPr id="1309707" name="Object 11"/>
          <p:cNvGraphicFramePr>
            <a:graphicFrameLocks/>
          </p:cNvGraphicFramePr>
          <p:nvPr/>
        </p:nvGraphicFramePr>
        <p:xfrm>
          <a:off x="3348038" y="5373688"/>
          <a:ext cx="2462212" cy="419100"/>
        </p:xfrm>
        <a:graphic>
          <a:graphicData uri="http://schemas.openxmlformats.org/presentationml/2006/ole">
            <p:oleObj spid="_x0000_s59406" name="公式" r:id="rId5" imgW="2463800" imgH="419100" progId="Equation.3">
              <p:embed/>
            </p:oleObj>
          </a:graphicData>
        </a:graphic>
      </p:graphicFrame>
      <p:sp>
        <p:nvSpPr>
          <p:cNvPr id="59399" name="Text Box 12"/>
          <p:cNvSpPr txBox="1">
            <a:spLocks noChangeArrowheads="1"/>
          </p:cNvSpPr>
          <p:nvPr/>
        </p:nvSpPr>
        <p:spPr bwMode="auto">
          <a:xfrm>
            <a:off x="900113" y="1541463"/>
            <a:ext cx="2227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则</a:t>
            </a:r>
            <a:r>
              <a:rPr lang="en-US" altLang="zh-CN" i="1"/>
              <a:t>Y</a:t>
            </a:r>
            <a:r>
              <a:rPr lang="zh-CN" altLang="en-US"/>
              <a:t>的分布为</a:t>
            </a:r>
          </a:p>
        </p:txBody>
      </p:sp>
      <p:pic>
        <p:nvPicPr>
          <p:cNvPr id="59400" name="Picture 14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01" grpId="0" autoUpdateAnimBg="0"/>
      <p:bldP spid="130970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23" name="Object 3"/>
          <p:cNvGraphicFramePr>
            <a:graphicFrameLocks/>
          </p:cNvGraphicFramePr>
          <p:nvPr/>
        </p:nvGraphicFramePr>
        <p:xfrm>
          <a:off x="1835150" y="2852738"/>
          <a:ext cx="6337300" cy="1079500"/>
        </p:xfrm>
        <a:graphic>
          <a:graphicData uri="http://schemas.openxmlformats.org/presentationml/2006/ole">
            <p:oleObj spid="_x0000_s60426" name="公式" r:id="rId3" imgW="6337300" imgH="1079500" progId="Equation.3">
              <p:embed/>
            </p:oleObj>
          </a:graphicData>
        </a:graphic>
      </p:graphicFrame>
      <p:graphicFrame>
        <p:nvGraphicFramePr>
          <p:cNvPr id="1310726" name="Object 6"/>
          <p:cNvGraphicFramePr>
            <a:graphicFrameLocks/>
          </p:cNvGraphicFramePr>
          <p:nvPr/>
        </p:nvGraphicFramePr>
        <p:xfrm>
          <a:off x="1844675" y="1484313"/>
          <a:ext cx="5978525" cy="1104900"/>
        </p:xfrm>
        <a:graphic>
          <a:graphicData uri="http://schemas.openxmlformats.org/presentationml/2006/ole">
            <p:oleObj spid="_x0000_s60427" name="公式" r:id="rId4" imgW="5981700" imgH="1104900" progId="Equation.3">
              <p:embed/>
            </p:oleObj>
          </a:graphicData>
        </a:graphic>
      </p:graphicFrame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900113" y="4149725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当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 </a:t>
            </a:r>
            <a:r>
              <a:rPr lang="zh-CN" altLang="en-US">
                <a:sym typeface="Symbol" pitchFamily="18" charset="2"/>
              </a:rPr>
              <a:t>给定后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求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zh-CN" altLang="en-US">
                <a:sym typeface="Symbol" pitchFamily="18" charset="2"/>
              </a:rPr>
              <a:t>使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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</a:t>
            </a:r>
            <a:r>
              <a:rPr lang="zh-CN" altLang="en-US">
                <a:sym typeface="Symbol" pitchFamily="18" charset="2"/>
              </a:rPr>
              <a:t>达到极大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graphicFrame>
        <p:nvGraphicFramePr>
          <p:cNvPr id="60420" name="Object 8"/>
          <p:cNvGraphicFramePr>
            <a:graphicFrameLocks/>
          </p:cNvGraphicFramePr>
          <p:nvPr/>
        </p:nvGraphicFramePr>
        <p:xfrm>
          <a:off x="946150" y="908050"/>
          <a:ext cx="2462213" cy="419100"/>
        </p:xfrm>
        <a:graphic>
          <a:graphicData uri="http://schemas.openxmlformats.org/presentationml/2006/ole">
            <p:oleObj spid="_x0000_s60428" name="公式" r:id="rId5" imgW="2463800" imgH="419100" progId="Equation.3">
              <p:embed/>
            </p:oleObj>
          </a:graphicData>
        </a:graphic>
      </p:graphicFrame>
      <p:pic>
        <p:nvPicPr>
          <p:cNvPr id="60422" name="Picture 10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00113" y="676275"/>
            <a:ext cx="494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/>
              <a:t>利用软件包求得计算结果如下</a:t>
            </a:r>
            <a:r>
              <a:rPr kumimoji="1" lang="en-US" altLang="zh-CN"/>
              <a:t>:</a:t>
            </a:r>
          </a:p>
        </p:txBody>
      </p:sp>
      <p:pic>
        <p:nvPicPr>
          <p:cNvPr id="1311748" name="4-1报童问题.wm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8738"/>
            <a:ext cx="761841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2">
            <a:hlinkClick r:id="rId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3117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1174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ChangeArrowheads="1"/>
          </p:cNvSpPr>
          <p:nvPr/>
        </p:nvSpPr>
        <p:spPr bwMode="auto">
          <a:xfrm>
            <a:off x="738995" y="3219872"/>
            <a:ext cx="4390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因而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zh-CN" altLang="en-US" b="1">
                <a:solidFill>
                  <a:srgbClr val="008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期望</a:t>
            </a:r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所得的赌金等于</a:t>
            </a:r>
          </a:p>
        </p:txBody>
      </p:sp>
      <p:sp>
        <p:nvSpPr>
          <p:cNvPr id="1219588" name="Rectangle 4"/>
          <p:cNvSpPr>
            <a:spLocks noChangeArrowheads="1"/>
          </p:cNvSpPr>
          <p:nvPr/>
        </p:nvSpPr>
        <p:spPr bwMode="auto">
          <a:xfrm>
            <a:off x="1676400" y="4832772"/>
            <a:ext cx="7094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i="1">
                <a:solidFill>
                  <a:srgbClr val="CC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的每个可能取值与其对应概率之积的累加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219589" name="Object 5"/>
          <p:cNvGraphicFramePr>
            <a:graphicFrameLocks noChangeAspect="1"/>
          </p:cNvGraphicFramePr>
          <p:nvPr/>
        </p:nvGraphicFramePr>
        <p:xfrm>
          <a:off x="3100363" y="3759623"/>
          <a:ext cx="3271837" cy="869949"/>
        </p:xfrm>
        <a:graphic>
          <a:graphicData uri="http://schemas.openxmlformats.org/presentationml/2006/ole">
            <p:oleObj spid="_x0000_s146434" name="Equation" r:id="rId3" imgW="1675673" imgH="406224" progId="Equation.DSMT4">
              <p:embed/>
            </p:oleObj>
          </a:graphicData>
        </a:graphic>
      </p:graphicFrame>
      <p:sp>
        <p:nvSpPr>
          <p:cNvPr id="1219590" name="Text Box 6"/>
          <p:cNvSpPr txBox="1">
            <a:spLocks noChangeArrowheads="1"/>
          </p:cNvSpPr>
          <p:nvPr/>
        </p:nvSpPr>
        <p:spPr bwMode="auto">
          <a:xfrm>
            <a:off x="747935" y="4792556"/>
            <a:ext cx="9060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即为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971600" y="476672"/>
            <a:ext cx="74866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现在，若设随机变量 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为在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胜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局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胜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局的前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提下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继续赌下去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最终所得的赌金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</a:p>
        </p:txBody>
      </p:sp>
      <p:sp>
        <p:nvSpPr>
          <p:cNvPr id="1219592" name="Rectangle 8"/>
          <p:cNvSpPr>
            <a:spLocks noChangeArrowheads="1"/>
          </p:cNvSpPr>
          <p:nvPr/>
        </p:nvSpPr>
        <p:spPr bwMode="auto">
          <a:xfrm>
            <a:off x="719880" y="1700808"/>
            <a:ext cx="3879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则</a:t>
            </a:r>
            <a:r>
              <a:rPr lang="en-US" altLang="zh-CN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X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的所有可能取值为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:</a:t>
            </a:r>
          </a:p>
        </p:txBody>
      </p:sp>
      <p:sp>
        <p:nvSpPr>
          <p:cNvPr id="1219595" name="Text Box 11"/>
          <p:cNvSpPr txBox="1">
            <a:spLocks noChangeArrowheads="1"/>
          </p:cNvSpPr>
          <p:nvPr/>
        </p:nvSpPr>
        <p:spPr bwMode="auto">
          <a:xfrm>
            <a:off x="1088809" y="2481157"/>
            <a:ext cx="24689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其概率分别为</a:t>
            </a:r>
            <a:r>
              <a:rPr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219596" name="Object 12"/>
          <p:cNvGraphicFramePr>
            <a:graphicFrameLocks noChangeAspect="1"/>
          </p:cNvGraphicFramePr>
          <p:nvPr/>
        </p:nvGraphicFramePr>
        <p:xfrm>
          <a:off x="4741094" y="2191173"/>
          <a:ext cx="334962" cy="895351"/>
        </p:xfrm>
        <a:graphic>
          <a:graphicData uri="http://schemas.openxmlformats.org/presentationml/2006/ole">
            <p:oleObj spid="_x0000_s146435" name="Equation" r:id="rId4" imgW="152280" imgH="406080" progId="Equation.DSMT4">
              <p:embed/>
            </p:oleObj>
          </a:graphicData>
        </a:graphic>
      </p:graphicFrame>
      <p:graphicFrame>
        <p:nvGraphicFramePr>
          <p:cNvPr id="1219597" name="Object 13"/>
          <p:cNvGraphicFramePr>
            <a:graphicFrameLocks noChangeAspect="1"/>
          </p:cNvGraphicFramePr>
          <p:nvPr/>
        </p:nvGraphicFramePr>
        <p:xfrm>
          <a:off x="5495528" y="2292773"/>
          <a:ext cx="228600" cy="825500"/>
        </p:xfrm>
        <a:graphic>
          <a:graphicData uri="http://schemas.openxmlformats.org/presentationml/2006/ole">
            <p:oleObj spid="_x0000_s146436" name="Equation" r:id="rId5" imgW="228600" imgH="825500" progId="Equation.DSMT4">
              <p:embed/>
            </p:oleObj>
          </a:graphicData>
        </a:graphic>
      </p:graphicFrame>
      <p:sp>
        <p:nvSpPr>
          <p:cNvPr id="2061" name="矩形 13"/>
          <p:cNvSpPr>
            <a:spLocks noChangeArrowheads="1"/>
          </p:cNvSpPr>
          <p:nvPr/>
        </p:nvSpPr>
        <p:spPr bwMode="auto">
          <a:xfrm>
            <a:off x="890588" y="5340772"/>
            <a:ext cx="76438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这个背景故事里出现了“</a:t>
            </a:r>
            <a:r>
              <a:rPr lang="zh-CN" altLang="en-US" b="1">
                <a:solidFill>
                  <a:srgbClr val="008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期望</a:t>
            </a:r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”这个词</a:t>
            </a:r>
            <a:r>
              <a:rPr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,  </a:t>
            </a:r>
            <a:r>
              <a:rPr lang="zh-CN" altLang="en-US" b="1">
                <a:solidFill>
                  <a:srgbClr val="008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数学期望</a:t>
            </a:r>
            <a:r>
              <a:rPr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这个概念即由此而来</a:t>
            </a:r>
            <a:r>
              <a:rPr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  <a:endParaRPr lang="zh-CN" altLang="en-US" b="1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60" name="TextBox 13"/>
          <p:cNvSpPr txBox="1">
            <a:spLocks noChangeArrowheads="1"/>
          </p:cNvSpPr>
          <p:nvPr/>
        </p:nvSpPr>
        <p:spPr bwMode="auto">
          <a:xfrm>
            <a:off x="4453680" y="1683172"/>
            <a:ext cx="857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100</a:t>
            </a:r>
            <a:endParaRPr lang="zh-CN" altLang="en-US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5368081" y="1683172"/>
            <a:ext cx="500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endParaRPr lang="zh-CN" altLang="en-US" b="1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9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5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6" grpId="0" autoUpdateAnimBg="0"/>
      <p:bldP spid="1219588" grpId="0" autoUpdateAnimBg="0"/>
      <p:bldP spid="1219590" grpId="0" autoUpdateAnimBg="0"/>
      <p:bldP spid="1219592" grpId="0" autoUpdateAnimBg="0"/>
      <p:bldP spid="1219595" grpId="0" autoUpdateAnimBg="0"/>
      <p:bldP spid="2061" grpId="0"/>
      <p:bldP spid="206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4"/>
          <p:cNvSpPr txBox="1">
            <a:spLocks noChangeArrowheads="1"/>
          </p:cNvSpPr>
          <p:nvPr/>
        </p:nvSpPr>
        <p:spPr bwMode="auto">
          <a:xfrm>
            <a:off x="762000" y="1052736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ea typeface="宋体" charset="-122"/>
              </a:rPr>
              <a:t>把一颗骰子重复抛掷 </a:t>
            </a:r>
            <a:r>
              <a: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300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zh-CN" altLang="en-US" b="1" dirty="0">
                <a:ea typeface="宋体" charset="-122"/>
              </a:rPr>
              <a:t>次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zh-CN" altLang="en-US" b="1" dirty="0">
                <a:ea typeface="宋体" charset="-122"/>
              </a:rPr>
              <a:t>结果如下</a:t>
            </a:r>
            <a:r>
              <a:rPr lang="en-US" altLang="zh-CN" b="1" dirty="0">
                <a:ea typeface="宋体" charset="-122"/>
              </a:rPr>
              <a:t>: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2794751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ea typeface="宋体" charset="-122"/>
              </a:rPr>
              <a:t>则掷骰子出现的平均点数为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36866" name="Object 28"/>
          <p:cNvGraphicFramePr>
            <a:graphicFrameLocks noChangeAspect="1"/>
          </p:cNvGraphicFramePr>
          <p:nvPr/>
        </p:nvGraphicFramePr>
        <p:xfrm>
          <a:off x="673100" y="3374719"/>
          <a:ext cx="8318500" cy="1308100"/>
        </p:xfrm>
        <a:graphic>
          <a:graphicData uri="http://schemas.openxmlformats.org/presentationml/2006/ole">
            <p:oleObj spid="_x0000_s147458" name="Equation" r:id="rId3" imgW="4431960" imgH="622080" progId="Equation.DSMT4">
              <p:embed/>
            </p:oleObj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1" y="466377"/>
            <a:ext cx="4410075" cy="51435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rgbClr val="CC0000"/>
                </a:solidFill>
              </a:rPr>
              <a:t>引例</a:t>
            </a:r>
            <a:r>
              <a:rPr lang="en-US" altLang="zh-CN" dirty="0" smtClean="0">
                <a:solidFill>
                  <a:srgbClr val="CC0000"/>
                </a:solidFill>
              </a:rPr>
              <a:t>2</a:t>
            </a:r>
            <a:r>
              <a:rPr kumimoji="1" lang="en-US" altLang="zh-CN" b="1" kern="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  <a:cs typeface="+mj-cs"/>
              </a:rPr>
              <a:t>(</a:t>
            </a:r>
            <a:r>
              <a:rPr kumimoji="1" lang="zh-CN" altLang="en-US" b="1" kern="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  <a:cs typeface="+mj-cs"/>
              </a:rPr>
              <a:t>加权平均</a:t>
            </a:r>
            <a:r>
              <a:rPr kumimoji="1" lang="en-US" altLang="zh-CN" b="1" kern="0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  <a:cs typeface="+mj-cs"/>
              </a:rPr>
              <a:t>)</a:t>
            </a:r>
            <a:endParaRPr kumimoji="1" lang="zh-CN" altLang="en-US" b="1" kern="0" dirty="0">
              <a:solidFill>
                <a:srgbClr val="008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425950" y="4898719"/>
          <a:ext cx="3746450" cy="791633"/>
        </p:xfrm>
        <a:graphic>
          <a:graphicData uri="http://schemas.openxmlformats.org/presentationml/2006/ole">
            <p:oleObj spid="_x0000_s147459" name="Equation" r:id="rId4" imgW="1879560" imgH="406080" progId="Equation.DSMT4">
              <p:embed/>
            </p:oleObj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1691680" y="1772816"/>
          <a:ext cx="5173042" cy="984249"/>
        </p:xfrm>
        <a:graphic>
          <a:graphicData uri="http://schemas.openxmlformats.org/presentationml/2006/ole">
            <p:oleObj spid="_x0000_s147460" name="Equation" r:id="rId5" imgW="2819160" imgH="482400" progId="Equation.DSMT4">
              <p:embed/>
            </p:oleObj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1565275" y="4797118"/>
          <a:ext cx="2859088" cy="908051"/>
        </p:xfrm>
        <a:graphic>
          <a:graphicData uri="http://schemas.openxmlformats.org/presentationml/2006/ole">
            <p:oleObj spid="_x0000_s147461" name="Equation" r:id="rId6" imgW="1523880" imgH="43164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21093" y="5000318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ea typeface="宋体" charset="-122"/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56926" y="2780928"/>
            <a:ext cx="811953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ea typeface="宋体" charset="-122"/>
              </a:rPr>
              <a:t>这时得到的平均值才是理论上的平均值</a:t>
            </a:r>
            <a:r>
              <a:rPr lang="zh-CN" altLang="en-US" b="1" dirty="0" smtClean="0">
                <a:ea typeface="宋体" charset="-122"/>
              </a:rPr>
              <a:t>，</a:t>
            </a:r>
            <a:r>
              <a:rPr lang="zh-CN" altLang="en-US" dirty="0" smtClean="0">
                <a:ea typeface="宋体" charset="-122"/>
              </a:rPr>
              <a:t>这种平均</a:t>
            </a:r>
            <a:endParaRPr lang="en-US" altLang="zh-CN" b="1" dirty="0" smtClean="0">
              <a:ea typeface="宋体" charset="-122"/>
            </a:endParaRPr>
          </a:p>
          <a:p>
            <a:pPr algn="l"/>
            <a:r>
              <a:rPr lang="zh-CN" altLang="en-US" b="1" dirty="0" smtClean="0">
                <a:ea typeface="宋体" charset="-122"/>
              </a:rPr>
              <a:t>显然是</a:t>
            </a:r>
            <a:r>
              <a:rPr lang="zh-CN" altLang="en-US" b="1" dirty="0">
                <a:ea typeface="宋体" charset="-122"/>
              </a:rPr>
              <a:t>一种</a:t>
            </a:r>
            <a:r>
              <a:rPr lang="zh-CN" altLang="en-US" b="1" dirty="0">
                <a:solidFill>
                  <a:srgbClr val="C00000"/>
                </a:solidFill>
                <a:ea typeface="宋体" charset="-122"/>
              </a:rPr>
              <a:t>加权平均</a:t>
            </a:r>
            <a:r>
              <a:rPr lang="zh-CN" altLang="en-US" b="1" dirty="0">
                <a:ea typeface="宋体" charset="-122"/>
              </a:rPr>
              <a:t>。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83568" y="5085184"/>
            <a:ext cx="79208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注：理论平均的结构也是</a:t>
            </a:r>
            <a:r>
              <a:rPr lang="en-US" altLang="zh-CN" b="1" i="1" dirty="0">
                <a:solidFill>
                  <a:srgbClr val="CC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的每个可能取值与其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   </a:t>
            </a:r>
            <a:endParaRPr lang="en-US" altLang="zh-CN" b="1" dirty="0" smtClean="0">
              <a:solidFill>
                <a:srgbClr val="CC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l" eaLnBrk="0" hangingPunct="0"/>
            <a:r>
              <a:rPr lang="en-US" altLang="zh-CN" dirty="0" smtClean="0">
                <a:solidFill>
                  <a:srgbClr val="CC0000"/>
                </a:solidFill>
                <a:ea typeface="黑体" pitchFamily="49" charset="-122"/>
                <a:cs typeface="Times New Roman" pitchFamily="18" charset="0"/>
              </a:rPr>
              <a:t>         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应</a:t>
            </a:r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概率之积的累加。</a:t>
            </a:r>
            <a:endParaRPr lang="en-US" altLang="zh-CN" b="1" dirty="0">
              <a:solidFill>
                <a:srgbClr val="CC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611560" y="3789040"/>
          <a:ext cx="7962900" cy="1036638"/>
        </p:xfrm>
        <a:graphic>
          <a:graphicData uri="http://schemas.openxmlformats.org/presentationml/2006/ole">
            <p:oleObj spid="_x0000_s148482" name="Equation" r:id="rId3" imgW="3682800" imgH="444240" progId="Equation.DSMT4">
              <p:embed/>
            </p:oleObj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/>
        </p:nvGraphicFramePr>
        <p:xfrm>
          <a:off x="1259632" y="1772816"/>
          <a:ext cx="4524375" cy="908051"/>
        </p:xfrm>
        <a:graphic>
          <a:graphicData uri="http://schemas.openxmlformats.org/presentationml/2006/ole">
            <p:oleObj spid="_x0000_s148483" name="Equation" r:id="rId4" imgW="2412720" imgH="431640" progId="Equation.DSMT4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5724128" y="1957951"/>
          <a:ext cx="3024336" cy="534945"/>
        </p:xfrm>
        <a:graphic>
          <a:graphicData uri="http://schemas.openxmlformats.org/presentationml/2006/ole">
            <p:oleObj spid="_x0000_s148484" name="Equation" r:id="rId5" imgW="1549080" imgH="22860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21887" y="1881346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宋体" charset="-122"/>
                <a:ea typeface="宋体" charset="-122"/>
              </a:rPr>
              <a:t>即</a:t>
            </a:r>
            <a:endParaRPr lang="zh-CN" altLang="en-US">
              <a:latin typeface="宋体" charset="-122"/>
              <a:ea typeface="宋体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11560" y="620688"/>
            <a:ext cx="79928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ea typeface="宋体" charset="-122"/>
              </a:rPr>
              <a:t>由频率和概率的关系，理论上应该用概率去代替上述和式中的频率，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2_Notebook">
  <a:themeElements>
    <a:clrScheme name="2_Note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Notebook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Note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te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9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10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11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tebook">
  <a:themeElements>
    <a:clrScheme name="1_Note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otebook">
      <a:majorFont>
        <a:latin typeface="Times New Roman"/>
        <a:ea typeface="隶书"/>
        <a:cs typeface=""/>
      </a:majorFont>
      <a:minorFont>
        <a:latin typeface="Freestyle Script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Note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te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9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10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11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6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Notebook">
  <a:themeElements>
    <a:clrScheme name="6_Note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Notebook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6_Note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Note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9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10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11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Notebook">
  <a:themeElements>
    <a:clrScheme name="3_Note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Note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ote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9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10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11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3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14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15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16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6155</TotalTime>
  <Words>2737</Words>
  <Application>Microsoft Office PowerPoint</Application>
  <PresentationFormat>全屏显示(4:3)</PresentationFormat>
  <Paragraphs>332</Paragraphs>
  <Slides>68</Slides>
  <Notes>1</Notes>
  <HiddenSlides>4</HiddenSlides>
  <MMClips>1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2_Notebook</vt:lpstr>
      <vt:lpstr>1_Notebook</vt:lpstr>
      <vt:lpstr>1_自定义设计方案</vt:lpstr>
      <vt:lpstr>6_Notebook</vt:lpstr>
      <vt:lpstr>3_Notebook</vt:lpstr>
      <vt:lpstr>2_自定义设计方案</vt:lpstr>
      <vt:lpstr>Equation</vt:lpstr>
      <vt:lpstr>公式</vt:lpstr>
      <vt:lpstr>位图图像</vt:lpstr>
      <vt:lpstr>Document</vt:lpstr>
      <vt:lpstr>MathType 6.0 Equation</vt:lpstr>
      <vt:lpstr>幻灯片 1</vt:lpstr>
      <vt:lpstr>第一节   随机变量的          数学期望</vt:lpstr>
      <vt:lpstr>一、数学期望(Mathematical             Expectation)的概念</vt:lpstr>
      <vt:lpstr>引例1   分赌本问题(产生背景)</vt:lpstr>
      <vt:lpstr>幻灯片 5</vt:lpstr>
      <vt:lpstr>幻灯片 6</vt:lpstr>
      <vt:lpstr>幻灯片 7</vt:lpstr>
      <vt:lpstr>幻灯片 8</vt:lpstr>
      <vt:lpstr>幻灯片 9</vt:lpstr>
      <vt:lpstr>引例2    选拔运动员</vt:lpstr>
      <vt:lpstr>幻灯片 11</vt:lpstr>
      <vt:lpstr>引例3   加权平均成绩</vt:lpstr>
      <vt:lpstr>幻灯片 13</vt:lpstr>
      <vt:lpstr>2. 离散型随机变量的数学期望</vt:lpstr>
      <vt:lpstr>幻灯片 15</vt:lpstr>
      <vt:lpstr>3. 常见离散型随机变量的数学期望</vt:lpstr>
      <vt:lpstr>幻灯片 17</vt:lpstr>
      <vt:lpstr>例2 (泊松分布)</vt:lpstr>
      <vt:lpstr>例3 (几何分布)</vt:lpstr>
      <vt:lpstr>常见离散型分布的数学期望小结</vt:lpstr>
      <vt:lpstr>幻灯片 21</vt:lpstr>
      <vt:lpstr>4. 连续型随机变量数学期望</vt:lpstr>
      <vt:lpstr>5. 常见连续型随机变量的数学期望</vt:lpstr>
      <vt:lpstr>例5 (正态分布)</vt:lpstr>
      <vt:lpstr>幻灯片 25</vt:lpstr>
      <vt:lpstr>例7 (伽玛分布)</vt:lpstr>
      <vt:lpstr>幻灯片 27</vt:lpstr>
      <vt:lpstr>幻灯片 28</vt:lpstr>
      <vt:lpstr>常见连续型分布的数学期望小结</vt:lpstr>
      <vt:lpstr>幻灯片 30</vt:lpstr>
      <vt:lpstr>幻灯片 31</vt:lpstr>
      <vt:lpstr>二、随机变量函数的数学期望</vt:lpstr>
      <vt:lpstr>幻灯片 33</vt:lpstr>
      <vt:lpstr>幻灯片 34</vt:lpstr>
      <vt:lpstr>幻灯片 35</vt:lpstr>
      <vt:lpstr>幻灯片 36</vt:lpstr>
      <vt:lpstr>例10</vt:lpstr>
      <vt:lpstr>幻灯片 38</vt:lpstr>
      <vt:lpstr>幻灯片 39</vt:lpstr>
      <vt:lpstr>(二)  二维随机变量函数的数学期望</vt:lpstr>
      <vt:lpstr>幻灯片 41</vt:lpstr>
      <vt:lpstr>例 11</vt:lpstr>
      <vt:lpstr>幻灯片 43</vt:lpstr>
      <vt:lpstr>幻灯片 44</vt:lpstr>
      <vt:lpstr>幻灯片 45</vt:lpstr>
      <vt:lpstr>例12</vt:lpstr>
      <vt:lpstr>三、数学期望的性质</vt:lpstr>
      <vt:lpstr>幻灯片 48</vt:lpstr>
      <vt:lpstr>幻灯片 49</vt:lpstr>
      <vt:lpstr>例13</vt:lpstr>
      <vt:lpstr>例14</vt:lpstr>
      <vt:lpstr>幻灯片 52</vt:lpstr>
      <vt:lpstr>幻灯片 53</vt:lpstr>
      <vt:lpstr>四、应用实例</vt:lpstr>
      <vt:lpstr>幻灯片 55</vt:lpstr>
      <vt:lpstr>发行彩票的创收利润</vt:lpstr>
      <vt:lpstr>幻灯片 57</vt:lpstr>
      <vt:lpstr>如何确定投资决策方向?</vt:lpstr>
      <vt:lpstr>内容小结</vt:lpstr>
      <vt:lpstr>幻灯片 60</vt:lpstr>
      <vt:lpstr>备用题例 9-1</vt:lpstr>
      <vt:lpstr>例9-2</vt:lpstr>
      <vt:lpstr>幻灯片 63</vt:lpstr>
      <vt:lpstr>幻灯片 64</vt:lpstr>
      <vt:lpstr>例 9-3</vt:lpstr>
      <vt:lpstr>幻灯片 66</vt:lpstr>
      <vt:lpstr>幻灯片 67</vt:lpstr>
      <vt:lpstr>幻灯片 68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3-1 随机变量的数学期望</dc:title>
  <dc:creator>bczhou</dc:creator>
  <cp:lastModifiedBy>唐亚宁</cp:lastModifiedBy>
  <cp:revision>251</cp:revision>
  <cp:lastPrinted>1601-01-01T00:00:00Z</cp:lastPrinted>
  <dcterms:created xsi:type="dcterms:W3CDTF">1601-01-01T00:00:00Z</dcterms:created>
  <dcterms:modified xsi:type="dcterms:W3CDTF">2016-10-11T10:49:23Z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