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8"/>
  </p:notesMasterIdLst>
  <p:sldIdLst>
    <p:sldId id="256" r:id="rId3"/>
    <p:sldId id="673" r:id="rId4"/>
    <p:sldId id="692" r:id="rId5"/>
    <p:sldId id="257" r:id="rId6"/>
    <p:sldId id="503" r:id="rId7"/>
    <p:sldId id="674" r:id="rId8"/>
    <p:sldId id="675" r:id="rId9"/>
    <p:sldId id="676" r:id="rId10"/>
    <p:sldId id="677" r:id="rId11"/>
    <p:sldId id="678" r:id="rId12"/>
    <p:sldId id="679" r:id="rId13"/>
    <p:sldId id="680" r:id="rId14"/>
    <p:sldId id="681" r:id="rId15"/>
    <p:sldId id="682" r:id="rId16"/>
    <p:sldId id="683" r:id="rId17"/>
    <p:sldId id="684" r:id="rId18"/>
    <p:sldId id="685" r:id="rId19"/>
    <p:sldId id="686" r:id="rId20"/>
    <p:sldId id="687" r:id="rId21"/>
    <p:sldId id="688" r:id="rId22"/>
    <p:sldId id="689" r:id="rId23"/>
    <p:sldId id="690" r:id="rId24"/>
    <p:sldId id="691" r:id="rId25"/>
    <p:sldId id="574" r:id="rId26"/>
    <p:sldId id="268" r:id="rId2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E23EE"/>
    <a:srgbClr val="0D11B3"/>
    <a:srgbClr val="006BBC"/>
    <a:srgbClr val="ED13DD"/>
    <a:srgbClr val="6B9EDB"/>
    <a:srgbClr val="008A3E"/>
    <a:srgbClr val="FA9500"/>
    <a:srgbClr val="FE9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 autoAdjust="0"/>
    <p:restoredTop sz="97541" autoAdjust="0"/>
  </p:normalViewPr>
  <p:slideViewPr>
    <p:cSldViewPr>
      <p:cViewPr varScale="1">
        <p:scale>
          <a:sx n="66" d="100"/>
          <a:sy n="66" d="100"/>
        </p:scale>
        <p:origin x="128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C669889-6C13-4525-98AB-F11527A52EC1}" type="datetimeFigureOut">
              <a:rPr lang="zh-CN" altLang="en-US"/>
              <a:pPr>
                <a:defRPr/>
              </a:pPr>
              <a:t>2018/6/7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C0BCC24-E81A-4818-9832-9BA4411CC8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461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87752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34612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92764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682503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880765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752516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549438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478652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744275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605035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05463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385374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123459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483416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072210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069521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578566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84A3DCC-7AF0-40CF-BDE2-A7713E5B139C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20825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98641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84002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80798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07172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47551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12505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59975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D6A576-D359-4FE6-9CDB-47E6555D1389}" type="datetimeFigureOut">
              <a:rPr lang="zh-CN" altLang="en-US"/>
              <a:pPr>
                <a:defRPr/>
              </a:pPr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983F72-9D11-4557-AE76-F45010AA9F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83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D7253F-AF93-4D0A-953A-15B1B1512E5C}" type="datetimeFigureOut">
              <a:rPr lang="zh-CN" altLang="en-US"/>
              <a:pPr>
                <a:defRPr/>
              </a:pPr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153253-2B1D-4B0E-83D7-92046EF1D5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245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95562E-0843-41CE-818C-6A55C3ADF86C}" type="datetimeFigureOut">
              <a:rPr lang="zh-CN" altLang="en-US"/>
              <a:pPr>
                <a:defRPr/>
              </a:pPr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822FD4-BE16-4D64-91B9-B8D5D5D0A4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68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D0D6F-FC7E-414F-8E22-6BEE8D90D5BE}" type="datetimeFigureOut">
              <a:rPr lang="zh-CN" altLang="en-US"/>
              <a:pPr>
                <a:defRPr/>
              </a:pPr>
              <a:t>2018/6/7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25CDB-9D5C-4C46-9A75-131151D9A72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529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CB54ED-75FB-469E-919B-626E8D6754D2}" type="datetimeFigureOut">
              <a:rPr lang="zh-CN" altLang="en-US"/>
              <a:pPr>
                <a:defRPr/>
              </a:pPr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2D703D-65A6-484A-B02A-C950A4CE4E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200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91AB30-F0CC-4ABB-9992-DF2C4EADBFAB}" type="datetimeFigureOut">
              <a:rPr lang="zh-CN" altLang="en-US"/>
              <a:pPr>
                <a:defRPr/>
              </a:pPr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E08923-8A6C-4E9D-96FA-BF8BDFF73F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672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72550-F62B-4787-9341-B51ED2FF0A20}" type="datetimeFigureOut">
              <a:rPr lang="zh-CN" altLang="en-US"/>
              <a:pPr>
                <a:defRPr/>
              </a:pPr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A3322E-15A6-40D4-9C5C-9457F901382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85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9C33F-5E51-4916-965B-888D04F8819A}" type="datetimeFigureOut">
              <a:rPr lang="zh-CN" altLang="en-US"/>
              <a:pPr>
                <a:defRPr/>
              </a:pPr>
              <a:t>2018/6/7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AAD32-26FD-429D-B229-20D062165E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990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BC32B-501F-4AB5-AC8F-ABF37AF24938}" type="datetimeFigureOut">
              <a:rPr lang="zh-CN" altLang="en-US"/>
              <a:pPr>
                <a:defRPr/>
              </a:pPr>
              <a:t>2018/6/7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6B6963-3B2E-4831-811F-E26C681988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4941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52485B-5E27-458C-9C00-93ECE8BC94B6}" type="datetimeFigureOut">
              <a:rPr lang="zh-CN" altLang="en-US"/>
              <a:pPr>
                <a:defRPr/>
              </a:pPr>
              <a:t>2018/6/7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B4156-09EC-4A6C-BF71-99DAE78C2C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5387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F734B-0EAF-49E3-805B-F7D1A8337D8F}" type="datetimeFigureOut">
              <a:rPr lang="zh-CN" altLang="en-US"/>
              <a:pPr>
                <a:defRPr/>
              </a:pPr>
              <a:t>2018/6/7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6B99F4-FD20-47D0-9CC9-505DF68355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433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96CD5-E7A4-4EA1-9834-97AA12A92B61}" type="datetimeFigureOut">
              <a:rPr lang="zh-CN" altLang="en-US"/>
              <a:pPr>
                <a:defRPr/>
              </a:pPr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303FB-2ADC-40B1-8F7E-7149F33297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145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BD5D7-ACC8-41D3-8E45-F486D90818FC}" type="datetimeFigureOut">
              <a:rPr lang="zh-CN" altLang="en-US"/>
              <a:pPr>
                <a:defRPr/>
              </a:pPr>
              <a:t>2018/6/7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38A3A-2CC8-4D55-8DF3-C44BC2FA18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3586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E13511-16A9-4E8E-B8F0-6038AA204551}" type="datetimeFigureOut">
              <a:rPr lang="zh-CN" altLang="en-US"/>
              <a:pPr>
                <a:defRPr/>
              </a:pPr>
              <a:t>2018/6/7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105BE5-4403-4480-8BC7-F7ADE5B92F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0749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1A1BD-A8EA-4479-AE48-DAD1519D3A96}" type="datetimeFigureOut">
              <a:rPr lang="zh-CN" altLang="en-US"/>
              <a:pPr>
                <a:defRPr/>
              </a:pPr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138A7C-CEAD-4A57-901E-F23DF4FDA80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5314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54BEB-6615-4816-9F96-E31986422296}" type="datetimeFigureOut">
              <a:rPr lang="zh-CN" altLang="en-US"/>
              <a:pPr>
                <a:defRPr/>
              </a:pPr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C9660-4D81-4D0A-A68A-1C83DF3964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89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4E8739-4B13-4D95-B376-50A648844DD0}" type="datetimeFigureOut">
              <a:rPr lang="zh-CN" altLang="en-US"/>
              <a:pPr>
                <a:defRPr/>
              </a:pPr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2BBBD-EEC0-409E-B8E6-2461D42849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720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76A73-A4CB-444E-92A4-44461C688AA5}" type="datetimeFigureOut">
              <a:rPr lang="zh-CN" altLang="en-US"/>
              <a:pPr>
                <a:defRPr/>
              </a:pPr>
              <a:t>2018/6/7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39B8A6-ADEE-4F21-85B4-74BE9E5B52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155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DF08F-2E6C-4BAE-AE46-F75C21079978}" type="datetimeFigureOut">
              <a:rPr lang="zh-CN" altLang="en-US"/>
              <a:pPr>
                <a:defRPr/>
              </a:pPr>
              <a:t>2018/6/7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78951-3FCD-4A64-AD51-BF81A3BBE4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07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17A533-541A-42B0-9AE7-45A7C3A6A1BE}" type="datetimeFigureOut">
              <a:rPr lang="zh-CN" altLang="en-US"/>
              <a:pPr>
                <a:defRPr/>
              </a:pPr>
              <a:t>2018/6/7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8786B-A872-43A2-A58D-46791DD65E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0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650647-9F02-4D7C-816E-98C2D15E3DB9}" type="datetimeFigureOut">
              <a:rPr lang="zh-CN" altLang="en-US"/>
              <a:pPr>
                <a:defRPr/>
              </a:pPr>
              <a:t>2018/6/7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22668-C61F-4454-A3FA-8754E8B4ED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977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A37EA1-ACC2-483B-B261-2D9C13DAFE06}" type="datetimeFigureOut">
              <a:rPr lang="zh-CN" altLang="en-US"/>
              <a:pPr>
                <a:defRPr/>
              </a:pPr>
              <a:t>2018/6/7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1F1DE6-A33B-45C2-AF1A-645E645502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26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86A24-173D-437E-93B2-AD091D25D74C}" type="datetimeFigureOut">
              <a:rPr lang="zh-CN" altLang="en-US"/>
              <a:pPr>
                <a:defRPr/>
              </a:pPr>
              <a:t>2018/6/7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0A805A-88C8-4856-8754-662E76B44D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132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BA8911A-56D6-40AB-B745-7FA0AD5CA372}" type="datetimeFigureOut">
              <a:rPr lang="zh-CN" altLang="en-US"/>
              <a:pPr>
                <a:defRPr/>
              </a:pPr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4DB46A5-FBCB-497B-8E11-BCBD3E4A9D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C191F4F-4250-48F0-874C-90FF16FB409B}" type="datetimeFigureOut">
              <a:rPr lang="zh-CN" altLang="en-US"/>
              <a:pPr>
                <a:defRPr/>
              </a:pPr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7A79354-D577-4B52-92F8-F0649AB96A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10" Type="http://schemas.openxmlformats.org/officeDocument/2006/relationships/image" Target="../media/image9.wmf"/><Relationship Id="rId4" Type="http://schemas.openxmlformats.org/officeDocument/2006/relationships/image" Target="../media/image3.png"/><Relationship Id="rId9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5.wmf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4.wmf"/><Relationship Id="rId5" Type="http://schemas.openxmlformats.org/officeDocument/2006/relationships/image" Target="../media/image20.png"/><Relationship Id="rId15" Type="http://schemas.openxmlformats.org/officeDocument/2006/relationships/image" Target="../media/image16.wmf"/><Relationship Id="rId10" Type="http://schemas.openxmlformats.org/officeDocument/2006/relationships/oleObject" Target="../embeddings/oleObject10.bin"/><Relationship Id="rId4" Type="http://schemas.openxmlformats.org/officeDocument/2006/relationships/image" Target="../media/image3.png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1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11-&#29992;&#27169;&#31946;&#25511;&#21046;&#22120;&#35843;&#33410;PID&#25511;&#21046;&#22120;&#30340;&#21442;&#25968;.docx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11-&#27169;&#31946;&#33258;&#21160;&#27927;&#34915;&#26426;&#30340;&#35774;&#35745;.docx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11-T-S&#22411;&#27169;&#31946;&#27169;&#22411;&#32467;&#35770;&#21442;&#25968;&#36776;&#35782;&#20030;&#20363;.doc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ctrTitle"/>
          </p:nvPr>
        </p:nvSpPr>
        <p:spPr>
          <a:xfrm>
            <a:off x="684213" y="1989138"/>
            <a:ext cx="7848600" cy="1511300"/>
          </a:xfrm>
        </p:spPr>
        <p:txBody>
          <a:bodyPr lIns="0" rIns="0"/>
          <a:lstStyle/>
          <a:p>
            <a:pPr eaLnBrk="1" hangingPunct="1"/>
            <a:r>
              <a:rPr lang="zh-CN" altLang="en-US" sz="5400" b="1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模糊控制理论</a:t>
            </a:r>
          </a:p>
        </p:txBody>
      </p:sp>
      <p:pic>
        <p:nvPicPr>
          <p:cNvPr id="3075" name="图片 4" descr="home4_r1_c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142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图片 7" descr="lo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6119813"/>
            <a:ext cx="8101012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副标题 5"/>
          <p:cNvSpPr>
            <a:spLocks noGrp="1"/>
          </p:cNvSpPr>
          <p:nvPr>
            <p:ph type="subTitle" idx="1"/>
          </p:nvPr>
        </p:nvSpPr>
        <p:spPr>
          <a:xfrm>
            <a:off x="1371600" y="4797425"/>
            <a:ext cx="6400800" cy="1152525"/>
          </a:xfrm>
        </p:spPr>
        <p:txBody>
          <a:bodyPr/>
          <a:lstStyle/>
          <a:p>
            <a:r>
              <a:rPr lang="zh-CN" altLang="en-US" sz="240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航天学院    飞行控制研究所</a:t>
            </a:r>
            <a:endParaRPr lang="en-US" altLang="zh-CN" sz="2400" smtClean="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8" descr="tile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chemeClr val="bg1"/>
                </a:solidFill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3.2 T-S</a:t>
            </a:r>
            <a:r>
              <a:rPr lang="zh-CN" altLang="zh-CN" sz="3200" b="1" dirty="0">
                <a:solidFill>
                  <a:schemeClr val="bg1"/>
                </a:solidFill>
              </a:rPr>
              <a:t>型</a:t>
            </a:r>
            <a:r>
              <a:rPr lang="zh-CN" altLang="zh-CN" sz="3200" b="1" dirty="0" smtClean="0">
                <a:solidFill>
                  <a:schemeClr val="bg1"/>
                </a:solidFill>
              </a:rPr>
              <a:t>模糊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系统设计要点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755650" y="1125538"/>
                <a:ext cx="7704138" cy="267765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r>
                  <a:rPr lang="zh-CN" altLang="en-US" sz="2400" b="1" kern="1400" spc="100" dirty="0" smtClean="0">
                    <a:latin typeface="Times New Roman" pitchFamily="18" charset="0"/>
                  </a:rPr>
                  <a:t>下图画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出了一个二维</a:t>
                </a:r>
                <a:r>
                  <a:rPr lang="en-US" altLang="zh-CN" sz="2400" b="1" kern="1400" spc="100" dirty="0">
                    <a:latin typeface="Times New Roman" pitchFamily="18" charset="0"/>
                  </a:rPr>
                  <a:t>T-S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型模糊系统或控制器结构示意图，它是一个双输入、单输出的模糊系统。它和</a:t>
                </a:r>
                <a:r>
                  <a:rPr lang="en-US" altLang="zh-CN" sz="2400" b="1" kern="1400" spc="100" dirty="0" err="1">
                    <a:latin typeface="Times New Roman" pitchFamily="18" charset="0"/>
                  </a:rPr>
                  <a:t>Mamdani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控制器的最大不同是没有清晰化模块，这是因为它的推理结论是清晰值。同时，用清晰的输出函数 </a:t>
                </a:r>
                <a:r>
                  <a:rPr lang="zh-CN" altLang="en-US" sz="2400" b="1" kern="1400" spc="100" dirty="0" smtClean="0">
                    <a:latin typeface="Times New Roman" pitchFamily="18" charset="0"/>
                  </a:rPr>
                  <a:t>                        代替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了 </a:t>
                </a:r>
                <a:r>
                  <a:rPr lang="en-US" altLang="zh-CN" sz="2400" b="1" kern="1400" spc="100" dirty="0" err="1">
                    <a:latin typeface="Times New Roman" pitchFamily="18" charset="0"/>
                  </a:rPr>
                  <a:t>Mamdani</a:t>
                </a:r>
                <a:r>
                  <a:rPr lang="en-US" altLang="zh-CN" sz="2400" b="1" kern="1400" spc="100" dirty="0">
                    <a:latin typeface="Times New Roman" pitchFamily="18" charset="0"/>
                  </a:rPr>
                  <a:t> 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控制器中模糊蕴涵关系“ </a:t>
                </a:r>
                <a:r>
                  <a:rPr lang="zh-CN" altLang="en-US" sz="2400" b="1" kern="1400" spc="100" dirty="0" smtClean="0">
                    <a:latin typeface="Times New Roman" pitchFamily="18" charset="0"/>
                  </a:rPr>
                  <a:t>   ”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（</a:t>
                </a:r>
                <a:r>
                  <a:rPr lang="zh-CN" altLang="en-US" sz="2400" b="1" kern="1400" spc="100" dirty="0" smtClean="0">
                    <a:latin typeface="Times New Roman" pitchFamily="18" charset="0"/>
                  </a:rPr>
                  <a:t>或“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模糊控制表</a:t>
                </a:r>
                <a:r>
                  <a:rPr lang="zh-CN" altLang="en-US" sz="2400" b="1" kern="1400" spc="100" dirty="0" smtClean="0">
                    <a:latin typeface="Times New Roman" pitchFamily="18" charset="0"/>
                  </a:rPr>
                  <a:t>” 或“</a:t>
                </a:r>
                <a14:m>
                  <m:oMath xmlns:m="http://schemas.openxmlformats.org/officeDocument/2006/math">
                    <m:r>
                      <a:rPr lang="en-US" altLang="zh-CN" sz="2400" b="1" i="1" kern="1400" spc="100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zh-CN" sz="2400" b="1" i="1" kern="1400" spc="10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400" b="1" i="1" kern="1400" spc="1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b="1" i="1" kern="1400" spc="100" smtClean="0"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altLang="zh-CN" sz="2400" b="1" i="1" kern="1400" spc="100" smtClean="0"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altLang="zh-CN" sz="2400" b="1" i="1" kern="1400" spc="100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sz="2400" b="1" i="1" kern="1400" spc="10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kern="1400" spc="10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400" b="1" i="1" kern="1400" spc="10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400" b="1" i="1" kern="1400" spc="100" smtClean="0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</m:d>
                        <m:r>
                          <a:rPr lang="en-US" altLang="zh-CN" sz="2400" b="1" i="1" kern="1400" spc="100" smtClean="0">
                            <a:latin typeface="Cambria Math" panose="02040503050406030204" pitchFamily="18" charset="0"/>
                          </a:rPr>
                          <m:t>𝑬𝑪</m:t>
                        </m:r>
                      </m:e>
                    </m:d>
                  </m:oMath>
                </a14:m>
                <a:r>
                  <a:rPr lang="en-US" altLang="zh-CN" sz="2400" b="1" kern="1400" spc="100" dirty="0" smtClean="0">
                    <a:latin typeface="Times New Roman" pitchFamily="18" charset="0"/>
                  </a:rPr>
                  <a:t>”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模块）</a:t>
                </a:r>
                <a:endParaRPr lang="en-US" altLang="zh-CN" sz="2400" b="1" kern="1400" spc="100" dirty="0" smtClean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50" y="1125538"/>
                <a:ext cx="7704138" cy="2677656"/>
              </a:xfrm>
              <a:prstGeom prst="rect">
                <a:avLst/>
              </a:prstGeom>
              <a:blipFill rotWithShape="0">
                <a:blip r:embed="rId5"/>
                <a:stretch>
                  <a:fillRect l="-1108" t="-2506" r="-396" b="-4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678" y="3669740"/>
            <a:ext cx="5125641" cy="206836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5162191"/>
              </p:ext>
            </p:extLst>
          </p:nvPr>
        </p:nvGraphicFramePr>
        <p:xfrm>
          <a:off x="2525311" y="2636912"/>
          <a:ext cx="2068830" cy="423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7" name="Equation" r:id="rId7" imgW="1206500" imgH="241300" progId="Equation.DSMT4">
                  <p:embed/>
                </p:oleObj>
              </mc:Choice>
              <mc:Fallback>
                <p:oleObj name="Equation" r:id="rId7" imgW="1206500" imgH="2413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5311" y="2636912"/>
                        <a:ext cx="2068830" cy="4235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347864" y="306045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2773105"/>
              </p:ext>
            </p:extLst>
          </p:nvPr>
        </p:nvGraphicFramePr>
        <p:xfrm>
          <a:off x="3701630" y="2996952"/>
          <a:ext cx="366314" cy="296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8" name="Equation" r:id="rId9" imgW="203024" imgH="164957" progId="Equation.DSMT4">
                  <p:embed/>
                </p:oleObj>
              </mc:Choice>
              <mc:Fallback>
                <p:oleObj name="Equation" r:id="rId9" imgW="203024" imgH="164957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1630" y="2996952"/>
                        <a:ext cx="366314" cy="2965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707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8" descr="tile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chemeClr val="bg1"/>
                </a:solidFill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3.2 T-S</a:t>
            </a:r>
            <a:r>
              <a:rPr lang="zh-CN" altLang="zh-CN" sz="3200" b="1" dirty="0">
                <a:solidFill>
                  <a:schemeClr val="bg1"/>
                </a:solidFill>
              </a:rPr>
              <a:t>型</a:t>
            </a:r>
            <a:r>
              <a:rPr lang="zh-CN" altLang="zh-CN" sz="3200" b="1" dirty="0" smtClean="0">
                <a:solidFill>
                  <a:schemeClr val="bg1"/>
                </a:solidFill>
              </a:rPr>
              <a:t>模糊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系统设计要点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755650" y="1125538"/>
                <a:ext cx="7704138" cy="517410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r>
                  <a:rPr lang="zh-CN" altLang="en-US" sz="2400" b="1" kern="1400" spc="100" dirty="0" smtClean="0">
                    <a:latin typeface="Times New Roman" pitchFamily="18" charset="0"/>
                  </a:rPr>
                  <a:t>对于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二维</a:t>
                </a:r>
                <a:r>
                  <a:rPr lang="en-US" altLang="zh-CN" sz="2400" b="1" kern="1400" spc="100" dirty="0">
                    <a:latin typeface="Times New Roman" pitchFamily="18" charset="0"/>
                  </a:rPr>
                  <a:t>T-S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型模糊系统，其前件和后件的结构，即变量</a:t>
                </a:r>
                <a:r>
                  <a:rPr lang="en-US" altLang="zh-CN" sz="2400" b="1" kern="1400" spc="100" dirty="0">
                    <a:latin typeface="Times New Roman" pitchFamily="18" charset="0"/>
                  </a:rPr>
                  <a:t>e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、</a:t>
                </a:r>
                <a:r>
                  <a:rPr lang="en-US" altLang="zh-CN" sz="2400" b="1" kern="1400" spc="100" dirty="0" err="1">
                    <a:latin typeface="Times New Roman" pitchFamily="18" charset="0"/>
                  </a:rPr>
                  <a:t>ec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和</a:t>
                </a:r>
                <a:r>
                  <a:rPr lang="en-US" altLang="zh-CN" sz="2400" b="1" kern="1400" spc="100" dirty="0">
                    <a:latin typeface="Times New Roman" pitchFamily="18" charset="0"/>
                  </a:rPr>
                  <a:t>u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都已确定。实际需要进行的设计工作是根据大量输入</a:t>
                </a:r>
                <a:r>
                  <a:rPr lang="en-US" altLang="zh-CN" sz="2400" b="1" kern="1400" spc="100" dirty="0">
                    <a:latin typeface="Times New Roman" pitchFamily="18" charset="0"/>
                  </a:rPr>
                  <a:t>-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输出数据，确定前件的参数，即各模糊子集的隶属</a:t>
                </a:r>
                <a:r>
                  <a:rPr lang="zh-CN" altLang="en-US" sz="2400" b="1" kern="1400" spc="100" dirty="0" smtClean="0">
                    <a:latin typeface="Times New Roman" pitchFamily="18" charset="0"/>
                  </a:rPr>
                  <a:t>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kern="1400" spc="1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400" spc="10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1" i="1" kern="1400" spc="10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d>
                      <m:dPr>
                        <m:ctrlPr>
                          <a:rPr lang="en-US" altLang="zh-CN" sz="2400" b="1" i="1" kern="1400" spc="1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1" i="1" kern="1400" spc="1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zh-CN" altLang="en-US" sz="2400" b="1" kern="1400" spc="100" dirty="0" smtClean="0">
                    <a:latin typeface="Times New Roman" pitchFamily="18" charset="0"/>
                  </a:rPr>
                  <a:t> 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和后件的参数</a:t>
                </a:r>
                <a:r>
                  <a:rPr lang="en-US" altLang="zh-CN" sz="2400" b="1" kern="1400" spc="100" dirty="0">
                    <a:latin typeface="Times New Roman" pitchFamily="18" charset="0"/>
                  </a:rPr>
                  <a:t>p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、</a:t>
                </a:r>
                <a:r>
                  <a:rPr lang="en-US" altLang="zh-CN" sz="2400" b="1" kern="1400" spc="100" dirty="0">
                    <a:latin typeface="Times New Roman" pitchFamily="18" charset="0"/>
                  </a:rPr>
                  <a:t>q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和</a:t>
                </a:r>
                <a:r>
                  <a:rPr lang="en-US" altLang="zh-CN" sz="2400" b="1" kern="1400" spc="100" dirty="0">
                    <a:latin typeface="Times New Roman" pitchFamily="18" charset="0"/>
                  </a:rPr>
                  <a:t>k</a:t>
                </a:r>
                <a:r>
                  <a:rPr lang="zh-CN" altLang="en-US" sz="2400" b="1" kern="1400" spc="100" dirty="0" smtClean="0">
                    <a:latin typeface="Times New Roman" pitchFamily="18" charset="0"/>
                  </a:rPr>
                  <a:t>。</a:t>
                </a:r>
                <a:endParaRPr lang="en-US" altLang="zh-CN" sz="2400" b="1" kern="1400" spc="100" dirty="0" smtClean="0">
                  <a:latin typeface="Times New Roman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r>
                  <a:rPr lang="zh-CN" altLang="en-US" sz="2400" b="1" kern="1400" spc="100" dirty="0" smtClean="0">
                    <a:latin typeface="Times New Roman" pitchFamily="18" charset="0"/>
                  </a:rPr>
                  <a:t>不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借助计算机设计时，前件的参数大都取三角形或梯形等较为简单类型的隶属函数。所以设计</a:t>
                </a:r>
                <a:r>
                  <a:rPr lang="en-US" altLang="zh-CN" sz="2400" b="1" kern="1400" spc="100" dirty="0">
                    <a:latin typeface="Times New Roman" pitchFamily="18" charset="0"/>
                  </a:rPr>
                  <a:t>T-S</a:t>
                </a:r>
                <a:r>
                  <a:rPr lang="zh-CN" altLang="en-US" sz="2400" b="1" kern="1400" spc="100" dirty="0" smtClean="0">
                    <a:latin typeface="Times New Roman" pitchFamily="18" charset="0"/>
                  </a:rPr>
                  <a:t>型模糊控制器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的重点，是对实测数据的收集、整理、分析和处理，进行结论参数的辨识</a:t>
                </a:r>
                <a:r>
                  <a:rPr lang="zh-CN" altLang="en-US" sz="2400" b="1" kern="1400" spc="100" dirty="0" smtClean="0">
                    <a:latin typeface="Times New Roman" pitchFamily="18" charset="0"/>
                  </a:rPr>
                  <a:t>。</a:t>
                </a:r>
                <a:endParaRPr lang="en-US" altLang="zh-CN" sz="2400" b="1" kern="1400" spc="100" dirty="0" smtClean="0">
                  <a:latin typeface="Times New Roman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r>
                  <a:rPr lang="zh-CN" altLang="en-US" sz="2400" b="1" kern="1400" spc="100" dirty="0" smtClean="0">
                    <a:latin typeface="Times New Roman" pitchFamily="18" charset="0"/>
                  </a:rPr>
                  <a:t>一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个系统会有多条模糊规则，第</a:t>
                </a:r>
                <a:r>
                  <a:rPr lang="en-US" altLang="zh-CN" sz="2400" b="1" kern="1400" spc="100" dirty="0">
                    <a:latin typeface="Times New Roman" pitchFamily="18" charset="0"/>
                  </a:rPr>
                  <a:t>j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条模糊规则</a:t>
                </a:r>
                <a:r>
                  <a:rPr lang="zh-CN" altLang="en-US" sz="2400" b="1" kern="1400" spc="100" dirty="0" smtClean="0">
                    <a:latin typeface="Times New Roman" pitchFamily="18" charset="0"/>
                  </a:rPr>
                  <a:t>为 </a:t>
                </a:r>
                <a:endParaRPr lang="en-US" altLang="zh-CN" sz="2400" b="1" kern="1400" spc="100" dirty="0" smtClean="0">
                  <a:latin typeface="Times New Roman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defRPr/>
                </a:pPr>
                <a:r>
                  <a:rPr lang="en-US" altLang="zh-CN" sz="2400" b="1" kern="1400" spc="100" dirty="0">
                    <a:latin typeface="Times New Roman" pitchFamily="18" charset="0"/>
                  </a:rPr>
                  <a:t> </a:t>
                </a:r>
                <a:r>
                  <a:rPr lang="en-US" altLang="zh-CN" sz="2400" b="1" kern="1400" spc="100" dirty="0" smtClean="0">
                    <a:latin typeface="Times New Roman" pitchFamily="18" charset="0"/>
                  </a:rPr>
                  <a:t>                                 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defRPr/>
                </a:pPr>
                <a:r>
                  <a:rPr lang="zh-CN" altLang="en-US" sz="2400" b="1" kern="1400" spc="100" dirty="0" smtClean="0">
                    <a:latin typeface="Times New Roman" pitchFamily="18" charset="0"/>
                  </a:rPr>
                  <a:t>由于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实测数据很大，</a:t>
                </a:r>
                <a:r>
                  <a:rPr lang="en-US" altLang="zh-CN" sz="2400" b="1" kern="1400" spc="100" dirty="0">
                    <a:latin typeface="Times New Roman" pitchFamily="18" charset="0"/>
                  </a:rPr>
                  <a:t>T-S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型模糊控制器的设计多数需借助计算机完成。</a:t>
                </a:r>
                <a:endParaRPr lang="en-US" altLang="zh-CN" sz="2400" b="1" kern="1400" spc="100" dirty="0" smtClean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50" y="1125538"/>
                <a:ext cx="7704138" cy="5174109"/>
              </a:xfrm>
              <a:prstGeom prst="rect">
                <a:avLst/>
              </a:prstGeom>
              <a:blipFill rotWithShape="0">
                <a:blip r:embed="rId5"/>
                <a:stretch>
                  <a:fillRect l="-1266" t="-1297" r="-5380" b="-14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347864" y="306045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843807" y="4871541"/>
            <a:ext cx="1088624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0721536"/>
              </p:ext>
            </p:extLst>
          </p:nvPr>
        </p:nvGraphicFramePr>
        <p:xfrm>
          <a:off x="2843808" y="4871542"/>
          <a:ext cx="2098753" cy="429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6" name="Equation" r:id="rId6" imgW="1206500" imgH="241300" progId="Equation.DSMT4">
                  <p:embed/>
                </p:oleObj>
              </mc:Choice>
              <mc:Fallback>
                <p:oleObj name="Equation" r:id="rId6" imgW="1206500" imgH="2413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4871542"/>
                        <a:ext cx="2098753" cy="4296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848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8" descr="til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chemeClr val="bg1"/>
                </a:solidFill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3.2 T-S</a:t>
            </a:r>
            <a:r>
              <a:rPr lang="zh-CN" altLang="zh-CN" sz="3200" b="1" dirty="0">
                <a:solidFill>
                  <a:schemeClr val="bg1"/>
                </a:solidFill>
              </a:rPr>
              <a:t>型</a:t>
            </a:r>
            <a:r>
              <a:rPr lang="zh-CN" altLang="zh-CN" sz="3200" b="1" dirty="0" smtClean="0">
                <a:solidFill>
                  <a:schemeClr val="bg1"/>
                </a:solidFill>
              </a:rPr>
              <a:t>模糊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系统设计要点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5650" y="1125538"/>
            <a:ext cx="7704138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zh-CN" altLang="en-US" sz="2400" b="1" kern="1400" spc="100" dirty="0" smtClean="0">
                <a:latin typeface="Times New Roman" pitchFamily="18" charset="0"/>
              </a:rPr>
              <a:t>对于</a:t>
            </a:r>
            <a:r>
              <a:rPr lang="zh-CN" altLang="en-US" sz="2400" b="1" kern="1400" spc="100" dirty="0">
                <a:latin typeface="Times New Roman" pitchFamily="18" charset="0"/>
              </a:rPr>
              <a:t>复杂的多维系统，还需要进行结构辨识，即确定输入和输出的最佳变量，以及参数辨识，并确定和优化输入、输出变量的参数</a:t>
            </a:r>
            <a:r>
              <a:rPr lang="zh-CN" altLang="en-US" sz="2400" b="1" kern="1400" spc="100" dirty="0" smtClean="0">
                <a:latin typeface="Times New Roman" pitchFamily="18" charset="0"/>
              </a:rPr>
              <a:t>。</a:t>
            </a:r>
            <a:endParaRPr lang="en-US" altLang="zh-CN" sz="2400" b="1" kern="1400" spc="100" dirty="0" smtClean="0">
              <a:latin typeface="Times New Roman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zh-CN" altLang="en-US" sz="2400" b="1" kern="1400" spc="100" dirty="0" smtClean="0">
                <a:latin typeface="Times New Roman" pitchFamily="18" charset="0"/>
              </a:rPr>
              <a:t>这些</a:t>
            </a:r>
            <a:r>
              <a:rPr lang="zh-CN" altLang="en-US" sz="2400" b="1" kern="1400" spc="100" dirty="0">
                <a:latin typeface="Times New Roman" pitchFamily="18" charset="0"/>
              </a:rPr>
              <a:t>工作都涉及大量的数据处理问题，手工演算根本无法完成任务，除了必须用计算机外，有时还需要借助神经网络</a:t>
            </a:r>
            <a:r>
              <a:rPr lang="zh-CN" altLang="en-US" sz="2400" b="1" kern="1400" spc="100" dirty="0" smtClean="0">
                <a:latin typeface="Times New Roman" pitchFamily="18" charset="0"/>
              </a:rPr>
              <a:t>理论</a:t>
            </a:r>
            <a:endParaRPr lang="en-US" altLang="zh-CN" sz="2400" b="1" kern="1400" spc="100" dirty="0" smtClean="0">
              <a:latin typeface="Times New Roman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347864" y="306045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843807" y="4871541"/>
            <a:ext cx="1088624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71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8" descr="til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268413"/>
            <a:ext cx="8085137" cy="3673475"/>
          </a:xfrm>
        </p:spPr>
        <p:txBody>
          <a:bodyPr rtlCol="0">
            <a:noAutofit/>
          </a:bodyPr>
          <a:lstStyle/>
          <a:p>
            <a:pPr marL="514350" indent="-514350" eaLnBrk="1" fontAlgn="auto" hangingPunct="1">
              <a:lnSpc>
                <a:spcPct val="150000"/>
              </a:lnSpc>
              <a:spcAft>
                <a:spcPts val="0"/>
              </a:spcAft>
              <a:buClr>
                <a:srgbClr val="C00000"/>
              </a:buClr>
              <a:buFont typeface="+mj-lt"/>
              <a:buAutoNum type="arabicPeriod"/>
              <a:defRPr/>
            </a:pPr>
            <a:r>
              <a:rPr lang="zh-CN" altLang="en-US" sz="2800" kern="1400" spc="100" dirty="0">
                <a:latin typeface="Times New Roman" pitchFamily="18" charset="0"/>
                <a:ea typeface="黑体" pitchFamily="49" charset="-122"/>
              </a:rPr>
              <a:t>模糊控制系统的基本组成</a:t>
            </a:r>
            <a:endParaRPr lang="en-US" altLang="zh-CN" sz="2800" kern="1400" spc="100" dirty="0">
              <a:latin typeface="Times New Roman" pitchFamily="18" charset="0"/>
              <a:ea typeface="黑体" pitchFamily="49" charset="-122"/>
            </a:endParaRPr>
          </a:p>
          <a:p>
            <a:pPr marL="514350" indent="-514350" eaLnBrk="1" fontAlgn="auto" hangingPunct="1">
              <a:lnSpc>
                <a:spcPct val="150000"/>
              </a:lnSpc>
              <a:spcAft>
                <a:spcPts val="0"/>
              </a:spcAft>
              <a:buClr>
                <a:srgbClr val="C00000"/>
              </a:buClr>
              <a:buFont typeface="+mj-lt"/>
              <a:buAutoNum type="arabicPeriod"/>
              <a:defRPr/>
            </a:pPr>
            <a:r>
              <a:rPr lang="en-US" altLang="zh-CN" sz="2800" kern="1400" spc="100" dirty="0" err="1" smtClean="0">
                <a:latin typeface="Times New Roman" pitchFamily="18" charset="0"/>
                <a:ea typeface="黑体" pitchFamily="49" charset="-122"/>
              </a:rPr>
              <a:t>Mamdani</a:t>
            </a:r>
            <a:r>
              <a:rPr lang="zh-CN" altLang="en-US" sz="2800" kern="1400" spc="100" dirty="0" smtClean="0">
                <a:latin typeface="Times New Roman" pitchFamily="18" charset="0"/>
                <a:ea typeface="黑体" pitchFamily="49" charset="-122"/>
              </a:rPr>
              <a:t>型模糊控制器的设计</a:t>
            </a:r>
            <a:endParaRPr lang="en-US" altLang="zh-CN" sz="2800" kern="1400" spc="100" dirty="0">
              <a:latin typeface="Times New Roman" pitchFamily="18" charset="0"/>
              <a:ea typeface="黑体" pitchFamily="49" charset="-122"/>
            </a:endParaRPr>
          </a:p>
          <a:p>
            <a:pPr marL="514350" indent="-514350" eaLnBrk="1" fontAlgn="auto" hangingPunct="1">
              <a:lnSpc>
                <a:spcPct val="150000"/>
              </a:lnSpc>
              <a:spcAft>
                <a:spcPts val="0"/>
              </a:spcAft>
              <a:buClr>
                <a:srgbClr val="C00000"/>
              </a:buClr>
              <a:buFont typeface="+mj-lt"/>
              <a:buAutoNum type="arabicPeriod"/>
              <a:defRPr/>
            </a:pPr>
            <a:r>
              <a:rPr lang="en-US" altLang="zh-CN" sz="2800" kern="1400" spc="100" dirty="0">
                <a:latin typeface="Times New Roman" pitchFamily="18" charset="0"/>
                <a:ea typeface="黑体" pitchFamily="49" charset="-122"/>
              </a:rPr>
              <a:t>T-S</a:t>
            </a:r>
            <a:r>
              <a:rPr lang="zh-CN" altLang="en-US" sz="2800" kern="1400" spc="100" dirty="0">
                <a:latin typeface="Times New Roman" pitchFamily="18" charset="0"/>
                <a:ea typeface="黑体" pitchFamily="49" charset="-122"/>
              </a:rPr>
              <a:t>型模糊控制器的设计</a:t>
            </a:r>
            <a:endParaRPr lang="en-US" altLang="zh-CN" sz="2800" kern="1400" spc="100" dirty="0">
              <a:latin typeface="Times New Roman" pitchFamily="18" charset="0"/>
              <a:ea typeface="黑体" pitchFamily="49" charset="-122"/>
            </a:endParaRPr>
          </a:p>
          <a:p>
            <a:pPr marL="514350" indent="-514350" eaLnBrk="1" fontAlgn="auto" hangingPunct="1">
              <a:lnSpc>
                <a:spcPct val="150000"/>
              </a:lnSpc>
              <a:spcAft>
                <a:spcPts val="0"/>
              </a:spcAft>
              <a:buClr>
                <a:srgbClr val="C00000"/>
              </a:buClr>
              <a:buFont typeface="+mj-lt"/>
              <a:buAutoNum type="arabicPeriod"/>
              <a:defRPr/>
            </a:pPr>
            <a:r>
              <a:rPr lang="zh-CN" altLang="en-US" sz="2800" kern="1400" spc="100" dirty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模糊控制器和</a:t>
            </a:r>
            <a:r>
              <a:rPr lang="en-US" altLang="zh-CN" sz="2800" kern="1400" spc="100" dirty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PID</a:t>
            </a:r>
            <a:r>
              <a:rPr lang="zh-CN" altLang="en-US" sz="2800" kern="1400" spc="100" dirty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控制器的结合</a:t>
            </a:r>
            <a:endParaRPr lang="en-US" altLang="zh-CN" sz="2800" kern="1400" spc="100" dirty="0">
              <a:solidFill>
                <a:srgbClr val="C00000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5124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chemeClr val="bg1"/>
                </a:solidFill>
              </a:rPr>
              <a:t>  第四章  模糊控制器的设计</a:t>
            </a:r>
          </a:p>
        </p:txBody>
      </p:sp>
    </p:spTree>
    <p:extLst>
      <p:ext uri="{BB962C8B-B14F-4D97-AF65-F5344CB8AC3E}">
        <p14:creationId xmlns:p14="http://schemas.microsoft.com/office/powerpoint/2010/main" val="113929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8" descr="til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chemeClr val="bg1"/>
                </a:solidFill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4.1 F-PID</a:t>
            </a:r>
            <a:r>
              <a:rPr lang="zh-CN" altLang="zh-CN" sz="3200" b="1" dirty="0">
                <a:solidFill>
                  <a:schemeClr val="bg1"/>
                </a:solidFill>
              </a:rPr>
              <a:t>复合控制器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5650" y="1125538"/>
            <a:ext cx="7704138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zh-CN" altLang="zh-CN" sz="2400" b="1" kern="1400" spc="100" dirty="0" smtClean="0">
                <a:latin typeface="Times New Roman" pitchFamily="18" charset="0"/>
              </a:rPr>
              <a:t>虽然</a:t>
            </a:r>
            <a:r>
              <a:rPr lang="zh-CN" altLang="zh-CN" sz="2400" b="1" kern="1400" spc="100" dirty="0">
                <a:latin typeface="Times New Roman" pitchFamily="18" charset="0"/>
              </a:rPr>
              <a:t>模糊控制器具有能适应被控对象非线性和时变性的优点，而且鲁棒性较好。但是它的稳态控制精度较差，控制欠细腻，难以达到较高的控制精度，尤其在平衡点附近</a:t>
            </a:r>
            <a:r>
              <a:rPr lang="zh-CN" altLang="zh-CN" sz="2400" b="1" kern="1400" spc="100" dirty="0" smtClean="0">
                <a:latin typeface="Times New Roman" pitchFamily="18" charset="0"/>
              </a:rPr>
              <a:t>。</a:t>
            </a:r>
            <a:endParaRPr lang="en-US" altLang="zh-CN" sz="2400" b="1" kern="1400" spc="100" dirty="0" smtClean="0">
              <a:latin typeface="Times New Roman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zh-CN" altLang="zh-CN" sz="2400" b="1" kern="1400" spc="100" dirty="0" smtClean="0">
                <a:latin typeface="Times New Roman" pitchFamily="18" charset="0"/>
              </a:rPr>
              <a:t>同时</a:t>
            </a:r>
            <a:r>
              <a:rPr lang="zh-CN" altLang="zh-CN" sz="2400" b="1" kern="1400" spc="100" dirty="0">
                <a:latin typeface="Times New Roman" pitchFamily="18" charset="0"/>
              </a:rPr>
              <a:t>，它也缺少积分控制作用，不宜消除系统的静差</a:t>
            </a:r>
            <a:r>
              <a:rPr lang="zh-CN" altLang="zh-CN" sz="2400" b="1" kern="1400" spc="100" dirty="0" smtClean="0">
                <a:latin typeface="Times New Roman" pitchFamily="18" charset="0"/>
              </a:rPr>
              <a:t>。</a:t>
            </a:r>
            <a:endParaRPr lang="en-US" altLang="zh-CN" sz="2400" b="1" kern="1400" spc="100" dirty="0" smtClean="0">
              <a:latin typeface="Times New Roman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zh-CN" altLang="zh-CN" sz="2400" b="1" kern="1400" spc="100" dirty="0" smtClean="0">
                <a:latin typeface="Times New Roman" pitchFamily="18" charset="0"/>
              </a:rPr>
              <a:t>为了</a:t>
            </a:r>
            <a:r>
              <a:rPr lang="zh-CN" altLang="zh-CN" sz="2400" b="1" kern="1400" spc="100" dirty="0">
                <a:latin typeface="Times New Roman" pitchFamily="18" charset="0"/>
              </a:rPr>
              <a:t>弥补这些缺陷，实用中经常把基本模糊控制器跟其他控制器相结合，充分发挥它们各自的优点，以使控制效果更加完美，满足工业中各种不同的需求。</a:t>
            </a:r>
            <a:endParaRPr lang="en-US" altLang="zh-CN" sz="2400" b="1" kern="1400" spc="1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19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8" descr="til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chemeClr val="bg1"/>
                </a:solidFill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4.1 F-PID</a:t>
            </a:r>
            <a:r>
              <a:rPr lang="zh-CN" altLang="zh-CN" sz="3200" b="1" dirty="0">
                <a:solidFill>
                  <a:schemeClr val="bg1"/>
                </a:solidFill>
              </a:rPr>
              <a:t>复合控制器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5650" y="1125538"/>
            <a:ext cx="7704138" cy="320087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en-US" altLang="zh-TW" sz="2400" b="1" dirty="0" smtClean="0">
                <a:solidFill>
                  <a:srgbClr val="FF0000"/>
                </a:solidFill>
              </a:rPr>
              <a:t>4.1.1  </a:t>
            </a:r>
            <a:r>
              <a:rPr lang="zh-TW" altLang="zh-CN" sz="2400" b="1" dirty="0" smtClean="0">
                <a:solidFill>
                  <a:srgbClr val="FF0000"/>
                </a:solidFill>
              </a:rPr>
              <a:t>模糊控制</a:t>
            </a:r>
            <a:r>
              <a:rPr lang="zh-TW" altLang="zh-CN" sz="2400" b="1" dirty="0">
                <a:solidFill>
                  <a:srgbClr val="FF0000"/>
                </a:solidFill>
              </a:rPr>
              <a:t>在平衡点附近的盲区</a:t>
            </a:r>
            <a:endParaRPr lang="en-US" altLang="zh-CN" sz="2400" b="1" kern="1400" spc="100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zh-CN" altLang="zh-CN" sz="2400" b="1" kern="1400" spc="100" dirty="0" smtClean="0">
                <a:latin typeface="Times New Roman" pitchFamily="18" charset="0"/>
              </a:rPr>
              <a:t>常规</a:t>
            </a:r>
            <a:r>
              <a:rPr lang="zh-CN" altLang="zh-CN" sz="2400" b="1" kern="1400" spc="100" dirty="0">
                <a:latin typeface="Times New Roman" pitchFamily="18" charset="0"/>
              </a:rPr>
              <a:t>二维模糊控制器以误差和误差变化率为输入量，它具有比例</a:t>
            </a:r>
            <a:r>
              <a:rPr lang="en-US" altLang="zh-CN" sz="2400" b="1" kern="1400" spc="100" dirty="0">
                <a:latin typeface="Times New Roman" pitchFamily="18" charset="0"/>
              </a:rPr>
              <a:t>-</a:t>
            </a:r>
            <a:r>
              <a:rPr lang="zh-CN" altLang="zh-CN" sz="2400" b="1" kern="1400" spc="100" dirty="0">
                <a:latin typeface="Times New Roman" pitchFamily="18" charset="0"/>
              </a:rPr>
              <a:t>微分控制作用。比例控制可以加快系统响应速度，减小系统稳态误差，提高控制精度；微分控制可以使系统超调量减小，稳定性增加，但对干扰同样敏感，会降低抑制干扰的能力。模糊控制器缺少积分作用，从而使它消除系统误差性能欠佳，难以达到较高的控制精度。</a:t>
            </a:r>
            <a:endParaRPr lang="en-US" altLang="zh-CN" sz="2400" b="1" kern="1400" spc="1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79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8" descr="tile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chemeClr val="bg1"/>
                </a:solidFill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4.1 F-PID</a:t>
            </a:r>
            <a:r>
              <a:rPr lang="zh-CN" altLang="zh-CN" sz="3200" b="1" dirty="0">
                <a:solidFill>
                  <a:schemeClr val="bg1"/>
                </a:solidFill>
              </a:rPr>
              <a:t>复合控制器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755650" y="1125538"/>
                <a:ext cx="7704138" cy="480554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r>
                  <a:rPr lang="zh-CN" altLang="en-US" sz="2400" b="1" kern="1400" spc="100" dirty="0" smtClean="0">
                    <a:latin typeface="Times New Roman" pitchFamily="18" charset="0"/>
                  </a:rPr>
                  <a:t>以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离散论域上的二维模糊控制器为</a:t>
                </a:r>
                <a:r>
                  <a:rPr lang="zh-CN" altLang="en-US" sz="2400" b="1" kern="1400" spc="100" dirty="0" smtClean="0">
                    <a:latin typeface="Times New Roman" pitchFamily="18" charset="0"/>
                  </a:rPr>
                  <a:t>例。当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偏差信号</a:t>
                </a:r>
                <a:r>
                  <a:rPr lang="en-US" altLang="zh-CN" sz="2400" b="1" kern="1400" spc="100" dirty="0">
                    <a:latin typeface="Times New Roman" pitchFamily="18" charset="0"/>
                  </a:rPr>
                  <a:t>e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的物理论域</a:t>
                </a:r>
                <a:r>
                  <a:rPr lang="en-US" altLang="zh-CN" sz="2400" b="1" kern="1400" spc="100" dirty="0">
                    <a:latin typeface="Times New Roman" pitchFamily="18" charset="0"/>
                  </a:rPr>
                  <a:t>X=[-a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，</a:t>
                </a:r>
                <a:r>
                  <a:rPr lang="en-US" altLang="zh-CN" sz="2400" b="1" kern="1400" spc="100" dirty="0">
                    <a:latin typeface="Times New Roman" pitchFamily="18" charset="0"/>
                  </a:rPr>
                  <a:t>a]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，模糊论域为 </a:t>
                </a:r>
                <a:endParaRPr lang="en-US" altLang="zh-CN" sz="2400" b="1" kern="1400" spc="100" dirty="0" smtClean="0">
                  <a:latin typeface="Times New Roman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endParaRPr lang="en-US" altLang="zh-CN" sz="2400" b="1" kern="1400" spc="100" dirty="0">
                  <a:latin typeface="Times New Roman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defRPr/>
                </a:pPr>
                <a:r>
                  <a:rPr lang="zh-CN" altLang="en-US" sz="2400" b="1" kern="1400" spc="100" dirty="0" smtClean="0">
                    <a:latin typeface="Times New Roman" pitchFamily="18" charset="0"/>
                  </a:rPr>
                  <a:t>时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，由量化因子定义 </a:t>
                </a:r>
                <a:r>
                  <a:rPr lang="zh-CN" altLang="en-US" sz="2400" b="1" kern="1400" spc="100" dirty="0" smtClean="0">
                    <a:latin typeface="Times New Roman" pitchFamily="18" charset="0"/>
                  </a:rPr>
                  <a:t>              可知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，把输入偏差清晰值</a:t>
                </a:r>
                <a:r>
                  <a:rPr lang="en-US" altLang="zh-CN" sz="2400" b="1" kern="1400" spc="100" dirty="0">
                    <a:latin typeface="Times New Roman" pitchFamily="18" charset="0"/>
                  </a:rPr>
                  <a:t>e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转换成离散模糊论域</a:t>
                </a:r>
                <a:r>
                  <a:rPr lang="en-US" altLang="zh-CN" sz="2400" b="1" kern="1400" spc="100" dirty="0">
                    <a:latin typeface="Times New Roman" pitchFamily="18" charset="0"/>
                  </a:rPr>
                  <a:t>N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中的分档数值</a:t>
                </a:r>
                <a:r>
                  <a:rPr lang="en-US" altLang="zh-CN" sz="2400" b="1" kern="1400" spc="100" dirty="0">
                    <a:latin typeface="Times New Roman" pitchFamily="18" charset="0"/>
                  </a:rPr>
                  <a:t>n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时，</a:t>
                </a:r>
                <a:r>
                  <a:rPr lang="zh-CN" altLang="en-US" sz="2400" b="1" kern="1400" spc="100" dirty="0" smtClean="0">
                    <a:latin typeface="Times New Roman" pitchFamily="18" charset="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1" i="1" kern="1400" spc="100" smtClean="0">
                        <a:latin typeface="Cambria Math" panose="02040503050406030204" pitchFamily="18" charset="0"/>
                      </a:rPr>
                      <m:t>𝒌𝒆</m:t>
                    </m:r>
                    <m:r>
                      <a:rPr lang="en-US" altLang="zh-CN" sz="2400" b="1" i="1" kern="1400" spc="10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400" b="1" i="1" kern="1400" spc="1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400" spc="10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2400" b="1" i="1" kern="1400" spc="100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CN" altLang="en-US" sz="2400" b="1" kern="1400" spc="100" dirty="0" smtClean="0">
                    <a:latin typeface="Times New Roman" pitchFamily="18" charset="0"/>
                  </a:rPr>
                  <a:t> 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情况下，</a:t>
                </a:r>
                <a:r>
                  <a:rPr lang="en-US" altLang="zh-CN" sz="2400" b="1" kern="1400" spc="100" dirty="0">
                    <a:latin typeface="Times New Roman" pitchFamily="18" charset="0"/>
                  </a:rPr>
                  <a:t>n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由取整</a:t>
                </a:r>
                <a:r>
                  <a:rPr lang="zh-CN" altLang="en-US" sz="2400" b="1" kern="1400" spc="100" dirty="0" smtClean="0">
                    <a:latin typeface="Times New Roman" pitchFamily="18" charset="0"/>
                  </a:rPr>
                  <a:t>公式</a:t>
                </a:r>
                <a:endParaRPr lang="en-US" altLang="zh-CN" sz="2400" b="1" kern="1400" spc="100" dirty="0" smtClean="0">
                  <a:latin typeface="Times New Roman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defRPr/>
                </a:pPr>
                <a:endParaRPr lang="en-US" altLang="zh-CN" sz="2400" b="1" kern="1400" spc="100" dirty="0">
                  <a:latin typeface="Times New Roman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defRPr/>
                </a:pPr>
                <a:r>
                  <a:rPr lang="zh-CN" altLang="en-US" sz="2400" b="1" kern="1400" spc="100" dirty="0" smtClean="0">
                    <a:latin typeface="Times New Roman" pitchFamily="18" charset="0"/>
                  </a:rPr>
                  <a:t>算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出，即</a:t>
                </a:r>
                <a:r>
                  <a:rPr lang="en-US" altLang="zh-CN" sz="2400" b="1" kern="1400" spc="100" dirty="0">
                    <a:latin typeface="Times New Roman" pitchFamily="18" charset="0"/>
                  </a:rPr>
                  <a:t>n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等于</a:t>
                </a:r>
                <a:r>
                  <a:rPr lang="en-US" altLang="zh-CN" sz="2400" b="1" kern="1400" spc="100" dirty="0" err="1">
                    <a:latin typeface="Times New Roman" pitchFamily="18" charset="0"/>
                  </a:rPr>
                  <a:t>ke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的四舍五入取整，其正负号与</a:t>
                </a:r>
                <a:r>
                  <a:rPr lang="en-US" altLang="zh-CN" sz="2400" b="1" kern="1400" spc="100" dirty="0">
                    <a:latin typeface="Times New Roman" pitchFamily="18" charset="0"/>
                  </a:rPr>
                  <a:t>e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的符号相同。如果处于平衡点附近，即当</a:t>
                </a:r>
                <a:r>
                  <a:rPr lang="en-US" altLang="zh-CN" sz="2400" b="1" kern="1400" spc="100" dirty="0">
                    <a:latin typeface="Times New Roman" pitchFamily="18" charset="0"/>
                  </a:rPr>
                  <a:t>n=0 (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可以看作是模糊数“零”）时，并不对应于输入量</a:t>
                </a:r>
                <a:r>
                  <a:rPr lang="en-US" altLang="zh-CN" sz="2400" b="1" kern="1400" spc="100" dirty="0">
                    <a:latin typeface="Times New Roman" pitchFamily="18" charset="0"/>
                  </a:rPr>
                  <a:t>e=0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。因为由</a:t>
                </a:r>
                <a:r>
                  <a:rPr lang="en-US" altLang="zh-CN" sz="2400" b="1" kern="1400" spc="100" dirty="0">
                    <a:latin typeface="Times New Roman" pitchFamily="18" charset="0"/>
                  </a:rPr>
                  <a:t>0 =  </a:t>
                </a:r>
                <a:r>
                  <a:rPr lang="en-US" altLang="zh-CN" sz="2400" b="1" kern="1400" spc="100" dirty="0" smtClean="0">
                    <a:latin typeface="Times New Roman" pitchFamily="18" charset="0"/>
                  </a:rPr>
                  <a:t>               </a:t>
                </a:r>
                <a:r>
                  <a:rPr lang="zh-CN" altLang="en-US" sz="2400" b="1" kern="1400" spc="100" dirty="0" smtClean="0">
                    <a:latin typeface="Times New Roman" pitchFamily="18" charset="0"/>
                  </a:rPr>
                  <a:t>可以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推出</a:t>
                </a:r>
                <a:endParaRPr lang="en-US" altLang="zh-CN" sz="2400" b="1" kern="1400" spc="100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50" y="1125538"/>
                <a:ext cx="7704138" cy="4805546"/>
              </a:xfrm>
              <a:prstGeom prst="rect">
                <a:avLst/>
              </a:prstGeom>
              <a:blipFill rotWithShape="0">
                <a:blip r:embed="rId5"/>
                <a:stretch>
                  <a:fillRect l="-1266" t="-1396" r="-1187" b="-21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671324" y="2060847"/>
            <a:ext cx="101815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0027336"/>
              </p:ext>
            </p:extLst>
          </p:nvPr>
        </p:nvGraphicFramePr>
        <p:xfrm>
          <a:off x="2671323" y="2060848"/>
          <a:ext cx="3715613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4" name="Equation" r:id="rId6" imgW="2451100" imgH="279400" progId="Equation.DSMT4">
                  <p:embed/>
                </p:oleObj>
              </mc:Choice>
              <mc:Fallback>
                <p:oleObj name="Equation" r:id="rId6" imgW="2451100" imgH="279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323" y="2060848"/>
                        <a:ext cx="3715613" cy="432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851919" y="2579168"/>
            <a:ext cx="1316717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6420892"/>
              </p:ext>
            </p:extLst>
          </p:nvPr>
        </p:nvGraphicFramePr>
        <p:xfrm>
          <a:off x="3851920" y="2579168"/>
          <a:ext cx="1012320" cy="417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5" name="Equation" r:id="rId8" imgW="596900" imgH="241300" progId="Equation.DSMT4">
                  <p:embed/>
                </p:oleObj>
              </mc:Choice>
              <mc:Fallback>
                <p:oleObj name="Equation" r:id="rId8" imgW="596900" imgH="241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2579168"/>
                        <a:ext cx="1012320" cy="4177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059831" y="3841224"/>
            <a:ext cx="120222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3649344"/>
              </p:ext>
            </p:extLst>
          </p:nvPr>
        </p:nvGraphicFramePr>
        <p:xfrm>
          <a:off x="3322982" y="3788310"/>
          <a:ext cx="2231336" cy="523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6" name="Equation" r:id="rId10" imgW="1091726" imgH="253890" progId="Equation.DSMT4">
                  <p:embed/>
                </p:oleObj>
              </mc:Choice>
              <mc:Fallback>
                <p:oleObj name="Equation" r:id="rId10" imgW="1091726" imgH="25389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2982" y="3788310"/>
                        <a:ext cx="2231336" cy="5238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259632" y="5445223"/>
            <a:ext cx="1286096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4040513"/>
              </p:ext>
            </p:extLst>
          </p:nvPr>
        </p:nvGraphicFramePr>
        <p:xfrm>
          <a:off x="1115616" y="5445224"/>
          <a:ext cx="1376153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7" name="Equation" r:id="rId12" imgW="812447" imgH="253890" progId="Equation.DSMT4">
                  <p:embed/>
                </p:oleObj>
              </mc:Choice>
              <mc:Fallback>
                <p:oleObj name="Equation" r:id="rId12" imgW="812447" imgH="25389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5445224"/>
                        <a:ext cx="1376153" cy="432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2671323" y="6054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5081444"/>
              </p:ext>
            </p:extLst>
          </p:nvPr>
        </p:nvGraphicFramePr>
        <p:xfrm>
          <a:off x="2915815" y="6002043"/>
          <a:ext cx="3582201" cy="424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8" name="Equation" r:id="rId14" imgW="2171520" imgH="253800" progId="Equation.DSMT4">
                  <p:embed/>
                </p:oleObj>
              </mc:Choice>
              <mc:Fallback>
                <p:oleObj name="Equation" r:id="rId14" imgW="2171520" imgH="2538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5" y="6002043"/>
                        <a:ext cx="3582201" cy="4242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190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8" descr="til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chemeClr val="bg1"/>
                </a:solidFill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4.1 F-PID</a:t>
            </a:r>
            <a:r>
              <a:rPr lang="zh-CN" altLang="zh-CN" sz="3200" b="1" dirty="0">
                <a:solidFill>
                  <a:schemeClr val="bg1"/>
                </a:solidFill>
              </a:rPr>
              <a:t>复合控制器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755650" y="1125538"/>
                <a:ext cx="7704138" cy="523643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r>
                  <a:rPr lang="zh-CN" altLang="en-US" sz="2400" b="1" kern="1400" spc="100" dirty="0" smtClean="0">
                    <a:latin typeface="Times New Roman" pitchFamily="18" charset="0"/>
                  </a:rPr>
                  <a:t>式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中</a:t>
                </a:r>
                <a:r>
                  <a:rPr lang="en-US" altLang="zh-CN" sz="2400" b="1" kern="1400" spc="100" dirty="0">
                    <a:latin typeface="Times New Roman" pitchFamily="18" charset="0"/>
                  </a:rPr>
                  <a:t>a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是偏差</a:t>
                </a:r>
                <a:r>
                  <a:rPr lang="en-US" altLang="zh-CN" sz="2400" b="1" kern="1400" spc="100" dirty="0">
                    <a:latin typeface="Times New Roman" pitchFamily="18" charset="0"/>
                  </a:rPr>
                  <a:t>e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可取的最大值。</a:t>
                </a:r>
                <a:r>
                  <a:rPr lang="zh-CN" altLang="en-US" sz="2400" b="1" kern="1400" spc="100" dirty="0" smtClean="0">
                    <a:latin typeface="Times New Roman" pitchFamily="18" charset="0"/>
                  </a:rPr>
                  <a:t>通常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kern="1400" spc="1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400" spc="10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2400" b="1" i="1" kern="1400" spc="100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CN" altLang="en-US" sz="2400" b="1" kern="1400" spc="100" dirty="0" smtClean="0">
                    <a:latin typeface="Times New Roman" pitchFamily="18" charset="0"/>
                  </a:rPr>
                  <a:t> 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取</a:t>
                </a:r>
                <a:r>
                  <a:rPr lang="en-US" altLang="zh-CN" sz="2400" b="1" kern="1400" spc="100" dirty="0">
                    <a:latin typeface="Times New Roman" pitchFamily="18" charset="0"/>
                  </a:rPr>
                  <a:t>5~7,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若取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kern="1400" spc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400" spc="10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2400" b="1" i="1" kern="1400" spc="10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CN" altLang="en-US" sz="2400" b="1" kern="1400" spc="100" dirty="0">
                    <a:latin typeface="Times New Roman" pitchFamily="18" charset="0"/>
                  </a:rPr>
                  <a:t> </a:t>
                </a:r>
                <a:r>
                  <a:rPr lang="en-US" altLang="zh-CN" sz="2400" b="1" kern="1400" spc="100" dirty="0">
                    <a:latin typeface="Times New Roman" pitchFamily="18" charset="0"/>
                  </a:rPr>
                  <a:t>=7,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则</a:t>
                </a:r>
                <a:r>
                  <a:rPr lang="en-US" altLang="zh-CN" sz="2400" b="1" kern="1400" spc="100" dirty="0">
                    <a:latin typeface="Times New Roman" pitchFamily="18" charset="0"/>
                  </a:rPr>
                  <a:t>|e| &lt;0.5a/7≈7a%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。这表明，只要</a:t>
                </a:r>
                <a:r>
                  <a:rPr lang="en-US" altLang="zh-CN" sz="2400" b="1" kern="1400" spc="100" dirty="0">
                    <a:latin typeface="Times New Roman" pitchFamily="18" charset="0"/>
                  </a:rPr>
                  <a:t>|e|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小于最大偏差</a:t>
                </a:r>
                <a:r>
                  <a:rPr lang="en-US" altLang="zh-CN" sz="2400" b="1" kern="1400" spc="100" dirty="0">
                    <a:latin typeface="Times New Roman" pitchFamily="18" charset="0"/>
                  </a:rPr>
                  <a:t>a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的</a:t>
                </a:r>
                <a:r>
                  <a:rPr lang="en-US" altLang="zh-CN" sz="2400" b="1" kern="1400" spc="100" dirty="0">
                    <a:latin typeface="Times New Roman" pitchFamily="18" charset="0"/>
                  </a:rPr>
                  <a:t>7%,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模糊控制器就视偏差输入</a:t>
                </a:r>
                <a:r>
                  <a:rPr lang="en-US" altLang="zh-CN" sz="2400" b="1" kern="1400" spc="100" dirty="0">
                    <a:latin typeface="Times New Roman" pitchFamily="18" charset="0"/>
                  </a:rPr>
                  <a:t>e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为零。因此，模糊控制器无法消除</a:t>
                </a:r>
                <a:r>
                  <a:rPr lang="en-US" altLang="zh-CN" sz="2400" b="1" kern="1400" spc="100" dirty="0">
                    <a:latin typeface="Times New Roman" pitchFamily="18" charset="0"/>
                  </a:rPr>
                  <a:t>|e|&lt;0.07 a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时稳态误差</a:t>
                </a:r>
                <a:r>
                  <a:rPr lang="zh-CN" altLang="en-US" sz="2400" b="1" kern="1400" spc="100" dirty="0" smtClean="0">
                    <a:latin typeface="Times New Roman" pitchFamily="18" charset="0"/>
                  </a:rPr>
                  <a:t>。</a:t>
                </a:r>
                <a:endParaRPr lang="en-US" altLang="zh-CN" sz="2400" b="1" kern="1400" spc="100" dirty="0" smtClean="0">
                  <a:latin typeface="Times New Roman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r>
                  <a:rPr lang="zh-CN" altLang="zh-CN" sz="2400" b="1" kern="1400" spc="100" dirty="0">
                    <a:latin typeface="Times New Roman" pitchFamily="18" charset="0"/>
                  </a:rPr>
                  <a:t>通常把平衡点附近的这个</a:t>
                </a:r>
                <a:r>
                  <a:rPr lang="en-US" altLang="zh-CN" sz="2400" b="1" kern="1400" spc="100" dirty="0">
                    <a:latin typeface="Times New Roman" pitchFamily="18" charset="0"/>
                  </a:rPr>
                  <a:t>0.07a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区域，叫作</a:t>
                </a:r>
                <a:r>
                  <a:rPr lang="zh-CN" altLang="zh-CN" sz="2400" b="1" kern="1400" spc="100" dirty="0">
                    <a:solidFill>
                      <a:srgbClr val="FF0000"/>
                    </a:solidFill>
                    <a:latin typeface="Times New Roman" pitchFamily="18" charset="0"/>
                  </a:rPr>
                  <a:t>平衡点附近的盲区或</a:t>
                </a:r>
                <a:r>
                  <a:rPr lang="zh-CN" altLang="zh-CN" sz="2400" b="1" kern="1400" spc="100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死区</a:t>
                </a:r>
                <a:endParaRPr lang="en-US" altLang="zh-CN" sz="2400" b="1" kern="1400" spc="100" dirty="0" smtClean="0">
                  <a:solidFill>
                    <a:srgbClr val="FF0000"/>
                  </a:solidFill>
                  <a:latin typeface="Times New Roman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r>
                  <a:rPr lang="zh-CN" altLang="zh-CN" sz="2400" b="1" kern="1400" spc="100" dirty="0">
                    <a:latin typeface="Times New Roman" pitchFamily="18" charset="0"/>
                  </a:rPr>
                  <a:t>盲区是由模糊控制器固有性质决定的，因为多数模糊子集不会只涵盖一个点，因此依靠模糊控制器本身是无法消除盲区的。当然也可以像世界第一台模糊控制器那样</a:t>
                </a:r>
                <a:r>
                  <a:rPr lang="zh-CN" altLang="zh-CN" sz="2400" b="1" kern="1400" spc="100" dirty="0" smtClean="0">
                    <a:latin typeface="Times New Roman" pitchFamily="18" charset="0"/>
                  </a:rPr>
                  <a:t>，</a:t>
                </a:r>
                <a:r>
                  <a:rPr lang="en-US" altLang="zh-CN" sz="2400" b="1" kern="1400" spc="100" dirty="0" err="1" smtClean="0">
                    <a:latin typeface="Times New Roman" pitchFamily="18" charset="0"/>
                  </a:rPr>
                  <a:t>Mamdani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设置的隶属函数分布避开了零点。但是即便这样，零点左右两个相邻模糊子集的核之间，仍有一定的</a:t>
                </a:r>
                <a:r>
                  <a:rPr lang="en-US" altLang="zh-CN" sz="2400" b="1" kern="1400" spc="100" dirty="0">
                    <a:latin typeface="Times New Roman" pitchFamily="18" charset="0"/>
                  </a:rPr>
                  <a:t>“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空白</a:t>
                </a:r>
                <a:r>
                  <a:rPr lang="en-US" altLang="zh-CN" sz="2400" b="1" kern="1400" spc="100" dirty="0">
                    <a:latin typeface="Times New Roman" pitchFamily="18" charset="0"/>
                  </a:rPr>
                  <a:t>”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区，平衡点附近依然存在着死区</a:t>
                </a:r>
                <a:endParaRPr lang="en-US" altLang="zh-CN" sz="2400" b="1" kern="1400" spc="100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50" y="1125538"/>
                <a:ext cx="7704138" cy="5236433"/>
              </a:xfrm>
              <a:prstGeom prst="rect">
                <a:avLst/>
              </a:prstGeom>
              <a:blipFill rotWithShape="0">
                <a:blip r:embed="rId4"/>
                <a:stretch>
                  <a:fillRect l="-1108" t="-1281" r="-1028" b="-13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671324" y="2060847"/>
            <a:ext cx="101815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851919" y="2579168"/>
            <a:ext cx="1316717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059831" y="3841224"/>
            <a:ext cx="120222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259632" y="5445223"/>
            <a:ext cx="1286096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2671323" y="6054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12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8" descr="til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chemeClr val="bg1"/>
                </a:solidFill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4.1 F-PID</a:t>
            </a:r>
            <a:r>
              <a:rPr lang="zh-CN" altLang="zh-CN" sz="3200" b="1" dirty="0">
                <a:solidFill>
                  <a:schemeClr val="bg1"/>
                </a:solidFill>
              </a:rPr>
              <a:t>复合控制器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755650" y="1125538"/>
                <a:ext cx="7704138" cy="483209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r>
                  <a:rPr lang="en-US" altLang="zh-TW" sz="2400" b="1" dirty="0" smtClean="0">
                    <a:solidFill>
                      <a:srgbClr val="FF0000"/>
                    </a:solidFill>
                  </a:rPr>
                  <a:t>4.1.2  F-PI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复合控制器</a:t>
                </a:r>
                <a:endParaRPr lang="en-US" altLang="zh-CN" sz="2400" b="1" kern="1400" spc="100" dirty="0" smtClean="0">
                  <a:solidFill>
                    <a:srgbClr val="FF0000"/>
                  </a:solidFill>
                  <a:latin typeface="Times New Roman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r>
                  <a:rPr lang="zh-CN" altLang="en-US" sz="2400" b="1" kern="1400" spc="100" dirty="0" smtClean="0">
                    <a:latin typeface="Times New Roman" pitchFamily="18" charset="0"/>
                  </a:rPr>
                  <a:t>二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维模糊控制器的</a:t>
                </a:r>
                <a:r>
                  <a:rPr lang="zh-CN" altLang="en-US" sz="2400" b="1" kern="1400" spc="100" dirty="0" smtClean="0">
                    <a:latin typeface="Times New Roman" pitchFamily="18" charset="0"/>
                  </a:rPr>
                  <a:t>输入变量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kern="1400" spc="1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400" spc="10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400" spc="10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400" b="1" kern="1400" spc="100" dirty="0" smtClean="0">
                    <a:latin typeface="Times New Roman" pitchFamily="18" charset="0"/>
                  </a:rPr>
                  <a:t> 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常有两个</a:t>
                </a:r>
                <a:r>
                  <a:rPr lang="zh-CN" altLang="en-US" sz="2400" b="1" kern="1400" spc="100" dirty="0" smtClean="0">
                    <a:latin typeface="Times New Roman" pitchFamily="18" charset="0"/>
                  </a:rPr>
                  <a:t>分量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：</a:t>
                </a:r>
                <a:r>
                  <a:rPr lang="zh-CN" altLang="en-US" sz="2400" b="1" kern="1400" spc="100" dirty="0" smtClean="0">
                    <a:latin typeface="Times New Roman" pitchFamily="18" charset="0"/>
                  </a:rPr>
                  <a:t>偏差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和偏差变化率。这就相当于有了 </a:t>
                </a:r>
                <a:r>
                  <a:rPr lang="en-US" altLang="zh-CN" sz="2400" b="1" kern="1400" spc="100" dirty="0">
                    <a:latin typeface="Times New Roman" pitchFamily="18" charset="0"/>
                  </a:rPr>
                  <a:t>PID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控制器中的比例和微分两个环节，缺少积分环节</a:t>
                </a:r>
                <a:r>
                  <a:rPr lang="zh-CN" altLang="en-US" sz="2400" b="1" kern="1400" spc="100" dirty="0" smtClean="0">
                    <a:latin typeface="Times New Roman" pitchFamily="18" charset="0"/>
                  </a:rPr>
                  <a:t>。</a:t>
                </a:r>
                <a:endParaRPr lang="en-US" altLang="zh-CN" sz="2400" b="1" kern="1400" spc="100" dirty="0" smtClean="0">
                  <a:latin typeface="Times New Roman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r>
                  <a:rPr lang="zh-CN" altLang="zh-CN" sz="2400" b="1" kern="1400" spc="100" dirty="0">
                    <a:latin typeface="Times New Roman" pitchFamily="18" charset="0"/>
                  </a:rPr>
                  <a:t>积分控制可以消除稳态误差，这正是模糊控制器所缺少的环节。只是积分控制的动态响 应较慢，不过这可以用动态响应快的比例控制环节弥补。如果把比例、积分控制联合起来，组成</a:t>
                </a:r>
                <a:r>
                  <a:rPr lang="en-US" altLang="zh-CN" sz="2400" b="1" kern="1400" spc="100" dirty="0">
                    <a:latin typeface="Times New Roman" pitchFamily="18" charset="0"/>
                  </a:rPr>
                  <a:t>PI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控制环节，既能获得较高的稳态精度，又能具有较快的动态响应。为了弥补模糊控制器 在平衡点附近出现的盲区缺陷，可以引人</a:t>
                </a:r>
                <a:r>
                  <a:rPr lang="en-US" altLang="zh-CN" sz="2400" b="1" kern="1400" spc="100" dirty="0">
                    <a:latin typeface="Times New Roman" pitchFamily="18" charset="0"/>
                  </a:rPr>
                  <a:t>PI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控制环节，与模糊控制器联合构成</a:t>
                </a:r>
                <a:r>
                  <a:rPr lang="en-US" altLang="zh-CN" sz="2400" b="1" kern="1400" spc="100" dirty="0">
                    <a:latin typeface="Times New Roman" pitchFamily="18" charset="0"/>
                  </a:rPr>
                  <a:t>F-PI (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或</a:t>
                </a:r>
                <a:r>
                  <a:rPr lang="en-US" altLang="zh-CN" sz="2400" b="1" kern="1400" spc="100" dirty="0">
                    <a:latin typeface="Times New Roman" pitchFamily="18" charset="0"/>
                  </a:rPr>
                  <a:t>PID)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复合控制器</a:t>
                </a:r>
                <a:r>
                  <a:rPr lang="zh-CN" altLang="zh-CN" sz="2400" b="1" kern="1400" spc="100" dirty="0" smtClean="0">
                    <a:latin typeface="Times New Roman" pitchFamily="18" charset="0"/>
                  </a:rPr>
                  <a:t>。</a:t>
                </a:r>
                <a:endParaRPr lang="en-US" altLang="zh-CN" sz="2400" b="1" kern="1400" spc="100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50" y="1125538"/>
                <a:ext cx="7704138" cy="4832092"/>
              </a:xfrm>
              <a:prstGeom prst="rect">
                <a:avLst/>
              </a:prstGeom>
              <a:blipFill rotWithShape="0">
                <a:blip r:embed="rId4"/>
                <a:stretch>
                  <a:fillRect l="-1108" t="-1389" r="-4351" b="-21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829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8" descr="til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chemeClr val="bg1"/>
                </a:solidFill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4.1 F-PID</a:t>
            </a:r>
            <a:r>
              <a:rPr lang="zh-CN" altLang="zh-CN" sz="3200" b="1" dirty="0">
                <a:solidFill>
                  <a:schemeClr val="bg1"/>
                </a:solidFill>
              </a:rPr>
              <a:t>复合控制器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5650" y="1125538"/>
            <a:ext cx="7704138" cy="33547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zh-CN" altLang="zh-CN" sz="2400" b="1" kern="1400" spc="100" dirty="0" smtClean="0">
                <a:latin typeface="Times New Roman" pitchFamily="18" charset="0"/>
              </a:rPr>
              <a:t>理论上讲，</a:t>
            </a:r>
            <a:r>
              <a:rPr lang="en-US" altLang="zh-CN" sz="2400" b="1" kern="1400" spc="100" dirty="0" smtClean="0">
                <a:latin typeface="Times New Roman" pitchFamily="18" charset="0"/>
              </a:rPr>
              <a:t>PI</a:t>
            </a:r>
            <a:r>
              <a:rPr lang="zh-CN" altLang="zh-CN" sz="2400" b="1" kern="1400" spc="100" dirty="0" smtClean="0">
                <a:latin typeface="Times New Roman" pitchFamily="18" charset="0"/>
              </a:rPr>
              <a:t>控制器可以使系统的稳态误差为零，有着很好的消除稳态误差的作用。在输入信号</a:t>
            </a:r>
            <a:r>
              <a:rPr lang="en-US" altLang="zh-CN" sz="2400" b="1" kern="1400" spc="100" dirty="0" smtClean="0">
                <a:latin typeface="Times New Roman" pitchFamily="18" charset="0"/>
              </a:rPr>
              <a:t>e</a:t>
            </a:r>
            <a:r>
              <a:rPr lang="zh-CN" altLang="zh-CN" sz="2400" b="1" kern="1400" spc="100" dirty="0" smtClean="0">
                <a:latin typeface="Times New Roman" pitchFamily="18" charset="0"/>
              </a:rPr>
              <a:t>之后，设置了一个带阈值的模态转换器，根据阈值与</a:t>
            </a:r>
            <a:r>
              <a:rPr lang="en-US" altLang="zh-CN" sz="2400" b="1" kern="1400" spc="100" dirty="0" smtClean="0">
                <a:latin typeface="Times New Roman" pitchFamily="18" charset="0"/>
              </a:rPr>
              <a:t>e</a:t>
            </a:r>
            <a:r>
              <a:rPr lang="zh-CN" altLang="zh-CN" sz="2400" b="1" kern="1400" spc="100" dirty="0" smtClean="0">
                <a:latin typeface="Times New Roman" pitchFamily="18" charset="0"/>
              </a:rPr>
              <a:t>的比较结果确定模态：</a:t>
            </a:r>
            <a:endParaRPr lang="en-US" altLang="zh-CN" sz="2400" b="1" kern="1400" spc="100" dirty="0" smtClean="0">
              <a:latin typeface="Times New Roman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zh-CN" altLang="zh-CN" sz="2400" b="1" kern="1400" spc="100" dirty="0" smtClean="0">
                <a:latin typeface="Times New Roman" pitchFamily="18" charset="0"/>
              </a:rPr>
              <a:t>当</a:t>
            </a:r>
            <a:r>
              <a:rPr lang="en-US" altLang="zh-CN" sz="2400" b="1" kern="1400" spc="100" dirty="0" smtClean="0">
                <a:latin typeface="Times New Roman" pitchFamily="18" charset="0"/>
              </a:rPr>
              <a:t>e</a:t>
            </a:r>
            <a:r>
              <a:rPr lang="zh-CN" altLang="zh-CN" sz="2400" b="1" kern="1400" spc="100" dirty="0" smtClean="0">
                <a:latin typeface="Times New Roman" pitchFamily="18" charset="0"/>
              </a:rPr>
              <a:t>大于阈值时，让信号传输到模糊控制器，以获得良好的瞬态性能；</a:t>
            </a:r>
            <a:endParaRPr lang="en-US" altLang="zh-CN" sz="2400" b="1" kern="1400" spc="100" dirty="0" smtClean="0">
              <a:latin typeface="Times New Roman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zh-CN" altLang="zh-CN" sz="2400" b="1" kern="1400" spc="100" dirty="0" smtClean="0">
                <a:latin typeface="Times New Roman" pitchFamily="18" charset="0"/>
              </a:rPr>
              <a:t>若</a:t>
            </a:r>
            <a:r>
              <a:rPr lang="en-US" altLang="zh-CN" sz="2400" b="1" kern="1400" spc="100" dirty="0" smtClean="0">
                <a:latin typeface="Times New Roman" pitchFamily="18" charset="0"/>
              </a:rPr>
              <a:t>e</a:t>
            </a:r>
            <a:r>
              <a:rPr lang="zh-CN" altLang="zh-CN" sz="2400" b="1" kern="1400" spc="100" dirty="0" smtClean="0">
                <a:latin typeface="Times New Roman" pitchFamily="18" charset="0"/>
              </a:rPr>
              <a:t>小于阈值，则让信号传输到</a:t>
            </a:r>
            <a:r>
              <a:rPr lang="en-US" altLang="zh-CN" sz="2400" b="1" kern="1400" spc="100" dirty="0" smtClean="0">
                <a:latin typeface="Times New Roman" pitchFamily="18" charset="0"/>
              </a:rPr>
              <a:t>PI</a:t>
            </a:r>
            <a:r>
              <a:rPr lang="zh-CN" altLang="zh-CN" sz="2400" b="1" kern="1400" spc="100" dirty="0" smtClean="0">
                <a:latin typeface="Times New Roman" pitchFamily="18" charset="0"/>
              </a:rPr>
              <a:t>或</a:t>
            </a:r>
            <a:r>
              <a:rPr lang="en-US" altLang="zh-CN" sz="2400" b="1" kern="1400" spc="100" dirty="0" smtClean="0">
                <a:latin typeface="Times New Roman" pitchFamily="18" charset="0"/>
              </a:rPr>
              <a:t>PID</a:t>
            </a:r>
            <a:r>
              <a:rPr lang="zh-CN" altLang="zh-CN" sz="2400" b="1" kern="1400" spc="100" dirty="0" smtClean="0">
                <a:latin typeface="Times New Roman" pitchFamily="18" charset="0"/>
              </a:rPr>
              <a:t>控制器，以获得良好的稳态性能。</a:t>
            </a:r>
            <a:endParaRPr lang="en-US" altLang="zh-CN" sz="2400" b="1" kern="1400" spc="100" dirty="0" smtClean="0">
              <a:latin typeface="Times New Roman" pitchFamily="18" charset="0"/>
            </a:endParaRPr>
          </a:p>
        </p:txBody>
      </p:sp>
      <p:pic>
        <p:nvPicPr>
          <p:cNvPr id="5" name="图片 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996" y="4527305"/>
            <a:ext cx="4804308" cy="18540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447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图片 8" descr="til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chemeClr val="bg1"/>
                </a:solidFill>
              </a:rPr>
              <a:t> 课程回顾</a:t>
            </a:r>
          </a:p>
        </p:txBody>
      </p:sp>
      <p:sp>
        <p:nvSpPr>
          <p:cNvPr id="5" name="矩形 4"/>
          <p:cNvSpPr/>
          <p:nvPr/>
        </p:nvSpPr>
        <p:spPr>
          <a:xfrm>
            <a:off x="755650" y="1125538"/>
            <a:ext cx="7704138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en-US" altLang="zh-CN" sz="2400" b="1" kern="1400" spc="100" dirty="0" err="1" smtClean="0">
                <a:latin typeface="+mn-ea"/>
              </a:rPr>
              <a:t>Mamdani</a:t>
            </a:r>
            <a:r>
              <a:rPr lang="zh-CN" altLang="en-US" sz="2400" b="1" kern="1400" spc="100" dirty="0" smtClean="0">
                <a:latin typeface="+mn-ea"/>
              </a:rPr>
              <a:t>型模糊控制器的设计</a:t>
            </a:r>
            <a:endParaRPr lang="en-US" altLang="zh-CN" sz="2400" b="1" kern="1400" spc="100" dirty="0">
              <a:latin typeface="+mn-ea"/>
            </a:endParaRPr>
          </a:p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en-US" altLang="zh-CN" sz="2400" b="1" kern="1400" spc="100" dirty="0" err="1">
                <a:latin typeface="+mn-ea"/>
              </a:rPr>
              <a:t>Mamdani</a:t>
            </a:r>
            <a:r>
              <a:rPr lang="zh-CN" altLang="en-US" sz="2400" b="1" kern="1400" spc="100" dirty="0">
                <a:latin typeface="+mn-ea"/>
              </a:rPr>
              <a:t>型模糊控制器</a:t>
            </a:r>
            <a:r>
              <a:rPr lang="zh-CN" altLang="en-US" sz="2400" b="1" kern="1400" spc="100" dirty="0" smtClean="0">
                <a:latin typeface="+mn-ea"/>
              </a:rPr>
              <a:t>的基本组成</a:t>
            </a:r>
            <a:endParaRPr lang="en-US" altLang="zh-CN" sz="2400" b="1" kern="1400" spc="100" dirty="0">
              <a:latin typeface="+mn-ea"/>
            </a:endParaRPr>
          </a:p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zh-CN" altLang="en-US" sz="2400" b="1" kern="1400" spc="100" dirty="0" smtClean="0">
                <a:latin typeface="+mn-ea"/>
              </a:rPr>
              <a:t>量化因子和比例因子</a:t>
            </a:r>
            <a:endParaRPr lang="en-US" altLang="zh-CN" sz="2400" b="1" kern="1400" spc="100" dirty="0">
              <a:latin typeface="+mn-ea"/>
            </a:endParaRPr>
          </a:p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zh-CN" altLang="en-US" sz="2400" b="1" kern="1400" spc="100" dirty="0" smtClean="0">
                <a:latin typeface="+mn-ea"/>
              </a:rPr>
              <a:t>模糊化和清晰化</a:t>
            </a:r>
            <a:endParaRPr lang="en-US" altLang="zh-CN" sz="2400" b="1" kern="1400" spc="100" dirty="0">
              <a:latin typeface="+mn-ea"/>
            </a:endParaRPr>
          </a:p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zh-CN" altLang="en-US" sz="2400" b="1" kern="1400" spc="100" dirty="0" smtClean="0">
                <a:latin typeface="+mn-ea"/>
              </a:rPr>
              <a:t>模糊控制</a:t>
            </a:r>
            <a:r>
              <a:rPr lang="zh-CN" altLang="en-US" sz="2400" b="1" kern="1400" spc="100" dirty="0" smtClean="0">
                <a:latin typeface="+mn-ea"/>
              </a:rPr>
              <a:t>规则</a:t>
            </a:r>
            <a:endParaRPr lang="en-US" altLang="zh-CN" sz="2400" b="1" kern="1400" spc="1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7715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8" descr="til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chemeClr val="bg1"/>
                </a:solidFill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4.1 F-PID</a:t>
            </a:r>
            <a:r>
              <a:rPr lang="zh-CN" altLang="zh-CN" sz="3200" b="1" dirty="0">
                <a:solidFill>
                  <a:schemeClr val="bg1"/>
                </a:solidFill>
              </a:rPr>
              <a:t>复合控制器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5650" y="1125538"/>
            <a:ext cx="7704138" cy="209288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zh-CN" altLang="zh-CN" sz="2400" b="1" kern="1400" spc="100" dirty="0" smtClean="0">
                <a:latin typeface="Times New Roman" pitchFamily="18" charset="0"/>
              </a:rPr>
              <a:t>这种</a:t>
            </a:r>
            <a:r>
              <a:rPr lang="en-US" altLang="zh-CN" sz="2400" b="1" kern="1400" spc="100" dirty="0">
                <a:latin typeface="Times New Roman" pitchFamily="18" charset="0"/>
              </a:rPr>
              <a:t>F-PI</a:t>
            </a:r>
            <a:r>
              <a:rPr lang="zh-CN" altLang="zh-CN" sz="2400" b="1" kern="1400" spc="100" dirty="0">
                <a:latin typeface="Times New Roman" pitchFamily="18" charset="0"/>
              </a:rPr>
              <a:t>复合控制器，比单个的模糊控制器具有更高的稳态精度，消除了盲区；而比经典的</a:t>
            </a:r>
            <a:r>
              <a:rPr lang="en-US" altLang="zh-CN" sz="2400" b="1" kern="1400" spc="100" dirty="0">
                <a:latin typeface="Times New Roman" pitchFamily="18" charset="0"/>
              </a:rPr>
              <a:t>PI</a:t>
            </a:r>
            <a:r>
              <a:rPr lang="zh-CN" altLang="zh-CN" sz="2400" b="1" kern="1400" spc="100" dirty="0">
                <a:latin typeface="Times New Roman" pitchFamily="18" charset="0"/>
              </a:rPr>
              <a:t>或</a:t>
            </a:r>
            <a:r>
              <a:rPr lang="en-US" altLang="zh-CN" sz="2400" b="1" kern="1400" spc="100" dirty="0">
                <a:latin typeface="Times New Roman" pitchFamily="18" charset="0"/>
              </a:rPr>
              <a:t>PID</a:t>
            </a:r>
            <a:r>
              <a:rPr lang="zh-CN" altLang="zh-CN" sz="2400" b="1" kern="1400" spc="100" dirty="0">
                <a:latin typeface="Times New Roman" pitchFamily="18" charset="0"/>
              </a:rPr>
              <a:t>控制器具有更快的动态响应特性，使系统能更快地趋向平衡点。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endParaRPr lang="en-US" altLang="zh-CN" sz="2400" b="1" kern="1400" spc="100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8" descr="til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chemeClr val="bg1"/>
                </a:solidFill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4.2 F-PID</a:t>
            </a:r>
            <a:r>
              <a:rPr lang="zh-CN" altLang="zh-CN" sz="3200" b="1" dirty="0">
                <a:solidFill>
                  <a:schemeClr val="bg1"/>
                </a:solidFill>
              </a:rPr>
              <a:t>复合控制</a:t>
            </a:r>
            <a:r>
              <a:rPr lang="zh-CN" altLang="zh-CN" sz="3200" b="1" dirty="0" smtClean="0">
                <a:solidFill>
                  <a:schemeClr val="bg1"/>
                </a:solidFill>
              </a:rPr>
              <a:t>器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的其他形式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5650" y="1125538"/>
            <a:ext cx="7704138" cy="350865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zh-CN" altLang="zh-CN" sz="2400" b="1" kern="1400" spc="100" dirty="0" smtClean="0">
                <a:latin typeface="Times New Roman" pitchFamily="18" charset="0"/>
              </a:rPr>
              <a:t>设计</a:t>
            </a:r>
            <a:r>
              <a:rPr lang="zh-CN" altLang="zh-CN" sz="2400" b="1" kern="1400" spc="100" dirty="0">
                <a:latin typeface="Times New Roman" pitchFamily="18" charset="0"/>
              </a:rPr>
              <a:t>复合控制器的基本思想是对控制论域进行分段，在不同的分段区内采用不同的控制方式</a:t>
            </a:r>
            <a:r>
              <a:rPr lang="zh-CN" altLang="zh-CN" sz="2400" b="1" kern="1400" spc="100" dirty="0" smtClean="0">
                <a:latin typeface="Times New Roman" pitchFamily="18" charset="0"/>
              </a:rPr>
              <a:t>：</a:t>
            </a:r>
            <a:endParaRPr lang="en-US" altLang="zh-CN" sz="2400" b="1" kern="1400" spc="100" dirty="0" smtClean="0">
              <a:latin typeface="Times New Roman" pitchFamily="18" charset="0"/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zh-CN" sz="2400" b="1" kern="1400" spc="100" dirty="0" smtClean="0">
                <a:latin typeface="Times New Roman" pitchFamily="18" charset="0"/>
              </a:rPr>
              <a:t>在</a:t>
            </a:r>
            <a:r>
              <a:rPr lang="zh-CN" altLang="zh-CN" sz="2400" b="1" kern="1400" spc="100" dirty="0">
                <a:latin typeface="Times New Roman" pitchFamily="18" charset="0"/>
              </a:rPr>
              <a:t>需要提高系统响应速度、加快响应过程的论域段上，采用</a:t>
            </a:r>
            <a:r>
              <a:rPr lang="zh-CN" altLang="zh-CN" sz="2400" b="1" kern="1400" spc="100" dirty="0" smtClean="0">
                <a:latin typeface="Times New Roman" pitchFamily="18" charset="0"/>
              </a:rPr>
              <a:t>比例控制</a:t>
            </a:r>
            <a:endParaRPr lang="en-US" altLang="zh-CN" sz="2400" b="1" kern="1400" spc="100" dirty="0" smtClean="0">
              <a:latin typeface="Times New Roman" pitchFamily="18" charset="0"/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zh-CN" sz="2400" b="1" kern="1400" spc="100" dirty="0" smtClean="0">
                <a:latin typeface="Times New Roman" pitchFamily="18" charset="0"/>
              </a:rPr>
              <a:t>在</a:t>
            </a:r>
            <a:r>
              <a:rPr lang="zh-CN" altLang="zh-CN" sz="2400" b="1" kern="1400" spc="100" dirty="0">
                <a:latin typeface="Times New Roman" pitchFamily="18" charset="0"/>
              </a:rPr>
              <a:t>需要提高系统阻尼性能，减少响应过度超调的论域段上，采用</a:t>
            </a:r>
            <a:r>
              <a:rPr lang="zh-CN" altLang="zh-CN" sz="2400" b="1" kern="1400" spc="100" dirty="0" smtClean="0">
                <a:latin typeface="Times New Roman" pitchFamily="18" charset="0"/>
              </a:rPr>
              <a:t>模糊控制</a:t>
            </a:r>
            <a:endParaRPr lang="en-US" altLang="zh-CN" sz="2400" b="1" kern="1400" spc="100" dirty="0" smtClean="0">
              <a:latin typeface="Times New Roman" pitchFamily="18" charset="0"/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zh-CN" sz="2400" b="1" kern="1400" spc="100" dirty="0" smtClean="0">
                <a:latin typeface="Times New Roman" pitchFamily="18" charset="0"/>
              </a:rPr>
              <a:t>在</a:t>
            </a:r>
            <a:r>
              <a:rPr lang="zh-CN" altLang="zh-CN" sz="2400" b="1" kern="1400" spc="100" dirty="0">
                <a:latin typeface="Times New Roman" pitchFamily="18" charset="0"/>
              </a:rPr>
              <a:t>平衡点附近，希望减小稳态误差，消除小振幅振荡，可采用含有积分控制的</a:t>
            </a:r>
            <a:r>
              <a:rPr lang="en-US" altLang="zh-CN" sz="2400" b="1" kern="1400" spc="100" dirty="0">
                <a:latin typeface="Times New Roman" pitchFamily="18" charset="0"/>
              </a:rPr>
              <a:t>PI</a:t>
            </a:r>
            <a:r>
              <a:rPr lang="zh-CN" altLang="zh-CN" sz="2400" b="1" kern="1400" spc="100" dirty="0">
                <a:latin typeface="Times New Roman" pitchFamily="18" charset="0"/>
              </a:rPr>
              <a:t>控制</a:t>
            </a:r>
            <a:endParaRPr lang="en-US" altLang="zh-CN" sz="2400" b="1" kern="1400" spc="100" dirty="0">
              <a:latin typeface="Times New Roman" pitchFamily="18" charset="0"/>
            </a:endParaRPr>
          </a:p>
        </p:txBody>
      </p:sp>
      <p:pic>
        <p:nvPicPr>
          <p:cNvPr id="5" name="图片 4" descr="image3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013176"/>
            <a:ext cx="3744416" cy="15121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663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8" descr="til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chemeClr val="bg1"/>
                </a:solidFill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4.1 F-PID</a:t>
            </a:r>
            <a:r>
              <a:rPr lang="zh-CN" altLang="zh-CN" sz="3200" b="1" dirty="0">
                <a:solidFill>
                  <a:schemeClr val="bg1"/>
                </a:solidFill>
              </a:rPr>
              <a:t>复合控制器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5650" y="1125538"/>
            <a:ext cx="7704138" cy="55707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zh-CN" altLang="zh-CN" sz="2400" b="1" kern="1400" spc="100" dirty="0" smtClean="0">
                <a:latin typeface="Times New Roman" pitchFamily="18" charset="0"/>
              </a:rPr>
              <a:t>早</a:t>
            </a:r>
            <a:r>
              <a:rPr lang="zh-CN" altLang="zh-CN" sz="2400" b="1" kern="1400" spc="100" dirty="0">
                <a:latin typeface="Times New Roman" pitchFamily="18" charset="0"/>
              </a:rPr>
              <a:t>在</a:t>
            </a:r>
            <a:r>
              <a:rPr lang="en-US" altLang="zh-CN" sz="2400" b="1" kern="1400" spc="100" dirty="0">
                <a:latin typeface="Times New Roman" pitchFamily="18" charset="0"/>
              </a:rPr>
              <a:t>1988</a:t>
            </a:r>
            <a:r>
              <a:rPr lang="zh-CN" altLang="zh-CN" sz="2400" b="1" kern="1400" spc="100" dirty="0">
                <a:latin typeface="Times New Roman" pitchFamily="18" charset="0"/>
              </a:rPr>
              <a:t>年就有人做过</a:t>
            </a:r>
            <a:r>
              <a:rPr lang="en-US" altLang="zh-CN" sz="2400" b="1" kern="1400" spc="100" dirty="0">
                <a:latin typeface="Times New Roman" pitchFamily="18" charset="0"/>
              </a:rPr>
              <a:t>F-PID</a:t>
            </a:r>
            <a:r>
              <a:rPr lang="zh-CN" altLang="zh-CN" sz="2400" b="1" kern="1400" spc="100" dirty="0">
                <a:latin typeface="Times New Roman" pitchFamily="18" charset="0"/>
              </a:rPr>
              <a:t>复合控制的数字仿真研究，比较了对同一被控对象用 </a:t>
            </a:r>
            <a:r>
              <a:rPr lang="en-US" altLang="zh-CN" sz="2400" b="1" kern="1400" spc="100" dirty="0">
                <a:latin typeface="Times New Roman" pitchFamily="18" charset="0"/>
              </a:rPr>
              <a:t>F-PID</a:t>
            </a:r>
            <a:r>
              <a:rPr lang="zh-CN" altLang="zh-CN" sz="2400" b="1" kern="1400" spc="100" dirty="0">
                <a:latin typeface="Times New Roman" pitchFamily="18" charset="0"/>
              </a:rPr>
              <a:t>复合控制和</a:t>
            </a:r>
            <a:r>
              <a:rPr lang="en-US" altLang="zh-CN" sz="2400" b="1" kern="1400" spc="100" dirty="0">
                <a:latin typeface="Times New Roman" pitchFamily="18" charset="0"/>
              </a:rPr>
              <a:t>PID</a:t>
            </a:r>
            <a:r>
              <a:rPr lang="zh-CN" altLang="zh-CN" sz="2400" b="1" kern="1400" spc="100" dirty="0">
                <a:latin typeface="Times New Roman" pitchFamily="18" charset="0"/>
              </a:rPr>
              <a:t>控制的控制效果。仿真结果表明它们的稳态精度相同，而</a:t>
            </a:r>
            <a:r>
              <a:rPr lang="en-US" altLang="zh-CN" sz="2400" b="1" kern="1400" spc="100" dirty="0">
                <a:latin typeface="Times New Roman" pitchFamily="18" charset="0"/>
              </a:rPr>
              <a:t>Fuzzy- PID</a:t>
            </a:r>
            <a:r>
              <a:rPr lang="zh-CN" altLang="zh-CN" sz="2400" b="1" kern="1400" spc="100" dirty="0">
                <a:latin typeface="Times New Roman" pitchFamily="18" charset="0"/>
              </a:rPr>
              <a:t>控制比</a:t>
            </a:r>
            <a:r>
              <a:rPr lang="en-US" altLang="zh-CN" sz="2400" b="1" kern="1400" spc="100" dirty="0">
                <a:latin typeface="Times New Roman" pitchFamily="18" charset="0"/>
              </a:rPr>
              <a:t>PID</a:t>
            </a:r>
            <a:r>
              <a:rPr lang="zh-CN" altLang="zh-CN" sz="2400" b="1" kern="1400" spc="100" dirty="0">
                <a:latin typeface="Times New Roman" pitchFamily="18" charset="0"/>
              </a:rPr>
              <a:t>控制的动态响应更快，超调更小，其稳态精度要比单纯的模糊控制器提高了很多</a:t>
            </a:r>
            <a:r>
              <a:rPr lang="zh-CN" altLang="zh-CN" sz="2400" b="1" kern="1400" spc="100" dirty="0" smtClean="0">
                <a:latin typeface="Times New Roman" pitchFamily="18" charset="0"/>
              </a:rPr>
              <a:t>。</a:t>
            </a:r>
            <a:endParaRPr lang="en-US" altLang="zh-CN" sz="2400" b="1" kern="1400" spc="100" dirty="0" smtClean="0">
              <a:latin typeface="Times New Roman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zh-CN" altLang="zh-CN" sz="2400" b="1" kern="1400" spc="100" dirty="0" smtClean="0">
                <a:latin typeface="Times New Roman" pitchFamily="18" charset="0"/>
              </a:rPr>
              <a:t>设计</a:t>
            </a:r>
            <a:r>
              <a:rPr lang="zh-CN" altLang="zh-CN" sz="2400" b="1" kern="1400" spc="100" dirty="0">
                <a:latin typeface="Times New Roman" pitchFamily="18" charset="0"/>
              </a:rPr>
              <a:t>复合控制器时可以对多种控制器分别进行，设计的关键是选好模态转换的阈值。</a:t>
            </a:r>
            <a:r>
              <a:rPr lang="en-US" altLang="zh-CN" sz="2400" b="1" kern="1400" spc="100" dirty="0">
                <a:latin typeface="Times New Roman" pitchFamily="18" charset="0"/>
              </a:rPr>
              <a:t>F</a:t>
            </a:r>
            <a:r>
              <a:rPr lang="zh-CN" altLang="zh-CN" sz="2400" b="1" kern="1400" spc="100" dirty="0">
                <a:latin typeface="Times New Roman" pitchFamily="18" charset="0"/>
              </a:rPr>
              <a:t>和</a:t>
            </a:r>
            <a:r>
              <a:rPr lang="en-US" altLang="zh-CN" sz="2400" b="1" kern="1400" spc="100" dirty="0">
                <a:latin typeface="Times New Roman" pitchFamily="18" charset="0"/>
              </a:rPr>
              <a:t>P</a:t>
            </a:r>
            <a:r>
              <a:rPr lang="zh-CN" altLang="zh-CN" sz="2400" b="1" kern="1400" spc="100" dirty="0">
                <a:latin typeface="Times New Roman" pitchFamily="18" charset="0"/>
              </a:rPr>
              <a:t>控制器的切换阈值太大，会过早进入模糊控制，虽然有利于减小系统的超调，却影响系统的响应速度；阈值太小，可能会出现较大的超调</a:t>
            </a:r>
            <a:r>
              <a:rPr lang="zh-CN" altLang="zh-CN" sz="2400" b="1" kern="1400" spc="100" dirty="0" smtClean="0">
                <a:latin typeface="Times New Roman" pitchFamily="18" charset="0"/>
              </a:rPr>
              <a:t>。</a:t>
            </a:r>
            <a:endParaRPr lang="en-US" altLang="zh-CN" sz="2400" b="1" kern="1400" spc="100" dirty="0" smtClean="0">
              <a:latin typeface="Times New Roman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en-US" altLang="zh-CN" sz="2400" b="1" kern="1400" spc="100" dirty="0" smtClean="0">
                <a:latin typeface="Times New Roman" pitchFamily="18" charset="0"/>
              </a:rPr>
              <a:t>F</a:t>
            </a:r>
            <a:r>
              <a:rPr lang="zh-CN" altLang="zh-CN" sz="2400" b="1" kern="1400" spc="100" dirty="0">
                <a:latin typeface="Times New Roman" pitchFamily="18" charset="0"/>
              </a:rPr>
              <a:t>和</a:t>
            </a:r>
            <a:r>
              <a:rPr lang="en-US" altLang="zh-CN" sz="2400" b="1" kern="1400" spc="100" dirty="0">
                <a:latin typeface="Times New Roman" pitchFamily="18" charset="0"/>
              </a:rPr>
              <a:t>PI</a:t>
            </a:r>
            <a:r>
              <a:rPr lang="zh-CN" altLang="zh-CN" sz="2400" b="1" kern="1400" spc="100" dirty="0">
                <a:latin typeface="Times New Roman" pitchFamily="18" charset="0"/>
              </a:rPr>
              <a:t>控制器的切换阈值，一般都选在模糊论域的</a:t>
            </a:r>
            <a:r>
              <a:rPr lang="en-US" altLang="zh-CN" sz="2400" b="1" kern="1400" spc="100" dirty="0">
                <a:latin typeface="Times New Roman" pitchFamily="18" charset="0"/>
              </a:rPr>
              <a:t>“</a:t>
            </a:r>
            <a:r>
              <a:rPr lang="zh-CN" altLang="zh-CN" sz="2400" b="1" kern="1400" spc="100" dirty="0">
                <a:latin typeface="Times New Roman" pitchFamily="18" charset="0"/>
              </a:rPr>
              <a:t>零</a:t>
            </a:r>
            <a:r>
              <a:rPr lang="en-US" altLang="zh-CN" sz="2400" b="1" kern="1400" spc="100" dirty="0">
                <a:latin typeface="Times New Roman" pitchFamily="18" charset="0"/>
              </a:rPr>
              <a:t>”</a:t>
            </a:r>
            <a:r>
              <a:rPr lang="zh-CN" altLang="zh-CN" sz="2400" b="1" kern="1400" spc="100" dirty="0">
                <a:latin typeface="Times New Roman" pitchFamily="18" charset="0"/>
              </a:rPr>
              <a:t>点，这样才能避免</a:t>
            </a:r>
            <a:r>
              <a:rPr lang="en-US" altLang="zh-CN" sz="2400" b="1" kern="1400" spc="100" dirty="0">
                <a:latin typeface="Times New Roman" pitchFamily="18" charset="0"/>
              </a:rPr>
              <a:t>F</a:t>
            </a:r>
            <a:r>
              <a:rPr lang="zh-CN" altLang="zh-CN" sz="2400" b="1" kern="1400" spc="100" dirty="0">
                <a:latin typeface="Times New Roman" pitchFamily="18" charset="0"/>
              </a:rPr>
              <a:t>控制器的</a:t>
            </a:r>
            <a:r>
              <a:rPr lang="en-US" altLang="zh-CN" sz="2400" b="1" kern="1400" spc="100" dirty="0">
                <a:latin typeface="Times New Roman" pitchFamily="18" charset="0"/>
              </a:rPr>
              <a:t>“</a:t>
            </a:r>
            <a:r>
              <a:rPr lang="zh-CN" altLang="zh-CN" sz="2400" b="1" kern="1400" spc="100" dirty="0">
                <a:latin typeface="Times New Roman" pitchFamily="18" charset="0"/>
              </a:rPr>
              <a:t>死区</a:t>
            </a:r>
            <a:r>
              <a:rPr lang="en-US" altLang="zh-CN" sz="2400" b="1" kern="1400" spc="100" dirty="0">
                <a:latin typeface="Times New Roman" pitchFamily="18" charset="0"/>
              </a:rPr>
              <a:t>”</a:t>
            </a:r>
            <a:r>
              <a:rPr lang="zh-CN" altLang="zh-CN" sz="2400" b="1" kern="1400" spc="100" dirty="0">
                <a:latin typeface="Times New Roman" pitchFamily="18" charset="0"/>
              </a:rPr>
              <a:t>出现，发挥</a:t>
            </a:r>
            <a:r>
              <a:rPr lang="en-US" altLang="zh-CN" sz="2400" b="1" kern="1400" spc="100" dirty="0">
                <a:latin typeface="Times New Roman" pitchFamily="18" charset="0"/>
              </a:rPr>
              <a:t>PI</a:t>
            </a:r>
            <a:r>
              <a:rPr lang="zh-CN" altLang="zh-CN" sz="2400" b="1" kern="1400" spc="100" dirty="0">
                <a:latin typeface="Times New Roman" pitchFamily="18" charset="0"/>
              </a:rPr>
              <a:t>控制器的能消除静态误差的优点</a:t>
            </a:r>
            <a:endParaRPr lang="en-US" altLang="zh-CN" sz="2400" b="1" kern="1400" spc="1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47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8" descr="til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chemeClr val="bg1"/>
                </a:solidFill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4.3 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用模糊控制器调节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PID</a:t>
            </a:r>
            <a:r>
              <a:rPr lang="zh-CN" altLang="zh-CN" sz="3200" b="1" dirty="0" smtClean="0">
                <a:solidFill>
                  <a:schemeClr val="bg1"/>
                </a:solidFill>
              </a:rPr>
              <a:t>控制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参数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5650" y="1125538"/>
            <a:ext cx="7704138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en-US" altLang="zh-CN" sz="2400" b="1" kern="1400" spc="100" dirty="0" smtClean="0">
                <a:latin typeface="Times New Roman" pitchFamily="18" charset="0"/>
                <a:hlinkClick r:id="rId4" action="ppaction://hlinkfile"/>
              </a:rPr>
              <a:t>PID</a:t>
            </a:r>
            <a:r>
              <a:rPr lang="zh-CN" altLang="en-US" sz="2400" b="1" kern="1400" spc="100" dirty="0" smtClean="0">
                <a:latin typeface="Times New Roman" pitchFamily="18" charset="0"/>
                <a:hlinkClick r:id="rId4" action="ppaction://hlinkfile"/>
              </a:rPr>
              <a:t>控制器的参数</a:t>
            </a:r>
            <a:endParaRPr lang="en-US" altLang="zh-CN" sz="2400" b="1" kern="1400" spc="1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46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图片 8" descr="til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solidFill>
                  <a:schemeClr val="bg1"/>
                </a:solidFill>
              </a:rPr>
              <a:t> 本节内容</a:t>
            </a:r>
          </a:p>
        </p:txBody>
      </p:sp>
      <p:sp>
        <p:nvSpPr>
          <p:cNvPr id="5" name="矩形 4"/>
          <p:cNvSpPr/>
          <p:nvPr/>
        </p:nvSpPr>
        <p:spPr>
          <a:xfrm>
            <a:off x="755650" y="1125538"/>
            <a:ext cx="7704138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zh-CN" altLang="en-US" sz="2400" b="1" kern="1400" spc="100" dirty="0" smtClean="0">
                <a:latin typeface="+mn-ea"/>
              </a:rPr>
              <a:t>模糊控制系统的基本组成</a:t>
            </a:r>
            <a:endParaRPr lang="en-US" altLang="zh-CN" sz="2400" b="1" kern="1400" spc="100" dirty="0">
              <a:latin typeface="+mn-ea"/>
            </a:endParaRPr>
          </a:p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zh-CN" altLang="en-US" sz="2400" b="1" kern="1400" spc="100" dirty="0" smtClean="0">
                <a:latin typeface="+mn-ea"/>
              </a:rPr>
              <a:t>传统控制系统的结构</a:t>
            </a:r>
            <a:endParaRPr lang="en-US" altLang="zh-CN" sz="2400" b="1" kern="1400" spc="100" dirty="0" smtClean="0">
              <a:latin typeface="+mn-ea"/>
            </a:endParaRPr>
          </a:p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zh-CN" altLang="en-US" sz="2400" b="1" kern="1400" spc="100" dirty="0" smtClean="0">
                <a:latin typeface="+mn-ea"/>
              </a:rPr>
              <a:t>模糊控制系统的结构</a:t>
            </a:r>
            <a:endParaRPr lang="en-US" altLang="zh-CN" sz="2400" b="1" kern="1400" spc="100" dirty="0" smtClean="0">
              <a:latin typeface="+mn-ea"/>
            </a:endParaRPr>
          </a:p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zh-CN" altLang="en-US" sz="2400" b="1" kern="1400" spc="100" dirty="0" smtClean="0">
                <a:latin typeface="+mn-ea"/>
              </a:rPr>
              <a:t>模糊控制器的</a:t>
            </a:r>
            <a:r>
              <a:rPr lang="zh-CN" altLang="en-US" sz="2400" b="1" kern="1400" spc="100" dirty="0">
                <a:latin typeface="+mn-ea"/>
              </a:rPr>
              <a:t>结构</a:t>
            </a:r>
            <a:endParaRPr lang="en-US" altLang="zh-CN" sz="2400" b="1" kern="1400" spc="100" dirty="0">
              <a:latin typeface="+mn-ea"/>
            </a:endParaRPr>
          </a:p>
          <a:p>
            <a:pPr marL="342900" lvl="1" indent="-34290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en-US" altLang="zh-CN" sz="2400" b="1" kern="1400" spc="100" dirty="0" err="1" smtClean="0">
                <a:latin typeface="+mn-ea"/>
              </a:rPr>
              <a:t>Mamdani</a:t>
            </a:r>
            <a:r>
              <a:rPr lang="zh-CN" altLang="en-US" sz="2400" b="1" kern="1400" spc="100" dirty="0" smtClean="0">
                <a:latin typeface="+mn-ea"/>
              </a:rPr>
              <a:t>型模糊控制器的设计</a:t>
            </a:r>
            <a:endParaRPr lang="en-US" altLang="zh-CN" sz="2400" b="1" kern="1400" spc="100" dirty="0">
              <a:latin typeface="+mn-ea"/>
            </a:endParaRPr>
          </a:p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zh-CN" altLang="en-US" sz="2400" b="1" kern="1400" spc="100" dirty="0" smtClean="0">
                <a:latin typeface="+mn-ea"/>
              </a:rPr>
              <a:t>基本组成</a:t>
            </a:r>
            <a:endParaRPr lang="en-US" altLang="zh-CN" sz="2400" b="1" kern="1400" spc="100" dirty="0" smtClean="0">
              <a:latin typeface="+mn-ea"/>
            </a:endParaRPr>
          </a:p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zh-CN" altLang="en-US" sz="2400" b="1" kern="1400" spc="100" dirty="0" smtClean="0">
                <a:latin typeface="+mn-ea"/>
              </a:rPr>
              <a:t>量化因子、比例因子</a:t>
            </a:r>
            <a:endParaRPr lang="zh-CN" altLang="en-US" sz="2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69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图片 8" descr="til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marL="342900" indent="-342900" algn="l" eaLnBrk="1" hangingPunct="1"/>
            <a:r>
              <a:rPr lang="zh-CN" altLang="en-US" sz="3200" b="1" smtClean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0" y="2636838"/>
            <a:ext cx="9144000" cy="936625"/>
          </a:xfrm>
        </p:spPr>
        <p:txBody>
          <a:bodyPr rtlCol="0">
            <a:normAutofit/>
          </a:bodyPr>
          <a:lstStyle/>
          <a:p>
            <a:pPr lvl="1" algn="ctr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None/>
              <a:defRPr/>
            </a:pPr>
            <a:r>
              <a:rPr lang="en-US" altLang="zh-CN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Thank you all !</a:t>
            </a:r>
            <a:endParaRPr lang="zh-CN" altLang="en-US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图片 8" descr="til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chemeClr val="bg1"/>
                </a:solidFill>
              </a:rPr>
              <a:t> 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模糊</a:t>
            </a:r>
            <a:r>
              <a:rPr lang="zh-CN" altLang="en-US" sz="3200" b="1" dirty="0">
                <a:solidFill>
                  <a:schemeClr val="bg1"/>
                </a:solidFill>
              </a:rPr>
              <a:t>自动洗衣机的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设计</a:t>
            </a:r>
            <a:endParaRPr lang="zh-CN" altLang="en-US" sz="3200" b="1" dirty="0" smtClean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5650" y="1125538"/>
            <a:ext cx="7704138" cy="5597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zh-CN" altLang="en-US" sz="2400" b="1" kern="1400" spc="100" dirty="0" smtClean="0">
                <a:latin typeface="+mn-ea"/>
                <a:hlinkClick r:id="rId4" action="ppaction://hlinkfile"/>
              </a:rPr>
              <a:t>模糊</a:t>
            </a:r>
            <a:r>
              <a:rPr lang="zh-CN" altLang="en-US" sz="2400" b="1" kern="1400" spc="100" dirty="0">
                <a:latin typeface="+mn-ea"/>
                <a:hlinkClick r:id="rId4" action="ppaction://hlinkfile"/>
              </a:rPr>
              <a:t>自动洗衣机的</a:t>
            </a:r>
            <a:r>
              <a:rPr lang="zh-CN" altLang="en-US" sz="2400" b="1" kern="1400" spc="100" dirty="0" smtClean="0">
                <a:latin typeface="+mn-ea"/>
                <a:hlinkClick r:id="rId4" action="ppaction://hlinkfile"/>
              </a:rPr>
              <a:t>设计</a:t>
            </a:r>
            <a:endParaRPr lang="en-US" altLang="zh-CN" sz="2400" b="1" kern="1400" spc="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7826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8" descr="til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268413"/>
            <a:ext cx="8085137" cy="3673475"/>
          </a:xfrm>
        </p:spPr>
        <p:txBody>
          <a:bodyPr rtlCol="0">
            <a:noAutofit/>
          </a:bodyPr>
          <a:lstStyle/>
          <a:p>
            <a:pPr marL="514350" indent="-514350" eaLnBrk="1" fontAlgn="auto" hangingPunct="1">
              <a:lnSpc>
                <a:spcPct val="150000"/>
              </a:lnSpc>
              <a:spcAft>
                <a:spcPts val="0"/>
              </a:spcAft>
              <a:buClr>
                <a:srgbClr val="C00000"/>
              </a:buClr>
              <a:buFont typeface="+mj-lt"/>
              <a:buAutoNum type="arabicPeriod"/>
              <a:defRPr/>
            </a:pPr>
            <a:r>
              <a:rPr lang="zh-CN" altLang="en-US" sz="2800" kern="1400" spc="100" dirty="0">
                <a:latin typeface="Times New Roman" pitchFamily="18" charset="0"/>
                <a:ea typeface="黑体" pitchFamily="49" charset="-122"/>
              </a:rPr>
              <a:t>模糊控制系统的基本组成</a:t>
            </a:r>
            <a:endParaRPr lang="en-US" altLang="zh-CN" sz="2800" kern="1400" spc="100" dirty="0">
              <a:latin typeface="Times New Roman" pitchFamily="18" charset="0"/>
              <a:ea typeface="黑体" pitchFamily="49" charset="-122"/>
            </a:endParaRPr>
          </a:p>
          <a:p>
            <a:pPr marL="514350" indent="-514350" eaLnBrk="1" fontAlgn="auto" hangingPunct="1">
              <a:lnSpc>
                <a:spcPct val="150000"/>
              </a:lnSpc>
              <a:spcAft>
                <a:spcPts val="0"/>
              </a:spcAft>
              <a:buClr>
                <a:srgbClr val="C00000"/>
              </a:buClr>
              <a:buFont typeface="+mj-lt"/>
              <a:buAutoNum type="arabicPeriod"/>
              <a:defRPr/>
            </a:pPr>
            <a:r>
              <a:rPr lang="en-US" altLang="zh-CN" sz="2800" kern="1400" spc="100" dirty="0" err="1" smtClean="0">
                <a:latin typeface="Times New Roman" pitchFamily="18" charset="0"/>
                <a:ea typeface="黑体" pitchFamily="49" charset="-122"/>
              </a:rPr>
              <a:t>Mamdani</a:t>
            </a:r>
            <a:r>
              <a:rPr lang="zh-CN" altLang="en-US" sz="2800" kern="1400" spc="100" dirty="0" smtClean="0">
                <a:latin typeface="Times New Roman" pitchFamily="18" charset="0"/>
                <a:ea typeface="黑体" pitchFamily="49" charset="-122"/>
              </a:rPr>
              <a:t>型模糊控制器的设计</a:t>
            </a:r>
            <a:endParaRPr lang="en-US" altLang="zh-CN" sz="2800" kern="1400" spc="100" dirty="0">
              <a:latin typeface="Times New Roman" pitchFamily="18" charset="0"/>
              <a:ea typeface="黑体" pitchFamily="49" charset="-122"/>
            </a:endParaRPr>
          </a:p>
          <a:p>
            <a:pPr marL="514350" indent="-514350" eaLnBrk="1" fontAlgn="auto" hangingPunct="1">
              <a:lnSpc>
                <a:spcPct val="150000"/>
              </a:lnSpc>
              <a:spcAft>
                <a:spcPts val="0"/>
              </a:spcAft>
              <a:buClr>
                <a:srgbClr val="C00000"/>
              </a:buClr>
              <a:buFont typeface="+mj-lt"/>
              <a:buAutoNum type="arabicPeriod"/>
              <a:defRPr/>
            </a:pPr>
            <a:r>
              <a:rPr lang="en-US" altLang="zh-CN" sz="2800" kern="1400" spc="100" dirty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T-S</a:t>
            </a:r>
            <a:r>
              <a:rPr lang="zh-CN" altLang="en-US" sz="2800" kern="1400" spc="100" dirty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型模糊控制器的设计</a:t>
            </a:r>
            <a:endParaRPr lang="en-US" altLang="zh-CN" sz="2800" kern="1400" spc="100" dirty="0">
              <a:solidFill>
                <a:srgbClr val="C00000"/>
              </a:solidFill>
              <a:latin typeface="Times New Roman" pitchFamily="18" charset="0"/>
              <a:ea typeface="黑体" pitchFamily="49" charset="-122"/>
            </a:endParaRPr>
          </a:p>
          <a:p>
            <a:pPr marL="514350" indent="-514350" eaLnBrk="1" fontAlgn="auto" hangingPunct="1">
              <a:lnSpc>
                <a:spcPct val="150000"/>
              </a:lnSpc>
              <a:spcAft>
                <a:spcPts val="0"/>
              </a:spcAft>
              <a:buClr>
                <a:srgbClr val="C00000"/>
              </a:buClr>
              <a:buFont typeface="+mj-lt"/>
              <a:buAutoNum type="arabicPeriod"/>
              <a:defRPr/>
            </a:pPr>
            <a:r>
              <a:rPr lang="zh-CN" altLang="en-US" sz="2800" kern="1400" spc="100" dirty="0" smtClean="0">
                <a:latin typeface="Times New Roman" pitchFamily="18" charset="0"/>
                <a:ea typeface="黑体" pitchFamily="49" charset="-122"/>
              </a:rPr>
              <a:t>模糊控制器和</a:t>
            </a:r>
            <a:r>
              <a:rPr lang="en-US" altLang="zh-CN" sz="2800" kern="1400" spc="100" dirty="0" smtClean="0">
                <a:latin typeface="Times New Roman" pitchFamily="18" charset="0"/>
                <a:ea typeface="黑体" pitchFamily="49" charset="-122"/>
              </a:rPr>
              <a:t>PID</a:t>
            </a:r>
            <a:r>
              <a:rPr lang="zh-CN" altLang="en-US" sz="2800" kern="1400" spc="100" dirty="0" smtClean="0">
                <a:latin typeface="Times New Roman" pitchFamily="18" charset="0"/>
                <a:ea typeface="黑体" pitchFamily="49" charset="-122"/>
              </a:rPr>
              <a:t>控制器的结合</a:t>
            </a:r>
            <a:endParaRPr lang="en-US" altLang="zh-CN" sz="2800" kern="1400" spc="100" dirty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5124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chemeClr val="bg1"/>
                </a:solidFill>
              </a:rPr>
              <a:t>  第四章  模糊控制器的设计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8" descr="til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chemeClr val="bg1"/>
                </a:solidFill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3.1 T-S</a:t>
            </a:r>
            <a:r>
              <a:rPr lang="zh-CN" altLang="zh-CN" sz="3200" b="1" dirty="0">
                <a:solidFill>
                  <a:schemeClr val="bg1"/>
                </a:solidFill>
              </a:rPr>
              <a:t>型模糊模型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5650" y="1125538"/>
            <a:ext cx="7704138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en-US" altLang="zh-CN" sz="2400" b="1" kern="1400" spc="100" dirty="0" smtClean="0">
                <a:solidFill>
                  <a:srgbClr val="FF0000"/>
                </a:solidFill>
                <a:latin typeface="Times New Roman" pitchFamily="18" charset="0"/>
              </a:rPr>
              <a:t>3.1.1  </a:t>
            </a:r>
            <a:r>
              <a:rPr lang="zh-TW" altLang="zh-CN" sz="2400" b="1" kern="1400" spc="100" dirty="0" smtClean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zh-CN" sz="2400" b="1" kern="1400" spc="100" dirty="0">
                <a:solidFill>
                  <a:srgbClr val="FF0000"/>
                </a:solidFill>
                <a:latin typeface="Times New Roman" pitchFamily="18" charset="0"/>
              </a:rPr>
              <a:t>-</a:t>
            </a:r>
            <a:r>
              <a:rPr lang="zh-TW" altLang="zh-CN" sz="2400" b="1" kern="1400" spc="100" dirty="0">
                <a:solidFill>
                  <a:srgbClr val="FF0000"/>
                </a:solidFill>
                <a:latin typeface="Times New Roman" pitchFamily="18" charset="0"/>
              </a:rPr>
              <a:t>S型模糊模型概述</a:t>
            </a:r>
            <a:endParaRPr lang="en-US" altLang="zh-CN" sz="2400" b="1" kern="1400" spc="100" dirty="0">
              <a:solidFill>
                <a:srgbClr val="FF0000"/>
              </a:solidFill>
              <a:latin typeface="Times New Roman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en-US" altLang="zh-CN" sz="2400" b="1" kern="1400" spc="100" dirty="0">
                <a:latin typeface="Times New Roman" pitchFamily="18" charset="0"/>
              </a:rPr>
              <a:t>T-S</a:t>
            </a:r>
            <a:r>
              <a:rPr lang="zh-CN" altLang="zh-CN" sz="2400" b="1" kern="1400" spc="100" dirty="0">
                <a:latin typeface="Times New Roman" pitchFamily="18" charset="0"/>
              </a:rPr>
              <a:t>型</a:t>
            </a:r>
            <a:r>
              <a:rPr lang="zh-CN" altLang="zh-CN" sz="2400" b="1" kern="1400" spc="100" dirty="0">
                <a:latin typeface="Times New Roman" pitchFamily="18" charset="0"/>
              </a:rPr>
              <a:t>模糊推理</a:t>
            </a:r>
            <a:r>
              <a:rPr lang="zh-CN" altLang="zh-CN" sz="2400" b="1" kern="1400" spc="100" dirty="0" smtClean="0">
                <a:latin typeface="Times New Roman" pitchFamily="18" charset="0"/>
              </a:rPr>
              <a:t>模型特别</a:t>
            </a:r>
            <a:r>
              <a:rPr lang="zh-CN" altLang="zh-CN" sz="2400" b="1" kern="1400" spc="100" dirty="0">
                <a:latin typeface="Times New Roman" pitchFamily="18" charset="0"/>
              </a:rPr>
              <a:t>适用于“分段线性系统”的模糊控制，同时也可用作一般系统的模糊模型，非常方便于定量研究和进行数学分析</a:t>
            </a:r>
            <a:r>
              <a:rPr lang="zh-CN" altLang="zh-CN" sz="2400" b="1" kern="1400" spc="100" dirty="0" smtClean="0">
                <a:latin typeface="Times New Roman" pitchFamily="18" charset="0"/>
              </a:rPr>
              <a:t>。</a:t>
            </a:r>
            <a:endParaRPr lang="en-US" altLang="zh-CN" sz="2400" b="1" kern="1400" spc="100" dirty="0" smtClean="0">
              <a:latin typeface="Times New Roman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zh-CN" altLang="zh-CN" sz="2400" b="1" kern="1400" spc="100" dirty="0">
                <a:latin typeface="Times New Roman" pitchFamily="18" charset="0"/>
              </a:rPr>
              <a:t>把</a:t>
            </a:r>
            <a:r>
              <a:rPr lang="en-US" altLang="zh-CN" sz="2400" b="1" kern="1400" spc="100" dirty="0">
                <a:latin typeface="Times New Roman" pitchFamily="18" charset="0"/>
              </a:rPr>
              <a:t>T-S</a:t>
            </a:r>
            <a:r>
              <a:rPr lang="zh-CN" altLang="zh-CN" sz="2400" b="1" kern="1400" spc="100" dirty="0">
                <a:latin typeface="Times New Roman" pitchFamily="18" charset="0"/>
              </a:rPr>
              <a:t>型模糊模型用作模糊控制器时，主要的工作是根据被研究系统（控制器或被控对象）的大量输入</a:t>
            </a:r>
            <a:r>
              <a:rPr lang="en-US" altLang="zh-CN" sz="2400" b="1" kern="1400" spc="100" dirty="0">
                <a:latin typeface="Times New Roman" pitchFamily="18" charset="0"/>
              </a:rPr>
              <a:t>-</a:t>
            </a:r>
            <a:r>
              <a:rPr lang="zh-CN" altLang="zh-CN" sz="2400" b="1" kern="1400" spc="100" dirty="0">
                <a:latin typeface="Times New Roman" pitchFamily="18" charset="0"/>
              </a:rPr>
              <a:t>输出数据，进行结构辨识和参数辨识，建立起系统的</a:t>
            </a:r>
            <a:r>
              <a:rPr lang="en-US" altLang="zh-CN" sz="2400" b="1" kern="1400" spc="100" dirty="0">
                <a:latin typeface="Times New Roman" pitchFamily="18" charset="0"/>
              </a:rPr>
              <a:t>T-S</a:t>
            </a:r>
            <a:r>
              <a:rPr lang="zh-CN" altLang="zh-CN" sz="2400" b="1" kern="1400" spc="100" dirty="0" smtClean="0">
                <a:latin typeface="Times New Roman" pitchFamily="18" charset="0"/>
              </a:rPr>
              <a:t>模型</a:t>
            </a:r>
            <a:endParaRPr lang="en-US" altLang="zh-CN" sz="2400" b="1" kern="1400" spc="100" dirty="0" smtClean="0">
              <a:latin typeface="Times New Roman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zh-CN" altLang="zh-CN" sz="2400" b="1" kern="1400" spc="100" dirty="0" smtClean="0">
                <a:latin typeface="Times New Roman" pitchFamily="18" charset="0"/>
              </a:rPr>
              <a:t>关于</a:t>
            </a:r>
            <a:r>
              <a:rPr lang="zh-CN" altLang="zh-CN" sz="2400" b="1" kern="1400" spc="100" dirty="0">
                <a:latin typeface="Times New Roman" pitchFamily="18" charset="0"/>
              </a:rPr>
              <a:t>动态系统的</a:t>
            </a:r>
            <a:r>
              <a:rPr lang="en-US" altLang="zh-CN" sz="2400" b="1" kern="1400" spc="100" dirty="0">
                <a:latin typeface="Times New Roman" pitchFamily="18" charset="0"/>
              </a:rPr>
              <a:t>T-S</a:t>
            </a:r>
            <a:r>
              <a:rPr lang="zh-CN" altLang="zh-CN" sz="2400" b="1" kern="1400" spc="100" dirty="0">
                <a:latin typeface="Times New Roman" pitchFamily="18" charset="0"/>
              </a:rPr>
              <a:t>模糊模型，</a:t>
            </a:r>
            <a:r>
              <a:rPr lang="zh-CN" altLang="zh-CN" sz="2400" b="1" kern="1400" spc="100" dirty="0" smtClean="0">
                <a:latin typeface="Times New Roman" pitchFamily="18" charset="0"/>
              </a:rPr>
              <a:t>基本原理已经</a:t>
            </a:r>
            <a:r>
              <a:rPr lang="zh-CN" altLang="zh-CN" sz="2400" b="1" kern="1400" spc="100" dirty="0">
                <a:latin typeface="Times New Roman" pitchFamily="18" charset="0"/>
              </a:rPr>
              <a:t>作过介绍。现在只介绍在控制器的</a:t>
            </a:r>
            <a:r>
              <a:rPr lang="en-US" altLang="zh-CN" sz="2400" b="1" kern="1400" spc="100" dirty="0">
                <a:latin typeface="Times New Roman" pitchFamily="18" charset="0"/>
              </a:rPr>
              <a:t>MATLAB</a:t>
            </a:r>
            <a:r>
              <a:rPr lang="zh-CN" altLang="zh-CN" sz="2400" b="1" kern="1400" spc="100" dirty="0">
                <a:latin typeface="Times New Roman" pitchFamily="18" charset="0"/>
              </a:rPr>
              <a:t>仿真中用得最多的</a:t>
            </a:r>
            <a:r>
              <a:rPr lang="en-US" altLang="zh-CN" sz="2400" b="1" kern="1400" spc="100" dirty="0">
                <a:latin typeface="Times New Roman" pitchFamily="18" charset="0"/>
              </a:rPr>
              <a:t>T-S</a:t>
            </a:r>
            <a:r>
              <a:rPr lang="zh-CN" altLang="zh-CN" sz="2400" b="1" kern="1400" spc="100" dirty="0">
                <a:latin typeface="Times New Roman" pitchFamily="18" charset="0"/>
              </a:rPr>
              <a:t>型模糊模型的线性形式</a:t>
            </a:r>
            <a:r>
              <a:rPr lang="zh-CN" altLang="zh-CN" sz="2400" b="1" kern="1400" spc="100" dirty="0" smtClean="0">
                <a:latin typeface="Times New Roman" pitchFamily="18" charset="0"/>
              </a:rPr>
              <a:t>。</a:t>
            </a:r>
            <a:endParaRPr lang="en-US" altLang="zh-CN" sz="2400" b="1" kern="1400" spc="100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8" descr="tile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chemeClr val="bg1"/>
                </a:solidFill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3.1 T-S</a:t>
            </a:r>
            <a:r>
              <a:rPr lang="zh-CN" altLang="zh-CN" sz="3200" b="1" dirty="0">
                <a:solidFill>
                  <a:schemeClr val="bg1"/>
                </a:solidFill>
              </a:rPr>
              <a:t>型模糊模型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5650" y="1125538"/>
            <a:ext cx="7704138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zh-CN" altLang="en-US" sz="2400" b="1" kern="1400" spc="100" dirty="0" smtClean="0">
                <a:latin typeface="Times New Roman" pitchFamily="18" charset="0"/>
              </a:rPr>
              <a:t>设</a:t>
            </a:r>
            <a:r>
              <a:rPr lang="zh-CN" altLang="en-US" sz="2400" b="1" kern="1400" spc="100" dirty="0">
                <a:latin typeface="Times New Roman" pitchFamily="18" charset="0"/>
              </a:rPr>
              <a:t>某个单输入</a:t>
            </a:r>
            <a:r>
              <a:rPr lang="en-US" altLang="zh-CN" sz="2400" b="1" kern="1400" spc="100" dirty="0">
                <a:latin typeface="Times New Roman" pitchFamily="18" charset="0"/>
              </a:rPr>
              <a:t>-</a:t>
            </a:r>
            <a:r>
              <a:rPr lang="zh-CN" altLang="en-US" sz="2400" b="1" kern="1400" spc="100" dirty="0">
                <a:latin typeface="Times New Roman" pitchFamily="18" charset="0"/>
              </a:rPr>
              <a:t>单输出系统，其清晰输入量</a:t>
            </a:r>
            <a:r>
              <a:rPr lang="zh-CN" altLang="en-US" sz="2400" b="1" kern="1400" spc="100" dirty="0" smtClean="0">
                <a:latin typeface="Times New Roman" pitchFamily="18" charset="0"/>
              </a:rPr>
              <a:t>为</a:t>
            </a:r>
            <a:r>
              <a:rPr lang="en-US" altLang="zh-CN" sz="2400" b="1" kern="1400" spc="100" dirty="0" smtClean="0">
                <a:latin typeface="Times New Roman" pitchFamily="18" charset="0"/>
              </a:rPr>
              <a:t>e</a:t>
            </a:r>
            <a:r>
              <a:rPr lang="zh-CN" altLang="en-US" sz="2400" b="1" kern="1400" spc="100" dirty="0" smtClean="0">
                <a:latin typeface="Times New Roman" pitchFamily="18" charset="0"/>
              </a:rPr>
              <a:t>，</a:t>
            </a:r>
            <a:r>
              <a:rPr lang="zh-CN" altLang="en-US" sz="2400" b="1" kern="1400" spc="100" dirty="0">
                <a:latin typeface="Times New Roman" pitchFamily="18" charset="0"/>
              </a:rPr>
              <a:t>清</a:t>
            </a:r>
            <a:r>
              <a:rPr lang="zh-CN" altLang="en-US" sz="2400" b="1" kern="1400" spc="100" dirty="0" smtClean="0">
                <a:latin typeface="Times New Roman" pitchFamily="18" charset="0"/>
              </a:rPr>
              <a:t>晰</a:t>
            </a:r>
            <a:r>
              <a:rPr lang="zh-CN" altLang="en-US" sz="2400" b="1" kern="1400" spc="100" dirty="0">
                <a:latin typeface="Times New Roman" pitchFamily="18" charset="0"/>
              </a:rPr>
              <a:t>输出量</a:t>
            </a:r>
            <a:r>
              <a:rPr lang="zh-CN" altLang="en-US" sz="2400" b="1" kern="1400" spc="100" dirty="0" smtClean="0">
                <a:latin typeface="Times New Roman" pitchFamily="18" charset="0"/>
              </a:rPr>
              <a:t>为</a:t>
            </a:r>
            <a:r>
              <a:rPr lang="en-US" altLang="zh-CN" sz="2400" b="1" kern="1400" spc="100" dirty="0" smtClean="0">
                <a:latin typeface="Times New Roman" pitchFamily="18" charset="0"/>
              </a:rPr>
              <a:t>u</a:t>
            </a:r>
            <a:r>
              <a:rPr lang="zh-CN" altLang="en-US" sz="2400" b="1" kern="1400" spc="100" dirty="0" smtClean="0">
                <a:latin typeface="Times New Roman" pitchFamily="18" charset="0"/>
              </a:rPr>
              <a:t>，</a:t>
            </a:r>
            <a:r>
              <a:rPr lang="zh-CN" altLang="en-US" sz="2400" b="1" kern="1400" spc="100" dirty="0">
                <a:latin typeface="Times New Roman" pitchFamily="18" charset="0"/>
              </a:rPr>
              <a:t>已知</a:t>
            </a:r>
            <a:r>
              <a:rPr lang="en-US" altLang="zh-CN" sz="2400" b="1" kern="1400" spc="100" dirty="0">
                <a:latin typeface="Times New Roman" pitchFamily="18" charset="0"/>
              </a:rPr>
              <a:t>A</a:t>
            </a:r>
            <a:r>
              <a:rPr lang="zh-CN" altLang="en-US" sz="2400" b="1" kern="1400" spc="100" dirty="0">
                <a:latin typeface="Times New Roman" pitchFamily="18" charset="0"/>
              </a:rPr>
              <a:t>为</a:t>
            </a:r>
            <a:r>
              <a:rPr lang="en-US" altLang="zh-CN" sz="2400" b="1" kern="1400" spc="100" dirty="0">
                <a:latin typeface="Times New Roman" pitchFamily="18" charset="0"/>
              </a:rPr>
              <a:t>F</a:t>
            </a:r>
            <a:r>
              <a:rPr lang="zh-CN" altLang="en-US" sz="2400" b="1" kern="1400" spc="100" dirty="0">
                <a:latin typeface="Times New Roman" pitchFamily="18" charset="0"/>
              </a:rPr>
              <a:t>子集。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zh-CN" altLang="en-US" sz="2400" b="1" kern="1400" spc="100" dirty="0">
                <a:latin typeface="Times New Roman" pitchFamily="18" charset="0"/>
              </a:rPr>
              <a:t>在</a:t>
            </a:r>
            <a:r>
              <a:rPr lang="en-US" altLang="zh-CN" sz="2400" b="1" kern="1400" spc="100" dirty="0">
                <a:latin typeface="Times New Roman" pitchFamily="18" charset="0"/>
              </a:rPr>
              <a:t>0</a:t>
            </a:r>
            <a:r>
              <a:rPr lang="zh-CN" altLang="en-US" sz="2400" b="1" kern="1400" spc="100" dirty="0">
                <a:latin typeface="Times New Roman" pitchFamily="18" charset="0"/>
              </a:rPr>
              <a:t>阶</a:t>
            </a:r>
            <a:r>
              <a:rPr lang="en-US" altLang="zh-CN" sz="2400" b="1" kern="1400" spc="100" dirty="0">
                <a:latin typeface="Times New Roman" pitchFamily="18" charset="0"/>
              </a:rPr>
              <a:t>T-S</a:t>
            </a:r>
            <a:r>
              <a:rPr lang="zh-CN" altLang="en-US" sz="2400" b="1" kern="1400" spc="100" dirty="0">
                <a:latin typeface="Times New Roman" pitchFamily="18" charset="0"/>
              </a:rPr>
              <a:t>型模糊模型中</a:t>
            </a:r>
            <a:r>
              <a:rPr lang="zh-CN" altLang="en-US" sz="2400" b="1" kern="1400" spc="100" dirty="0" smtClean="0">
                <a:latin typeface="Times New Roman" pitchFamily="18" charset="0"/>
              </a:rPr>
              <a:t>：</a:t>
            </a:r>
            <a:endParaRPr lang="en-US" altLang="zh-CN" sz="2400" b="1" kern="1400" spc="100" dirty="0" smtClean="0">
              <a:latin typeface="Times New Roman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endParaRPr lang="en-US" altLang="zh-CN" sz="2400" b="1" kern="1400" spc="100" dirty="0" smtClean="0">
              <a:latin typeface="Times New Roman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endParaRPr lang="en-US" altLang="zh-CN" sz="2400" b="1" kern="1400" spc="100" dirty="0">
              <a:latin typeface="Times New Roman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zh-CN" altLang="zh-CN" sz="2400" b="1" kern="1400" spc="100" dirty="0">
                <a:latin typeface="Times New Roman" pitchFamily="18" charset="0"/>
              </a:rPr>
              <a:t>在</a:t>
            </a:r>
            <a:r>
              <a:rPr lang="en-US" altLang="zh-CN" sz="2400" b="1" kern="1400" spc="100" dirty="0">
                <a:latin typeface="Times New Roman" pitchFamily="18" charset="0"/>
              </a:rPr>
              <a:t>1</a:t>
            </a:r>
            <a:r>
              <a:rPr lang="zh-CN" altLang="zh-CN" sz="2400" b="1" kern="1400" spc="100" dirty="0">
                <a:latin typeface="Times New Roman" pitchFamily="18" charset="0"/>
              </a:rPr>
              <a:t>阶</a:t>
            </a:r>
            <a:r>
              <a:rPr lang="en-US" altLang="zh-CN" sz="2400" b="1" kern="1400" spc="100" dirty="0">
                <a:latin typeface="Times New Roman" pitchFamily="18" charset="0"/>
              </a:rPr>
              <a:t>T-S</a:t>
            </a:r>
            <a:r>
              <a:rPr lang="zh-CN" altLang="zh-CN" sz="2400" b="1" kern="1400" spc="100" dirty="0">
                <a:latin typeface="Times New Roman" pitchFamily="18" charset="0"/>
              </a:rPr>
              <a:t>型模糊模型中</a:t>
            </a:r>
            <a:endParaRPr lang="en-US" altLang="zh-CN" sz="2400" b="1" kern="1400" spc="100" dirty="0">
              <a:latin typeface="Times New Roman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endParaRPr lang="en-US" altLang="zh-CN" sz="2400" b="1" kern="1400" spc="100" dirty="0">
              <a:latin typeface="Times New Roman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endParaRPr lang="en-US" altLang="zh-CN" sz="2400" b="1" kern="1400" spc="100" dirty="0" smtClean="0">
              <a:latin typeface="Times New Roman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kern="1400" spc="100" dirty="0" smtClean="0">
                <a:latin typeface="Times New Roman" pitchFamily="18" charset="0"/>
              </a:rPr>
              <a:t>其中</a:t>
            </a:r>
            <a:r>
              <a:rPr lang="en-US" altLang="zh-CN" sz="2400" b="1" kern="1400" spc="100" dirty="0" smtClean="0">
                <a:latin typeface="Times New Roman" pitchFamily="18" charset="0"/>
              </a:rPr>
              <a:t>a</a:t>
            </a:r>
            <a:r>
              <a:rPr lang="zh-CN" altLang="en-US" sz="2400" b="1" kern="1400" spc="100" dirty="0" smtClean="0">
                <a:latin typeface="Times New Roman" pitchFamily="18" charset="0"/>
              </a:rPr>
              <a:t>、</a:t>
            </a:r>
            <a:r>
              <a:rPr lang="en-US" altLang="zh-CN" sz="2400" b="1" kern="1400" spc="100" dirty="0" smtClean="0">
                <a:latin typeface="Times New Roman" pitchFamily="18" charset="0"/>
              </a:rPr>
              <a:t>k</a:t>
            </a:r>
            <a:r>
              <a:rPr lang="zh-CN" altLang="en-US" sz="2400" b="1" kern="1400" spc="100" dirty="0" smtClean="0">
                <a:latin typeface="Times New Roman" pitchFamily="18" charset="0"/>
              </a:rPr>
              <a:t>均</a:t>
            </a:r>
            <a:r>
              <a:rPr lang="zh-CN" altLang="en-US" sz="2400" b="1" kern="1400" spc="100" dirty="0">
                <a:latin typeface="Times New Roman" pitchFamily="18" charset="0"/>
              </a:rPr>
              <a:t>为与</a:t>
            </a:r>
            <a:r>
              <a:rPr lang="en-US" altLang="zh-CN" sz="2400" b="1" kern="1400" spc="100" dirty="0">
                <a:latin typeface="Times New Roman" pitchFamily="18" charset="0"/>
              </a:rPr>
              <a:t>F</a:t>
            </a:r>
            <a:r>
              <a:rPr lang="zh-CN" altLang="en-US" sz="2400" b="1" kern="1400" spc="100" dirty="0">
                <a:latin typeface="Times New Roman" pitchFamily="18" charset="0"/>
              </a:rPr>
              <a:t>集合</a:t>
            </a:r>
            <a:r>
              <a:rPr lang="en-US" altLang="zh-CN" sz="2400" b="1" kern="1400" spc="100" dirty="0">
                <a:latin typeface="Times New Roman" pitchFamily="18" charset="0"/>
              </a:rPr>
              <a:t>A</a:t>
            </a:r>
            <a:r>
              <a:rPr lang="zh-CN" altLang="en-US" sz="2400" b="1" kern="1400" spc="100" dirty="0">
                <a:latin typeface="Times New Roman" pitchFamily="18" charset="0"/>
              </a:rPr>
              <a:t>有关的常数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endParaRPr lang="en-US" altLang="zh-CN" sz="2400" b="1" kern="1400" spc="100" dirty="0" smtClean="0">
              <a:latin typeface="Times New Roman" pitchFamily="18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907703" y="2564903"/>
            <a:ext cx="1013390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0711161"/>
              </p:ext>
            </p:extLst>
          </p:nvPr>
        </p:nvGraphicFramePr>
        <p:xfrm>
          <a:off x="2086233" y="2774905"/>
          <a:ext cx="4235873" cy="510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3" name="Equation" r:id="rId5" imgW="1815840" imgH="215640" progId="Equation.DSMT4">
                  <p:embed/>
                </p:oleObj>
              </mc:Choice>
              <mc:Fallback>
                <p:oleObj name="Equation" r:id="rId5" imgW="1815840" imgH="215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6233" y="2774905"/>
                        <a:ext cx="4235873" cy="5100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979711" y="3645023"/>
            <a:ext cx="1174718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3781060"/>
              </p:ext>
            </p:extLst>
          </p:nvPr>
        </p:nvGraphicFramePr>
        <p:xfrm>
          <a:off x="1979712" y="4221088"/>
          <a:ext cx="3672408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4" name="Equation" r:id="rId7" imgW="1460160" imgH="203040" progId="Equation.DSMT4">
                  <p:embed/>
                </p:oleObj>
              </mc:Choice>
              <mc:Fallback>
                <p:oleObj name="Equation" r:id="rId7" imgW="1460160" imgH="203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4221088"/>
                        <a:ext cx="3672408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233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8" descr="tile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chemeClr val="bg1"/>
                </a:solidFill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3.1 T-S</a:t>
            </a:r>
            <a:r>
              <a:rPr lang="zh-CN" altLang="zh-CN" sz="3200" b="1" dirty="0">
                <a:solidFill>
                  <a:schemeClr val="bg1"/>
                </a:solidFill>
              </a:rPr>
              <a:t>型模糊模型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755650" y="1125538"/>
                <a:ext cx="7704138" cy="501675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r>
                  <a:rPr lang="zh-CN" altLang="en-US" sz="2400" b="1" kern="1400" spc="100" dirty="0" smtClean="0">
                    <a:latin typeface="Times New Roman" pitchFamily="18" charset="0"/>
                  </a:rPr>
                  <a:t>设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某个双输入</a:t>
                </a:r>
                <a:r>
                  <a:rPr lang="en-US" altLang="zh-CN" sz="2400" b="1" kern="1400" spc="100" dirty="0">
                    <a:latin typeface="Times New Roman" pitchFamily="18" charset="0"/>
                  </a:rPr>
                  <a:t>-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单输出系统，其两个清晰输入变量</a:t>
                </a:r>
                <a:r>
                  <a:rPr lang="zh-CN" altLang="en-US" sz="2400" b="1" kern="1400" spc="100" dirty="0" smtClean="0">
                    <a:latin typeface="Times New Roman" pitchFamily="18" charset="0"/>
                  </a:rPr>
                  <a:t>为</a:t>
                </a:r>
                <a:r>
                  <a:rPr lang="en-US" altLang="zh-CN" sz="2400" b="1" kern="1400" spc="100" dirty="0" smtClean="0">
                    <a:latin typeface="Times New Roman" pitchFamily="18" charset="0"/>
                  </a:rPr>
                  <a:t>e</a:t>
                </a:r>
                <a:r>
                  <a:rPr lang="zh-CN" altLang="en-US" sz="2400" b="1" kern="1400" spc="100" dirty="0" smtClean="0">
                    <a:latin typeface="Times New Roman" pitchFamily="18" charset="0"/>
                  </a:rPr>
                  <a:t>和</a:t>
                </a:r>
                <a:r>
                  <a:rPr lang="en-US" altLang="zh-CN" sz="2400" b="1" kern="1400" spc="100" dirty="0" err="1" smtClean="0">
                    <a:latin typeface="Times New Roman" pitchFamily="18" charset="0"/>
                  </a:rPr>
                  <a:t>ec</a:t>
                </a:r>
                <a:r>
                  <a:rPr lang="zh-CN" altLang="en-US" sz="2400" b="1" kern="1400" spc="100" dirty="0" smtClean="0">
                    <a:latin typeface="Times New Roman" pitchFamily="18" charset="0"/>
                  </a:rPr>
                  <a:t> ，一个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清晰输出量</a:t>
                </a:r>
                <a:r>
                  <a:rPr lang="zh-CN" altLang="en-US" sz="2400" b="1" kern="1400" spc="100" dirty="0" smtClean="0">
                    <a:latin typeface="Times New Roman" pitchFamily="18" charset="0"/>
                  </a:rPr>
                  <a:t>为</a:t>
                </a:r>
                <a:r>
                  <a:rPr lang="en-US" altLang="zh-CN" sz="2400" b="1" kern="1400" spc="100" dirty="0" smtClean="0">
                    <a:latin typeface="Times New Roman" pitchFamily="18" charset="0"/>
                  </a:rPr>
                  <a:t>u</a:t>
                </a:r>
                <a:r>
                  <a:rPr lang="zh-CN" altLang="en-US" sz="2400" b="1" kern="1400" spc="100" dirty="0" smtClean="0">
                    <a:latin typeface="Times New Roman" pitchFamily="18" charset="0"/>
                  </a:rPr>
                  <a:t>， 已知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kern="1400" spc="1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400" spc="10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400" b="1" i="1" kern="1400" spc="10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zh-CN" altLang="en-US" sz="2400" b="1" i="1" kern="1400" spc="100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CN" sz="2400" b="1" i="1" kern="1400" spc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400" spc="10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400" b="1" i="1" kern="1400" spc="10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b="1" kern="1400" spc="100" dirty="0">
                    <a:latin typeface="Times New Roman" pitchFamily="18" charset="0"/>
                  </a:rPr>
                  <a:t>为</a:t>
                </a:r>
                <a:r>
                  <a:rPr lang="en-US" altLang="zh-CN" sz="2400" b="1" kern="1400" spc="100" dirty="0">
                    <a:latin typeface="Times New Roman" pitchFamily="18" charset="0"/>
                  </a:rPr>
                  <a:t>F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子集。</a:t>
                </a:r>
                <a:endParaRPr lang="en-US" altLang="zh-CN" sz="2400" b="1" kern="1400" spc="100" dirty="0" smtClean="0">
                  <a:latin typeface="Times New Roman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r>
                  <a:rPr lang="zh-CN" altLang="zh-CN" sz="2400" b="1" kern="1400" spc="100" dirty="0">
                    <a:latin typeface="Times New Roman" pitchFamily="18" charset="0"/>
                  </a:rPr>
                  <a:t>在</a:t>
                </a:r>
                <a:r>
                  <a:rPr lang="en-US" altLang="zh-CN" sz="2400" b="1" kern="1400" spc="100" dirty="0">
                    <a:latin typeface="Times New Roman" pitchFamily="18" charset="0"/>
                  </a:rPr>
                  <a:t>0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阶</a:t>
                </a:r>
                <a:r>
                  <a:rPr lang="en-US" altLang="zh-CN" sz="2400" b="1" kern="1400" spc="100" dirty="0">
                    <a:latin typeface="Times New Roman" pitchFamily="18" charset="0"/>
                  </a:rPr>
                  <a:t>T-S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型模糊推理中</a:t>
                </a:r>
                <a:r>
                  <a:rPr lang="zh-CN" altLang="zh-CN" sz="2400" b="1" kern="1400" spc="100" dirty="0" smtClean="0">
                    <a:latin typeface="Times New Roman" pitchFamily="18" charset="0"/>
                  </a:rPr>
                  <a:t>：</a:t>
                </a:r>
                <a:endParaRPr lang="en-US" altLang="zh-CN" sz="2400" b="1" kern="1400" spc="100" dirty="0" smtClean="0">
                  <a:latin typeface="Times New Roman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endParaRPr lang="en-US" altLang="zh-CN" sz="2400" b="1" kern="1400" spc="100" dirty="0">
                  <a:latin typeface="Times New Roman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endParaRPr lang="en-US" altLang="zh-CN" sz="2400" b="1" kern="1400" spc="100" dirty="0" smtClean="0">
                  <a:latin typeface="Times New Roman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r>
                  <a:rPr lang="zh-CN" altLang="zh-CN" sz="2400" b="1" kern="1400" spc="100" dirty="0">
                    <a:latin typeface="Times New Roman" pitchFamily="18" charset="0"/>
                  </a:rPr>
                  <a:t>在</a:t>
                </a:r>
                <a:r>
                  <a:rPr lang="en-US" altLang="zh-CN" sz="2400" b="1" kern="1400" spc="100" dirty="0">
                    <a:latin typeface="Times New Roman" pitchFamily="18" charset="0"/>
                  </a:rPr>
                  <a:t>1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阶</a:t>
                </a:r>
                <a:r>
                  <a:rPr lang="en-US" altLang="zh-CN" sz="2400" b="1" kern="1400" spc="100" dirty="0">
                    <a:latin typeface="Times New Roman" pitchFamily="18" charset="0"/>
                  </a:rPr>
                  <a:t>T-S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型模糊推理</a:t>
                </a:r>
                <a:r>
                  <a:rPr lang="zh-CN" altLang="zh-CN" sz="2400" b="1" kern="1400" spc="100" dirty="0" smtClean="0">
                    <a:latin typeface="Times New Roman" pitchFamily="18" charset="0"/>
                  </a:rPr>
                  <a:t>中</a:t>
                </a:r>
                <a:endParaRPr lang="en-US" altLang="zh-CN" sz="2400" b="1" kern="1400" spc="100" dirty="0" smtClean="0">
                  <a:latin typeface="Times New Roman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endParaRPr lang="en-US" altLang="zh-CN" sz="2400" b="1" kern="1400" spc="100" dirty="0">
                  <a:latin typeface="Times New Roman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endParaRPr lang="en-US" altLang="zh-CN" sz="2400" b="1" kern="1400" spc="100" dirty="0" smtClean="0">
                  <a:latin typeface="Times New Roman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r>
                  <a:rPr lang="zh-CN" altLang="en-US" sz="2400" b="1" kern="1400" spc="100" dirty="0" smtClean="0">
                    <a:latin typeface="Times New Roman" pitchFamily="18" charset="0"/>
                  </a:rPr>
                  <a:t>其中</a:t>
                </a:r>
                <a:r>
                  <a:rPr lang="en-US" altLang="zh-CN" sz="2400" b="1" kern="1400" spc="100" dirty="0" smtClean="0">
                    <a:latin typeface="Times New Roman" pitchFamily="18" charset="0"/>
                  </a:rPr>
                  <a:t>p</a:t>
                </a:r>
                <a:r>
                  <a:rPr lang="zh-CN" altLang="en-US" sz="2400" b="1" kern="1400" spc="100" dirty="0" smtClean="0">
                    <a:latin typeface="Times New Roman" pitchFamily="18" charset="0"/>
                  </a:rPr>
                  <a:t>、</a:t>
                </a:r>
                <a:r>
                  <a:rPr lang="en-US" altLang="zh-CN" sz="2400" b="1" kern="1400" spc="100" dirty="0" smtClean="0">
                    <a:latin typeface="Times New Roman" pitchFamily="18" charset="0"/>
                  </a:rPr>
                  <a:t>q</a:t>
                </a:r>
                <a:r>
                  <a:rPr lang="zh-CN" altLang="en-US" sz="2400" b="1" kern="1400" spc="100" dirty="0" smtClean="0">
                    <a:latin typeface="Times New Roman" pitchFamily="18" charset="0"/>
                  </a:rPr>
                  <a:t>、</a:t>
                </a:r>
                <a:r>
                  <a:rPr lang="en-US" altLang="zh-CN" sz="2400" b="1" kern="1400" spc="100" dirty="0" smtClean="0">
                    <a:latin typeface="Times New Roman" pitchFamily="18" charset="0"/>
                  </a:rPr>
                  <a:t>k</a:t>
                </a:r>
                <a:r>
                  <a:rPr lang="zh-CN" altLang="en-US" sz="2400" b="1" kern="1400" spc="100" dirty="0" smtClean="0">
                    <a:latin typeface="Times New Roman" pitchFamily="18" charset="0"/>
                  </a:rPr>
                  <a:t>是和集合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kern="1400" spc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400" spc="10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400" b="1" i="1" kern="1400" spc="10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zh-CN" altLang="en-US" sz="2400" b="1" i="1" kern="1400" spc="100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CN" sz="2400" b="1" i="1" kern="1400" spc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400" spc="10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400" b="1" i="1" kern="1400" spc="10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b="1" kern="1400" spc="100" dirty="0" smtClean="0">
                    <a:latin typeface="Times New Roman" pitchFamily="18" charset="0"/>
                  </a:rPr>
                  <a:t>有关的常数。</a:t>
                </a:r>
                <a:endParaRPr lang="en-US" altLang="zh-CN" sz="2400" b="1" kern="1400" spc="100" dirty="0">
                  <a:latin typeface="Times New Roman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endParaRPr lang="en-US" altLang="zh-CN" sz="2400" b="1" kern="1400" spc="100" dirty="0" smtClean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50" y="1125538"/>
                <a:ext cx="7704138" cy="5016758"/>
              </a:xfrm>
              <a:prstGeom prst="rect">
                <a:avLst/>
              </a:prstGeom>
              <a:blipFill rotWithShape="0">
                <a:blip r:embed="rId5"/>
                <a:stretch>
                  <a:fillRect l="-1108" t="-1337" r="-53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907703" y="2564903"/>
            <a:ext cx="1013390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979711" y="3645023"/>
            <a:ext cx="1174718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979710" y="2564902"/>
            <a:ext cx="980356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3019074"/>
              </p:ext>
            </p:extLst>
          </p:nvPr>
        </p:nvGraphicFramePr>
        <p:xfrm>
          <a:off x="1979711" y="2774904"/>
          <a:ext cx="5019575" cy="43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7" name="Equation" r:id="rId6" imgW="2616120" imgH="228600" progId="Equation.DSMT4">
                  <p:embed/>
                </p:oleObj>
              </mc:Choice>
              <mc:Fallback>
                <p:oleObj name="Equation" r:id="rId6" imgW="261612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1" y="2774904"/>
                        <a:ext cx="5019575" cy="43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004414" y="4057240"/>
            <a:ext cx="1018304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367546"/>
              </p:ext>
            </p:extLst>
          </p:nvPr>
        </p:nvGraphicFramePr>
        <p:xfrm>
          <a:off x="1979712" y="4273265"/>
          <a:ext cx="5196609" cy="451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8" name="Equation" r:id="rId8" imgW="2628720" imgH="228600" progId="Equation.DSMT4">
                  <p:embed/>
                </p:oleObj>
              </mc:Choice>
              <mc:Fallback>
                <p:oleObj name="Equation" r:id="rId8" imgW="262872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4273265"/>
                        <a:ext cx="5196609" cy="4518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768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8" descr="til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chemeClr val="bg1"/>
                </a:solidFill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3.1 T-S</a:t>
            </a:r>
            <a:r>
              <a:rPr lang="zh-CN" altLang="zh-CN" sz="3200" b="1" dirty="0">
                <a:solidFill>
                  <a:schemeClr val="bg1"/>
                </a:solidFill>
              </a:rPr>
              <a:t>型模糊模型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5650" y="1125538"/>
            <a:ext cx="7704138" cy="498598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en-US" altLang="zh-CN" sz="2400" b="1" kern="1400" spc="100" dirty="0" smtClean="0">
                <a:latin typeface="Times New Roman" pitchFamily="18" charset="0"/>
              </a:rPr>
              <a:t>T-S</a:t>
            </a:r>
            <a:r>
              <a:rPr lang="zh-CN" altLang="zh-CN" sz="2400" b="1" kern="1400" spc="100" dirty="0">
                <a:latin typeface="Times New Roman" pitchFamily="18" charset="0"/>
              </a:rPr>
              <a:t>型模糊模型不仅可以表示控制器，还可表示被控系统，同时它也能表示任何闭环系统</a:t>
            </a:r>
            <a:r>
              <a:rPr lang="zh-CN" altLang="zh-CN" sz="2400" b="1" kern="1400" spc="100" dirty="0" smtClean="0">
                <a:latin typeface="Times New Roman" pitchFamily="18" charset="0"/>
              </a:rPr>
              <a:t>。</a:t>
            </a:r>
            <a:endParaRPr lang="en-US" altLang="zh-CN" sz="2400" b="1" kern="1400" spc="100" dirty="0" smtClean="0">
              <a:latin typeface="Times New Roman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zh-CN" altLang="zh-CN" sz="2400" b="1" kern="1400" spc="100" dirty="0" smtClean="0">
                <a:latin typeface="Times New Roman" pitchFamily="18" charset="0"/>
              </a:rPr>
              <a:t>用</a:t>
            </a:r>
            <a:r>
              <a:rPr lang="en-US" altLang="zh-CN" sz="2400" b="1" kern="1400" spc="100" dirty="0">
                <a:latin typeface="Times New Roman" pitchFamily="18" charset="0"/>
              </a:rPr>
              <a:t>T-S</a:t>
            </a:r>
            <a:r>
              <a:rPr lang="zh-CN" altLang="zh-CN" sz="2400" b="1" kern="1400" spc="100" dirty="0">
                <a:latin typeface="Times New Roman" pitchFamily="18" charset="0"/>
              </a:rPr>
              <a:t>模型表示某个系统时，必须拥有该系统的大量输入</a:t>
            </a:r>
            <a:r>
              <a:rPr lang="en-US" altLang="zh-CN" sz="2400" b="1" kern="1400" spc="100" dirty="0">
                <a:latin typeface="Times New Roman" pitchFamily="18" charset="0"/>
              </a:rPr>
              <a:t>-</a:t>
            </a:r>
            <a:r>
              <a:rPr lang="zh-CN" altLang="zh-CN" sz="2400" b="1" kern="1400" spc="100" dirty="0">
                <a:latin typeface="Times New Roman" pitchFamily="18" charset="0"/>
              </a:rPr>
              <a:t>输出测试数据，通过对这些数据进行的结构辨识和参数辨识，才能建立起它的</a:t>
            </a:r>
            <a:r>
              <a:rPr lang="en-US" altLang="zh-CN" sz="2400" b="1" kern="1400" spc="100" dirty="0">
                <a:latin typeface="Times New Roman" pitchFamily="18" charset="0"/>
              </a:rPr>
              <a:t>T-S</a:t>
            </a:r>
            <a:r>
              <a:rPr lang="zh-CN" altLang="zh-CN" sz="2400" b="1" kern="1400" spc="100" dirty="0">
                <a:latin typeface="Times New Roman" pitchFamily="18" charset="0"/>
              </a:rPr>
              <a:t>模型</a:t>
            </a:r>
            <a:r>
              <a:rPr lang="zh-CN" altLang="zh-CN" sz="2400" b="1" kern="1400" spc="100" dirty="0" smtClean="0">
                <a:latin typeface="Times New Roman" pitchFamily="18" charset="0"/>
              </a:rPr>
              <a:t>。</a:t>
            </a:r>
            <a:endParaRPr lang="en-US" altLang="zh-CN" sz="2400" b="1" kern="1400" spc="100" dirty="0" smtClean="0">
              <a:latin typeface="Times New Roman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zh-CN" altLang="zh-CN" sz="2400" b="1" kern="1400" spc="100" dirty="0" smtClean="0">
                <a:latin typeface="Times New Roman" pitchFamily="18" charset="0"/>
              </a:rPr>
              <a:t>所谓</a:t>
            </a:r>
            <a:r>
              <a:rPr lang="zh-CN" altLang="zh-CN" sz="2400" b="1" kern="1400" spc="100" dirty="0">
                <a:latin typeface="Times New Roman" pitchFamily="18" charset="0"/>
              </a:rPr>
              <a:t>结构辨识，就是通过对大量数据的分析、处理，确定出代表该系统的最佳输入、输出变量；而参数辨识，就是通过对大量数据的分析、处理，确定出表示系统输出变量表达式中的系数</a:t>
            </a:r>
            <a:r>
              <a:rPr lang="zh-CN" altLang="zh-CN" sz="2400" b="1" kern="1400" spc="100" dirty="0" smtClean="0">
                <a:latin typeface="Times New Roman" pitchFamily="18" charset="0"/>
              </a:rPr>
              <a:t>。</a:t>
            </a:r>
            <a:endParaRPr lang="en-US" altLang="zh-CN" sz="2400" b="1" kern="1400" spc="100" dirty="0" smtClean="0">
              <a:latin typeface="Times New Roman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zh-CN" altLang="zh-CN" sz="2400" b="1" kern="1400" spc="100" dirty="0" smtClean="0">
                <a:latin typeface="Times New Roman" pitchFamily="18" charset="0"/>
              </a:rPr>
              <a:t>对</a:t>
            </a:r>
            <a:r>
              <a:rPr lang="zh-CN" altLang="zh-CN" sz="2400" b="1" kern="1400" spc="100" dirty="0">
                <a:latin typeface="Times New Roman" pitchFamily="18" charset="0"/>
              </a:rPr>
              <a:t>一个系统的结构辨识和参数辨识，往往是先固定参数进行结构辨识，或者反之，往返几次以便达到最佳效果。</a:t>
            </a:r>
            <a:endParaRPr lang="en-US" altLang="zh-CN" sz="2400" b="1" kern="1400" spc="100" dirty="0">
              <a:latin typeface="Times New Roman" pitchFamily="18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907703" y="2564903"/>
            <a:ext cx="1013390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979711" y="3645023"/>
            <a:ext cx="1174718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979710" y="2564902"/>
            <a:ext cx="980356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004414" y="4057240"/>
            <a:ext cx="1018304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93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8" descr="til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chemeClr val="bg1"/>
                </a:solidFill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3.1 T-S</a:t>
            </a:r>
            <a:r>
              <a:rPr lang="zh-CN" altLang="zh-CN" sz="3200" b="1" dirty="0">
                <a:solidFill>
                  <a:schemeClr val="bg1"/>
                </a:solidFill>
              </a:rPr>
              <a:t>型模糊模型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5650" y="1125538"/>
            <a:ext cx="7704138" cy="350865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zh-CN" altLang="en-US" sz="2400" b="1" kern="1400" spc="100" dirty="0" smtClean="0">
                <a:latin typeface="Times New Roman" pitchFamily="18" charset="0"/>
              </a:rPr>
              <a:t>对于</a:t>
            </a:r>
            <a:r>
              <a:rPr lang="zh-CN" altLang="en-US" sz="2400" b="1" kern="1400" spc="100" dirty="0">
                <a:latin typeface="Times New Roman" pitchFamily="18" charset="0"/>
              </a:rPr>
              <a:t>一、二维模糊控制器来说，主要进行的工作是参数辨识，特别是结论参数的辨识。就是根据系统的大量输入、输出数据，用“最小二乘”等方法，确定出满足</a:t>
            </a:r>
            <a:r>
              <a:rPr lang="en-US" altLang="zh-CN" sz="2400" b="1" kern="1400" spc="100" dirty="0">
                <a:latin typeface="Times New Roman" pitchFamily="18" charset="0"/>
              </a:rPr>
              <a:t>T-S</a:t>
            </a:r>
            <a:r>
              <a:rPr lang="zh-CN" altLang="en-US" sz="2400" b="1" kern="1400" spc="100" dirty="0">
                <a:latin typeface="Times New Roman" pitchFamily="18" charset="0"/>
              </a:rPr>
              <a:t>关系式的常数 的取值</a:t>
            </a:r>
            <a:r>
              <a:rPr lang="zh-CN" altLang="en-US" sz="2400" b="1" kern="1400" spc="100" dirty="0" smtClean="0">
                <a:latin typeface="Times New Roman" pitchFamily="18" charset="0"/>
              </a:rPr>
              <a:t>。</a:t>
            </a:r>
            <a:endParaRPr lang="en-US" altLang="zh-CN" sz="2400" b="1" kern="1400" spc="100" dirty="0" smtClean="0">
              <a:latin typeface="Times New Roman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zh-CN" altLang="en-US" sz="2400" b="1" kern="1400" spc="100" dirty="0" smtClean="0">
                <a:latin typeface="Times New Roman" pitchFamily="18" charset="0"/>
              </a:rPr>
              <a:t>若</a:t>
            </a:r>
            <a:r>
              <a:rPr lang="zh-CN" altLang="en-US" sz="2400" b="1" kern="1400" spc="100" dirty="0">
                <a:latin typeface="Times New Roman" pitchFamily="18" charset="0"/>
              </a:rPr>
              <a:t>用</a:t>
            </a:r>
            <a:r>
              <a:rPr lang="en-US" altLang="zh-CN" sz="2400" b="1" kern="1400" spc="100" dirty="0">
                <a:latin typeface="Times New Roman" pitchFamily="18" charset="0"/>
              </a:rPr>
              <a:t>MATLAB</a:t>
            </a:r>
            <a:r>
              <a:rPr lang="zh-CN" altLang="en-US" sz="2400" b="1" kern="1400" spc="100" dirty="0">
                <a:latin typeface="Times New Roman" pitchFamily="18" charset="0"/>
              </a:rPr>
              <a:t>软件，可以使用数据拟合指令“</a:t>
            </a:r>
            <a:r>
              <a:rPr lang="en-US" altLang="zh-CN" sz="2400" b="1" kern="1400" spc="100" dirty="0" err="1">
                <a:latin typeface="Times New Roman" pitchFamily="18" charset="0"/>
              </a:rPr>
              <a:t>polyfit</a:t>
            </a:r>
            <a:r>
              <a:rPr lang="en-US" altLang="zh-CN" sz="2400" b="1" kern="1400" spc="100" dirty="0">
                <a:latin typeface="Times New Roman" pitchFamily="18" charset="0"/>
              </a:rPr>
              <a:t>”</a:t>
            </a:r>
            <a:r>
              <a:rPr lang="zh-CN" altLang="en-US" sz="2400" b="1" kern="1400" spc="100" dirty="0">
                <a:latin typeface="Times New Roman" pitchFamily="18" charset="0"/>
              </a:rPr>
              <a:t>等完成任务</a:t>
            </a:r>
            <a:r>
              <a:rPr lang="zh-CN" altLang="en-US" sz="2400" b="1" kern="1400" spc="100" dirty="0" smtClean="0">
                <a:latin typeface="Times New Roman" pitchFamily="18" charset="0"/>
              </a:rPr>
              <a:t>。</a:t>
            </a:r>
            <a:endParaRPr lang="en-US" altLang="zh-CN" sz="2400" b="1" kern="1400" spc="100" dirty="0" smtClean="0">
              <a:latin typeface="Times New Roman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endParaRPr lang="en-US" altLang="zh-CN" sz="2400" b="1" kern="1400" spc="100" dirty="0">
              <a:latin typeface="Times New Roman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en-US" altLang="zh-CN" sz="2400" b="1" dirty="0" smtClean="0">
                <a:solidFill>
                  <a:srgbClr val="FF0000"/>
                </a:solidFill>
                <a:hlinkClick r:id="rId4" action="ppaction://hlinkfile"/>
              </a:rPr>
              <a:t>3.1.2  T-S</a:t>
            </a:r>
            <a:r>
              <a:rPr lang="zh-CN" altLang="zh-CN" sz="2400" b="1" dirty="0">
                <a:solidFill>
                  <a:srgbClr val="FF0000"/>
                </a:solidFill>
                <a:hlinkClick r:id="rId4" action="ppaction://hlinkfile"/>
              </a:rPr>
              <a:t>型模糊模型结论参数辨识举例</a:t>
            </a:r>
            <a:endParaRPr lang="en-US" altLang="zh-CN" sz="2400" b="1" kern="1400" spc="1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907703" y="2564903"/>
            <a:ext cx="1013390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979711" y="3645023"/>
            <a:ext cx="1174718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979710" y="2564902"/>
            <a:ext cx="980356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004414" y="4057240"/>
            <a:ext cx="1018304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66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15471</TotalTime>
  <Words>1468</Words>
  <Application>Microsoft Office PowerPoint</Application>
  <PresentationFormat>全屏显示(4:3)</PresentationFormat>
  <Paragraphs>113</Paragraphs>
  <Slides>25</Slides>
  <Notes>25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黑体</vt:lpstr>
      <vt:lpstr>华文楷体</vt:lpstr>
      <vt:lpstr>楷体</vt:lpstr>
      <vt:lpstr>宋体</vt:lpstr>
      <vt:lpstr>Arial</vt:lpstr>
      <vt:lpstr>Calibri</vt:lpstr>
      <vt:lpstr>Cambria Math</vt:lpstr>
      <vt:lpstr>Times New Roman</vt:lpstr>
      <vt:lpstr>Wingdings</vt:lpstr>
      <vt:lpstr>Office 主题</vt:lpstr>
      <vt:lpstr>自定义设计方案</vt:lpstr>
      <vt:lpstr>Equation</vt:lpstr>
      <vt:lpstr>模糊控制理论</vt:lpstr>
      <vt:lpstr> 课程回顾</vt:lpstr>
      <vt:lpstr> 模糊自动洗衣机的设计</vt:lpstr>
      <vt:lpstr>  第四章  模糊控制器的设计</vt:lpstr>
      <vt:lpstr> 3.1 T-S型模糊模型</vt:lpstr>
      <vt:lpstr> 3.1 T-S型模糊模型</vt:lpstr>
      <vt:lpstr> 3.1 T-S型模糊模型</vt:lpstr>
      <vt:lpstr> 3.1 T-S型模糊模型</vt:lpstr>
      <vt:lpstr> 3.1 T-S型模糊模型</vt:lpstr>
      <vt:lpstr> 3.2 T-S型模糊系统设计要点</vt:lpstr>
      <vt:lpstr> 3.2 T-S型模糊系统设计要点</vt:lpstr>
      <vt:lpstr> 3.2 T-S型模糊系统设计要点</vt:lpstr>
      <vt:lpstr>  第四章  模糊控制器的设计</vt:lpstr>
      <vt:lpstr> 4.1 F-PID复合控制器</vt:lpstr>
      <vt:lpstr> 4.1 F-PID复合控制器</vt:lpstr>
      <vt:lpstr> 4.1 F-PID复合控制器</vt:lpstr>
      <vt:lpstr> 4.1 F-PID复合控制器</vt:lpstr>
      <vt:lpstr> 4.1 F-PID复合控制器</vt:lpstr>
      <vt:lpstr> 4.1 F-PID复合控制器</vt:lpstr>
      <vt:lpstr> 4.1 F-PID复合控制器</vt:lpstr>
      <vt:lpstr> 4.2 F-PID复合控制器的其他形式</vt:lpstr>
      <vt:lpstr> 4.1 F-PID复合控制器</vt:lpstr>
      <vt:lpstr> 4.3 用模糊控制器调节PID控制参数</vt:lpstr>
      <vt:lpstr> 本节内容</vt:lpstr>
      <vt:lpstr>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基于多源视频网络的运动目标协同检测</dc:title>
  <dc:creator>User</dc:creator>
  <cp:lastModifiedBy>bin</cp:lastModifiedBy>
  <cp:revision>963</cp:revision>
  <dcterms:created xsi:type="dcterms:W3CDTF">2011-09-23T11:11:13Z</dcterms:created>
  <dcterms:modified xsi:type="dcterms:W3CDTF">2018-06-07T09:53:07Z</dcterms:modified>
</cp:coreProperties>
</file>