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0"/>
  </p:notesMasterIdLst>
  <p:sldIdLst>
    <p:sldId id="256" r:id="rId3"/>
    <p:sldId id="532" r:id="rId4"/>
    <p:sldId id="257" r:id="rId5"/>
    <p:sldId id="503" r:id="rId6"/>
    <p:sldId id="504" r:id="rId7"/>
    <p:sldId id="533" r:id="rId8"/>
    <p:sldId id="534" r:id="rId9"/>
    <p:sldId id="535" r:id="rId10"/>
    <p:sldId id="536" r:id="rId11"/>
    <p:sldId id="537" r:id="rId12"/>
    <p:sldId id="538" r:id="rId13"/>
    <p:sldId id="539" r:id="rId14"/>
    <p:sldId id="540" r:id="rId15"/>
    <p:sldId id="541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555" r:id="rId30"/>
    <p:sldId id="556" r:id="rId31"/>
    <p:sldId id="557" r:id="rId32"/>
    <p:sldId id="558" r:id="rId33"/>
    <p:sldId id="559" r:id="rId34"/>
    <p:sldId id="560" r:id="rId35"/>
    <p:sldId id="562" r:id="rId36"/>
    <p:sldId id="563" r:id="rId37"/>
    <p:sldId id="564" r:id="rId38"/>
    <p:sldId id="565" r:id="rId39"/>
    <p:sldId id="566" r:id="rId40"/>
    <p:sldId id="567" r:id="rId41"/>
    <p:sldId id="569" r:id="rId42"/>
    <p:sldId id="570" r:id="rId43"/>
    <p:sldId id="571" r:id="rId44"/>
    <p:sldId id="572" r:id="rId45"/>
    <p:sldId id="573" r:id="rId46"/>
    <p:sldId id="479" r:id="rId47"/>
    <p:sldId id="574" r:id="rId48"/>
    <p:sldId id="268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E23EE"/>
    <a:srgbClr val="0D11B3"/>
    <a:srgbClr val="006BBC"/>
    <a:srgbClr val="ED13DD"/>
    <a:srgbClr val="6B9EDB"/>
    <a:srgbClr val="008A3E"/>
    <a:srgbClr val="FA9500"/>
    <a:srgbClr val="FE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7541" autoAdjust="0"/>
  </p:normalViewPr>
  <p:slideViewPr>
    <p:cSldViewPr>
      <p:cViewPr varScale="1">
        <p:scale>
          <a:sx n="63" d="100"/>
          <a:sy n="63" d="100"/>
        </p:scale>
        <p:origin x="-128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669889-6C13-4525-98AB-F11527A52EC1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C0BCC24-E81A-4818-9832-9BA4411CC8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4A3DCC-7AF0-40CF-BDE2-A7713E5B139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6A576-D359-4FE6-9CDB-47E6555D1389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83F72-9D11-4557-AE76-F45010AA9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83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7253F-AF93-4D0A-953A-15B1B1512E5C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53253-2B1D-4B0E-83D7-92046EF1D5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5562E-0843-41CE-818C-6A55C3ADF86C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22FD4-BE16-4D64-91B9-B8D5D5D0A4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8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D0D6F-FC7E-414F-8E22-6BEE8D90D5BE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25CDB-9D5C-4C46-9A75-131151D9A7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2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B54ED-75FB-469E-919B-626E8D6754D2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D703D-65A6-484A-B02A-C950A4CE4E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200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1AB30-F0CC-4ABB-9992-DF2C4EADBFAB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08923-8A6C-4E9D-96FA-BF8BDFF73F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72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72550-F62B-4787-9341-B51ED2FF0A20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3322E-15A6-40D4-9C5C-9457F90138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85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9C33F-5E51-4916-965B-888D04F8819A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AAD32-26FD-429D-B229-20D062165E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990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BC32B-501F-4AB5-AC8F-ABF37AF24938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B6963-3B2E-4831-811F-E26C681988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94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2485B-5E27-458C-9C00-93ECE8BC94B6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B4156-09EC-4A6C-BF71-99DAE78C2C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538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F734B-0EAF-49E3-805B-F7D1A8337D8F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B99F4-FD20-47D0-9CC9-505DF68355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43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96CD5-E7A4-4EA1-9834-97AA12A92B61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303FB-2ADC-40B1-8F7E-7149F33297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145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BD5D7-ACC8-41D3-8E45-F486D90818FC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38A3A-2CC8-4D55-8DF3-C44BC2FA18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358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13511-16A9-4E8E-B8F0-6038AA204551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05BE5-4403-4480-8BC7-F7ADE5B92F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74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A1BD-A8EA-4479-AE48-DAD1519D3A96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38A7C-CEAD-4A57-901E-F23DF4FDA8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5314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54BEB-6615-4816-9F96-E31986422296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C9660-4D81-4D0A-A68A-1C83DF3964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8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E8739-4B13-4D95-B376-50A648844DD0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2BBBD-EEC0-409E-B8E6-2461D42849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2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76A73-A4CB-444E-92A4-44461C688AA5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9B8A6-ADEE-4F21-85B4-74BE9E5B52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15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DF08F-2E6C-4BAE-AE46-F75C21079978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78951-3FCD-4A64-AD51-BF81A3BBE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7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7A533-541A-42B0-9AE7-45A7C3A6A1BE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8786B-A872-43A2-A58D-46791DD65E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50647-9F02-4D7C-816E-98C2D15E3DB9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22668-C61F-4454-A3FA-8754E8B4ED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97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37EA1-ACC2-483B-B261-2D9C13DAFE06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F1DE6-A33B-45C2-AF1A-645E645502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26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86A24-173D-437E-93B2-AD091D25D74C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A805A-88C8-4856-8754-662E76B44D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13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A8911A-56D6-40AB-B745-7FA0AD5CA372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DB46A5-FBCB-497B-8E11-BCBD3E4A9D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191F4F-4250-48F0-874C-90FF16FB409B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A79354-D577-4B52-92F8-F0649AB96A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2.jpe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9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5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47.wmf"/><Relationship Id="rId5" Type="http://schemas.openxmlformats.org/officeDocument/2006/relationships/image" Target="../media/image49.png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3.png"/><Relationship Id="rId9" Type="http://schemas.openxmlformats.org/officeDocument/2006/relationships/image" Target="../media/image4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51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54.png"/><Relationship Id="rId4" Type="http://schemas.openxmlformats.org/officeDocument/2006/relationships/image" Target="../media/image3.png"/><Relationship Id="rId9" Type="http://schemas.openxmlformats.org/officeDocument/2006/relationships/image" Target="../media/image5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58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7848600" cy="1511300"/>
          </a:xfrm>
        </p:spPr>
        <p:txBody>
          <a:bodyPr lIns="0" rIns="0"/>
          <a:lstStyle/>
          <a:p>
            <a:pPr eaLnBrk="1" hangingPunct="1"/>
            <a:r>
              <a:rPr lang="zh-CN" altLang="en-US" sz="5400" b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模糊控制理论</a:t>
            </a:r>
          </a:p>
        </p:txBody>
      </p:sp>
      <p:pic>
        <p:nvPicPr>
          <p:cNvPr id="3075" name="图片 4" descr="home4_r1_c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7" descr="l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6119813"/>
            <a:ext cx="8101012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副标题 5"/>
          <p:cNvSpPr>
            <a:spLocks noGrp="1"/>
          </p:cNvSpPr>
          <p:nvPr>
            <p:ph type="subTitle" idx="1"/>
          </p:nvPr>
        </p:nvSpPr>
        <p:spPr>
          <a:xfrm>
            <a:off x="1371600" y="4797425"/>
            <a:ext cx="6400800" cy="1152525"/>
          </a:xfrm>
        </p:spPr>
        <p:txBody>
          <a:bodyPr/>
          <a:lstStyle/>
          <a:p>
            <a:r>
              <a:rPr lang="zh-CN" altLang="en-US" sz="240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航天学院    飞行控制研究所</a:t>
            </a:r>
            <a:endParaRPr lang="en-US" altLang="zh-CN" sz="240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3.1 </a:t>
            </a:r>
            <a:r>
              <a:rPr lang="zh-CN" altLang="en-US" sz="3200" b="1" smtClean="0">
                <a:solidFill>
                  <a:schemeClr val="bg1"/>
                </a:solidFill>
              </a:rPr>
              <a:t>确定隶属函数的基本方法</a:t>
            </a: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9842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4" name="对象 2"/>
          <p:cNvGraphicFramePr>
            <a:graphicFrameLocks noChangeAspect="1"/>
          </p:cNvGraphicFramePr>
          <p:nvPr/>
        </p:nvGraphicFramePr>
        <p:xfrm>
          <a:off x="2082800" y="1125538"/>
          <a:ext cx="5049838" cy="547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5" imgW="3048000" imgH="3302000" progId="Equation.DSMT4">
                  <p:embed/>
                </p:oleObj>
              </mc:Choice>
              <mc:Fallback>
                <p:oleObj name="Equation" r:id="rId5" imgW="3048000" imgH="3302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125538"/>
                        <a:ext cx="5049838" cy="547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3.1 </a:t>
            </a:r>
            <a:r>
              <a:rPr lang="zh-CN" altLang="en-US" sz="3200" b="1" smtClean="0">
                <a:solidFill>
                  <a:schemeClr val="bg1"/>
                </a:solidFill>
              </a:rPr>
              <a:t>确定隶属函数的基本方法</a:t>
            </a: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9842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3318" name="Picture 2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3"/>
          <a:stretch>
            <a:fillRect/>
          </a:stretch>
        </p:blipFill>
        <p:spPr bwMode="auto">
          <a:xfrm>
            <a:off x="777875" y="2109788"/>
            <a:ext cx="8027988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3.1 </a:t>
            </a:r>
            <a:r>
              <a:rPr lang="zh-CN" altLang="en-US" sz="3200" b="1" smtClean="0">
                <a:solidFill>
                  <a:schemeClr val="bg1"/>
                </a:solidFill>
              </a:rPr>
              <a:t>确定隶属函数的基本方法</a:t>
            </a: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zh-CN" sz="2400" b="1" kern="1400" spc="100" dirty="0">
                <a:latin typeface="+mn-ea"/>
              </a:rPr>
              <a:t>实际工作中经常是根据大量数据的分布情况，初步选用一个粗略的隶属函数，然后用形状与它接近、大家熟悉、容易计算、性质良好的初等函数作为选定的隶属函数，再通过实践检验和不断修改，最终确定实际效果好的函数作为选定的隶属函数。</a:t>
            </a:r>
            <a:endParaRPr lang="en-US" altLang="zh-TW" sz="2400" b="1" kern="1400" spc="1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3.2 </a:t>
            </a:r>
            <a:r>
              <a:rPr lang="zh-CN" altLang="en-US" sz="3200" b="1" smtClean="0">
                <a:solidFill>
                  <a:schemeClr val="bg1"/>
                </a:solidFill>
              </a:rPr>
              <a:t>常用隶属函数</a:t>
            </a:r>
          </a:p>
        </p:txBody>
      </p:sp>
      <p:sp>
        <p:nvSpPr>
          <p:cNvPr id="16" name="矩形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5650" y="1125538"/>
            <a:ext cx="7704138" cy="4862870"/>
          </a:xfrm>
          <a:prstGeom prst="rect">
            <a:avLst/>
          </a:prstGeom>
          <a:blipFill rotWithShape="1">
            <a:blip r:embed="rId5"/>
            <a:stretch>
              <a:fillRect l="-1266" t="-1380" b="-163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6" name="对象 2"/>
          <p:cNvGraphicFramePr>
            <a:graphicFrameLocks noChangeAspect="1"/>
          </p:cNvGraphicFramePr>
          <p:nvPr/>
        </p:nvGraphicFramePr>
        <p:xfrm>
          <a:off x="2589213" y="2997200"/>
          <a:ext cx="3524250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6" imgW="1981200" imgH="1295400" progId="Equation.DSMT4">
                  <p:embed/>
                </p:oleObj>
              </mc:Choice>
              <mc:Fallback>
                <p:oleObj name="Equation" r:id="rId6" imgW="1981200" imgH="1295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2997200"/>
                        <a:ext cx="3524250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3.2 </a:t>
            </a:r>
            <a:r>
              <a:rPr lang="zh-CN" altLang="en-US" sz="3200" b="1" smtClean="0">
                <a:solidFill>
                  <a:schemeClr val="bg1"/>
                </a:solidFill>
              </a:rPr>
              <a:t>常用隶属函数</a:t>
            </a:r>
          </a:p>
        </p:txBody>
      </p:sp>
      <p:sp>
        <p:nvSpPr>
          <p:cNvPr id="16" name="矩形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5650" y="1125538"/>
            <a:ext cx="7704138" cy="5170646"/>
          </a:xfrm>
          <a:prstGeom prst="rect">
            <a:avLst/>
          </a:prstGeom>
          <a:blipFill rotWithShape="1">
            <a:blip r:embed="rId5"/>
            <a:stretch>
              <a:fillRect l="-1266" t="-1297" r="-633" b="-188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1" name="对象 4"/>
          <p:cNvGraphicFramePr>
            <a:graphicFrameLocks noChangeAspect="1"/>
          </p:cNvGraphicFramePr>
          <p:nvPr/>
        </p:nvGraphicFramePr>
        <p:xfrm>
          <a:off x="2771775" y="1773238"/>
          <a:ext cx="31765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6" imgW="1587500" imgH="647700" progId="Equation.DSMT4">
                  <p:embed/>
                </p:oleObj>
              </mc:Choice>
              <mc:Fallback>
                <p:oleObj name="Equation" r:id="rId6" imgW="1587500" imgH="6477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773238"/>
                        <a:ext cx="31765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3" name="对象 6"/>
          <p:cNvGraphicFramePr>
            <a:graphicFrameLocks noChangeAspect="1"/>
          </p:cNvGraphicFramePr>
          <p:nvPr/>
        </p:nvGraphicFramePr>
        <p:xfrm>
          <a:off x="2916238" y="4508500"/>
          <a:ext cx="25892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8" imgW="1193282" imgH="406224" progId="Equation.DSMT4">
                  <p:embed/>
                </p:oleObj>
              </mc:Choice>
              <mc:Fallback>
                <p:oleObj name="Equation" r:id="rId8" imgW="1193282" imgH="406224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508500"/>
                        <a:ext cx="258921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3.2 </a:t>
            </a:r>
            <a:r>
              <a:rPr lang="zh-CN" altLang="en-US" sz="3200" b="1" smtClean="0">
                <a:solidFill>
                  <a:schemeClr val="bg1"/>
                </a:solidFill>
              </a:rPr>
              <a:t>常用隶属函数</a:t>
            </a:r>
          </a:p>
        </p:txBody>
      </p:sp>
      <p:sp>
        <p:nvSpPr>
          <p:cNvPr id="16" name="矩形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5650" y="1125538"/>
            <a:ext cx="7704138" cy="4647426"/>
          </a:xfrm>
          <a:prstGeom prst="rect">
            <a:avLst/>
          </a:prstGeom>
          <a:blipFill rotWithShape="1">
            <a:blip r:embed="rId5"/>
            <a:stretch>
              <a:fillRect l="-1266" t="-1444" b="-170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7" name="对象 7"/>
          <p:cNvGraphicFramePr>
            <a:graphicFrameLocks noChangeAspect="1"/>
          </p:cNvGraphicFramePr>
          <p:nvPr/>
        </p:nvGraphicFramePr>
        <p:xfrm>
          <a:off x="2041525" y="1916113"/>
          <a:ext cx="4259263" cy="302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6" imgW="2146300" imgH="1524000" progId="Equation.DSMT4">
                  <p:embed/>
                </p:oleObj>
              </mc:Choice>
              <mc:Fallback>
                <p:oleObj name="Equation" r:id="rId6" imgW="2146300" imgH="15240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1916113"/>
                        <a:ext cx="4259263" cy="302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3.2 </a:t>
            </a:r>
            <a:r>
              <a:rPr lang="zh-CN" altLang="en-US" sz="3200" b="1" smtClean="0">
                <a:solidFill>
                  <a:schemeClr val="bg1"/>
                </a:solidFill>
              </a:rPr>
              <a:t>常用隶属函数</a:t>
            </a: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29241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ea"/>
              <a:buAutoNum type="circleNumDbPlain" startAt="5"/>
              <a:defRPr/>
            </a:pPr>
            <a:r>
              <a:rPr lang="en-US" altLang="zh-CN" sz="2400" dirty="0">
                <a:latin typeface="Times New Roman" pitchFamily="18" charset="0"/>
              </a:rPr>
              <a:t>Sigmoid</a:t>
            </a:r>
            <a:r>
              <a:rPr lang="zh-CN" altLang="en-US" sz="2400" b="1" kern="1400" spc="100" dirty="0">
                <a:latin typeface="Times New Roman" pitchFamily="18" charset="0"/>
              </a:rPr>
              <a:t>形</a:t>
            </a:r>
            <a:endParaRPr lang="en-US" altLang="zh-CN" sz="2400" b="1" kern="1400" spc="100" dirty="0">
              <a:latin typeface="Times New Roman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ea"/>
              <a:buAutoNum type="circleNumDbPlain" startAt="5"/>
              <a:defRPr/>
            </a:pPr>
            <a:endParaRPr lang="en-US" altLang="zh-CN" sz="2400" b="1" kern="1400" spc="100" dirty="0">
              <a:latin typeface="Times New Roman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ea"/>
              <a:buAutoNum type="circleNumDbPlain" startAt="5"/>
              <a:defRPr/>
            </a:pPr>
            <a:endParaRPr lang="en-US" altLang="zh-CN" sz="2400" b="1" kern="1400" spc="100" dirty="0">
              <a:latin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kern="1400" spc="100" dirty="0">
              <a:latin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zh-CN" sz="2400" b="1" kern="1400" spc="100" dirty="0">
                <a:latin typeface="Times New Roman" pitchFamily="18" charset="0"/>
              </a:rPr>
              <a:t>其中</a:t>
            </a:r>
            <a:r>
              <a:rPr lang="en-US" altLang="zh-CN" sz="2400" b="1" kern="1400" spc="100" dirty="0">
                <a:latin typeface="Times New Roman" pitchFamily="18" charset="0"/>
              </a:rPr>
              <a:t>a</a:t>
            </a:r>
            <a:r>
              <a:rPr lang="zh-CN" altLang="zh-CN" sz="2400" b="1" kern="1400" spc="100" dirty="0">
                <a:latin typeface="Times New Roman" pitchFamily="18" charset="0"/>
              </a:rPr>
              <a:t>、</a:t>
            </a:r>
            <a:r>
              <a:rPr lang="en-US" altLang="zh-CN" sz="2400" b="1" kern="1400" spc="100" dirty="0">
                <a:latin typeface="Times New Roman" pitchFamily="18" charset="0"/>
              </a:rPr>
              <a:t>c</a:t>
            </a:r>
            <a:r>
              <a:rPr lang="zh-CN" altLang="zh-CN" sz="2400" b="1" kern="1400" spc="100" dirty="0">
                <a:latin typeface="Times New Roman" pitchFamily="18" charset="0"/>
              </a:rPr>
              <a:t>决定函数形状，函数图形关于点（</a:t>
            </a:r>
            <a:r>
              <a:rPr lang="en-US" altLang="zh-CN" sz="2400" b="1" kern="1400" spc="100" dirty="0">
                <a:latin typeface="Times New Roman" pitchFamily="18" charset="0"/>
              </a:rPr>
              <a:t>c</a:t>
            </a:r>
            <a:r>
              <a:rPr lang="zh-CN" altLang="zh-CN" sz="2400" b="1" kern="1400" spc="100" dirty="0">
                <a:latin typeface="Times New Roman" pitchFamily="18" charset="0"/>
              </a:rPr>
              <a:t>，</a:t>
            </a:r>
            <a:r>
              <a:rPr lang="en-US" altLang="zh-CN" sz="2400" b="1" kern="1400" spc="100" dirty="0">
                <a:latin typeface="Times New Roman" pitchFamily="18" charset="0"/>
              </a:rPr>
              <a:t>0.5</a:t>
            </a:r>
            <a:r>
              <a:rPr lang="zh-CN" altLang="zh-CN" sz="2400" b="1" kern="1400" spc="100" dirty="0">
                <a:latin typeface="Times New Roman" pitchFamily="18" charset="0"/>
              </a:rPr>
              <a:t>）是中心对称的</a:t>
            </a:r>
            <a:endParaRPr lang="en-US" altLang="zh-CN" sz="2400" b="1" kern="1400" spc="100" dirty="0">
              <a:latin typeface="Times New Roman" pitchFamily="18" charset="0"/>
            </a:endParaRP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42" name="对象 6"/>
          <p:cNvGraphicFramePr>
            <a:graphicFrameLocks noChangeAspect="1"/>
          </p:cNvGraphicFramePr>
          <p:nvPr/>
        </p:nvGraphicFramePr>
        <p:xfrm>
          <a:off x="2843213" y="1844675"/>
          <a:ext cx="27241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5" imgW="1396394" imgH="406224" progId="Equation.DSMT4">
                  <p:embed/>
                </p:oleObj>
              </mc:Choice>
              <mc:Fallback>
                <p:oleObj name="Equation" r:id="rId5" imgW="1396394" imgH="406224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844675"/>
                        <a:ext cx="27241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3.2 </a:t>
            </a:r>
            <a:r>
              <a:rPr lang="zh-CN" altLang="en-US" sz="3200" b="1" smtClean="0">
                <a:solidFill>
                  <a:schemeClr val="bg1"/>
                </a:solidFill>
              </a:rPr>
              <a:t>常用隶属函数</a:t>
            </a: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ea"/>
              <a:buAutoNum type="circleNumDbPlain" startAt="5"/>
              <a:defRPr/>
            </a:pPr>
            <a:r>
              <a:rPr lang="en-US" altLang="zh-CN" sz="2400" dirty="0">
                <a:latin typeface="Times New Roman" pitchFamily="18" charset="0"/>
              </a:rPr>
              <a:t>Sigmoid</a:t>
            </a:r>
            <a:r>
              <a:rPr lang="zh-CN" altLang="en-US" sz="2400" b="1" kern="1400" spc="100" dirty="0">
                <a:latin typeface="Times New Roman" pitchFamily="18" charset="0"/>
              </a:rPr>
              <a:t>形</a:t>
            </a:r>
            <a:endParaRPr lang="en-US" altLang="zh-CN" sz="2400" b="1" kern="1400" spc="100" dirty="0">
              <a:latin typeface="Times New Roman" pitchFamily="18" charset="0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67544" y="1772818"/>
          <a:ext cx="8280920" cy="4464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29"/>
                <a:gridCol w="2968631"/>
                <a:gridCol w="1328072"/>
                <a:gridCol w="2812388"/>
              </a:tblGrid>
              <a:tr h="58302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名称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指令及其参数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名称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指令及其参数</a:t>
                      </a:r>
                    </a:p>
                  </a:txBody>
                  <a:tcPr marL="6350" marR="6350" marT="0" marB="0" anchor="ctr"/>
                </a:tc>
              </a:tr>
              <a:tr h="64691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梯形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A(x) = </a:t>
                      </a:r>
                      <a:r>
                        <a:rPr lang="en-US" sz="1400" dirty="0" err="1">
                          <a:effectLst/>
                          <a:latin typeface="Times New Roman"/>
                          <a:ea typeface="宋体"/>
                        </a:rPr>
                        <a:t>trapmf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(x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[a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b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c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d])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S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型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</a:rPr>
                        <a:t>ACx) = smf(x</a:t>
                      </a: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>
                          <a:effectLst/>
                          <a:latin typeface="Times New Roman"/>
                          <a:ea typeface="宋体"/>
                        </a:rPr>
                        <a:t>[a</a:t>
                      </a: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>
                          <a:effectLst/>
                          <a:latin typeface="Times New Roman"/>
                          <a:ea typeface="宋体"/>
                        </a:rPr>
                        <a:t>b])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</a:tr>
              <a:tr h="64691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三角形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A(x) = </a:t>
                      </a:r>
                      <a:r>
                        <a:rPr lang="en-US" sz="1400" dirty="0" err="1">
                          <a:effectLst/>
                          <a:latin typeface="Times New Roman"/>
                          <a:ea typeface="宋体"/>
                        </a:rPr>
                        <a:t>trimf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(x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[a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b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c])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Z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型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宋体"/>
                        </a:rPr>
                        <a:t>ACx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) = </a:t>
                      </a:r>
                      <a:r>
                        <a:rPr lang="en-US" sz="1400" dirty="0" err="1">
                          <a:effectLst/>
                          <a:latin typeface="Times New Roman"/>
                          <a:ea typeface="宋体"/>
                        </a:rPr>
                        <a:t>zmf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(x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[a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b])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</a:tr>
              <a:tr h="64691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钟形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</a:rPr>
                        <a:t>A(x) =gbellmf(x</a:t>
                      </a: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>
                          <a:effectLst/>
                          <a:latin typeface="Times New Roman"/>
                          <a:ea typeface="宋体"/>
                        </a:rPr>
                        <a:t>[a</a:t>
                      </a: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>
                          <a:effectLst/>
                          <a:latin typeface="Times New Roman"/>
                          <a:ea typeface="宋体"/>
                        </a:rPr>
                        <a:t>b</a:t>
                      </a: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>
                          <a:effectLst/>
                          <a:latin typeface="Times New Roman"/>
                          <a:ea typeface="宋体"/>
                        </a:rPr>
                        <a:t>c])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宋体"/>
                          <a:ea typeface="宋体"/>
                        </a:rPr>
                        <a:t>型</a:t>
                      </a:r>
                      <a:endParaRPr lang="en-US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A(x) = </a:t>
                      </a:r>
                      <a:r>
                        <a:rPr lang="en-US" sz="1400" dirty="0" err="1">
                          <a:effectLst/>
                          <a:latin typeface="Times New Roman"/>
                          <a:ea typeface="宋体"/>
                        </a:rPr>
                        <a:t>pimf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(x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[a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b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c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d])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</a:tr>
              <a:tr h="64691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高斯型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6350" marR="6350" marT="0" marB="0" anchor="ctr">
                    <a:blipFill rotWithShape="1">
                      <a:blip r:embed="rId4"/>
                      <a:stretch>
                        <a:fillRect l="-39630" t="-391509" r="-139630" b="-20094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双高斯型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A(x) = gauss2mf(x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[</a:t>
                      </a:r>
                      <a:r>
                        <a:rPr lang="en-US" sz="1400" dirty="0" smtClean="0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1400" baseline="-25000" dirty="0" smtClean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en-US" sz="1400" baseline="0" dirty="0" smtClean="0">
                          <a:effectLst/>
                          <a:latin typeface="Times New Roman"/>
                          <a:ea typeface="宋体"/>
                        </a:rPr>
                        <a:t>,</a:t>
                      </a:r>
                      <a:r>
                        <a:rPr lang="en-US" sz="1400" dirty="0" smtClean="0">
                          <a:effectLst/>
                          <a:latin typeface="Times New Roman"/>
                          <a:ea typeface="宋体"/>
                        </a:rPr>
                        <a:t>c</a:t>
                      </a:r>
                      <a:r>
                        <a:rPr lang="en-US" sz="1400" baseline="-25000" dirty="0" smtClean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en-US" sz="1400" baseline="0" dirty="0" smtClean="0">
                          <a:effectLst/>
                          <a:latin typeface="Times New Roman"/>
                          <a:ea typeface="宋体"/>
                        </a:rPr>
                        <a:t>,</a:t>
                      </a:r>
                      <a:r>
                        <a:rPr lang="en-US" sz="1400" dirty="0" smtClean="0">
                          <a:effectLst/>
                          <a:latin typeface="Times New Roman"/>
                          <a:ea typeface="宋体"/>
                        </a:rPr>
                        <a:t> a</a:t>
                      </a:r>
                      <a:r>
                        <a:rPr lang="en-US" sz="1400" baseline="-25000" dirty="0" smtClean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1400" baseline="0" dirty="0" smtClean="0">
                          <a:effectLst/>
                          <a:latin typeface="Times New Roman"/>
                          <a:ea typeface="宋体"/>
                        </a:rPr>
                        <a:t>,</a:t>
                      </a:r>
                      <a:r>
                        <a:rPr lang="en-US" sz="1400" dirty="0" smtClean="0">
                          <a:effectLst/>
                          <a:latin typeface="Times New Roman"/>
                          <a:ea typeface="宋体"/>
                        </a:rPr>
                        <a:t>c</a:t>
                      </a:r>
                      <a:r>
                        <a:rPr lang="en-US" sz="1400" baseline="-25000" dirty="0" smtClean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])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</a:tr>
              <a:tr h="64691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</a:rPr>
                        <a:t>Sigmoid </a:t>
                      </a: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型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</a:rPr>
                        <a:t>A(x) =sigmf(x</a:t>
                      </a: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>
                          <a:effectLst/>
                          <a:latin typeface="Times New Roman"/>
                          <a:ea typeface="宋体"/>
                        </a:rPr>
                        <a:t>[a</a:t>
                      </a: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>
                          <a:effectLst/>
                          <a:latin typeface="Times New Roman"/>
                          <a:ea typeface="宋体"/>
                        </a:rPr>
                        <a:t>c])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Sigmoid 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积型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A(x) = </a:t>
                      </a:r>
                      <a:r>
                        <a:rPr lang="en-US" sz="1400" dirty="0" err="1">
                          <a:effectLst/>
                          <a:latin typeface="Times New Roman"/>
                          <a:ea typeface="宋体"/>
                        </a:rPr>
                        <a:t>psigmf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(x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[a</a:t>
                      </a:r>
                      <a:r>
                        <a:rPr lang="en-US" sz="1400" baseline="-250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c</a:t>
                      </a:r>
                      <a:r>
                        <a:rPr lang="en-US" sz="1400" baseline="-250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 a</a:t>
                      </a:r>
                      <a:r>
                        <a:rPr lang="en-US" sz="1400" baseline="-250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c</a:t>
                      </a:r>
                      <a:r>
                        <a:rPr lang="en-US" sz="1400" baseline="-250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])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</a:tr>
              <a:tr h="64691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</a:rPr>
                        <a:t>Sigmoid </a:t>
                      </a: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和型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A(x)=</a:t>
                      </a:r>
                      <a:r>
                        <a:rPr lang="en-US" sz="1400" dirty="0" err="1">
                          <a:effectLst/>
                          <a:latin typeface="Times New Roman"/>
                          <a:ea typeface="宋体"/>
                        </a:rPr>
                        <a:t>dsigmf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(x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[a</a:t>
                      </a:r>
                      <a:r>
                        <a:rPr lang="en-US" sz="1400" baseline="-250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c</a:t>
                      </a:r>
                      <a:r>
                        <a:rPr lang="en-US" sz="1400" baseline="-250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 a</a:t>
                      </a:r>
                      <a:r>
                        <a:rPr lang="en-US" sz="1400" baseline="-250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c</a:t>
                      </a:r>
                      <a:r>
                        <a:rPr lang="en-US" sz="1400" baseline="-250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])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3.2 </a:t>
            </a:r>
            <a:r>
              <a:rPr lang="zh-CN" altLang="en-US" sz="3200" b="1" smtClean="0">
                <a:solidFill>
                  <a:schemeClr val="bg1"/>
                </a:solidFill>
              </a:rPr>
              <a:t>常用隶属函数</a:t>
            </a:r>
          </a:p>
        </p:txBody>
      </p:sp>
      <p:sp>
        <p:nvSpPr>
          <p:cNvPr id="20484" name="矩形 15"/>
          <p:cNvSpPr>
            <a:spLocks noChangeArrowheads="1"/>
          </p:cNvSpPr>
          <p:nvPr/>
        </p:nvSpPr>
        <p:spPr bwMode="auto">
          <a:xfrm>
            <a:off x="755650" y="1125538"/>
            <a:ext cx="770413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zh-CN" sz="2400" b="1">
                <a:latin typeface="Times New Roman" pitchFamily="18" charset="0"/>
              </a:rPr>
              <a:t>使用中经常根据元索</a:t>
            </a:r>
            <a:r>
              <a:rPr lang="en-US" altLang="zh-CN" sz="2400" b="1">
                <a:latin typeface="Times New Roman" pitchFamily="18" charset="0"/>
              </a:rPr>
              <a:t>x</a:t>
            </a:r>
            <a:r>
              <a:rPr lang="zh-CN" altLang="zh-CN" sz="2400" b="1">
                <a:latin typeface="Times New Roman" pitchFamily="18" charset="0"/>
              </a:rPr>
              <a:t>的取值情况和经验来选取隶屈函数的形状：如果元素</a:t>
            </a:r>
            <a:r>
              <a:rPr lang="en-US" altLang="zh-CN" sz="2400" b="1">
                <a:latin typeface="Times New Roman" pitchFamily="18" charset="0"/>
              </a:rPr>
              <a:t>x</a:t>
            </a:r>
            <a:r>
              <a:rPr lang="zh-CN" altLang="zh-CN" sz="2400" b="1">
                <a:latin typeface="Times New Roman" pitchFamily="18" charset="0"/>
              </a:rPr>
              <a:t>数值偏小，可选用</a:t>
            </a:r>
            <a:r>
              <a:rPr lang="en-US" altLang="zh-CN" sz="2400" b="1">
                <a:latin typeface="Times New Roman" pitchFamily="18" charset="0"/>
              </a:rPr>
              <a:t>Z</a:t>
            </a:r>
            <a:r>
              <a:rPr lang="zh-CN" altLang="zh-CN" sz="2400" b="1">
                <a:latin typeface="Times New Roman" pitchFamily="18" charset="0"/>
              </a:rPr>
              <a:t>型；</a:t>
            </a:r>
            <a:r>
              <a:rPr lang="en-US" altLang="zh-CN" sz="2400" b="1">
                <a:latin typeface="Times New Roman" pitchFamily="18" charset="0"/>
              </a:rPr>
              <a:t>x</a:t>
            </a:r>
            <a:r>
              <a:rPr lang="zh-CN" altLang="zh-CN" sz="2400" b="1">
                <a:latin typeface="Times New Roman" pitchFamily="18" charset="0"/>
              </a:rPr>
              <a:t>数值偏大，可选用</a:t>
            </a:r>
            <a:r>
              <a:rPr lang="en-US" altLang="zh-CN" sz="2400" b="1">
                <a:latin typeface="Times New Roman" pitchFamily="18" charset="0"/>
              </a:rPr>
              <a:t>S</a:t>
            </a:r>
            <a:r>
              <a:rPr lang="zh-CN" altLang="zh-CN" sz="2400" b="1">
                <a:latin typeface="Times New Roman" pitchFamily="18" charset="0"/>
              </a:rPr>
              <a:t>型、</a:t>
            </a:r>
            <a:r>
              <a:rPr lang="en-US" altLang="zh-CN" sz="2400" b="1">
                <a:latin typeface="Times New Roman" pitchFamily="18" charset="0"/>
              </a:rPr>
              <a:t>Sigmoid</a:t>
            </a:r>
            <a:r>
              <a:rPr lang="zh-CN" altLang="zh-CN" sz="2400" b="1">
                <a:latin typeface="Times New Roman" pitchFamily="18" charset="0"/>
              </a:rPr>
              <a:t>型；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zh-CN" sz="2400" b="1">
                <a:latin typeface="Times New Roman" pitchFamily="18" charset="0"/>
              </a:rPr>
              <a:t>偏小，可选用像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zh-CN" sz="2400" b="1">
                <a:latin typeface="Times New Roman" pitchFamily="18" charset="0"/>
              </a:rPr>
              <a:t>型、钟形和梯形等对称形隶属函数；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zh-CN" sz="2400" b="1">
                <a:latin typeface="Times New Roman" pitchFamily="18" charset="0"/>
              </a:rPr>
              <a:t>数值偏大时可选用倒梯形等隶属函数；等等。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0490" name="Picture 2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5" y="3348038"/>
            <a:ext cx="5545138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3" descr="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74"/>
          <a:stretch>
            <a:fillRect/>
          </a:stretch>
        </p:blipFill>
        <p:spPr bwMode="auto">
          <a:xfrm>
            <a:off x="1768475" y="4840288"/>
            <a:ext cx="5678488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3.2 </a:t>
            </a:r>
            <a:r>
              <a:rPr lang="zh-CN" altLang="en-US" sz="3200" b="1" smtClean="0">
                <a:solidFill>
                  <a:schemeClr val="bg1"/>
                </a:solidFill>
              </a:rPr>
              <a:t>常用隶属函数</a:t>
            </a:r>
          </a:p>
        </p:txBody>
      </p:sp>
      <p:sp>
        <p:nvSpPr>
          <p:cNvPr id="21508" name="矩形 15"/>
          <p:cNvSpPr>
            <a:spLocks noChangeArrowheads="1"/>
          </p:cNvSpPr>
          <p:nvPr/>
        </p:nvSpPr>
        <p:spPr bwMode="auto">
          <a:xfrm>
            <a:off x="755650" y="1125538"/>
            <a:ext cx="7704138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zh-CN" sz="2400" b="1">
                <a:latin typeface="Times New Roman" pitchFamily="18" charset="0"/>
              </a:rPr>
              <a:t>在模糊控制中受到多种因索的影响，模糊子集隶属函数的选用并没有固定的规则和模式，况且对整个控制系统控制效果的影响，隶属函数的形状远没有论域上各</a:t>
            </a:r>
            <a:r>
              <a:rPr lang="zh-CN" altLang="en-US" sz="2400" b="1">
                <a:latin typeface="Times New Roman" pitchFamily="18" charset="0"/>
              </a:rPr>
              <a:t>模糊</a:t>
            </a:r>
            <a:r>
              <a:rPr lang="zh-CN" altLang="zh-CN" sz="2400" b="1">
                <a:latin typeface="Times New Roman" pitchFamily="18" charset="0"/>
              </a:rPr>
              <a:t>子集的分布及相邻子集隶属函数的重叠交叉情况等影响大。所以考虑到运算方便、性能熟悉等因素，通常多选用三角形、梯形、高斯型和钟形这几种隶属函数，而且常常是从多个标准函数中，各选一部分进行组合去覆盖整个论域。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课程回顾</a:t>
            </a:r>
          </a:p>
        </p:txBody>
      </p:sp>
      <p:sp>
        <p:nvSpPr>
          <p:cNvPr id="5" name="矩形 4"/>
          <p:cNvSpPr/>
          <p:nvPr/>
        </p:nvSpPr>
        <p:spPr>
          <a:xfrm>
            <a:off x="755650" y="1125538"/>
            <a:ext cx="7704138" cy="40624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en-US" sz="2400" b="1" kern="1400" spc="100" dirty="0">
                <a:latin typeface="+mn-ea"/>
              </a:rPr>
              <a:t>模糊集合的其他运算</a:t>
            </a:r>
            <a:endParaRPr lang="en-US" altLang="zh-CN" sz="2400" b="1" kern="1400" spc="1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>
                <a:latin typeface="+mn-ea"/>
              </a:rPr>
              <a:t>模糊补</a:t>
            </a:r>
            <a:endParaRPr lang="en-US" altLang="zh-CN" sz="2400" b="1" kern="1400" spc="1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>
                <a:latin typeface="+mn-ea"/>
              </a:rPr>
              <a:t>模糊并</a:t>
            </a:r>
            <a:r>
              <a:rPr lang="en-US" altLang="zh-CN" sz="2400" b="1" kern="1400" spc="100" dirty="0">
                <a:latin typeface="+mn-ea"/>
              </a:rPr>
              <a:t>——s-</a:t>
            </a:r>
            <a:r>
              <a:rPr lang="zh-CN" altLang="en-US" sz="2400" b="1" kern="1400" spc="100" dirty="0">
                <a:latin typeface="+mn-ea"/>
              </a:rPr>
              <a:t>范数</a:t>
            </a:r>
            <a:endParaRPr lang="en-US" altLang="zh-CN" sz="2400" b="1" kern="1400" spc="1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>
                <a:latin typeface="+mn-ea"/>
              </a:rPr>
              <a:t>模糊交</a:t>
            </a:r>
            <a:r>
              <a:rPr lang="en-US" altLang="zh-CN" sz="2400" b="1" kern="1400" spc="100" dirty="0">
                <a:latin typeface="+mn-ea"/>
              </a:rPr>
              <a:t>——t-</a:t>
            </a:r>
            <a:r>
              <a:rPr lang="zh-CN" altLang="en-US" sz="2400" b="1" kern="1400" spc="100" dirty="0">
                <a:latin typeface="+mn-ea"/>
              </a:rPr>
              <a:t>范数</a:t>
            </a:r>
            <a:endParaRPr lang="en-US" altLang="zh-CN" sz="2400" b="1" kern="1400" spc="1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>
                <a:latin typeface="+mn-ea"/>
              </a:rPr>
              <a:t>平均算子</a:t>
            </a:r>
            <a:endParaRPr lang="en-US" altLang="zh-CN" sz="2400" b="1" kern="1400" spc="100" dirty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zh-CN" altLang="en-US" sz="2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3.2 </a:t>
            </a:r>
            <a:r>
              <a:rPr lang="zh-CN" altLang="en-US" sz="3200" b="1" smtClean="0">
                <a:solidFill>
                  <a:schemeClr val="bg1"/>
                </a:solidFill>
              </a:rPr>
              <a:t>常用隶属函数</a:t>
            </a: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2400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dirty="0">
                <a:latin typeface="Times New Roman" pitchFamily="18" charset="0"/>
              </a:rPr>
              <a:t>上述各种类型的隶属函数都可用一个普适型函数</a:t>
            </a:r>
            <a:endParaRPr lang="en-US" altLang="zh-CN" sz="2400" b="1" dirty="0">
              <a:latin typeface="Times New Roman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dirty="0">
              <a:latin typeface="Times New Roman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dirty="0">
              <a:latin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zh-CN" sz="2400" b="1" dirty="0">
                <a:latin typeface="Times New Roman" pitchFamily="18" charset="0"/>
              </a:rPr>
              <a:t>来概括。当</a:t>
            </a:r>
            <a:r>
              <a:rPr lang="en-US" altLang="zh-CN" sz="2400" b="1" dirty="0">
                <a:latin typeface="Times New Roman" pitchFamily="18" charset="0"/>
              </a:rPr>
              <a:t>a=l</a:t>
            </a:r>
            <a:r>
              <a:rPr lang="zh-CN" altLang="zh-CN" sz="2400" b="1" dirty="0">
                <a:latin typeface="Times New Roman" pitchFamily="18" charset="0"/>
              </a:rPr>
              <a:t>、</a:t>
            </a:r>
            <a:r>
              <a:rPr lang="en-US" altLang="zh-CN" sz="2400" b="1" dirty="0">
                <a:latin typeface="Times New Roman" pitchFamily="18" charset="0"/>
              </a:rPr>
              <a:t>b=0</a:t>
            </a:r>
            <a:r>
              <a:rPr lang="zh-CN" altLang="zh-CN" sz="2400" b="1" dirty="0">
                <a:latin typeface="Times New Roman" pitchFamily="18" charset="0"/>
              </a:rPr>
              <a:t>时，如图 </a:t>
            </a:r>
            <a:r>
              <a:rPr lang="en-US" altLang="zh-CN" sz="2400" b="1" dirty="0">
                <a:latin typeface="Times New Roman" pitchFamily="18" charset="0"/>
              </a:rPr>
              <a:t>9</a:t>
            </a:r>
            <a:r>
              <a:rPr lang="zh-CN" altLang="zh-CN" sz="2400" b="1" dirty="0">
                <a:latin typeface="Times New Roman" pitchFamily="18" charset="0"/>
              </a:rPr>
              <a:t>所示，由于</a:t>
            </a:r>
            <a:r>
              <a:rPr lang="en-US" altLang="zh-CN" sz="2400" b="1" dirty="0">
                <a:latin typeface="Times New Roman" pitchFamily="18" charset="0"/>
              </a:rPr>
              <a:t>r</a:t>
            </a:r>
            <a:r>
              <a:rPr lang="zh-CN" altLang="zh-CN" sz="2400" b="1" dirty="0">
                <a:latin typeface="Times New Roman" pitchFamily="18" charset="0"/>
              </a:rPr>
              <a:t>的不同取值，它可以近似于三角形、梯形或高斯型等函数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2538" name="Picture 2" descr="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716338"/>
            <a:ext cx="5759450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40" name="对象 9"/>
          <p:cNvGraphicFramePr>
            <a:graphicFrameLocks noChangeAspect="1"/>
          </p:cNvGraphicFramePr>
          <p:nvPr/>
        </p:nvGraphicFramePr>
        <p:xfrm>
          <a:off x="3344863" y="1700213"/>
          <a:ext cx="22352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6" imgW="965200" imgH="330200" progId="Equation.DSMT4">
                  <p:embed/>
                </p:oleObj>
              </mc:Choice>
              <mc:Fallback>
                <p:oleObj name="Equation" r:id="rId6" imgW="965200" imgH="330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3" y="1700213"/>
                        <a:ext cx="22352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413"/>
            <a:ext cx="8085137" cy="3673475"/>
          </a:xfrm>
        </p:spPr>
        <p:txBody>
          <a:bodyPr rtlCol="0">
            <a:noAutofit/>
          </a:bodyPr>
          <a:lstStyle/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sz="2800" kern="1400" spc="100" dirty="0">
                <a:latin typeface="Times New Roman" pitchFamily="18" charset="0"/>
                <a:ea typeface="黑体" pitchFamily="49" charset="-122"/>
              </a:rPr>
              <a:t>引论</a:t>
            </a:r>
            <a:endParaRPr lang="en-US" altLang="zh-CN" sz="2800" kern="1400" spc="100" dirty="0">
              <a:latin typeface="Times New Roman" pitchFamily="18" charset="0"/>
              <a:ea typeface="黑体" pitchFamily="49" charset="-122"/>
            </a:endParaRP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sz="2800" kern="1400" spc="100" dirty="0">
                <a:latin typeface="Times New Roman" pitchFamily="18" charset="0"/>
                <a:ea typeface="黑体" pitchFamily="49" charset="-122"/>
              </a:rPr>
              <a:t>模糊集合的定义与运算</a:t>
            </a:r>
            <a:endParaRPr lang="en-US" altLang="zh-CN" sz="2800" kern="1400" spc="100" dirty="0">
              <a:latin typeface="Times New Roman" pitchFamily="18" charset="0"/>
              <a:ea typeface="黑体" pitchFamily="49" charset="-122"/>
            </a:endParaRP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sz="2800" kern="1400" spc="100" dirty="0">
                <a:latin typeface="Times New Roman" pitchFamily="18" charset="0"/>
                <a:ea typeface="黑体" pitchFamily="49" charset="-122"/>
              </a:rPr>
              <a:t>隶属函数</a:t>
            </a:r>
            <a:endParaRPr lang="en-US" altLang="zh-CN" sz="2800" kern="1400" spc="100" dirty="0">
              <a:latin typeface="Times New Roman" pitchFamily="18" charset="0"/>
              <a:ea typeface="黑体" pitchFamily="49" charset="-122"/>
            </a:endParaRP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sz="2800" kern="1400" spc="1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模糊关系及其运算</a:t>
            </a:r>
            <a:endParaRPr lang="en-US" altLang="zh-CN" sz="2800" kern="1400" spc="100" dirty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sz="2800" kern="1400" spc="100" dirty="0" smtClean="0">
                <a:latin typeface="Times New Roman" pitchFamily="18" charset="0"/>
                <a:ea typeface="黑体" pitchFamily="49" charset="-122"/>
              </a:rPr>
              <a:t>模糊向清晰的转换</a:t>
            </a:r>
            <a:endParaRPr lang="en-US" altLang="zh-CN" sz="2800" kern="1400" spc="10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3556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第二章  模糊控制的数学基础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4.1 </a:t>
            </a:r>
            <a:r>
              <a:rPr lang="zh-CN" altLang="en-US" sz="3200" b="1" smtClean="0">
                <a:solidFill>
                  <a:schemeClr val="bg1"/>
                </a:solidFill>
              </a:rPr>
              <a:t>经典关系</a:t>
            </a:r>
          </a:p>
        </p:txBody>
      </p:sp>
      <p:sp>
        <p:nvSpPr>
          <p:cNvPr id="16" name="矩形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5650" y="1125538"/>
            <a:ext cx="7704138" cy="5139869"/>
          </a:xfrm>
          <a:prstGeom prst="rect">
            <a:avLst/>
          </a:prstGeom>
          <a:blipFill rotWithShape="1">
            <a:blip r:embed="rId5"/>
            <a:stretch>
              <a:fillRect l="-1266" t="-949" r="-1187" b="-142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8" name="对象 7"/>
          <p:cNvGraphicFramePr>
            <a:graphicFrameLocks noChangeAspect="1"/>
          </p:cNvGraphicFramePr>
          <p:nvPr/>
        </p:nvGraphicFramePr>
        <p:xfrm>
          <a:off x="1403350" y="3573463"/>
          <a:ext cx="63373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6" imgW="3060700" imgH="419100" progId="Equation.DSMT4">
                  <p:embed/>
                </p:oleObj>
              </mc:Choice>
              <mc:Fallback>
                <p:oleObj name="Equation" r:id="rId6" imgW="3060700" imgH="4191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573463"/>
                        <a:ext cx="63373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4.1 </a:t>
            </a:r>
            <a:r>
              <a:rPr lang="zh-CN" altLang="en-US" sz="3200" b="1" smtClean="0">
                <a:solidFill>
                  <a:schemeClr val="bg1"/>
                </a:solidFill>
              </a:rPr>
              <a:t>经典关系</a:t>
            </a:r>
          </a:p>
        </p:txBody>
      </p:sp>
      <p:sp>
        <p:nvSpPr>
          <p:cNvPr id="25604" name="矩形 15"/>
          <p:cNvSpPr>
            <a:spLocks noChangeArrowheads="1"/>
          </p:cNvSpPr>
          <p:nvPr/>
        </p:nvSpPr>
        <p:spPr bwMode="auto">
          <a:xfrm>
            <a:off x="755650" y="1125538"/>
            <a:ext cx="7704138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4.1.1 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集合的直积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zh-CN" sz="2400" b="1">
                <a:latin typeface="Times New Roman" pitchFamily="18" charset="0"/>
              </a:rPr>
              <a:t>设任意两个集合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zh-CN" sz="2400" b="1">
                <a:latin typeface="Times New Roman" pitchFamily="18" charset="0"/>
              </a:rPr>
              <a:t>，若从</a:t>
            </a:r>
            <a:r>
              <a:rPr lang="en-US" altLang="zh-CN" sz="2400" b="1">
                <a:latin typeface="Times New Roman" pitchFamily="18" charset="0"/>
              </a:rPr>
              <a:t>A</a:t>
            </a:r>
            <a:r>
              <a:rPr lang="zh-CN" altLang="zh-CN" sz="2400" b="1">
                <a:latin typeface="Times New Roman" pitchFamily="18" charset="0"/>
              </a:rPr>
              <a:t>、</a:t>
            </a:r>
            <a:r>
              <a:rPr lang="en-US" altLang="zh-CN" sz="2400" b="1">
                <a:latin typeface="Times New Roman" pitchFamily="18" charset="0"/>
              </a:rPr>
              <a:t>B</a:t>
            </a:r>
            <a:r>
              <a:rPr lang="zh-CN" altLang="zh-CN" sz="2400" b="1">
                <a:latin typeface="Times New Roman" pitchFamily="18" charset="0"/>
              </a:rPr>
              <a:t>中各取一个元素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zh-CN" sz="2400" b="1">
                <a:latin typeface="Times New Roman" pitchFamily="18" charset="0"/>
              </a:rPr>
              <a:t>，按先</a:t>
            </a:r>
            <a:r>
              <a:rPr lang="en-US" altLang="zh-CN" sz="2400" b="1">
                <a:latin typeface="Times New Roman" pitchFamily="18" charset="0"/>
              </a:rPr>
              <a:t>A</a:t>
            </a:r>
            <a:r>
              <a:rPr lang="zh-CN" altLang="zh-CN" sz="2400" b="1">
                <a:latin typeface="Times New Roman" pitchFamily="18" charset="0"/>
              </a:rPr>
              <a:t>后</a:t>
            </a:r>
            <a:r>
              <a:rPr lang="en-US" altLang="zh-CN" sz="2400" b="1">
                <a:latin typeface="Times New Roman" pitchFamily="18" charset="0"/>
              </a:rPr>
              <a:t>B</a:t>
            </a:r>
            <a:r>
              <a:rPr lang="zh-CN" altLang="zh-CN" sz="2400" b="1">
                <a:latin typeface="Times New Roman" pitchFamily="18" charset="0"/>
              </a:rPr>
              <a:t>顺序搭配成元素对（</a:t>
            </a:r>
            <a:r>
              <a:rPr lang="en-US" altLang="zh-CN" sz="2400" b="1">
                <a:latin typeface="Times New Roman" pitchFamily="18" charset="0"/>
              </a:rPr>
              <a:t>x</a:t>
            </a:r>
            <a:r>
              <a:rPr lang="zh-CN" altLang="zh-CN" sz="2400" b="1">
                <a:latin typeface="Times New Roman" pitchFamily="18" charset="0"/>
              </a:rPr>
              <a:t>，</a:t>
            </a:r>
            <a:r>
              <a:rPr lang="en-US" altLang="zh-CN" sz="2400" b="1">
                <a:latin typeface="Times New Roman" pitchFamily="18" charset="0"/>
              </a:rPr>
              <a:t>y</a:t>
            </a:r>
            <a:r>
              <a:rPr lang="zh-CN" altLang="zh-CN" sz="2400" b="1">
                <a:latin typeface="Times New Roman" pitchFamily="18" charset="0"/>
              </a:rPr>
              <a:t>），称它们为序偶或序对。以所有序偶（</a:t>
            </a:r>
            <a:r>
              <a:rPr lang="en-US" altLang="zh-CN" sz="2400" b="1">
                <a:latin typeface="Times New Roman" pitchFamily="18" charset="0"/>
              </a:rPr>
              <a:t>x</a:t>
            </a:r>
            <a:r>
              <a:rPr lang="zh-CN" altLang="zh-CN" sz="2400" b="1">
                <a:latin typeface="Times New Roman" pitchFamily="18" charset="0"/>
              </a:rPr>
              <a:t>，</a:t>
            </a:r>
            <a:r>
              <a:rPr lang="en-US" altLang="zh-CN" sz="2400" b="1">
                <a:latin typeface="Times New Roman" pitchFamily="18" charset="0"/>
              </a:rPr>
              <a:t>y</a:t>
            </a:r>
            <a:r>
              <a:rPr lang="zh-CN" altLang="zh-CN" sz="2400" b="1">
                <a:latin typeface="Times New Roman" pitchFamily="18" charset="0"/>
              </a:rPr>
              <a:t>）为元素构成的集合，称为集合</a:t>
            </a:r>
            <a:r>
              <a:rPr lang="en-US" altLang="zh-CN" sz="2400" b="1">
                <a:latin typeface="Times New Roman" pitchFamily="18" charset="0"/>
              </a:rPr>
              <a:t>A</a:t>
            </a:r>
            <a:r>
              <a:rPr lang="zh-CN" altLang="zh-CN" sz="2400" b="1">
                <a:latin typeface="Times New Roman" pitchFamily="18" charset="0"/>
              </a:rPr>
              <a:t>到</a:t>
            </a:r>
            <a:r>
              <a:rPr lang="en-US" altLang="zh-CN" sz="2400" b="1">
                <a:latin typeface="Times New Roman" pitchFamily="18" charset="0"/>
              </a:rPr>
              <a:t>B</a:t>
            </a:r>
            <a:r>
              <a:rPr lang="zh-CN" altLang="zh-CN" sz="2400" b="1">
                <a:latin typeface="Times New Roman" pitchFamily="18" charset="0"/>
              </a:rPr>
              <a:t>的直积（或笛卡儿积），记为：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</a:pPr>
            <a:endParaRPr lang="en-US" altLang="zh-CN" sz="2400" b="1">
              <a:latin typeface="Times New Roman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</a:pPr>
            <a:endParaRPr lang="en-US" altLang="zh-CN" sz="2400" b="1">
              <a:latin typeface="Times New Roman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zh-CN" sz="2400" b="1">
                <a:latin typeface="Times New Roman" pitchFamily="18" charset="0"/>
              </a:rPr>
              <a:t>二元直积是一个以序对为元素的集合，一般情况下，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13" name="对象 10"/>
          <p:cNvGraphicFramePr>
            <a:graphicFrameLocks noChangeAspect="1"/>
          </p:cNvGraphicFramePr>
          <p:nvPr/>
        </p:nvGraphicFramePr>
        <p:xfrm>
          <a:off x="2987675" y="3429000"/>
          <a:ext cx="3529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Equation" r:id="rId5" imgW="1777229" imgH="253890" progId="Equation.DSMT4">
                  <p:embed/>
                </p:oleObj>
              </mc:Choice>
              <mc:Fallback>
                <p:oleObj name="Equation" r:id="rId5" imgW="1777229" imgH="25389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429000"/>
                        <a:ext cx="3529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15" name="对象 12"/>
          <p:cNvGraphicFramePr>
            <a:graphicFrameLocks noChangeAspect="1"/>
          </p:cNvGraphicFramePr>
          <p:nvPr/>
        </p:nvGraphicFramePr>
        <p:xfrm>
          <a:off x="3708400" y="4868863"/>
          <a:ext cx="17986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Equation" r:id="rId7" imgW="850531" imgH="165028" progId="Equation.DSMT4">
                  <p:embed/>
                </p:oleObj>
              </mc:Choice>
              <mc:Fallback>
                <p:oleObj name="Equation" r:id="rId7" imgW="850531" imgH="165028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868863"/>
                        <a:ext cx="179863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4.1 </a:t>
            </a:r>
            <a:r>
              <a:rPr lang="zh-CN" altLang="en-US" sz="3200" b="1" smtClean="0">
                <a:solidFill>
                  <a:schemeClr val="bg1"/>
                </a:solidFill>
              </a:rPr>
              <a:t>经典关系</a:t>
            </a:r>
          </a:p>
        </p:txBody>
      </p:sp>
      <p:sp>
        <p:nvSpPr>
          <p:cNvPr id="26628" name="矩形 15"/>
          <p:cNvSpPr>
            <a:spLocks noChangeArrowheads="1"/>
          </p:cNvSpPr>
          <p:nvPr/>
        </p:nvSpPr>
        <p:spPr bwMode="auto">
          <a:xfrm>
            <a:off x="755650" y="1125538"/>
            <a:ext cx="770413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zh-CN" sz="2400" b="1" dirty="0">
                <a:latin typeface="Times New Roman" pitchFamily="18" charset="0"/>
              </a:rPr>
              <a:t>二元直积的概念可以推广到多个集合上。设有</a:t>
            </a:r>
            <a:r>
              <a:rPr lang="en-US" altLang="zh-CN" sz="2400" b="1" dirty="0">
                <a:latin typeface="Times New Roman" pitchFamily="18" charset="0"/>
              </a:rPr>
              <a:t>n</a:t>
            </a:r>
            <a:r>
              <a:rPr lang="zh-CN" altLang="zh-CN" sz="2400" b="1" dirty="0">
                <a:latin typeface="Times New Roman" pitchFamily="18" charset="0"/>
              </a:rPr>
              <a:t>个集合，</a:t>
            </a:r>
            <a:r>
              <a:rPr lang="en-US" altLang="zh-CN" sz="2400" b="1" dirty="0">
                <a:latin typeface="Times New Roman" pitchFamily="18" charset="0"/>
              </a:rPr>
              <a:t>                            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zh-CN" altLang="zh-CN" sz="2400" b="1" dirty="0">
                <a:latin typeface="Times New Roman" pitchFamily="18" charset="0"/>
              </a:rPr>
              <a:t>则定义：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</a:pPr>
            <a:endParaRPr lang="en-US" altLang="zh-CN" sz="2400" b="1" dirty="0">
              <a:latin typeface="Times New Roman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</a:pPr>
            <a:endParaRPr lang="en-US" altLang="zh-CN" sz="2400" b="1" dirty="0">
              <a:latin typeface="Times New Roman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zh-CN" sz="2400" b="1" dirty="0">
                <a:latin typeface="Times New Roman" pitchFamily="18" charset="0"/>
              </a:rPr>
              <a:t>为</a:t>
            </a:r>
            <a:r>
              <a:rPr lang="en-US" altLang="zh-CN" sz="2400" b="1" dirty="0">
                <a:latin typeface="Times New Roman" pitchFamily="18" charset="0"/>
              </a:rPr>
              <a:t>                  </a:t>
            </a:r>
            <a:r>
              <a:rPr lang="zh-CN" altLang="zh-CN" sz="2400" b="1" dirty="0">
                <a:latin typeface="Times New Roman" pitchFamily="18" charset="0"/>
              </a:rPr>
              <a:t>的</a:t>
            </a:r>
            <a:r>
              <a:rPr lang="en-US" altLang="zh-CN" sz="2400" b="1" dirty="0">
                <a:latin typeface="Times New Roman" pitchFamily="18" charset="0"/>
              </a:rPr>
              <a:t>n</a:t>
            </a:r>
            <a:r>
              <a:rPr lang="zh-CN" altLang="zh-CN" sz="2400" b="1" dirty="0">
                <a:latin typeface="Times New Roman" pitchFamily="18" charset="0"/>
              </a:rPr>
              <a:t>元直积。</a:t>
            </a:r>
            <a:r>
              <a:rPr lang="en-US" altLang="zh-CN" sz="2400" b="1" dirty="0">
                <a:latin typeface="Times New Roman" pitchFamily="18" charset="0"/>
              </a:rPr>
              <a:t>n</a:t>
            </a:r>
            <a:r>
              <a:rPr lang="zh-CN" altLang="zh-CN" sz="2400" b="1" dirty="0">
                <a:latin typeface="Times New Roman" pitchFamily="18" charset="0"/>
              </a:rPr>
              <a:t>元直积也是一个集合，这个集合的元素是按一定顺序取自不同集合</a:t>
            </a:r>
            <a:r>
              <a:rPr lang="en-US" altLang="zh-CN" sz="2400" b="1" dirty="0">
                <a:latin typeface="Times New Roman" pitchFamily="18" charset="0"/>
              </a:rPr>
              <a:t>                 </a:t>
            </a:r>
            <a:r>
              <a:rPr lang="zh-CN" altLang="zh-CN" sz="2400" b="1" dirty="0">
                <a:latin typeface="Times New Roman" pitchFamily="18" charset="0"/>
              </a:rPr>
              <a:t>的</a:t>
            </a:r>
            <a:r>
              <a:rPr lang="en-US" altLang="zh-CN" sz="2400" b="1" dirty="0">
                <a:latin typeface="Times New Roman" pitchFamily="18" charset="0"/>
              </a:rPr>
              <a:t>n</a:t>
            </a:r>
            <a:r>
              <a:rPr lang="zh-CN" altLang="zh-CN" sz="2400" b="1" dirty="0">
                <a:latin typeface="Times New Roman" pitchFamily="18" charset="0"/>
              </a:rPr>
              <a:t>个元素组成的有序数组。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9" name="对象 13"/>
          <p:cNvGraphicFramePr>
            <a:graphicFrameLocks noChangeAspect="1"/>
          </p:cNvGraphicFramePr>
          <p:nvPr/>
        </p:nvGraphicFramePr>
        <p:xfrm>
          <a:off x="1763713" y="1550988"/>
          <a:ext cx="23002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2" name="Equation" r:id="rId5" imgW="1333500" imgH="254000" progId="Equation.DSMT4">
                  <p:embed/>
                </p:oleObj>
              </mc:Choice>
              <mc:Fallback>
                <p:oleObj name="Equation" r:id="rId5" imgW="1333500" imgH="2540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550988"/>
                        <a:ext cx="23002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41" name="对象 16"/>
          <p:cNvGraphicFramePr>
            <a:graphicFrameLocks noChangeAspect="1"/>
          </p:cNvGraphicFramePr>
          <p:nvPr/>
        </p:nvGraphicFramePr>
        <p:xfrm>
          <a:off x="1835150" y="2133600"/>
          <a:ext cx="563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3" name="Equation" r:id="rId7" imgW="3314700" imgH="254000" progId="Equation.DSMT4">
                  <p:embed/>
                </p:oleObj>
              </mc:Choice>
              <mc:Fallback>
                <p:oleObj name="Equation" r:id="rId7" imgW="3314700" imgH="2540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133600"/>
                        <a:ext cx="563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43" name="对象 18"/>
          <p:cNvGraphicFramePr>
            <a:graphicFrameLocks noChangeAspect="1"/>
          </p:cNvGraphicFramePr>
          <p:nvPr/>
        </p:nvGraphicFramePr>
        <p:xfrm>
          <a:off x="1692275" y="3124200"/>
          <a:ext cx="12954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4" name="Equation" r:id="rId9" imgW="787400" imgH="228600" progId="Equation.DSMT4">
                  <p:embed/>
                </p:oleObj>
              </mc:Choice>
              <mc:Fallback>
                <p:oleObj name="Equation" r:id="rId9" imgW="787400" imgH="2286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124200"/>
                        <a:ext cx="12954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45" name="对象 20"/>
          <p:cNvGraphicFramePr>
            <a:graphicFrameLocks noChangeAspect="1"/>
          </p:cNvGraphicFramePr>
          <p:nvPr/>
        </p:nvGraphicFramePr>
        <p:xfrm>
          <a:off x="6875463" y="3429000"/>
          <a:ext cx="17510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5" name="Equation" r:id="rId11" imgW="1028254" imgH="253890" progId="Equation.DSMT4">
                  <p:embed/>
                </p:oleObj>
              </mc:Choice>
              <mc:Fallback>
                <p:oleObj name="Equation" r:id="rId11" imgW="1028254" imgH="25389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3429000"/>
                        <a:ext cx="17510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4.1 </a:t>
            </a:r>
            <a:r>
              <a:rPr lang="zh-CN" altLang="en-US" sz="3200" b="1" smtClean="0">
                <a:solidFill>
                  <a:schemeClr val="bg1"/>
                </a:solidFill>
              </a:rPr>
              <a:t>经典关系</a:t>
            </a:r>
          </a:p>
        </p:txBody>
      </p:sp>
      <p:sp>
        <p:nvSpPr>
          <p:cNvPr id="16" name="矩形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5650" y="1125538"/>
            <a:ext cx="7704138" cy="3431709"/>
          </a:xfrm>
          <a:prstGeom prst="rect">
            <a:avLst/>
          </a:prstGeom>
          <a:blipFill rotWithShape="1">
            <a:blip r:embed="rId4"/>
            <a:stretch>
              <a:fillRect l="-1108" t="-1954" r="-5142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6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4.1 </a:t>
            </a:r>
            <a:r>
              <a:rPr lang="zh-CN" altLang="en-US" sz="3200" b="1" smtClean="0">
                <a:solidFill>
                  <a:schemeClr val="bg1"/>
                </a:solidFill>
              </a:rPr>
              <a:t>经典关系</a:t>
            </a:r>
          </a:p>
        </p:txBody>
      </p:sp>
      <p:sp>
        <p:nvSpPr>
          <p:cNvPr id="16" name="矩形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5650" y="1125538"/>
            <a:ext cx="7704138" cy="4367349"/>
          </a:xfrm>
          <a:prstGeom prst="rect">
            <a:avLst/>
          </a:prstGeom>
          <a:blipFill rotWithShape="1">
            <a:blip r:embed="rId4"/>
            <a:stretch>
              <a:fillRect l="-1266" t="-1536" b="-237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4.1 </a:t>
            </a:r>
            <a:r>
              <a:rPr lang="zh-CN" altLang="en-US" sz="3200" b="1" smtClean="0">
                <a:solidFill>
                  <a:schemeClr val="bg1"/>
                </a:solidFill>
              </a:rPr>
              <a:t>经典关系</a:t>
            </a:r>
          </a:p>
        </p:txBody>
      </p:sp>
      <p:sp>
        <p:nvSpPr>
          <p:cNvPr id="29700" name="矩形 15"/>
          <p:cNvSpPr>
            <a:spLocks noChangeArrowheads="1"/>
          </p:cNvSpPr>
          <p:nvPr/>
        </p:nvSpPr>
        <p:spPr bwMode="auto">
          <a:xfrm>
            <a:off x="755650" y="1125538"/>
            <a:ext cx="7704138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2400" b="1">
                <a:latin typeface="Times New Roman" pitchFamily="18" charset="0"/>
              </a:rPr>
              <a:t>关系本身就是一个集合，所以集合的所有基本运算都可以应用关系且无须做任何修正。</a:t>
            </a:r>
            <a:endParaRPr lang="en-US" altLang="zh-CN" sz="2400" b="1">
              <a:latin typeface="Times New Roman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zh-CN" sz="2400" b="1">
                <a:latin typeface="Times New Roman" pitchFamily="18" charset="0"/>
              </a:rPr>
              <a:t>二元关系的子集和一般集合一样，可以用穷举法、描述法等方法表示。由于它的元素是序对，对于离散论域的二元关系，还常用表格法、矩阵法和关系图等方法表示，这里只介绍经典二元关系的两种表示方法：表格法和矩阵法</a:t>
            </a:r>
            <a:r>
              <a:rPr lang="zh-CN" altLang="en-US" sz="2400" b="1">
                <a:latin typeface="Times New Roman" pitchFamily="18" charset="0"/>
              </a:rPr>
              <a:t>。</a:t>
            </a:r>
            <a:endParaRPr lang="zh-CN" altLang="zh-CN" sz="2400" b="1">
              <a:latin typeface="Times New Roman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</a:pP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4.1 </a:t>
            </a:r>
            <a:r>
              <a:rPr lang="zh-CN" altLang="en-US" sz="3200" b="1" smtClean="0">
                <a:solidFill>
                  <a:schemeClr val="bg1"/>
                </a:solidFill>
              </a:rPr>
              <a:t>经典关系</a:t>
            </a: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46164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dirty="0">
                <a:latin typeface="Times New Roman" pitchFamily="18" charset="0"/>
              </a:rPr>
              <a:t>表格法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zh-CN" sz="2400" b="1" dirty="0">
                <a:latin typeface="Times New Roman" pitchFamily="18" charset="0"/>
              </a:rPr>
              <a:t>表格法就是画出一张平面表，“列”中写出一个集合的所有元素，“行”中写出另一个集合的元素。若两个元素有关，则在表中它们所在行和列的交叉点上标出数字</a:t>
            </a: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zh-CN" sz="2400" b="1" dirty="0">
                <a:latin typeface="Times New Roman" pitchFamily="18" charset="0"/>
              </a:rPr>
              <a:t>，否则标出数字</a:t>
            </a:r>
            <a:r>
              <a:rPr lang="en-US" altLang="zh-CN" sz="2400" b="1" dirty="0">
                <a:latin typeface="Times New Roman" pitchFamily="18" charset="0"/>
              </a:rPr>
              <a:t>0</a:t>
            </a:r>
            <a:r>
              <a:rPr lang="zh-CN" altLang="zh-CN" sz="2400" b="1" dirty="0">
                <a:latin typeface="Times New Roman" pitchFamily="18" charset="0"/>
              </a:rPr>
              <a:t>。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en-US" sz="2400" b="1" dirty="0">
                <a:latin typeface="Times New Roman" pitchFamily="18" charset="0"/>
              </a:rPr>
              <a:t>例题</a:t>
            </a:r>
            <a:endParaRPr lang="en-US" altLang="zh-CN" sz="2400" b="1" dirty="0">
              <a:latin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zh-CN" sz="2400" b="1" dirty="0">
                <a:latin typeface="Times New Roman" pitchFamily="18" charset="0"/>
              </a:rPr>
              <a:t>一个家庭中有爷爷、奶奶、父亲、母亲、哥哥和妹妹六口人，他（她）们之间属于父（母）子（女）关系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zh-CN" altLang="zh-CN" sz="2400" b="1" dirty="0">
                <a:latin typeface="Times New Roman" pitchFamily="18" charset="0"/>
              </a:rPr>
              <a:t>统称为“父子关系”）与否，可以列在表上，列中元素对于行中元素属于“父子关系”，标出数值</a:t>
            </a: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zh-CN" sz="2400" b="1" dirty="0">
                <a:latin typeface="Times New Roman" pitchFamily="18" charset="0"/>
              </a:rPr>
              <a:t>，否则为</a:t>
            </a:r>
            <a:r>
              <a:rPr lang="en-US" altLang="zh-CN" sz="2400" b="1" dirty="0">
                <a:latin typeface="Times New Roman" pitchFamily="18" charset="0"/>
              </a:rPr>
              <a:t>0</a:t>
            </a:r>
            <a:r>
              <a:rPr lang="zh-CN" altLang="zh-CN" sz="2400" b="1" dirty="0">
                <a:latin typeface="Times New Roman" pitchFamily="18" charset="0"/>
              </a:rPr>
              <a:t>，据此可得出</a:t>
            </a:r>
            <a:r>
              <a:rPr lang="zh-CN" altLang="en-US" sz="2400" b="1" dirty="0">
                <a:latin typeface="Times New Roman" pitchFamily="18" charset="0"/>
              </a:rPr>
              <a:t>下</a:t>
            </a:r>
            <a:r>
              <a:rPr lang="zh-CN" altLang="zh-CN" sz="2400" b="1" dirty="0">
                <a:latin typeface="Times New Roman" pitchFamily="18" charset="0"/>
              </a:rPr>
              <a:t>表。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4.1 </a:t>
            </a:r>
            <a:r>
              <a:rPr lang="zh-CN" altLang="en-US" sz="3200" b="1" smtClean="0">
                <a:solidFill>
                  <a:schemeClr val="bg1"/>
                </a:solidFill>
              </a:rPr>
              <a:t>经典关系</a:t>
            </a:r>
          </a:p>
        </p:txBody>
      </p:sp>
      <p:sp>
        <p:nvSpPr>
          <p:cNvPr id="31748" name="矩形 15"/>
          <p:cNvSpPr>
            <a:spLocks noChangeArrowheads="1"/>
          </p:cNvSpPr>
          <p:nvPr/>
        </p:nvSpPr>
        <p:spPr bwMode="auto">
          <a:xfrm>
            <a:off x="755650" y="1125538"/>
            <a:ext cx="7704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zh-CN" sz="2400" b="1">
                <a:latin typeface="Times New Roman" pitchFamily="18" charset="0"/>
              </a:rPr>
              <a:t>表格法</a:t>
            </a:r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00113" y="1773238"/>
          <a:ext cx="7704137" cy="46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591"/>
                <a:gridCol w="1100591"/>
                <a:gridCol w="1100591"/>
                <a:gridCol w="1100591"/>
                <a:gridCol w="1100591"/>
                <a:gridCol w="1100591"/>
                <a:gridCol w="1100591"/>
              </a:tblGrid>
              <a:tr h="658359"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R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爷爷</a:t>
                      </a: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奶奶</a:t>
                      </a: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父亲</a:t>
                      </a: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母亲</a:t>
                      </a: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讶哥</a:t>
                      </a: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妹妹</a:t>
                      </a:r>
                    </a:p>
                  </a:txBody>
                  <a:tcPr marL="6349" marR="6349" marT="0" marB="0" anchor="ctr"/>
                </a:tc>
              </a:tr>
              <a:tr h="658359"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爷爷</a:t>
                      </a: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</a:tr>
              <a:tr h="658359"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奶奶</a:t>
                      </a: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</a:tr>
              <a:tr h="658359"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父亲</a:t>
                      </a: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</a:tr>
              <a:tr h="658359"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母亲</a:t>
                      </a: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</a:tr>
              <a:tr h="658359"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哥哥</a:t>
                      </a: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</a:tr>
              <a:tr h="658359"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妹妹</a:t>
                      </a: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  <a:tc>
                  <a:txBody>
                    <a:bodyPr/>
                    <a:lstStyle/>
                    <a:p>
                      <a:pPr indent="3238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9" marR="6349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413"/>
            <a:ext cx="8085137" cy="3673475"/>
          </a:xfrm>
        </p:spPr>
        <p:txBody>
          <a:bodyPr rtlCol="0">
            <a:noAutofit/>
          </a:bodyPr>
          <a:lstStyle/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sz="2800" kern="1400" spc="100" dirty="0">
                <a:latin typeface="Times New Roman" pitchFamily="18" charset="0"/>
                <a:ea typeface="黑体" pitchFamily="49" charset="-122"/>
              </a:rPr>
              <a:t>引论</a:t>
            </a:r>
            <a:endParaRPr lang="en-US" altLang="zh-CN" sz="2800" kern="1400" spc="100" dirty="0">
              <a:latin typeface="Times New Roman" pitchFamily="18" charset="0"/>
              <a:ea typeface="黑体" pitchFamily="49" charset="-122"/>
            </a:endParaRP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sz="2800" kern="1400" spc="100" dirty="0">
                <a:latin typeface="Times New Roman" pitchFamily="18" charset="0"/>
                <a:ea typeface="黑体" pitchFamily="49" charset="-122"/>
              </a:rPr>
              <a:t>模糊集合的定义与运算</a:t>
            </a:r>
            <a:endParaRPr lang="en-US" altLang="zh-CN" sz="2800" kern="1400" spc="100" dirty="0">
              <a:latin typeface="Times New Roman" pitchFamily="18" charset="0"/>
              <a:ea typeface="黑体" pitchFamily="49" charset="-122"/>
            </a:endParaRP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sz="2800" kern="1400" spc="1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隶属函数</a:t>
            </a:r>
            <a:endParaRPr lang="en-US" altLang="zh-CN" sz="2800" kern="1400" spc="100" dirty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sz="2800" kern="1400" spc="100" dirty="0" smtClean="0">
                <a:latin typeface="Times New Roman" pitchFamily="18" charset="0"/>
                <a:ea typeface="黑体" pitchFamily="49" charset="-122"/>
              </a:rPr>
              <a:t>模糊关系及其运算</a:t>
            </a:r>
            <a:endParaRPr lang="en-US" altLang="zh-CN" sz="2800" kern="1400" spc="100" dirty="0" smtClean="0">
              <a:latin typeface="Times New Roman" pitchFamily="18" charset="0"/>
              <a:ea typeface="黑体" pitchFamily="49" charset="-122"/>
            </a:endParaRP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sz="2800" kern="1400" spc="100" dirty="0" smtClean="0">
                <a:latin typeface="Times New Roman" pitchFamily="18" charset="0"/>
                <a:ea typeface="黑体" pitchFamily="49" charset="-122"/>
              </a:rPr>
              <a:t>模糊向清晰的转换</a:t>
            </a:r>
            <a:endParaRPr lang="en-US" altLang="zh-CN" sz="2800" kern="1400" spc="10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124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第二章  模糊控制的数学基础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4.1 </a:t>
            </a:r>
            <a:r>
              <a:rPr lang="zh-CN" altLang="en-US" sz="3200" b="1" smtClean="0">
                <a:solidFill>
                  <a:schemeClr val="bg1"/>
                </a:solidFill>
              </a:rPr>
              <a:t>经典关系</a:t>
            </a: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50784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dirty="0">
                <a:latin typeface="Times New Roman" pitchFamily="18" charset="0"/>
              </a:rPr>
              <a:t>矩阵表示法</a:t>
            </a:r>
            <a:endParaRPr lang="en-US" altLang="zh-CN" sz="2400" b="1" dirty="0">
              <a:latin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zh-CN" sz="2400" b="1" dirty="0">
                <a:latin typeface="Times New Roman" pitchFamily="18" charset="0"/>
              </a:rPr>
              <a:t>通常对于两个有限集合，若</a:t>
            </a:r>
            <a:r>
              <a:rPr lang="en-US" altLang="zh-CN" sz="2400" b="1" dirty="0">
                <a:latin typeface="Times New Roman" pitchFamily="18" charset="0"/>
              </a:rPr>
              <a:t>                           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endParaRPr lang="en-US" altLang="zh-CN" sz="2400" b="1" dirty="0">
              <a:latin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Times New Roman" pitchFamily="18" charset="0"/>
              </a:rPr>
              <a:t>R</a:t>
            </a:r>
            <a:r>
              <a:rPr lang="zh-CN" altLang="zh-CN" sz="2400" b="1" dirty="0">
                <a:latin typeface="Times New Roman" pitchFamily="18" charset="0"/>
              </a:rPr>
              <a:t>为从</a:t>
            </a:r>
            <a:r>
              <a:rPr lang="en-US" altLang="zh-CN" sz="2400" b="1" dirty="0">
                <a:latin typeface="Times New Roman" pitchFamily="18" charset="0"/>
              </a:rPr>
              <a:t>A</a:t>
            </a:r>
            <a:r>
              <a:rPr lang="zh-CN" altLang="zh-CN" sz="2400" b="1" dirty="0">
                <a:latin typeface="Times New Roman" pitchFamily="18" charset="0"/>
              </a:rPr>
              <a:t>到</a:t>
            </a:r>
            <a:r>
              <a:rPr lang="en-US" altLang="zh-CN" sz="2400" b="1" dirty="0">
                <a:latin typeface="Times New Roman" pitchFamily="18" charset="0"/>
              </a:rPr>
              <a:t>B</a:t>
            </a:r>
            <a:r>
              <a:rPr lang="zh-CN" altLang="zh-CN" sz="2400" b="1" dirty="0">
                <a:latin typeface="Times New Roman" pitchFamily="18" charset="0"/>
              </a:rPr>
              <a:t>的一个二元关系，则可用平面关系矩阵表示，这个二元关系矩阵</a:t>
            </a:r>
            <a:r>
              <a:rPr lang="en-US" altLang="zh-CN" sz="2400" b="1" dirty="0">
                <a:latin typeface="Times New Roman" pitchFamily="18" charset="0"/>
              </a:rPr>
              <a:t>                  </a:t>
            </a:r>
            <a:r>
              <a:rPr lang="zh-CN" altLang="zh-CN" sz="2400" b="1" dirty="0">
                <a:latin typeface="Times New Roman" pitchFamily="18" charset="0"/>
              </a:rPr>
              <a:t>，其中的元素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zh-CN" altLang="zh-CN" sz="2400" b="1" dirty="0">
                <a:latin typeface="Times New Roman" pitchFamily="18" charset="0"/>
              </a:rPr>
              <a:t>按下述规定取值：</a:t>
            </a:r>
            <a:endParaRPr lang="en-US" altLang="zh-CN" sz="2400" b="1" dirty="0">
              <a:latin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Times New Roman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dirty="0">
                <a:latin typeface="Times New Roman" pitchFamily="18" charset="0"/>
              </a:rPr>
              <a:t>把表示集合间关系的矩阵称为关系矩阵。这类元素只能取</a:t>
            </a:r>
            <a:r>
              <a:rPr lang="en-US" altLang="zh-CN" sz="2400" b="1" dirty="0">
                <a:latin typeface="Times New Roman" pitchFamily="18" charset="0"/>
              </a:rPr>
              <a:t>0</a:t>
            </a:r>
            <a:r>
              <a:rPr lang="zh-CN" altLang="zh-CN" sz="2400" b="1" dirty="0">
                <a:latin typeface="Times New Roman" pitchFamily="18" charset="0"/>
              </a:rPr>
              <a:t>和</a:t>
            </a: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zh-CN" sz="2400" b="1" dirty="0">
                <a:latin typeface="Times New Roman" pitchFamily="18" charset="0"/>
              </a:rPr>
              <a:t>的矩阵，称作布尔矩阵。表示经典二元关系的矩阵都是布尔矩阵。</a:t>
            </a:r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8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83" name="对象 12"/>
          <p:cNvGraphicFramePr>
            <a:graphicFrameLocks noChangeAspect="1"/>
          </p:cNvGraphicFramePr>
          <p:nvPr/>
        </p:nvGraphicFramePr>
        <p:xfrm>
          <a:off x="4605338" y="1700213"/>
          <a:ext cx="19446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6" name="Equation" r:id="rId5" imgW="1143000" imgH="254000" progId="Equation.DSMT4">
                  <p:embed/>
                </p:oleObj>
              </mc:Choice>
              <mc:Fallback>
                <p:oleObj name="Equation" r:id="rId5" imgW="1143000" imgH="2540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1700213"/>
                        <a:ext cx="194468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85" name="对象 14"/>
          <p:cNvGraphicFramePr>
            <a:graphicFrameLocks noChangeAspect="1"/>
          </p:cNvGraphicFramePr>
          <p:nvPr/>
        </p:nvGraphicFramePr>
        <p:xfrm>
          <a:off x="6804025" y="1700213"/>
          <a:ext cx="18573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7" name="Equation" r:id="rId7" imgW="1091726" imgH="253890" progId="Equation.DSMT4">
                  <p:embed/>
                </p:oleObj>
              </mc:Choice>
              <mc:Fallback>
                <p:oleObj name="Equation" r:id="rId7" imgW="1091726" imgH="25389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700213"/>
                        <a:ext cx="185737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87" name="对象 17"/>
          <p:cNvGraphicFramePr>
            <a:graphicFrameLocks noChangeAspect="1"/>
          </p:cNvGraphicFramePr>
          <p:nvPr/>
        </p:nvGraphicFramePr>
        <p:xfrm>
          <a:off x="3348038" y="2565400"/>
          <a:ext cx="12493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8" name="Equation" r:id="rId9" imgW="723586" imgH="291973" progId="Equation.DSMT4">
                  <p:embed/>
                </p:oleObj>
              </mc:Choice>
              <mc:Fallback>
                <p:oleObj name="Equation" r:id="rId9" imgW="723586" imgH="291973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565400"/>
                        <a:ext cx="12493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89" name="对象 19"/>
          <p:cNvGraphicFramePr>
            <a:graphicFrameLocks noChangeAspect="1"/>
          </p:cNvGraphicFramePr>
          <p:nvPr/>
        </p:nvGraphicFramePr>
        <p:xfrm>
          <a:off x="1962150" y="3500438"/>
          <a:ext cx="5916613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9" name="Equation" r:id="rId11" imgW="2946400" imgH="609600" progId="Equation.DSMT4">
                  <p:embed/>
                </p:oleObj>
              </mc:Choice>
              <mc:Fallback>
                <p:oleObj name="Equation" r:id="rId11" imgW="2946400" imgH="6096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3500438"/>
                        <a:ext cx="5916613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4.1 </a:t>
            </a:r>
            <a:r>
              <a:rPr lang="zh-CN" altLang="en-US" sz="3200" b="1" smtClean="0">
                <a:solidFill>
                  <a:schemeClr val="bg1"/>
                </a:solidFill>
              </a:rPr>
              <a:t>经典关系</a:t>
            </a:r>
          </a:p>
        </p:txBody>
      </p:sp>
      <p:sp>
        <p:nvSpPr>
          <p:cNvPr id="33796" name="矩形 15"/>
          <p:cNvSpPr>
            <a:spLocks noChangeArrowheads="1"/>
          </p:cNvSpPr>
          <p:nvPr/>
        </p:nvSpPr>
        <p:spPr bwMode="auto">
          <a:xfrm>
            <a:off x="755650" y="1125538"/>
            <a:ext cx="77041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zh-CN" sz="2400" b="1">
                <a:latin typeface="Times New Roman" pitchFamily="18" charset="0"/>
              </a:rPr>
              <a:t>上述家庭成员的父子关系表，就可以表示成一个平面矩阵</a:t>
            </a:r>
            <a:r>
              <a:rPr lang="en-US" altLang="zh-CN" sz="2400" b="1">
                <a:latin typeface="Times New Roman" pitchFamily="18" charset="0"/>
              </a:rPr>
              <a:t>R</a:t>
            </a:r>
            <a:r>
              <a:rPr lang="zh-CN" altLang="zh-CN" sz="2400" b="1">
                <a:latin typeface="Times New Roman" pitchFamily="18" charset="0"/>
              </a:rPr>
              <a:t>。它的行元素对列元素如果属于“父子关系</a:t>
            </a:r>
            <a:r>
              <a:rPr lang="en-US" altLang="zh-CN" sz="2400" b="1">
                <a:latin typeface="Times New Roman" pitchFamily="18" charset="0"/>
              </a:rPr>
              <a:t>R</a:t>
            </a:r>
            <a:r>
              <a:rPr lang="zh-CN" altLang="zh-CN" sz="2400" b="1">
                <a:latin typeface="Times New Roman" pitchFamily="18" charset="0"/>
              </a:rPr>
              <a:t>”，则取值为</a:t>
            </a:r>
            <a:r>
              <a:rPr lang="en-US" altLang="zh-CN" sz="2400" b="1">
                <a:latin typeface="Times New Roman" pitchFamily="18" charset="0"/>
              </a:rPr>
              <a:t>1</a:t>
            </a:r>
            <a:r>
              <a:rPr lang="zh-CN" altLang="zh-CN" sz="2400" b="1">
                <a:latin typeface="Times New Roman" pitchFamily="18" charset="0"/>
              </a:rPr>
              <a:t>；否则为</a:t>
            </a:r>
            <a:r>
              <a:rPr lang="en-US" altLang="zh-CN" sz="2400" b="1">
                <a:latin typeface="Times New Roman" pitchFamily="18" charset="0"/>
              </a:rPr>
              <a:t>0</a:t>
            </a:r>
            <a:r>
              <a:rPr lang="zh-CN" altLang="zh-CN" sz="2400" b="1">
                <a:latin typeface="Times New Roman" pitchFamily="18" charset="0"/>
              </a:rPr>
              <a:t>。据此可以得出与</a:t>
            </a:r>
            <a:r>
              <a:rPr lang="zh-CN" altLang="en-US" sz="2400" b="1">
                <a:latin typeface="Times New Roman" pitchFamily="18" charset="0"/>
              </a:rPr>
              <a:t>上</a:t>
            </a:r>
            <a:r>
              <a:rPr lang="zh-CN" altLang="zh-CN" sz="2400" b="1">
                <a:latin typeface="Times New Roman" pitchFamily="18" charset="0"/>
              </a:rPr>
              <a:t>表意义相同的关系矩阵</a:t>
            </a:r>
            <a:r>
              <a:rPr lang="en-US" altLang="zh-CN" sz="2400" b="1">
                <a:latin typeface="Times New Roman" pitchFamily="18" charset="0"/>
              </a:rPr>
              <a:t>R</a:t>
            </a:r>
            <a:r>
              <a:rPr lang="zh-CN" altLang="zh-CN" sz="2400" b="1">
                <a:latin typeface="Times New Roman" pitchFamily="18" charset="0"/>
              </a:rPr>
              <a:t>：</a:t>
            </a:r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807" name="对象 12"/>
          <p:cNvGraphicFramePr>
            <a:graphicFrameLocks noChangeAspect="1"/>
          </p:cNvGraphicFramePr>
          <p:nvPr/>
        </p:nvGraphicFramePr>
        <p:xfrm>
          <a:off x="5867400" y="3213100"/>
          <a:ext cx="3108325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8" name="Equation" r:id="rId5" imgW="1600200" imgH="1371600" progId="Equation.DSMT4">
                  <p:embed/>
                </p:oleObj>
              </mc:Choice>
              <mc:Fallback>
                <p:oleObj name="Equation" r:id="rId5" imgW="1600200" imgH="13716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213100"/>
                        <a:ext cx="3108325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68313" y="2781300"/>
          <a:ext cx="539908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98"/>
                <a:gridCol w="771298"/>
                <a:gridCol w="771298"/>
                <a:gridCol w="771298"/>
                <a:gridCol w="771298"/>
                <a:gridCol w="771298"/>
                <a:gridCol w="771298"/>
              </a:tblGrid>
              <a:tr h="45262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R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爷爷</a:t>
                      </a: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奶奶</a:t>
                      </a: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父亲</a:t>
                      </a: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母亲</a:t>
                      </a: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讶哥</a:t>
                      </a: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妹妹</a:t>
                      </a:r>
                    </a:p>
                  </a:txBody>
                  <a:tcPr marL="6348" marR="6348" marT="0" marB="0" anchor="ctr"/>
                </a:tc>
              </a:tr>
              <a:tr h="45262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爷爷</a:t>
                      </a: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</a:tr>
              <a:tr h="45262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奶奶</a:t>
                      </a: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</a:tr>
              <a:tr h="45262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父亲</a:t>
                      </a: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</a:tr>
              <a:tr h="45262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母亲</a:t>
                      </a: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</a:tr>
              <a:tr h="45262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哥哥</a:t>
                      </a: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</a:tr>
              <a:tr h="45262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妹妹</a:t>
                      </a: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48" marR="6348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4.2 </a:t>
            </a:r>
            <a:r>
              <a:rPr lang="zh-CN" altLang="en-US" sz="3200" b="1" smtClean="0">
                <a:solidFill>
                  <a:schemeClr val="bg1"/>
                </a:solidFill>
              </a:rPr>
              <a:t>模糊关系</a:t>
            </a:r>
          </a:p>
        </p:txBody>
      </p:sp>
      <p:sp>
        <p:nvSpPr>
          <p:cNvPr id="34820" name="矩形 15"/>
          <p:cNvSpPr>
            <a:spLocks noChangeArrowheads="1"/>
          </p:cNvSpPr>
          <p:nvPr/>
        </p:nvSpPr>
        <p:spPr bwMode="auto">
          <a:xfrm>
            <a:off x="755650" y="1125538"/>
            <a:ext cx="7704138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zh-CN" sz="2400" b="1">
                <a:latin typeface="Times New Roman" pitchFamily="18" charset="0"/>
              </a:rPr>
              <a:t>在经典集合论中，如果两个集合中的元索之间存在一定的关系，通常可以用函数表示出其精确的数值关系。经典关系描述的是非常明确淸晰的关系，两者之间要么有关系，要么没关系，决不会出现模棱两可、藕断丝连之类的关系。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zh-CN" sz="2400" b="1">
                <a:latin typeface="Times New Roman" pitchFamily="18" charset="0"/>
              </a:rPr>
              <a:t>然而，世间各种事物之间的联系，并不都是如此简单的“有”和“无”，即使有关系，也并不一定都能用精确的数学公式定量地表示出来。例如，“母女俩像得很”、“甲很信任乙”、“</a:t>
            </a:r>
            <a:r>
              <a:rPr lang="en-US" altLang="zh-CN" sz="2400" b="1">
                <a:latin typeface="Times New Roman" pitchFamily="18" charset="0"/>
              </a:rPr>
              <a:t>a</a:t>
            </a:r>
            <a:r>
              <a:rPr lang="zh-CN" altLang="zh-CN" sz="2400" b="1">
                <a:latin typeface="Times New Roman" pitchFamily="18" charset="0"/>
              </a:rPr>
              <a:t>比</a:t>
            </a:r>
            <a:r>
              <a:rPr lang="en-US" altLang="zh-CN" sz="2400" b="1">
                <a:latin typeface="Times New Roman" pitchFamily="18" charset="0"/>
              </a:rPr>
              <a:t>b</a:t>
            </a:r>
            <a:r>
              <a:rPr lang="zh-CN" altLang="zh-CN" sz="2400" b="1">
                <a:latin typeface="Times New Roman" pitchFamily="18" charset="0"/>
              </a:rPr>
              <a:t>大得多”</a:t>
            </a:r>
            <a:r>
              <a:rPr lang="en-US" altLang="zh-CN" sz="2400" b="1">
                <a:latin typeface="Times New Roman" pitchFamily="18" charset="0"/>
              </a:rPr>
              <a:t>……</a:t>
            </a:r>
            <a:r>
              <a:rPr lang="zh-CN" altLang="zh-CN" sz="2400" b="1">
                <a:latin typeface="Times New Roman" pitchFamily="18" charset="0"/>
              </a:rPr>
              <a:t>这里“像”、“信任”、“大得多”也是一种关系，就没那么简单，既不能用简单地“有”和“无”回答，也无法用经典关系中的数学函数来刻画。类似“像”、“信任”、“大”这类自然语言中经常表述的模糊关系，就必须用</a:t>
            </a:r>
            <a:r>
              <a:rPr lang="zh-CN" altLang="en-US" sz="2400" b="1">
                <a:latin typeface="Times New Roman" pitchFamily="18" charset="0"/>
              </a:rPr>
              <a:t>模糊</a:t>
            </a:r>
            <a:r>
              <a:rPr lang="zh-CN" altLang="zh-CN" sz="2400" b="1">
                <a:latin typeface="Times New Roman" pitchFamily="18" charset="0"/>
              </a:rPr>
              <a:t>集合来表述。</a:t>
            </a:r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4.2 </a:t>
            </a:r>
            <a:r>
              <a:rPr lang="zh-CN" altLang="en-US" sz="3200" b="1" smtClean="0">
                <a:solidFill>
                  <a:schemeClr val="bg1"/>
                </a:solidFill>
              </a:rPr>
              <a:t>模糊关系</a:t>
            </a:r>
          </a:p>
        </p:txBody>
      </p:sp>
      <p:sp>
        <p:nvSpPr>
          <p:cNvPr id="35844" name="矩形 15"/>
          <p:cNvSpPr>
            <a:spLocks noChangeArrowheads="1"/>
          </p:cNvSpPr>
          <p:nvPr/>
        </p:nvSpPr>
        <p:spPr bwMode="auto">
          <a:xfrm>
            <a:off x="755650" y="1125538"/>
            <a:ext cx="77041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zh-CN" sz="2400" b="1" dirty="0">
                <a:latin typeface="Times New Roman" pitchFamily="18" charset="0"/>
              </a:rPr>
              <a:t>我们把</a:t>
            </a:r>
            <a:r>
              <a:rPr lang="zh-CN" altLang="en-US" sz="2400" b="1" dirty="0">
                <a:latin typeface="Times New Roman" pitchFamily="18" charset="0"/>
              </a:rPr>
              <a:t>模糊</a:t>
            </a:r>
            <a:r>
              <a:rPr lang="zh-CN" altLang="zh-CN" sz="2400" b="1" dirty="0">
                <a:latin typeface="Times New Roman" pitchFamily="18" charset="0"/>
              </a:rPr>
              <a:t>集合间的一般关系和经典集合间的模糊关系，统称为模糊关系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zh-CN" sz="2400" b="1" dirty="0">
                <a:latin typeface="Times New Roman" pitchFamily="18" charset="0"/>
              </a:rPr>
              <a:t>经典关系描述了元素之间确定关系的“有”与“无”，而模糊关系表述了元素间关联的程度。模糊关系可以看作是经典关系的推广，它把经典数学只反映关系的“有”与“无”，扩大到了能反映其相关程度的“多”与“少”。经典关系可以看作是模糊关系的特例，当模糊关系达到极致，只剩“有”和“无”时，就变成了经典关系。</a:t>
            </a: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4.2 </a:t>
            </a:r>
            <a:r>
              <a:rPr lang="zh-CN" altLang="en-US" sz="3200" b="1" smtClean="0">
                <a:solidFill>
                  <a:schemeClr val="bg1"/>
                </a:solidFill>
              </a:rPr>
              <a:t>模糊关系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844" name="矩形 15"/>
              <p:cNvSpPr>
                <a:spLocks noChangeArrowheads="1"/>
              </p:cNvSpPr>
              <p:nvPr/>
            </p:nvSpPr>
            <p:spPr bwMode="auto">
              <a:xfrm>
                <a:off x="755650" y="1125538"/>
                <a:ext cx="7704138" cy="504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en-US" altLang="zh-CN" sz="2400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4.2.1 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模糊关系的定义</a:t>
                </a:r>
                <a:endParaRPr lang="en-US" altLang="zh-CN" sz="2400" b="1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定义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  </a:t>
                </a:r>
                <a:r>
                  <a:rPr lang="zh-CN" altLang="zh-CN" sz="2400" b="1" dirty="0" smtClean="0">
                    <a:latin typeface="Times New Roman" pitchFamily="18" charset="0"/>
                  </a:rPr>
                  <a:t>设</a:t>
                </a:r>
                <a:r>
                  <a:rPr lang="en-US" altLang="zh-CN" sz="2400" b="1" dirty="0">
                    <a:latin typeface="Times New Roman" pitchFamily="18" charset="0"/>
                  </a:rPr>
                  <a:t>R</a:t>
                </a:r>
                <a:r>
                  <a:rPr lang="zh-CN" altLang="zh-CN" sz="2400" b="1" dirty="0" smtClean="0">
                    <a:latin typeface="Times New Roman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𝑩</m:t>
                    </m:r>
                  </m:oMath>
                </a14:m>
                <a:r>
                  <a:rPr lang="zh-CN" altLang="zh-CN" sz="2400" b="1" dirty="0">
                    <a:latin typeface="Times New Roman" pitchFamily="18" charset="0"/>
                  </a:rPr>
                  <a:t>上的一个模糊子集，简称</a:t>
                </a:r>
                <a:r>
                  <a:rPr lang="en-US" altLang="zh-CN" sz="2400" b="1" dirty="0">
                    <a:latin typeface="Times New Roman" pitchFamily="18" charset="0"/>
                  </a:rPr>
                  <a:t>F</a:t>
                </a:r>
                <a:r>
                  <a:rPr lang="zh-CN" altLang="zh-CN" sz="2400" b="1" dirty="0">
                    <a:latin typeface="Times New Roman" pitchFamily="18" charset="0"/>
                  </a:rPr>
                  <a:t>集，它的隶属</a:t>
                </a:r>
                <a:r>
                  <a:rPr lang="zh-CN" altLang="zh-CN" sz="2400" b="1" dirty="0" smtClean="0">
                    <a:latin typeface="Times New Roman" pitchFamily="18" charset="0"/>
                  </a:rPr>
                  <a:t>函数</a:t>
                </a:r>
                <a:endParaRPr lang="en-US" altLang="zh-CN" sz="2400" b="1" dirty="0" smtClean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 smtClean="0">
                  <a:latin typeface="Times New Roman" pitchFamily="18" charset="0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zh-CN" altLang="zh-CN" sz="2400" b="1" dirty="0">
                    <a:latin typeface="Times New Roman" pitchFamily="18" charset="0"/>
                  </a:rPr>
                  <a:t>确定了</a:t>
                </a:r>
                <a:r>
                  <a:rPr lang="en-US" altLang="zh-CN" sz="2400" b="1" dirty="0">
                    <a:latin typeface="Times New Roman" pitchFamily="18" charset="0"/>
                  </a:rPr>
                  <a:t>A</a:t>
                </a:r>
                <a:r>
                  <a:rPr lang="zh-CN" altLang="zh-CN" sz="2400" b="1" dirty="0">
                    <a:latin typeface="Times New Roman" pitchFamily="18" charset="0"/>
                  </a:rPr>
                  <a:t>中元素</a:t>
                </a:r>
                <a:r>
                  <a:rPr lang="en-US" altLang="zh-CN" sz="2400" b="1" dirty="0">
                    <a:latin typeface="Times New Roman" pitchFamily="18" charset="0"/>
                  </a:rPr>
                  <a:t>x</a:t>
                </a:r>
                <a:r>
                  <a:rPr lang="zh-CN" altLang="zh-CN" sz="2400" b="1" dirty="0">
                    <a:latin typeface="Times New Roman" pitchFamily="18" charset="0"/>
                  </a:rPr>
                  <a:t>跟</a:t>
                </a:r>
                <a:r>
                  <a:rPr lang="en-US" altLang="zh-CN" sz="2400" b="1" dirty="0">
                    <a:latin typeface="Times New Roman" pitchFamily="18" charset="0"/>
                  </a:rPr>
                  <a:t>B</a:t>
                </a:r>
                <a:r>
                  <a:rPr lang="zh-CN" altLang="zh-CN" sz="2400" b="1" dirty="0">
                    <a:latin typeface="Times New Roman" pitchFamily="18" charset="0"/>
                  </a:rPr>
                  <a:t>中元素</a:t>
                </a:r>
                <a:r>
                  <a:rPr lang="en-US" altLang="zh-CN" sz="2400" b="1" dirty="0">
                    <a:latin typeface="Times New Roman" pitchFamily="18" charset="0"/>
                  </a:rPr>
                  <a:t>y</a:t>
                </a:r>
                <a:r>
                  <a:rPr lang="zh-CN" altLang="zh-CN" sz="2400" b="1" dirty="0">
                    <a:latin typeface="Times New Roman" pitchFamily="18" charset="0"/>
                  </a:rPr>
                  <a:t>的相关程度，则称</a:t>
                </a:r>
                <a:r>
                  <a:rPr lang="en-US" altLang="zh-CN" sz="2400" b="1" dirty="0">
                    <a:latin typeface="Times New Roman" pitchFamily="18" charset="0"/>
                  </a:rPr>
                  <a:t> </a:t>
                </a:r>
                <a:r>
                  <a:rPr lang="zh-CN" altLang="zh-CN" sz="2400" b="1" dirty="0">
                    <a:latin typeface="Times New Roman" pitchFamily="18" charset="0"/>
                  </a:rPr>
                  <a:t>为从</a:t>
                </a:r>
                <a:r>
                  <a:rPr lang="en-US" altLang="zh-CN" sz="2400" b="1" dirty="0">
                    <a:latin typeface="Times New Roman" pitchFamily="18" charset="0"/>
                  </a:rPr>
                  <a:t>A</a:t>
                </a:r>
                <a:r>
                  <a:rPr lang="zh-CN" altLang="zh-CN" sz="2400" b="1" dirty="0">
                    <a:latin typeface="Times New Roman" pitchFamily="18" charset="0"/>
                  </a:rPr>
                  <a:t>到</a:t>
                </a:r>
                <a:r>
                  <a:rPr lang="en-US" altLang="zh-CN" sz="2400" b="1" dirty="0">
                    <a:latin typeface="Times New Roman" pitchFamily="18" charset="0"/>
                  </a:rPr>
                  <a:t>B</a:t>
                </a:r>
                <a:r>
                  <a:rPr lang="zh-CN" altLang="zh-CN" sz="2400" b="1" dirty="0">
                    <a:latin typeface="Times New Roman" pitchFamily="18" charset="0"/>
                  </a:rPr>
                  <a:t>的一个二元模糊</a:t>
                </a:r>
                <a:r>
                  <a:rPr lang="zh-CN" altLang="zh-CN" sz="2400" b="1" dirty="0" smtClean="0">
                    <a:latin typeface="Times New Roman" pitchFamily="18" charset="0"/>
                  </a:rPr>
                  <a:t>关系</a:t>
                </a:r>
                <a:endParaRPr lang="zh-CN" altLang="zh-CN" sz="2400" b="1" dirty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定义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  模糊关系是一个定义在清晰集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latin typeface="Times New Roman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的笛卡尔积上的模糊集。用模糊集的表示方法，可将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400" b="1" i="1" dirty="0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上的模糊关系</a:t>
                </a:r>
                <a:r>
                  <a:rPr lang="en-US" altLang="zh-CN" sz="2400" b="1" dirty="0" smtClean="0">
                    <a:latin typeface="Times New Roman" pitchFamily="18" charset="0"/>
                  </a:rPr>
                  <a:t>Q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定义为如下模糊集合：</a:t>
                </a:r>
                <a:endParaRPr lang="en-US" altLang="zh-CN" sz="2400" b="1" dirty="0" smtClean="0">
                  <a:latin typeface="Times New Roman" pitchFamily="18" charset="0"/>
                </a:endParaRPr>
              </a:p>
              <a:p>
                <a:pPr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𝑸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b="1" dirty="0" smtClean="0"/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  <a:ea typeface="Cambria Math"/>
                                    </a:rPr>
                                    <m:t>⋯,</m:t>
                                  </m:r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 smtClean="0">
                                      <a:latin typeface="Cambria Math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𝑸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b="1" dirty="0" smtClean="0"/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  <a:ea typeface="Cambria Math"/>
                                    </a:rPr>
                                    <m:t>⋯,</m:t>
                                  </m:r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b="1" dirty="0" smtClean="0"/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altLang="zh-CN" b="1" dirty="0" smtClean="0"/>
                            <m:t> 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b="1" i="1" dirty="0" smtClean="0">
                              <a:latin typeface="Cambria Math"/>
                              <a:ea typeface="Cambria Math"/>
                            </a:rPr>
                            <m:t>⋯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1" dirty="0" smtClean="0">
                  <a:latin typeface="Times New Roman" pitchFamily="18" charset="0"/>
                </a:endParaRPr>
              </a:p>
              <a:p>
                <a:pPr>
                  <a:buClr>
                    <a:srgbClr val="C00000"/>
                  </a:buClr>
                </a:pPr>
                <a:endParaRPr lang="en-US" altLang="zh-CN" b="1" dirty="0">
                  <a:latin typeface="Times New Roman" pitchFamily="18" charset="0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zh-CN" altLang="en-US" b="1" dirty="0">
                    <a:latin typeface="Times New Roman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𝑸</m:t>
                        </m:r>
                      </m:sub>
                    </m:sSub>
                  </m:oMath>
                </a14:m>
                <a:r>
                  <a:rPr lang="zh-CN" altLang="en-US" b="1" dirty="0" smtClean="0">
                    <a:latin typeface="Times New Roman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m:rPr>
                        <m:nor/>
                      </m:rPr>
                      <a:rPr lang="en-US" altLang="zh-CN" b="1" dirty="0" smtClean="0"/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zh-CN" altLang="zh-CN" b="1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35844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1125538"/>
                <a:ext cx="7704138" cy="5045869"/>
              </a:xfrm>
              <a:prstGeom prst="rect">
                <a:avLst/>
              </a:prstGeom>
              <a:blipFill rotWithShape="1">
                <a:blip r:embed="rId5"/>
                <a:stretch>
                  <a:fillRect l="-1266" t="-1330" r="-2927" b="-3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146273"/>
              </p:ext>
            </p:extLst>
          </p:nvPr>
        </p:nvGraphicFramePr>
        <p:xfrm>
          <a:off x="3142642" y="2420888"/>
          <a:ext cx="279751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7" name="Equation" r:id="rId6" imgW="1409088" imgH="253890" progId="Equation.DSMT4">
                  <p:embed/>
                </p:oleObj>
              </mc:Choice>
              <mc:Fallback>
                <p:oleObj name="Equation" r:id="rId6" imgW="1409088" imgH="25389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642" y="2420888"/>
                        <a:ext cx="2797510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1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4.2 </a:t>
            </a:r>
            <a:r>
              <a:rPr lang="zh-CN" altLang="en-US" sz="3200" b="1" smtClean="0">
                <a:solidFill>
                  <a:schemeClr val="bg1"/>
                </a:solidFill>
              </a:rPr>
              <a:t>模糊关系</a:t>
            </a:r>
          </a:p>
        </p:txBody>
      </p:sp>
      <p:sp>
        <p:nvSpPr>
          <p:cNvPr id="35844" name="矩形 15"/>
          <p:cNvSpPr>
            <a:spLocks noChangeArrowheads="1"/>
          </p:cNvSpPr>
          <p:nvPr/>
        </p:nvSpPr>
        <p:spPr bwMode="auto">
          <a:xfrm>
            <a:off x="755650" y="1125538"/>
            <a:ext cx="7704138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zh-CN" sz="2400" b="1" dirty="0" smtClean="0">
                <a:latin typeface="Times New Roman" pitchFamily="18" charset="0"/>
              </a:rPr>
              <a:t>跟</a:t>
            </a:r>
            <a:r>
              <a:rPr lang="zh-CN" altLang="zh-CN" sz="2400" b="1" dirty="0">
                <a:latin typeface="Times New Roman" pitchFamily="18" charset="0"/>
              </a:rPr>
              <a:t>经典二元关系一样，模糊二元关系也有方向性，一般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zh-CN" altLang="zh-CN" sz="2400" b="1" dirty="0">
                <a:latin typeface="Times New Roman" pitchFamily="18" charset="0"/>
              </a:rPr>
              <a:t>。而且，特别要注意，经典二元关系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zh-CN" altLang="zh-CN" sz="2400" b="1" dirty="0">
                <a:latin typeface="Times New Roman" pitchFamily="18" charset="0"/>
              </a:rPr>
              <a:t>，所以它只能反映关系的</a:t>
            </a:r>
            <a:r>
              <a:rPr lang="en-US" altLang="zh-CN" sz="2400" b="1" dirty="0">
                <a:latin typeface="Times New Roman" pitchFamily="18" charset="0"/>
              </a:rPr>
              <a:t>“</a:t>
            </a:r>
            <a:r>
              <a:rPr lang="zh-CN" altLang="zh-CN" sz="2400" b="1" dirty="0">
                <a:latin typeface="Times New Roman" pitchFamily="18" charset="0"/>
              </a:rPr>
              <a:t>有</a:t>
            </a:r>
            <a:r>
              <a:rPr lang="en-US" altLang="zh-CN" sz="2400" b="1" dirty="0">
                <a:latin typeface="Times New Roman" pitchFamily="18" charset="0"/>
              </a:rPr>
              <a:t>”</a:t>
            </a:r>
            <a:r>
              <a:rPr lang="zh-CN" altLang="zh-CN" sz="2400" b="1" dirty="0">
                <a:latin typeface="Times New Roman" pitchFamily="18" charset="0"/>
              </a:rPr>
              <a:t>和</a:t>
            </a:r>
            <a:r>
              <a:rPr lang="en-US" altLang="zh-CN" sz="2400" b="1" dirty="0">
                <a:latin typeface="Times New Roman" pitchFamily="18" charset="0"/>
              </a:rPr>
              <a:t>“</a:t>
            </a:r>
            <a:r>
              <a:rPr lang="zh-CN" altLang="zh-CN" sz="2400" b="1" dirty="0">
                <a:latin typeface="Times New Roman" pitchFamily="18" charset="0"/>
              </a:rPr>
              <a:t>无</a:t>
            </a:r>
            <a:r>
              <a:rPr lang="en-US" altLang="zh-CN" sz="2400" b="1" dirty="0">
                <a:latin typeface="Times New Roman" pitchFamily="18" charset="0"/>
              </a:rPr>
              <a:t>”</a:t>
            </a:r>
            <a:r>
              <a:rPr lang="zh-CN" altLang="zh-CN" sz="2400" b="1" dirty="0">
                <a:latin typeface="Times New Roman" pitchFamily="18" charset="0"/>
              </a:rPr>
              <a:t>两个状态；而模糊二元关系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zh-CN" altLang="zh-CN" sz="2400" b="1" dirty="0">
                <a:latin typeface="Times New Roman" pitchFamily="18" charset="0"/>
              </a:rPr>
              <a:t>，所以它可以反映关系的无限多个状态。序对和隶属度是决定两个集合间模糊关系的必要因素，也可以说</a:t>
            </a:r>
            <a:r>
              <a:rPr lang="en-US" altLang="zh-CN" sz="2400" b="1" dirty="0">
                <a:latin typeface="Times New Roman" pitchFamily="18" charset="0"/>
              </a:rPr>
              <a:t>“</a:t>
            </a:r>
            <a:r>
              <a:rPr lang="zh-CN" altLang="zh-CN" sz="2400" b="1" dirty="0">
                <a:latin typeface="Times New Roman" pitchFamily="18" charset="0"/>
              </a:rPr>
              <a:t>元素对</a:t>
            </a:r>
            <a:r>
              <a:rPr lang="en-US" altLang="zh-CN" sz="2400" b="1" dirty="0">
                <a:latin typeface="Times New Roman" pitchFamily="18" charset="0"/>
              </a:rPr>
              <a:t>”</a:t>
            </a:r>
            <a:r>
              <a:rPr lang="zh-CN" altLang="zh-CN" sz="2400" b="1" dirty="0">
                <a:latin typeface="Times New Roman" pitchFamily="18" charset="0"/>
              </a:rPr>
              <a:t>、</a:t>
            </a:r>
            <a:r>
              <a:rPr lang="en-US" altLang="zh-CN" sz="2400" b="1" dirty="0">
                <a:latin typeface="Times New Roman" pitchFamily="18" charset="0"/>
              </a:rPr>
              <a:t>“</a:t>
            </a:r>
            <a:r>
              <a:rPr lang="zh-CN" altLang="zh-CN" sz="2400" b="1" dirty="0">
                <a:latin typeface="Times New Roman" pitchFamily="18" charset="0"/>
              </a:rPr>
              <a:t>隶属度</a:t>
            </a:r>
            <a:r>
              <a:rPr lang="en-US" altLang="zh-CN" sz="2400" b="1" dirty="0">
                <a:latin typeface="Times New Roman" pitchFamily="18" charset="0"/>
              </a:rPr>
              <a:t>”</a:t>
            </a:r>
            <a:r>
              <a:rPr lang="zh-CN" altLang="zh-CN" sz="2400" b="1" dirty="0">
                <a:latin typeface="Times New Roman" pitchFamily="18" charset="0"/>
              </a:rPr>
              <a:t>和</a:t>
            </a:r>
            <a:r>
              <a:rPr lang="en-US" altLang="zh-CN" sz="2400" b="1" dirty="0">
                <a:latin typeface="Times New Roman" pitchFamily="18" charset="0"/>
              </a:rPr>
              <a:t>“</a:t>
            </a:r>
            <a:r>
              <a:rPr lang="zh-CN" altLang="zh-CN" sz="2400" b="1" dirty="0">
                <a:latin typeface="Times New Roman" pitchFamily="18" charset="0"/>
              </a:rPr>
              <a:t>方向性</a:t>
            </a:r>
            <a:r>
              <a:rPr lang="en-US" altLang="zh-CN" sz="2400" b="1" dirty="0">
                <a:latin typeface="Times New Roman" pitchFamily="18" charset="0"/>
              </a:rPr>
              <a:t>”</a:t>
            </a:r>
            <a:r>
              <a:rPr lang="zh-CN" altLang="zh-CN" sz="2400" b="1" dirty="0">
                <a:latin typeface="Times New Roman" pitchFamily="18" charset="0"/>
              </a:rPr>
              <a:t>是模糊二元关系的三大要素</a:t>
            </a:r>
            <a:r>
              <a:rPr lang="zh-CN" altLang="zh-CN" sz="2400" b="1" dirty="0" smtClean="0">
                <a:latin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zh-CN" sz="2400" b="1" dirty="0" smtClean="0">
                <a:latin typeface="Times New Roman" pitchFamily="18" charset="0"/>
              </a:rPr>
              <a:t>如果</a:t>
            </a:r>
            <a:r>
              <a:rPr lang="zh-CN" altLang="en-US" sz="2400" b="1" dirty="0">
                <a:latin typeface="Times New Roman" pitchFamily="18" charset="0"/>
              </a:rPr>
              <a:t>模糊</a:t>
            </a:r>
            <a:r>
              <a:rPr lang="zh-CN" altLang="zh-CN" sz="2400" b="1" dirty="0" smtClean="0">
                <a:latin typeface="Times New Roman" pitchFamily="18" charset="0"/>
              </a:rPr>
              <a:t>关系</a:t>
            </a:r>
            <a:r>
              <a:rPr lang="zh-CN" altLang="zh-CN" sz="2400" b="1" dirty="0">
                <a:latin typeface="Times New Roman" pitchFamily="18" charset="0"/>
              </a:rPr>
              <a:t>中的隶属度取值由</a:t>
            </a:r>
            <a:r>
              <a:rPr lang="en-US" altLang="zh-CN" sz="2400" b="1" dirty="0">
                <a:latin typeface="Times New Roman" pitchFamily="18" charset="0"/>
              </a:rPr>
              <a:t>[0</a:t>
            </a:r>
            <a:r>
              <a:rPr lang="zh-CN" altLang="zh-CN" sz="2400" b="1" dirty="0">
                <a:latin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</a:rPr>
              <a:t>1]</a:t>
            </a:r>
            <a:r>
              <a:rPr lang="zh-CN" altLang="zh-CN" sz="2400" b="1" dirty="0">
                <a:latin typeface="Times New Roman" pitchFamily="18" charset="0"/>
              </a:rPr>
              <a:t>变成</a:t>
            </a:r>
            <a:r>
              <a:rPr lang="en-US" altLang="zh-CN" sz="2400" b="1" dirty="0">
                <a:latin typeface="Times New Roman" pitchFamily="18" charset="0"/>
              </a:rPr>
              <a:t>{0</a:t>
            </a:r>
            <a:r>
              <a:rPr lang="zh-CN" altLang="zh-CN" sz="2400" b="1" dirty="0">
                <a:latin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</a:rPr>
              <a:t>1}</a:t>
            </a:r>
            <a:r>
              <a:rPr lang="zh-CN" altLang="zh-CN" sz="2400" b="1" dirty="0">
                <a:latin typeface="Times New Roman" pitchFamily="18" charset="0"/>
              </a:rPr>
              <a:t>，</a:t>
            </a:r>
            <a:r>
              <a:rPr lang="zh-CN" altLang="zh-CN" sz="2400" b="1" dirty="0" smtClean="0">
                <a:latin typeface="Times New Roman" pitchFamily="18" charset="0"/>
              </a:rPr>
              <a:t>则</a:t>
            </a:r>
            <a:r>
              <a:rPr lang="zh-CN" altLang="en-US" sz="2400" b="1" dirty="0">
                <a:latin typeface="Times New Roman" pitchFamily="18" charset="0"/>
              </a:rPr>
              <a:t>模糊</a:t>
            </a:r>
            <a:r>
              <a:rPr lang="zh-CN" altLang="zh-CN" sz="2400" b="1" dirty="0" smtClean="0">
                <a:latin typeface="Times New Roman" pitchFamily="18" charset="0"/>
              </a:rPr>
              <a:t>关系</a:t>
            </a:r>
            <a:r>
              <a:rPr lang="zh-CN" altLang="zh-CN" sz="2400" b="1" dirty="0">
                <a:latin typeface="Times New Roman" pitchFamily="18" charset="0"/>
              </a:rPr>
              <a:t>就成了经典关系。可见</a:t>
            </a:r>
            <a:r>
              <a:rPr lang="zh-CN" altLang="zh-CN" sz="2400" b="1" dirty="0" smtClean="0">
                <a:latin typeface="Times New Roman" pitchFamily="18" charset="0"/>
              </a:rPr>
              <a:t>，</a:t>
            </a:r>
            <a:r>
              <a:rPr lang="zh-CN" altLang="en-US" sz="2400" b="1" dirty="0">
                <a:latin typeface="Times New Roman" pitchFamily="18" charset="0"/>
              </a:rPr>
              <a:t>模糊</a:t>
            </a:r>
            <a:r>
              <a:rPr lang="zh-CN" altLang="zh-CN" sz="2400" b="1" dirty="0" smtClean="0">
                <a:latin typeface="Times New Roman" pitchFamily="18" charset="0"/>
              </a:rPr>
              <a:t>关系</a:t>
            </a:r>
            <a:r>
              <a:rPr lang="zh-CN" altLang="zh-CN" sz="2400" b="1" dirty="0">
                <a:latin typeface="Times New Roman" pitchFamily="18" charset="0"/>
              </a:rPr>
              <a:t>是经典关系的推广，而经典关系</a:t>
            </a:r>
            <a:r>
              <a:rPr lang="zh-CN" altLang="zh-CN" sz="2400" b="1" dirty="0" smtClean="0">
                <a:latin typeface="Times New Roman" pitchFamily="18" charset="0"/>
              </a:rPr>
              <a:t>是</a:t>
            </a:r>
            <a:r>
              <a:rPr lang="zh-CN" altLang="en-US" sz="2400" b="1" dirty="0">
                <a:latin typeface="Times New Roman" pitchFamily="18" charset="0"/>
              </a:rPr>
              <a:t>模糊</a:t>
            </a:r>
            <a:r>
              <a:rPr lang="zh-CN" altLang="zh-CN" sz="2400" b="1" dirty="0" smtClean="0">
                <a:latin typeface="Times New Roman" pitchFamily="18" charset="0"/>
              </a:rPr>
              <a:t>关系</a:t>
            </a:r>
            <a:r>
              <a:rPr lang="zh-CN" altLang="zh-CN" sz="2400" b="1" dirty="0">
                <a:latin typeface="Times New Roman" pitchFamily="18" charset="0"/>
              </a:rPr>
              <a:t>的特例。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p"/>
            </a:pP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4.2 </a:t>
            </a:r>
            <a:r>
              <a:rPr lang="zh-CN" altLang="en-US" sz="3200" b="1" smtClean="0">
                <a:solidFill>
                  <a:schemeClr val="bg1"/>
                </a:solidFill>
              </a:rPr>
              <a:t>模糊关系</a:t>
            </a:r>
          </a:p>
        </p:txBody>
      </p:sp>
      <p:sp>
        <p:nvSpPr>
          <p:cNvPr id="35844" name="矩形 15"/>
          <p:cNvSpPr>
            <a:spLocks noChangeArrowheads="1"/>
          </p:cNvSpPr>
          <p:nvPr/>
        </p:nvSpPr>
        <p:spPr bwMode="auto">
          <a:xfrm>
            <a:off x="755650" y="1125538"/>
            <a:ext cx="77041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例题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Times New Roman" pitchFamily="18" charset="0"/>
              </a:rPr>
              <a:t>令</a:t>
            </a:r>
            <a:r>
              <a:rPr lang="en-US" altLang="zh-CN" sz="2400" b="1" dirty="0" smtClean="0">
                <a:latin typeface="Times New Roman" pitchFamily="18" charset="0"/>
              </a:rPr>
              <a:t>U={</a:t>
            </a:r>
            <a:r>
              <a:rPr lang="zh-CN" altLang="en-US" sz="2400" b="1" dirty="0" smtClean="0">
                <a:latin typeface="Times New Roman" pitchFamily="18" charset="0"/>
              </a:rPr>
              <a:t>旧金山，香港，北京</a:t>
            </a:r>
            <a:r>
              <a:rPr lang="en-US" altLang="zh-CN" sz="2400" b="1" dirty="0" smtClean="0">
                <a:latin typeface="Times New Roman" pitchFamily="18" charset="0"/>
              </a:rPr>
              <a:t>}</a:t>
            </a:r>
            <a:r>
              <a:rPr lang="zh-CN" altLang="en-US" sz="2400" b="1" dirty="0" smtClean="0">
                <a:latin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</a:rPr>
              <a:t>V={</a:t>
            </a:r>
            <a:r>
              <a:rPr lang="zh-CN" altLang="en-US" sz="2400" b="1" dirty="0" smtClean="0">
                <a:latin typeface="Times New Roman" pitchFamily="18" charset="0"/>
              </a:rPr>
              <a:t>波士顿，香港</a:t>
            </a:r>
            <a:r>
              <a:rPr lang="en-US" altLang="zh-CN" sz="2400" b="1" dirty="0" smtClean="0">
                <a:latin typeface="Times New Roman" pitchFamily="18" charset="0"/>
              </a:rPr>
              <a:t>}</a:t>
            </a:r>
            <a:r>
              <a:rPr lang="zh-CN" altLang="en-US" sz="2400" b="1" dirty="0" smtClean="0">
                <a:latin typeface="Times New Roman" pitchFamily="18" charset="0"/>
              </a:rPr>
              <a:t>，确定两个城市集合间“非常远”这一关系，可用下面的模糊关系阵来表述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p"/>
            </a:pPr>
            <a:endParaRPr lang="en-US" altLang="zh-CN" sz="2400" b="1" dirty="0">
              <a:latin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p"/>
            </a:pPr>
            <a:endParaRPr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p"/>
            </a:pPr>
            <a:endParaRPr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p"/>
            </a:pPr>
            <a:endParaRPr lang="en-US" altLang="zh-CN" sz="2400" b="1" dirty="0">
              <a:latin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p"/>
            </a:pPr>
            <a:endParaRPr lang="en-US" altLang="zh-CN" sz="2400" b="1" dirty="0" smtClean="0">
              <a:latin typeface="Times New Roman" pitchFamily="18" charset="0"/>
            </a:endParaRP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61529"/>
              </p:ext>
            </p:extLst>
          </p:nvPr>
        </p:nvGraphicFramePr>
        <p:xfrm>
          <a:off x="1524000" y="328498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波士顿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香港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旧金山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香港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东京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1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4.2 </a:t>
            </a:r>
            <a:r>
              <a:rPr lang="zh-CN" altLang="en-US" sz="3200" b="1" smtClean="0">
                <a:solidFill>
                  <a:schemeClr val="bg1"/>
                </a:solidFill>
              </a:rPr>
              <a:t>模糊关系</a:t>
            </a:r>
          </a:p>
        </p:txBody>
      </p:sp>
      <p:sp>
        <p:nvSpPr>
          <p:cNvPr id="35844" name="矩形 15"/>
          <p:cNvSpPr>
            <a:spLocks noChangeArrowheads="1"/>
          </p:cNvSpPr>
          <p:nvPr/>
        </p:nvSpPr>
        <p:spPr bwMode="auto">
          <a:xfrm>
            <a:off x="755650" y="1125538"/>
            <a:ext cx="770413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例题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Times New Roman" pitchFamily="18" charset="0"/>
              </a:rPr>
              <a:t>令</a:t>
            </a:r>
            <a:r>
              <a:rPr lang="en-US" altLang="zh-CN" sz="2400" b="1" dirty="0" smtClean="0">
                <a:latin typeface="Times New Roman" pitchFamily="18" charset="0"/>
              </a:rPr>
              <a:t>U</a:t>
            </a:r>
            <a:r>
              <a:rPr lang="zh-CN" altLang="en-US" sz="2400" b="1" dirty="0" smtClean="0">
                <a:latin typeface="Times New Roman" pitchFamily="18" charset="0"/>
              </a:rPr>
              <a:t>和</a:t>
            </a:r>
            <a:r>
              <a:rPr lang="en-US" altLang="zh-CN" sz="2400" b="1" dirty="0" smtClean="0"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latin typeface="Times New Roman" pitchFamily="18" charset="0"/>
              </a:rPr>
              <a:t>为实数集，即</a:t>
            </a:r>
            <a:r>
              <a:rPr lang="en-US" altLang="zh-CN" sz="2400" b="1" dirty="0" smtClean="0">
                <a:latin typeface="Times New Roman" pitchFamily="18" charset="0"/>
              </a:rPr>
              <a:t>U=V=R</a:t>
            </a:r>
            <a:r>
              <a:rPr lang="zh-CN" altLang="en-US" sz="2400" b="1" dirty="0" smtClean="0">
                <a:latin typeface="Times New Roman" pitchFamily="18" charset="0"/>
              </a:rPr>
              <a:t>，模糊关系“</a:t>
            </a:r>
            <a:r>
              <a:rPr lang="en-US" altLang="zh-CN" sz="2400" b="1" dirty="0" smtClean="0">
                <a:latin typeface="Times New Roman" pitchFamily="18" charset="0"/>
              </a:rPr>
              <a:t>x</a:t>
            </a:r>
            <a:r>
              <a:rPr lang="zh-CN" altLang="en-US" sz="2400" b="1" dirty="0" smtClean="0">
                <a:latin typeface="Times New Roman" pitchFamily="18" charset="0"/>
              </a:rPr>
              <a:t>约等于</a:t>
            </a:r>
            <a:r>
              <a:rPr lang="en-US" altLang="zh-CN" sz="2400" b="1" dirty="0" smtClean="0">
                <a:latin typeface="Times New Roman" pitchFamily="18" charset="0"/>
              </a:rPr>
              <a:t>y</a:t>
            </a:r>
            <a:r>
              <a:rPr lang="zh-CN" altLang="en-US" sz="2400" b="1" dirty="0" smtClean="0">
                <a:latin typeface="Times New Roman" pitchFamily="18" charset="0"/>
              </a:rPr>
              <a:t>”，记作</a:t>
            </a:r>
            <a:r>
              <a:rPr lang="en-US" altLang="zh-CN" sz="2400" b="1" dirty="0" smtClean="0">
                <a:latin typeface="Times New Roman" pitchFamily="18" charset="0"/>
              </a:rPr>
              <a:t>AE</a:t>
            </a:r>
            <a:r>
              <a:rPr lang="zh-CN" altLang="en-US" sz="2400" b="1" dirty="0" smtClean="0">
                <a:latin typeface="Times New Roman" pitchFamily="18" charset="0"/>
              </a:rPr>
              <a:t>，可用下面的隶属度函数定义：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p"/>
            </a:pPr>
            <a:endParaRPr lang="en-US" altLang="zh-CN" sz="2400" b="1" dirty="0">
              <a:latin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p"/>
            </a:pPr>
            <a:endParaRPr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p"/>
            </a:pPr>
            <a:endParaRPr lang="en-US" altLang="zh-CN" sz="2400" b="1" dirty="0">
              <a:latin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Times New Roman" pitchFamily="18" charset="0"/>
              </a:rPr>
              <a:t>模糊关系</a:t>
            </a:r>
            <a:r>
              <a:rPr lang="zh-CN" altLang="en-US" sz="2400" b="1" dirty="0">
                <a:latin typeface="Times New Roman" pitchFamily="18" charset="0"/>
              </a:rPr>
              <a:t>“</a:t>
            </a:r>
            <a:r>
              <a:rPr lang="en-US" altLang="zh-CN" sz="2400" b="1" dirty="0" smtClean="0">
                <a:latin typeface="Times New Roman" pitchFamily="18" charset="0"/>
              </a:rPr>
              <a:t>x</a:t>
            </a:r>
            <a:r>
              <a:rPr lang="zh-CN" altLang="en-US" sz="2400" b="1" dirty="0" smtClean="0">
                <a:latin typeface="Times New Roman" pitchFamily="18" charset="0"/>
              </a:rPr>
              <a:t>远大于</a:t>
            </a:r>
            <a:r>
              <a:rPr lang="en-US" altLang="zh-CN" sz="2400" b="1" dirty="0" smtClean="0">
                <a:latin typeface="Times New Roman" pitchFamily="18" charset="0"/>
              </a:rPr>
              <a:t>y</a:t>
            </a:r>
            <a:r>
              <a:rPr lang="zh-CN" altLang="en-US" sz="2400" b="1" dirty="0">
                <a:latin typeface="Times New Roman" pitchFamily="18" charset="0"/>
              </a:rPr>
              <a:t>”，记</a:t>
            </a:r>
            <a:r>
              <a:rPr lang="zh-CN" altLang="en-US" sz="2400" b="1" dirty="0" smtClean="0">
                <a:latin typeface="Times New Roman" pitchFamily="18" charset="0"/>
              </a:rPr>
              <a:t>作</a:t>
            </a:r>
            <a:r>
              <a:rPr lang="en-US" altLang="zh-CN" sz="2400" b="1" dirty="0" smtClean="0">
                <a:latin typeface="Times New Roman" pitchFamily="18" charset="0"/>
              </a:rPr>
              <a:t>ML</a:t>
            </a:r>
            <a:r>
              <a:rPr lang="zh-CN" altLang="en-US" sz="2400" b="1" dirty="0" smtClean="0">
                <a:latin typeface="Times New Roman" pitchFamily="18" charset="0"/>
              </a:rPr>
              <a:t>，</a:t>
            </a:r>
            <a:r>
              <a:rPr lang="zh-CN" altLang="en-US" sz="2400" b="1" dirty="0">
                <a:latin typeface="Times New Roman" pitchFamily="18" charset="0"/>
              </a:rPr>
              <a:t>可用下面的隶属度函数定义</a:t>
            </a:r>
            <a:r>
              <a:rPr lang="zh-CN" altLang="en-US" sz="2400" b="1" dirty="0" smtClean="0">
                <a:latin typeface="Times New Roman" pitchFamily="18" charset="0"/>
              </a:rPr>
              <a:t>：</a:t>
            </a:r>
            <a:endParaRPr lang="en-US" altLang="zh-CN" sz="2400" b="1" dirty="0" smtClean="0">
              <a:latin typeface="Times New Roman" pitchFamily="18" charset="0"/>
            </a:endParaRP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978146"/>
              </p:ext>
            </p:extLst>
          </p:nvPr>
        </p:nvGraphicFramePr>
        <p:xfrm>
          <a:off x="3131840" y="2564904"/>
          <a:ext cx="2337527" cy="578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3" name="Equation" r:id="rId5" imgW="1180800" imgH="291960" progId="Equation.DSMT4">
                  <p:embed/>
                </p:oleObj>
              </mc:Choice>
              <mc:Fallback>
                <p:oleObj name="Equation" r:id="rId5" imgW="11808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1840" y="2564904"/>
                        <a:ext cx="2337527" cy="578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02736"/>
              </p:ext>
            </p:extLst>
          </p:nvPr>
        </p:nvGraphicFramePr>
        <p:xfrm>
          <a:off x="3028950" y="4395788"/>
          <a:ext cx="2687638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4" name="Equation" r:id="rId7" imgW="1358640" imgH="406080" progId="Equation.DSMT4">
                  <p:embed/>
                </p:oleObj>
              </mc:Choice>
              <mc:Fallback>
                <p:oleObj name="Equation" r:id="rId7" imgW="1358640" imgH="4060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4395788"/>
                        <a:ext cx="2687638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04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4.2 </a:t>
            </a:r>
            <a:r>
              <a:rPr lang="zh-CN" altLang="en-US" sz="3200" b="1" smtClean="0">
                <a:solidFill>
                  <a:schemeClr val="bg1"/>
                </a:solidFill>
              </a:rPr>
              <a:t>模糊关系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844" name="矩形 15"/>
              <p:cNvSpPr>
                <a:spLocks noChangeArrowheads="1"/>
              </p:cNvSpPr>
              <p:nvPr/>
            </p:nvSpPr>
            <p:spPr bwMode="auto">
              <a:xfrm>
                <a:off x="755650" y="1125538"/>
                <a:ext cx="7704138" cy="1577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en-US" altLang="zh-CN" sz="2400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4.2.2  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投影和柱状扩展</a:t>
                </a:r>
                <a:endParaRPr lang="en-US" altLang="zh-CN" sz="2400" b="1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zh-CN" altLang="en-US" sz="2400" b="1" dirty="0" smtClean="0">
                    <a:latin typeface="Times New Roman" pitchFamily="18" charset="0"/>
                  </a:rPr>
                  <a:t>集合</a:t>
                </a:r>
                <a:endParaRPr lang="en-US" altLang="zh-CN" sz="2400" b="1" dirty="0" smtClean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>
                  <a:latin typeface="Times New Roman" pitchFamily="18" charset="0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zh-CN" altLang="en-US" sz="2400" b="1" dirty="0" smtClean="0">
                    <a:latin typeface="Times New Roman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𝑼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𝑽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   </m:t>
                    </m:r>
                    <m:r>
                      <a:rPr lang="zh-CN" altLang="en-US" sz="2400" b="1" i="1" smtClean="0">
                        <a:latin typeface="Cambria Math"/>
                        <a:ea typeface="Cambria Math"/>
                      </a:rPr>
                      <m:t>中的</m:t>
                    </m:r>
                    <m:r>
                      <a:rPr lang="zh-CN" altLang="en-US" sz="2400" b="1" i="1">
                        <a:latin typeface="Cambria Math"/>
                        <a:ea typeface="Cambria Math"/>
                      </a:rPr>
                      <m:t>一个</m:t>
                    </m:r>
                    <m:r>
                      <a:rPr lang="zh-CN" altLang="en-US" sz="2400" b="1" i="1" smtClean="0">
                        <a:latin typeface="Cambria Math"/>
                        <a:ea typeface="Cambria Math"/>
                      </a:rPr>
                      <m:t>关系</m:t>
                    </m:r>
                  </m:oMath>
                </a14:m>
                <a:endParaRPr lang="en-US" altLang="zh-CN" sz="2400" b="1" dirty="0" smtClean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35844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1125538"/>
                <a:ext cx="7704138" cy="1577996"/>
              </a:xfrm>
              <a:prstGeom prst="rect">
                <a:avLst/>
              </a:prstGeom>
              <a:blipFill rotWithShape="1">
                <a:blip r:embed="rId5"/>
                <a:stretch>
                  <a:fillRect l="-1266" t="-4264" b="-69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36912"/>
            <a:ext cx="4854302" cy="397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333150"/>
              </p:ext>
            </p:extLst>
          </p:nvPr>
        </p:nvGraphicFramePr>
        <p:xfrm>
          <a:off x="1835696" y="1700808"/>
          <a:ext cx="3968676" cy="603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6" name="Equation" r:id="rId7" imgW="2336760" imgH="355320" progId="Equation.DSMT4">
                  <p:embed/>
                </p:oleObj>
              </mc:Choice>
              <mc:Fallback>
                <p:oleObj name="Equation" r:id="rId7" imgW="23367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5696" y="1700808"/>
                        <a:ext cx="3968676" cy="603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6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4.2 </a:t>
            </a:r>
            <a:r>
              <a:rPr lang="zh-CN" altLang="en-US" sz="3200" b="1" smtClean="0">
                <a:solidFill>
                  <a:schemeClr val="bg1"/>
                </a:solidFill>
              </a:rPr>
              <a:t>模糊关系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844" name="矩形 15"/>
              <p:cNvSpPr>
                <a:spLocks noChangeArrowheads="1"/>
              </p:cNvSpPr>
              <p:nvPr/>
            </p:nvSpPr>
            <p:spPr bwMode="auto">
              <a:xfrm>
                <a:off x="755650" y="1125538"/>
                <a:ext cx="7704138" cy="4188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定义  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令</a:t>
                </a:r>
                <a:r>
                  <a:rPr lang="en-US" altLang="zh-CN" sz="2400" b="1" dirty="0" smtClean="0">
                    <a:latin typeface="Times New Roman" pitchFamily="18" charset="0"/>
                  </a:rPr>
                  <a:t>Q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400" b="1" i="1" dirty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中的一个模糊关系，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𝟏</m:t>
                        </m:r>
                        <m:r>
                          <a:rPr lang="en-US" altLang="zh-CN" sz="24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dirty="0" smtClean="0">
                            <a:latin typeface="Cambria Math"/>
                          </a:rPr>
                          <m:t>𝟐</m:t>
                        </m:r>
                        <m:r>
                          <a:rPr lang="zh-CN" altLang="en-US" sz="2400" b="1" i="1" dirty="0" smtClean="0">
                            <a:latin typeface="Cambria Math"/>
                          </a:rPr>
                          <m:t>，</m:t>
                        </m:r>
                        <m:r>
                          <a:rPr lang="zh-CN" altLang="en-US" sz="2400" b="1" i="1" dirty="0" smtClean="0">
                            <a:latin typeface="Cambria Math"/>
                          </a:rPr>
                          <m:t>⋯</m:t>
                        </m:r>
                        <m:r>
                          <a:rPr lang="zh-CN" altLang="en-US" sz="2400" b="1" i="1" dirty="0" smtClean="0">
                            <a:latin typeface="Cambria Math"/>
                          </a:rPr>
                          <m:t>，</m:t>
                        </m:r>
                        <m:r>
                          <a:rPr lang="en-US" altLang="zh-CN" sz="2400" b="1" i="1" dirty="0" smtClean="0"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的一个子集，则</a:t>
                </a:r>
                <a:r>
                  <a:rPr lang="en-US" altLang="zh-CN" sz="2400" b="1" dirty="0" smtClean="0">
                    <a:latin typeface="Times New Roman" pitchFamily="18" charset="0"/>
                  </a:rPr>
                  <a:t>Q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400" b="1" i="1" dirty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上的投影是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400" b="1" i="1" dirty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中的一个模糊关系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zh-CN" altLang="en-US" sz="2400" b="1" i="1" smtClean="0">
                        <a:latin typeface="Cambria Math"/>
                      </a:rPr>
                      <m:t>它</m:t>
                    </m:r>
                    <m:r>
                      <a:rPr lang="zh-CN" altLang="en-US" sz="2400" b="1" i="1">
                        <a:latin typeface="Cambria Math"/>
                      </a:rPr>
                      <m:t>可用</m:t>
                    </m:r>
                    <m:r>
                      <a:rPr lang="zh-CN" altLang="en-US" sz="2400" b="1" i="1" smtClean="0">
                        <a:latin typeface="Cambria Math"/>
                      </a:rPr>
                      <m:t>下面的</m:t>
                    </m:r>
                    <m:r>
                      <a:rPr lang="zh-CN" altLang="en-US" sz="2400" b="1" i="1">
                        <a:latin typeface="Cambria Math"/>
                      </a:rPr>
                      <m:t>隶属度</m:t>
                    </m:r>
                    <m:r>
                      <a:rPr lang="zh-CN" altLang="en-US" sz="2400" b="1" i="1" smtClean="0">
                        <a:latin typeface="Cambria Math"/>
                      </a:rPr>
                      <m:t>函数来</m:t>
                    </m:r>
                    <m:r>
                      <a:rPr lang="zh-CN" altLang="en-US" sz="2400" b="1" i="1">
                        <a:latin typeface="Cambria Math"/>
                      </a:rPr>
                      <m:t>定义</m:t>
                    </m:r>
                  </m:oMath>
                </a14:m>
                <a:endParaRPr lang="en-US" altLang="zh-CN" sz="2400" b="1" dirty="0" smtClean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 smtClean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 smtClean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zh-CN" altLang="en-US" sz="2400" b="1" dirty="0" smtClean="0">
                    <a:latin typeface="Times New Roman" pitchFamily="18" charset="0"/>
                  </a:rPr>
                  <a:t>其中                                是                       关于</a:t>
                </a:r>
                <a:endParaRPr lang="en-US" altLang="zh-CN" sz="2400" b="1" dirty="0" smtClean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>
                  <a:latin typeface="Times New Roman" pitchFamily="18" charset="0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en-US" altLang="zh-CN" sz="2400" b="1" dirty="0" smtClean="0">
                    <a:latin typeface="Times New Roman" pitchFamily="18" charset="0"/>
                  </a:rPr>
                  <a:t>                            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的补集。</a:t>
                </a:r>
                <a:endParaRPr lang="en-US" altLang="zh-CN" sz="2400" b="1" dirty="0" smtClean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35844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1125538"/>
                <a:ext cx="7704138" cy="4188198"/>
              </a:xfrm>
              <a:prstGeom prst="rect">
                <a:avLst/>
              </a:prstGeom>
              <a:blipFill rotWithShape="1">
                <a:blip r:embed="rId5"/>
                <a:stretch>
                  <a:fillRect l="-1108" t="-1601" b="-18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048466"/>
              </p:ext>
            </p:extLst>
          </p:nvPr>
        </p:nvGraphicFramePr>
        <p:xfrm>
          <a:off x="1619672" y="2924944"/>
          <a:ext cx="6137985" cy="82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1" name="Equation" r:id="rId6" imgW="2831760" imgH="380880" progId="Equation.DSMT4">
                  <p:embed/>
                </p:oleObj>
              </mc:Choice>
              <mc:Fallback>
                <p:oleObj name="Equation" r:id="rId6" imgW="2831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9672" y="2924944"/>
                        <a:ext cx="6137985" cy="825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006530"/>
              </p:ext>
            </p:extLst>
          </p:nvPr>
        </p:nvGraphicFramePr>
        <p:xfrm>
          <a:off x="1907704" y="3933056"/>
          <a:ext cx="2304256" cy="735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2" name="Equation" r:id="rId8" imgW="952200" imgH="304560" progId="Equation.DSMT4">
                  <p:embed/>
                </p:oleObj>
              </mc:Choice>
              <mc:Fallback>
                <p:oleObj name="Equation" r:id="rId8" imgW="9522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7704" y="3933056"/>
                        <a:ext cx="2304256" cy="735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510268"/>
              </p:ext>
            </p:extLst>
          </p:nvPr>
        </p:nvGraphicFramePr>
        <p:xfrm>
          <a:off x="4637088" y="3930650"/>
          <a:ext cx="157638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3" name="Equation" r:id="rId10" imgW="660240" imgH="304560" progId="Equation.DSMT4">
                  <p:embed/>
                </p:oleObj>
              </mc:Choice>
              <mc:Fallback>
                <p:oleObj name="Equation" r:id="rId10" imgW="6602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37088" y="3930650"/>
                        <a:ext cx="1576387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190668"/>
              </p:ext>
            </p:extLst>
          </p:nvPr>
        </p:nvGraphicFramePr>
        <p:xfrm>
          <a:off x="1187624" y="4725144"/>
          <a:ext cx="1728787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4" name="Equation" r:id="rId12" imgW="622080" imgH="253800" progId="Equation.DSMT4">
                  <p:embed/>
                </p:oleObj>
              </mc:Choice>
              <mc:Fallback>
                <p:oleObj name="Equation" r:id="rId12" imgW="622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87624" y="4725144"/>
                        <a:ext cx="1728787" cy="70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727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</a:t>
            </a:r>
            <a:r>
              <a:rPr lang="en-US" altLang="zh-CN" sz="3200" b="1" smtClean="0">
                <a:solidFill>
                  <a:schemeClr val="bg1"/>
                </a:solidFill>
              </a:rPr>
              <a:t>3.1 </a:t>
            </a:r>
            <a:r>
              <a:rPr lang="zh-CN" altLang="en-US" sz="3200" b="1" smtClean="0">
                <a:solidFill>
                  <a:schemeClr val="bg1"/>
                </a:solidFill>
              </a:rPr>
              <a:t>确定隶属函数的基本方法</a:t>
            </a: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49863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en-US" sz="2400" b="1" kern="1400" spc="100" dirty="0">
                <a:latin typeface="Times New Roman" pitchFamily="18" charset="0"/>
              </a:rPr>
              <a:t>从模糊集合的定义和表示方法可以看出，隶属</a:t>
            </a:r>
            <a:r>
              <a:rPr lang="zh-CN" altLang="zh-CN" sz="2400" b="1" kern="1400" spc="100" dirty="0">
                <a:latin typeface="Times New Roman" pitchFamily="18" charset="0"/>
              </a:rPr>
              <a:t>函数是</a:t>
            </a:r>
            <a:r>
              <a:rPr lang="zh-CN" altLang="en-US" sz="2400" b="1" kern="1400" spc="100" dirty="0">
                <a:latin typeface="Times New Roman" pitchFamily="18" charset="0"/>
              </a:rPr>
              <a:t>模糊</a:t>
            </a:r>
            <a:r>
              <a:rPr lang="zh-CN" altLang="zh-CN" sz="2400" b="1" kern="1400" spc="100" dirty="0">
                <a:latin typeface="Times New Roman" pitchFamily="18" charset="0"/>
              </a:rPr>
              <a:t>集合的核心，</a:t>
            </a:r>
            <a:r>
              <a:rPr lang="zh-CN" altLang="en-US" sz="2400" b="1" kern="1400" spc="100" dirty="0">
                <a:latin typeface="Times New Roman" pitchFamily="18" charset="0"/>
              </a:rPr>
              <a:t>模糊</a:t>
            </a:r>
            <a:r>
              <a:rPr lang="zh-CN" altLang="zh-CN" sz="2400" b="1" kern="1400" spc="100" dirty="0">
                <a:latin typeface="Times New Roman" pitchFamily="18" charset="0"/>
              </a:rPr>
              <a:t>集合完全由</a:t>
            </a:r>
            <a:r>
              <a:rPr lang="zh-CN" altLang="en-US" sz="2400" b="1" kern="1400" spc="100" dirty="0">
                <a:latin typeface="Times New Roman" pitchFamily="18" charset="0"/>
              </a:rPr>
              <a:t>隶属</a:t>
            </a:r>
            <a:r>
              <a:rPr lang="zh-CN" altLang="zh-CN" sz="2400" b="1" kern="1400" spc="100" dirty="0">
                <a:latin typeface="Times New Roman" pitchFamily="18" charset="0"/>
              </a:rPr>
              <a:t>函数所描述。给出一个</a:t>
            </a:r>
            <a:r>
              <a:rPr lang="zh-CN" altLang="en-US" sz="2400" b="1" kern="1400" spc="100" dirty="0">
                <a:latin typeface="Times New Roman" pitchFamily="18" charset="0"/>
              </a:rPr>
              <a:t>模糊</a:t>
            </a:r>
            <a:r>
              <a:rPr lang="zh-CN" altLang="zh-CN" sz="2400" b="1" kern="1400" spc="100" dirty="0">
                <a:latin typeface="Times New Roman" pitchFamily="18" charset="0"/>
              </a:rPr>
              <a:t>集合，就是要给出论域中各个元素对于该</a:t>
            </a:r>
            <a:r>
              <a:rPr lang="zh-CN" altLang="en-US" sz="2400" b="1" kern="1400" spc="100" dirty="0">
                <a:latin typeface="Times New Roman" pitchFamily="18" charset="0"/>
              </a:rPr>
              <a:t>模糊</a:t>
            </a:r>
            <a:r>
              <a:rPr lang="zh-CN" altLang="zh-CN" sz="2400" b="1" kern="1400" spc="100" dirty="0">
                <a:latin typeface="Times New Roman" pitchFamily="18" charset="0"/>
              </a:rPr>
              <a:t>集合的隶属度。因此，定义一个</a:t>
            </a:r>
            <a:r>
              <a:rPr lang="zh-CN" altLang="en-US" sz="2400" b="1" kern="1400" spc="100" dirty="0">
                <a:latin typeface="Times New Roman" pitchFamily="18" charset="0"/>
              </a:rPr>
              <a:t>模糊</a:t>
            </a:r>
            <a:r>
              <a:rPr lang="zh-CN" altLang="zh-CN" sz="2400" b="1" kern="1400" spc="100" dirty="0">
                <a:latin typeface="Times New Roman" pitchFamily="18" charset="0"/>
              </a:rPr>
              <a:t>集合，就是要定义出论域中各个元素对该</a:t>
            </a:r>
            <a:r>
              <a:rPr lang="zh-CN" altLang="en-US" sz="2400" b="1" kern="1400" spc="100" dirty="0">
                <a:latin typeface="Times New Roman" pitchFamily="18" charset="0"/>
              </a:rPr>
              <a:t>模糊</a:t>
            </a:r>
            <a:r>
              <a:rPr lang="zh-CN" altLang="zh-CN" sz="2400" b="1" kern="1400" spc="100" dirty="0">
                <a:latin typeface="Times New Roman" pitchFamily="18" charset="0"/>
              </a:rPr>
              <a:t>集合的隶属度。</a:t>
            </a:r>
            <a:endParaRPr lang="en-US" altLang="zh-CN" sz="2400" b="1" kern="1400" spc="100" dirty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>
                <a:latin typeface="Times New Roman" pitchFamily="18" charset="0"/>
              </a:rPr>
              <a:t>对于一个模糊事物或模糊概念，不同的人可能选用不同的隶属函数去描述</a:t>
            </a:r>
            <a:r>
              <a:rPr lang="zh-CN" altLang="en-US" sz="2400" b="1" kern="1400" spc="100" dirty="0">
                <a:latin typeface="Times New Roman" pitchFamily="18" charset="0"/>
              </a:rPr>
              <a:t>。这种主观随意性，</a:t>
            </a:r>
            <a:r>
              <a:rPr lang="zh-CN" altLang="zh-CN" sz="2400" b="1" kern="1400" spc="100" dirty="0">
                <a:latin typeface="Times New Roman" pitchFamily="18" charset="0"/>
              </a:rPr>
              <a:t>正好可以用于反映人的智能、技巧、经验、理解等不同的智慧</a:t>
            </a:r>
            <a:r>
              <a:rPr lang="zh-CN" altLang="en-US" sz="2400" b="1" kern="1400" spc="100" dirty="0">
                <a:latin typeface="Times New Roman" pitchFamily="18" charset="0"/>
              </a:rPr>
              <a:t>。</a:t>
            </a:r>
            <a:endParaRPr lang="en-US" altLang="zh-CN" sz="2400" b="1" kern="1400" spc="100" dirty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>
              <a:latin typeface="+mn-ea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4.2 </a:t>
            </a:r>
            <a:r>
              <a:rPr lang="zh-CN" altLang="en-US" sz="3200" b="1" smtClean="0">
                <a:solidFill>
                  <a:schemeClr val="bg1"/>
                </a:solidFill>
              </a:rPr>
              <a:t>模糊关系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844" name="矩形 15"/>
              <p:cNvSpPr>
                <a:spLocks noChangeArrowheads="1"/>
              </p:cNvSpPr>
              <p:nvPr/>
            </p:nvSpPr>
            <p:spPr bwMode="auto">
              <a:xfrm>
                <a:off x="755650" y="1125538"/>
                <a:ext cx="7704138" cy="4883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zh-CN" altLang="en-US" sz="2400" b="1" dirty="0" smtClean="0">
                    <a:latin typeface="Times New Roman" pitchFamily="18" charset="0"/>
                  </a:rPr>
                  <a:t>如果</a:t>
                </a:r>
                <a:r>
                  <a:rPr lang="en-US" altLang="zh-CN" sz="2400" b="1" dirty="0" smtClean="0">
                    <a:latin typeface="Times New Roman" pitchFamily="18" charset="0"/>
                  </a:rPr>
                  <a:t>Q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是一个二元模糊关系，则</a:t>
                </a:r>
                <a:r>
                  <a:rPr lang="en-US" altLang="zh-CN" sz="2400" b="1" dirty="0" smtClean="0">
                    <a:latin typeface="Times New Roman" pitchFamily="18" charset="0"/>
                  </a:rPr>
                  <a:t>Q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在</a:t>
                </a:r>
                <a:r>
                  <a:rPr lang="en-US" altLang="zh-CN" sz="2400" b="1" dirty="0" smtClean="0">
                    <a:latin typeface="Times New Roman" pitchFamily="18" charset="0"/>
                  </a:rPr>
                  <a:t>U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上的投影，记作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，是</a:t>
                </a:r>
                <a:r>
                  <a:rPr lang="en-US" altLang="zh-CN" sz="2400" b="1" dirty="0" smtClean="0">
                    <a:latin typeface="Times New Roman" pitchFamily="18" charset="0"/>
                  </a:rPr>
                  <a:t>U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上的一个模糊集，可用下面的隶属度函数定义：</a:t>
                </a:r>
                <a:endParaRPr lang="en-US" altLang="zh-CN" sz="2400" b="1" dirty="0" smtClean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 smtClean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例题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    模糊关系城市集合“非常远”在</a:t>
                </a:r>
                <a:r>
                  <a:rPr lang="en-US" altLang="zh-CN" sz="2400" b="1" dirty="0" smtClean="0">
                    <a:latin typeface="Times New Roman" pitchFamily="18" charset="0"/>
                  </a:rPr>
                  <a:t>U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和</a:t>
                </a:r>
                <a:r>
                  <a:rPr lang="en-US" altLang="zh-CN" sz="2400" b="1" dirty="0" smtClean="0">
                    <a:latin typeface="Times New Roman" pitchFamily="18" charset="0"/>
                  </a:rPr>
                  <a:t>V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上的投影分别为模糊集</a:t>
                </a:r>
                <a:endParaRPr lang="en-US" altLang="zh-CN" sz="2400" b="1" dirty="0" smtClean="0">
                  <a:latin typeface="Times New Roman" pitchFamily="18" charset="0"/>
                </a:endParaRPr>
              </a:p>
              <a:p>
                <a:pPr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.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𝟗</m:t>
                          </m:r>
                        </m:num>
                        <m:den>
                          <m:r>
                            <a:rPr lang="zh-CN" altLang="en-US" sz="2400" b="1" i="1">
                              <a:latin typeface="Cambria Math"/>
                            </a:rPr>
                            <m:t>旧金山</m:t>
                          </m:r>
                        </m:den>
                      </m:f>
                      <m:r>
                        <a:rPr lang="en-US" altLang="zh-CN" sz="2400" b="1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 i="1">
                              <a:latin typeface="Cambria Math"/>
                            </a:rPr>
                            <m:t>香港</m:t>
                          </m:r>
                        </m:den>
                      </m:f>
                      <m:r>
                        <a:rPr lang="en-US" altLang="zh-CN" sz="2400" b="1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.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𝟗𝟓</m:t>
                          </m:r>
                        </m:num>
                        <m:den>
                          <m:r>
                            <a:rPr lang="zh-CN" altLang="en-US" sz="2400" b="1" i="1">
                              <a:latin typeface="Cambria Math"/>
                            </a:rPr>
                            <m:t>东京</m:t>
                          </m:r>
                        </m:den>
                      </m:f>
                    </m:oMath>
                  </m:oMathPara>
                </a14:m>
                <a:endParaRPr lang="en-US" altLang="zh-CN" sz="2400" b="1" dirty="0" smtClean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>
                  <a:latin typeface="Times New Roman" pitchFamily="18" charset="0"/>
                </a:endParaRPr>
              </a:p>
              <a:p>
                <a:pPr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 i="1" smtClean="0">
                              <a:latin typeface="Cambria Math"/>
                            </a:rPr>
                            <m:t>波士顿</m:t>
                          </m:r>
                        </m:den>
                      </m:f>
                      <m:r>
                        <a:rPr lang="en-US" altLang="zh-CN" sz="2400" b="1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/>
                            </a:rPr>
                            <m:t>𝟎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.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𝟗</m:t>
                          </m:r>
                        </m:num>
                        <m:den>
                          <m:r>
                            <a:rPr lang="zh-CN" altLang="en-US" sz="2400" b="1" i="1" smtClean="0">
                              <a:latin typeface="Cambria Math"/>
                            </a:rPr>
                            <m:t>香港</m:t>
                          </m:r>
                        </m:den>
                      </m:f>
                    </m:oMath>
                  </m:oMathPara>
                </a14:m>
                <a:endParaRPr lang="en-US" altLang="zh-CN" sz="2400" b="1" dirty="0" smtClean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35844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1125538"/>
                <a:ext cx="7704138" cy="4883581"/>
              </a:xfrm>
              <a:prstGeom prst="rect">
                <a:avLst/>
              </a:prstGeom>
              <a:blipFill rotWithShape="1">
                <a:blip r:embed="rId5"/>
                <a:stretch>
                  <a:fillRect l="-1108" t="-1373" r="-7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326789"/>
              </p:ext>
            </p:extLst>
          </p:nvPr>
        </p:nvGraphicFramePr>
        <p:xfrm>
          <a:off x="2881313" y="2276872"/>
          <a:ext cx="28400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3" name="Equation" r:id="rId6" imgW="1434960" imgH="304560" progId="Equation.DSMT4">
                  <p:embed/>
                </p:oleObj>
              </mc:Choice>
              <mc:Fallback>
                <p:oleObj name="Equation" r:id="rId6" imgW="1434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81313" y="2276872"/>
                        <a:ext cx="2840037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03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4.2 </a:t>
            </a:r>
            <a:r>
              <a:rPr lang="zh-CN" altLang="en-US" sz="3200" b="1" smtClean="0">
                <a:solidFill>
                  <a:schemeClr val="bg1"/>
                </a:solidFill>
              </a:rPr>
              <a:t>模糊关系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844" name="矩形 15"/>
              <p:cNvSpPr>
                <a:spLocks noChangeArrowheads="1"/>
              </p:cNvSpPr>
              <p:nvPr/>
            </p:nvSpPr>
            <p:spPr bwMode="auto">
              <a:xfrm>
                <a:off x="755650" y="1125538"/>
                <a:ext cx="7704138" cy="492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定义  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400" b="1" i="1" dirty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中的一个模糊关系，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>
                            <a:latin typeface="Cambria Math"/>
                            <a:ea typeface="Cambria Math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  <a:ea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b="1" dirty="0">
                    <a:latin typeface="Times New Roman" pitchFamily="18" charset="0"/>
                  </a:rPr>
                  <a:t>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latin typeface="Cambria Math"/>
                          </a:rPr>
                          <m:t>𝟏</m:t>
                        </m:r>
                        <m:r>
                          <a:rPr lang="en-US" altLang="zh-CN" sz="2400" b="1" i="1" dirty="0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dirty="0">
                            <a:latin typeface="Cambria Math"/>
                          </a:rPr>
                          <m:t>𝟐</m:t>
                        </m:r>
                        <m:r>
                          <a:rPr lang="zh-CN" altLang="en-US" sz="2400" b="1" i="1" dirty="0">
                            <a:latin typeface="Cambria Math"/>
                          </a:rPr>
                          <m:t>，</m:t>
                        </m:r>
                        <m:r>
                          <a:rPr lang="zh-CN" altLang="en-US" sz="2400" b="1" i="1" dirty="0">
                            <a:latin typeface="Cambria Math"/>
                          </a:rPr>
                          <m:t>⋯</m:t>
                        </m:r>
                        <m:r>
                          <a:rPr lang="zh-CN" altLang="en-US" sz="2400" b="1" i="1" dirty="0">
                            <a:latin typeface="Cambria Math"/>
                          </a:rPr>
                          <m:t>，</m:t>
                        </m:r>
                        <m:r>
                          <a:rPr lang="en-US" altLang="zh-CN" sz="2400" b="1" i="1" dirty="0"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sz="2400" b="1" dirty="0">
                    <a:latin typeface="Times New Roman" pitchFamily="18" charset="0"/>
                  </a:rPr>
                  <a:t>的一个子集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扩展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400" b="1" i="1" dirty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中的柱状扩展为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400" b="1" i="1" dirty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中的一个模糊关系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𝑷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𝑬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，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其定义为</a:t>
                </a:r>
                <a:endParaRPr lang="en-US" altLang="zh-CN" sz="2400" b="1" dirty="0" smtClean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 smtClean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zh-CN" altLang="en-US" sz="2400" b="1" dirty="0" smtClean="0">
                    <a:latin typeface="Times New Roman" pitchFamily="18" charset="0"/>
                  </a:rPr>
                  <a:t>作为特例，如果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是</a:t>
                </a:r>
                <a:r>
                  <a:rPr lang="en-US" altLang="zh-CN" sz="2400" b="1" dirty="0" smtClean="0">
                    <a:latin typeface="Times New Roman" pitchFamily="18" charset="0"/>
                  </a:rPr>
                  <a:t>U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上的一个模糊集合，则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扩展至</a:t>
                </a:r>
                <a:r>
                  <a:rPr lang="en-US" altLang="zh-CN" sz="2400" b="1" dirty="0" smtClean="0">
                    <a:latin typeface="Times New Roman" pitchFamily="18" charset="0"/>
                  </a:rPr>
                  <a:t>U×V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的柱状扩展就是</a:t>
                </a:r>
                <a:r>
                  <a:rPr lang="en-US" altLang="zh-CN" sz="2400" b="1" dirty="0" smtClean="0">
                    <a:latin typeface="Times New Roman" pitchFamily="18" charset="0"/>
                  </a:rPr>
                  <a:t>U×V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中的一个模糊关系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𝑬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，其定义为</a:t>
                </a:r>
                <a:endParaRPr lang="en-US" altLang="zh-CN" sz="2400" b="1" dirty="0" smtClean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 smtClean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35844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1125538"/>
                <a:ext cx="7704138" cy="4926862"/>
              </a:xfrm>
              <a:prstGeom prst="rect">
                <a:avLst/>
              </a:prstGeom>
              <a:blipFill rotWithShape="1">
                <a:blip r:embed="rId5"/>
                <a:stretch>
                  <a:fillRect l="-1108" t="-1361" r="-52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316843"/>
              </p:ext>
            </p:extLst>
          </p:nvPr>
        </p:nvGraphicFramePr>
        <p:xfrm>
          <a:off x="2627784" y="2780928"/>
          <a:ext cx="4102850" cy="656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0" name="Equation" r:id="rId6" imgW="1904760" imgH="304560" progId="Equation.DSMT4">
                  <p:embed/>
                </p:oleObj>
              </mc:Choice>
              <mc:Fallback>
                <p:oleObj name="Equation" r:id="rId6" imgW="1904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7784" y="2780928"/>
                        <a:ext cx="4102850" cy="656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320462"/>
              </p:ext>
            </p:extLst>
          </p:nvPr>
        </p:nvGraphicFramePr>
        <p:xfrm>
          <a:off x="3438525" y="5211763"/>
          <a:ext cx="26257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1" name="Equation" r:id="rId8" imgW="1218960" imgH="253800" progId="Equation.DSMT4">
                  <p:embed/>
                </p:oleObj>
              </mc:Choice>
              <mc:Fallback>
                <p:oleObj name="Equation" r:id="rId8" imgW="1218960" imgH="253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5211763"/>
                        <a:ext cx="26257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30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4.2 </a:t>
            </a:r>
            <a:r>
              <a:rPr lang="zh-CN" altLang="en-US" sz="3200" b="1" smtClean="0">
                <a:solidFill>
                  <a:schemeClr val="bg1"/>
                </a:solidFill>
              </a:rPr>
              <a:t>模糊关系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844" name="矩形 15"/>
              <p:cNvSpPr>
                <a:spLocks noChangeArrowheads="1"/>
              </p:cNvSpPr>
              <p:nvPr/>
            </p:nvSpPr>
            <p:spPr bwMode="auto">
              <a:xfrm>
                <a:off x="755650" y="1125538"/>
                <a:ext cx="7704138" cy="5243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例题</a:t>
                </a:r>
                <a:endParaRPr lang="en-US" altLang="zh-CN" sz="2400" b="1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zh-CN" altLang="en-US" sz="2400" b="1" dirty="0" smtClean="0">
                    <a:latin typeface="Times New Roman" pitchFamily="18" charset="0"/>
                  </a:rPr>
                  <a:t>考虑前述城市非常远例子中的投影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，它们扩展至</a:t>
                </a:r>
                <a:r>
                  <a:rPr lang="en-US" altLang="zh-CN" sz="2400" b="1" dirty="0" smtClean="0">
                    <a:latin typeface="Times New Roman" pitchFamily="18" charset="0"/>
                  </a:rPr>
                  <a:t>U×V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的柱状扩展为</a:t>
                </a:r>
                <a:endParaRPr lang="en-US" altLang="zh-CN" sz="2400" b="1" dirty="0" smtClean="0">
                  <a:latin typeface="Times New Roman" pitchFamily="18" charset="0"/>
                </a:endParaRPr>
              </a:p>
              <a:p>
                <a:pPr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𝑬</m:t>
                          </m:r>
                        </m:sub>
                      </m:sSub>
                      <m:r>
                        <a:rPr lang="en-US" altLang="zh-CN" sz="2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/>
                            </a:rPr>
                            <m:t>𝟎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.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𝟗</m:t>
                          </m:r>
                        </m:num>
                        <m:den>
                          <m:r>
                            <a:rPr lang="zh-CN" altLang="en-US" sz="2400" b="1" i="1" smtClean="0">
                              <a:latin typeface="Cambria Math"/>
                            </a:rPr>
                            <m:t>（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旧金山</m:t>
                          </m:r>
                          <m:r>
                            <a:rPr lang="zh-CN" altLang="en-US" sz="2400" b="1" i="1" smtClean="0">
                              <a:latin typeface="Cambria Math"/>
                            </a:rPr>
                            <m:t>，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波士顿</m:t>
                          </m:r>
                          <m:r>
                            <a:rPr lang="zh-CN" altLang="en-US" sz="2400" b="1" i="1" smtClean="0">
                              <a:latin typeface="Cambria Math"/>
                            </a:rPr>
                            <m:t>）</m:t>
                          </m:r>
                        </m:den>
                      </m:f>
                      <m:r>
                        <a:rPr lang="en-US" altLang="zh-CN" sz="2400" b="1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/>
                            </a:rPr>
                            <m:t>𝟎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.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𝟗</m:t>
                          </m:r>
                        </m:num>
                        <m:den>
                          <m:r>
                            <a:rPr lang="zh-CN" altLang="en-US" sz="2400" b="1" i="1">
                              <a:latin typeface="Cambria Math"/>
                            </a:rPr>
                            <m:t>（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旧金山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，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香港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）</m:t>
                          </m:r>
                        </m:den>
                      </m:f>
                      <m:r>
                        <a:rPr lang="en-US" altLang="zh-CN" sz="2400" b="1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 i="1">
                              <a:latin typeface="Cambria Math"/>
                            </a:rPr>
                            <m:t>（</m:t>
                          </m:r>
                          <m:r>
                            <a:rPr lang="zh-CN" altLang="en-US" sz="2400" b="1" i="1" smtClean="0">
                              <a:latin typeface="Cambria Math"/>
                            </a:rPr>
                            <m:t>香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港</m:t>
                          </m:r>
                          <m:r>
                            <a:rPr lang="zh-CN" altLang="en-US" sz="2400" b="1" i="1" smtClean="0">
                              <a:latin typeface="Cambria Math"/>
                            </a:rPr>
                            <m:t>，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波士顿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）</m:t>
                          </m:r>
                        </m:den>
                      </m:f>
                      <m:r>
                        <a:rPr lang="en-US" altLang="zh-CN" sz="2400" b="1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 i="1">
                              <a:latin typeface="Cambria Math"/>
                            </a:rPr>
                            <m:t>（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香港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，香港）</m:t>
                          </m:r>
                        </m:den>
                      </m:f>
                      <m:r>
                        <a:rPr lang="en-US" altLang="zh-CN" sz="2400" b="1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/>
                            </a:rPr>
                            <m:t>𝟎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.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𝟗𝟓</m:t>
                          </m:r>
                        </m:num>
                        <m:den>
                          <m:r>
                            <a:rPr lang="zh-CN" altLang="en-US" sz="2400" b="1" i="1">
                              <a:latin typeface="Cambria Math"/>
                            </a:rPr>
                            <m:t>（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东京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，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波士顿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）</m:t>
                          </m:r>
                        </m:den>
                      </m:f>
                      <m:r>
                        <a:rPr lang="en-US" altLang="zh-CN" sz="2400" b="1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/>
                            </a:rPr>
                            <m:t>𝟎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.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𝟗𝟓</m:t>
                          </m:r>
                        </m:num>
                        <m:den>
                          <m:r>
                            <a:rPr lang="zh-CN" altLang="en-US" sz="2400" b="1" i="1">
                              <a:latin typeface="Cambria Math"/>
                            </a:rPr>
                            <m:t>（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东京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，香港）</m:t>
                          </m:r>
                        </m:den>
                      </m:f>
                    </m:oMath>
                  </m:oMathPara>
                </a14:m>
                <a:endParaRPr lang="en-US" altLang="zh-CN" sz="2400" b="1" dirty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 smtClean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 smtClean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35844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1125538"/>
                <a:ext cx="7704138" cy="5243551"/>
              </a:xfrm>
              <a:prstGeom prst="rect">
                <a:avLst/>
              </a:prstGeom>
              <a:blipFill rotWithShape="1">
                <a:blip r:embed="rId4"/>
                <a:stretch>
                  <a:fillRect l="-1108" t="-1279" r="-11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5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4.2 </a:t>
            </a:r>
            <a:r>
              <a:rPr lang="zh-CN" altLang="en-US" sz="3200" b="1" smtClean="0">
                <a:solidFill>
                  <a:schemeClr val="bg1"/>
                </a:solidFill>
              </a:rPr>
              <a:t>模糊关系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844" name="矩形 15"/>
              <p:cNvSpPr>
                <a:spLocks noChangeArrowheads="1"/>
              </p:cNvSpPr>
              <p:nvPr/>
            </p:nvSpPr>
            <p:spPr bwMode="auto">
              <a:xfrm>
                <a:off x="755650" y="1125538"/>
                <a:ext cx="7704138" cy="5244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 smtClean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>
                  <a:latin typeface="Times New Roman" pitchFamily="18" charset="0"/>
                </a:endParaRPr>
              </a:p>
              <a:p>
                <a:pPr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𝑬</m:t>
                          </m:r>
                        </m:sub>
                      </m:sSub>
                      <m:r>
                        <a:rPr lang="en-US" altLang="zh-CN" sz="2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 i="1">
                              <a:latin typeface="Cambria Math"/>
                            </a:rPr>
                            <m:t>（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旧金山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，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波士顿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）</m:t>
                          </m:r>
                        </m:den>
                      </m:f>
                      <m:r>
                        <a:rPr lang="en-US" altLang="zh-CN" sz="2400" b="1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 i="1">
                              <a:latin typeface="Cambria Math"/>
                            </a:rPr>
                            <m:t>（香港</m:t>
                          </m:r>
                          <m:r>
                            <a:rPr lang="zh-CN" altLang="en-US" sz="2400" b="1" i="1" smtClean="0">
                              <a:latin typeface="Cambria Math"/>
                            </a:rPr>
                            <m:t>，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波士顿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）</m:t>
                          </m:r>
                        </m:den>
                      </m:f>
                      <m:r>
                        <a:rPr lang="en-US" altLang="zh-CN" sz="2400" b="1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 i="1">
                              <a:latin typeface="Cambria Math"/>
                            </a:rPr>
                            <m:t>（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东京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，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波士顿）</m:t>
                          </m:r>
                        </m:den>
                      </m:f>
                      <m:r>
                        <a:rPr lang="en-US" altLang="zh-CN" sz="2400" b="1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/>
                            </a:rPr>
                            <m:t>𝟎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.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𝟗</m:t>
                          </m:r>
                        </m:num>
                        <m:den>
                          <m:r>
                            <a:rPr lang="zh-CN" altLang="en-US" sz="2400" b="1" i="1">
                              <a:latin typeface="Cambria Math"/>
                            </a:rPr>
                            <m:t>（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旧金山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，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香港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）</m:t>
                          </m:r>
                        </m:den>
                      </m:f>
                      <m:r>
                        <a:rPr lang="en-US" altLang="zh-CN" sz="2400" b="1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.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𝟗</m:t>
                          </m:r>
                        </m:num>
                        <m:den>
                          <m:r>
                            <a:rPr lang="zh-CN" altLang="en-US" sz="2400" b="1" i="1">
                              <a:latin typeface="Cambria Math"/>
                            </a:rPr>
                            <m:t>（香港，香港）</m:t>
                          </m:r>
                        </m:den>
                      </m:f>
                      <m:r>
                        <a:rPr lang="en-US" altLang="zh-CN" sz="2400" b="1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/>
                            </a:rPr>
                            <m:t>𝟎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.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𝟗</m:t>
                          </m:r>
                        </m:num>
                        <m:den>
                          <m:r>
                            <a:rPr lang="zh-CN" altLang="en-US" sz="2400" b="1" i="1">
                              <a:latin typeface="Cambria Math"/>
                            </a:rPr>
                            <m:t>（东京，香港）</m:t>
                          </m:r>
                        </m:den>
                      </m:f>
                    </m:oMath>
                  </m:oMathPara>
                </a14:m>
                <a:endParaRPr lang="en-US" altLang="zh-CN" sz="2400" b="1" dirty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 smtClean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 smtClean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 smtClean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35844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1125538"/>
                <a:ext cx="7704138" cy="52447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0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4.2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模糊关系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844" name="矩形 15"/>
              <p:cNvSpPr>
                <a:spLocks noChangeArrowheads="1"/>
              </p:cNvSpPr>
              <p:nvPr/>
            </p:nvSpPr>
            <p:spPr bwMode="auto">
              <a:xfrm>
                <a:off x="755650" y="1125538"/>
                <a:ext cx="7704138" cy="48936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定义  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dirty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分别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2400" b="1" dirty="0">
                            <a:latin typeface="Times New Roman" pitchFamily="18" charset="0"/>
                          </a:rPr>
                          <m:t>示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</m:t>
                    </m:r>
                    <m:r>
                      <a:rPr lang="en-US" altLang="zh-CN" sz="2400" b="1" i="1" dirty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上的模糊集合，则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</m:t>
                    </m:r>
                    <m:r>
                      <a:rPr lang="en-US" altLang="zh-CN" sz="2400" b="1" i="1" dirty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的笛卡尔积为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400" b="1" i="1" dirty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中的一个模糊关系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400" b="1" i="1" dirty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latin typeface="Times New Roman" pitchFamily="18" charset="0"/>
                  </a:rPr>
                  <a:t>,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其隶属度函数为</a:t>
                </a:r>
                <a:endParaRPr lang="en-US" altLang="zh-CN" sz="2400" b="1" dirty="0" smtClean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 smtClean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400" b="1" dirty="0">
                  <a:latin typeface="Times New Roman" pitchFamily="18" charset="0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zh-CN" altLang="en-US" sz="2400" b="1" dirty="0" smtClean="0">
                    <a:latin typeface="Times New Roman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/>
                      </a:rPr>
                      <m:t>∗</m:t>
                    </m:r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表示任意一个</a:t>
                </a:r>
                <a:r>
                  <a:rPr lang="en-US" altLang="zh-CN" sz="2400" b="1" dirty="0" smtClean="0">
                    <a:latin typeface="Times New Roman" pitchFamily="18" charset="0"/>
                  </a:rPr>
                  <a:t>t-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范数算子。</a:t>
                </a:r>
                <a:endParaRPr lang="en-US" altLang="zh-CN" sz="2400" b="1" dirty="0" smtClean="0">
                  <a:latin typeface="Times New Roman" pitchFamily="18" charset="0"/>
                </a:endParaRPr>
              </a:p>
              <a:p>
                <a:pPr>
                  <a:buClr>
                    <a:srgbClr val="C00000"/>
                  </a:buClr>
                </a:pPr>
                <a:endParaRPr lang="en-US" altLang="zh-CN" sz="2400" b="1" dirty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引理  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如果</a:t>
                </a:r>
                <a:r>
                  <a:rPr lang="en-US" altLang="zh-CN" sz="2400" b="1" dirty="0" smtClean="0">
                    <a:latin typeface="Times New Roman" pitchFamily="18" charset="0"/>
                  </a:rPr>
                  <a:t>Q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400" b="1" i="1" dirty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中的一个模糊关系，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</m:t>
                    </m:r>
                    <m:r>
                      <a:rPr lang="en-US" altLang="zh-CN" sz="2400" b="1" i="1" dirty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是</a:t>
                </a:r>
                <a:r>
                  <a:rPr lang="en-US" altLang="zh-CN" sz="2400" b="1" dirty="0" smtClean="0">
                    <a:latin typeface="Times New Roman" pitchFamily="18" charset="0"/>
                  </a:rPr>
                  <a:t>Q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分别在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</m:t>
                    </m:r>
                    <m:r>
                      <a:rPr lang="en-US" altLang="zh-CN" sz="2400" b="1" i="1" dirty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Times New Roman" pitchFamily="18" charset="0"/>
                  </a:rPr>
                  <a:t>上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的投影，</a:t>
                </a:r>
                <a:r>
                  <a:rPr lang="zh-CN" altLang="en-US" sz="2400" b="1" dirty="0">
                    <a:latin typeface="Times New Roman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𝑸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400" b="1" i="1" dirty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zh-CN" altLang="en-US" sz="2400" b="1" i="1" smtClean="0">
                        <a:latin typeface="Cambria Math"/>
                      </a:rPr>
                      <m:t>，</m:t>
                    </m:r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𝑸</m:t>
                        </m:r>
                        <m:r>
                          <a:rPr lang="en-US" altLang="zh-CN" sz="2400" b="1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400" b="1" i="1" dirty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zh-CN" sz="2400" b="1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的定义中的</a:t>
                </a:r>
                <a:r>
                  <a:rPr lang="en-US" altLang="zh-CN" sz="2400" b="1" dirty="0" smtClean="0">
                    <a:latin typeface="Times New Roman" pitchFamily="18" charset="0"/>
                  </a:rPr>
                  <a:t>t-</a:t>
                </a:r>
                <a:r>
                  <a:rPr lang="zh-CN" altLang="en-US" sz="2400" b="1" dirty="0" smtClean="0">
                    <a:latin typeface="Times New Roman" pitchFamily="18" charset="0"/>
                  </a:rPr>
                  <a:t>范数采用最小算子。</a:t>
                </a:r>
                <a:endParaRPr lang="en-US" altLang="zh-CN" sz="2400" b="1" dirty="0">
                  <a:latin typeface="Times New Roman" pitchFamily="18" charset="0"/>
                </a:endParaRPr>
              </a:p>
              <a:p>
                <a:pPr>
                  <a:buClr>
                    <a:srgbClr val="C00000"/>
                  </a:buClr>
                </a:pPr>
                <a:endParaRPr lang="en-US" altLang="zh-CN" sz="2400" b="1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35844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1125538"/>
                <a:ext cx="7704138" cy="4893647"/>
              </a:xfrm>
              <a:prstGeom prst="rect">
                <a:avLst/>
              </a:prstGeom>
              <a:blipFill rotWithShape="1">
                <a:blip r:embed="rId5"/>
                <a:stretch>
                  <a:fillRect l="-1266" t="-1372" r="-11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743760"/>
              </p:ext>
            </p:extLst>
          </p:nvPr>
        </p:nvGraphicFramePr>
        <p:xfrm>
          <a:off x="2325350" y="2492896"/>
          <a:ext cx="514137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6" name="Equation" r:id="rId6" imgW="2590560" imgH="253800" progId="Equation.DSMT4">
                  <p:embed/>
                </p:oleObj>
              </mc:Choice>
              <mc:Fallback>
                <p:oleObj name="Equation" r:id="rId6" imgW="2590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25350" y="2492896"/>
                        <a:ext cx="5141372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023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4.2 </a:t>
            </a:r>
            <a:r>
              <a:rPr lang="zh-CN" altLang="en-US" sz="3200" b="1" dirty="0">
                <a:solidFill>
                  <a:schemeClr val="bg1"/>
                </a:solidFill>
              </a:rPr>
              <a:t>模糊关系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2776"/>
            <a:ext cx="5727923" cy="469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本节内容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755650" y="1125538"/>
            <a:ext cx="7704138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en-US" sz="2400" b="1" kern="1400" spc="100" dirty="0" smtClean="0">
                <a:latin typeface="+mn-ea"/>
              </a:rPr>
              <a:t>模糊关系</a:t>
            </a:r>
            <a:endParaRPr lang="en-US" altLang="zh-CN" sz="2400" b="1" kern="1400" spc="1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 smtClean="0">
                <a:latin typeface="+mn-ea"/>
              </a:rPr>
              <a:t>模糊关系的定义</a:t>
            </a:r>
            <a:endParaRPr lang="en-US" altLang="zh-CN" sz="2400" b="1" kern="1400" spc="1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 smtClean="0">
                <a:latin typeface="+mn-ea"/>
              </a:rPr>
              <a:t>投影和柱状扩展</a:t>
            </a:r>
            <a:endParaRPr lang="en-US" altLang="zh-CN" sz="2400" b="1" kern="1400" spc="1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>
                <a:latin typeface="+mn-ea"/>
              </a:rPr>
              <a:t>模糊</a:t>
            </a:r>
            <a:r>
              <a:rPr lang="zh-CN" altLang="en-US" sz="2400" b="1" kern="1400" spc="100" dirty="0" smtClean="0">
                <a:latin typeface="+mn-ea"/>
              </a:rPr>
              <a:t>关系的表示方法</a:t>
            </a:r>
            <a:endParaRPr lang="en-US" altLang="zh-CN" sz="2400" b="1" kern="1400" spc="100" dirty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zh-CN" alt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6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marL="342900" indent="-342900"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0" y="2636838"/>
            <a:ext cx="9144000" cy="936625"/>
          </a:xfrm>
        </p:spPr>
        <p:txBody>
          <a:bodyPr rtlCol="0">
            <a:normAutofit/>
          </a:bodyPr>
          <a:lstStyle/>
          <a:p>
            <a:pPr lvl="1" algn="ctr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/>
            </a:pPr>
            <a:r>
              <a:rPr lang="en-US" altLang="zh-CN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Thank you all !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3.1 </a:t>
            </a:r>
            <a:r>
              <a:rPr lang="zh-CN" altLang="en-US" sz="3200" b="1" smtClean="0">
                <a:solidFill>
                  <a:schemeClr val="bg1"/>
                </a:solidFill>
              </a:rPr>
              <a:t>确定隶属函数的基本方法</a:t>
            </a: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en-US" sz="2400" b="1" kern="1400" spc="100" dirty="0">
                <a:latin typeface="+mn-ea"/>
              </a:rPr>
              <a:t>图中</a:t>
            </a:r>
            <a:r>
              <a:rPr lang="zh-CN" altLang="zh-CN" sz="2400" b="1" kern="1400" spc="100" dirty="0">
                <a:latin typeface="+mn-ea"/>
              </a:rPr>
              <a:t>描述同一模糊事物的三个</a:t>
            </a:r>
            <a:r>
              <a:rPr lang="zh-CN" altLang="en-US" sz="2400" b="1" kern="1400" spc="100" dirty="0">
                <a:latin typeface="+mn-ea"/>
              </a:rPr>
              <a:t>模糊</a:t>
            </a:r>
            <a:r>
              <a:rPr lang="zh-CN" altLang="zh-CN" sz="2400" b="1" kern="1400" spc="100" dirty="0">
                <a:latin typeface="+mn-ea"/>
              </a:rPr>
              <a:t>子集，其隶属函数分布分别为钟形、三角形和梯形。取元素</a:t>
            </a:r>
            <a:r>
              <a:rPr lang="en-US" altLang="zh-CN" sz="2400" b="1" kern="1400" spc="100" dirty="0">
                <a:latin typeface="+mn-ea"/>
              </a:rPr>
              <a:t>a=0.6</a:t>
            </a:r>
            <a:r>
              <a:rPr lang="zh-CN" altLang="zh-CN" sz="2400" b="1" kern="1400" spc="100" dirty="0">
                <a:latin typeface="+mn-ea"/>
              </a:rPr>
              <a:t>时，对应于这三个隶属函数（模糊子集）的隶属度分别为</a:t>
            </a:r>
            <a:r>
              <a:rPr lang="en-US" altLang="zh-CN" sz="2400" b="1" kern="1400" spc="100" dirty="0">
                <a:latin typeface="+mn-ea"/>
              </a:rPr>
              <a:t>0.08</a:t>
            </a:r>
            <a:r>
              <a:rPr lang="zh-CN" altLang="zh-CN" sz="2400" b="1" kern="1400" spc="100" dirty="0">
                <a:latin typeface="+mn-ea"/>
              </a:rPr>
              <a:t>、</a:t>
            </a:r>
            <a:r>
              <a:rPr lang="en-US" altLang="zh-CN" sz="2400" b="1" kern="1400" spc="100" dirty="0">
                <a:latin typeface="+mn-ea"/>
              </a:rPr>
              <a:t>0.40</a:t>
            </a:r>
            <a:r>
              <a:rPr lang="zh-CN" altLang="zh-CN" sz="2400" b="1" kern="1400" spc="100" dirty="0">
                <a:latin typeface="+mn-ea"/>
              </a:rPr>
              <a:t>和</a:t>
            </a:r>
            <a:r>
              <a:rPr lang="en-US" altLang="zh-CN" sz="2400" b="1" kern="1400" spc="100" dirty="0">
                <a:latin typeface="+mn-ea"/>
              </a:rPr>
              <a:t>0.60</a:t>
            </a:r>
            <a:r>
              <a:rPr lang="zh-CN" altLang="zh-CN" sz="2400" b="1" kern="1400" spc="100" dirty="0">
                <a:latin typeface="+mn-ea"/>
              </a:rPr>
              <a:t>，这正好是同一数据被不同的人可以转换成不同模糊子集的客观反映。</a:t>
            </a:r>
            <a:endParaRPr lang="en-US" altLang="zh-TW" sz="2400" b="1" kern="1400" spc="100" dirty="0">
              <a:latin typeface="+mn-ea"/>
            </a:endParaRPr>
          </a:p>
        </p:txBody>
      </p:sp>
      <p:pic>
        <p:nvPicPr>
          <p:cNvPr id="7173" name="Picture 5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3141663"/>
            <a:ext cx="6253162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3.1 </a:t>
            </a:r>
            <a:r>
              <a:rPr lang="zh-CN" altLang="en-US" sz="3200" b="1" smtClean="0">
                <a:solidFill>
                  <a:schemeClr val="bg1"/>
                </a:solidFill>
              </a:rPr>
              <a:t>确定隶属函数的基本方法</a:t>
            </a:r>
          </a:p>
        </p:txBody>
      </p:sp>
      <p:sp>
        <p:nvSpPr>
          <p:cNvPr id="16" name="矩形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5650" y="1125538"/>
            <a:ext cx="7704138" cy="4616648"/>
          </a:xfrm>
          <a:prstGeom prst="rect">
            <a:avLst/>
          </a:prstGeom>
          <a:blipFill rotWithShape="1">
            <a:blip r:embed="rId5"/>
            <a:stretch>
              <a:fillRect l="-1266" t="-1057" r="-118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8" name="对象 2"/>
          <p:cNvGraphicFramePr>
            <a:graphicFrameLocks noChangeAspect="1"/>
          </p:cNvGraphicFramePr>
          <p:nvPr/>
        </p:nvGraphicFramePr>
        <p:xfrm>
          <a:off x="4211638" y="5329238"/>
          <a:ext cx="15192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6" imgW="723586" imgH="393529" progId="Equation.DSMT4">
                  <p:embed/>
                </p:oleObj>
              </mc:Choice>
              <mc:Fallback>
                <p:oleObj name="Equation" r:id="rId6" imgW="723586" imgH="393529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329238"/>
                        <a:ext cx="151923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3.1 </a:t>
            </a:r>
            <a:r>
              <a:rPr lang="zh-CN" altLang="en-US" sz="3200" b="1" smtClean="0">
                <a:solidFill>
                  <a:schemeClr val="bg1"/>
                </a:solidFill>
              </a:rPr>
              <a:t>确定隶属函数的基本方法</a:t>
            </a: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38782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ea"/>
              <a:buAutoNum type="circleNumDbPlain" startAt="2"/>
              <a:defRPr/>
            </a:pPr>
            <a:r>
              <a:rPr lang="zh-CN" altLang="zh-CN" sz="2400" b="1" kern="1400" spc="100" dirty="0">
                <a:latin typeface="+mn-ea"/>
              </a:rPr>
              <a:t>二元对比排序法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zh-CN" sz="2400" b="1" kern="1400" spc="100" dirty="0">
                <a:latin typeface="+mn-ea"/>
              </a:rPr>
              <a:t>在论域里的多个元索中，人们通过把它们两两对比，确定其在某种特性下的顺序，据此决定出它们对该特性的隶属函数大体形状，再将其纳入与该图形近似的常用数学函数。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ea"/>
              <a:buAutoNum type="circleNumDbPlain" startAt="3"/>
              <a:defRPr/>
            </a:pPr>
            <a:r>
              <a:rPr lang="zh-CN" altLang="zh-CN" sz="2400" b="1" kern="1400" spc="100" dirty="0">
                <a:latin typeface="+mn-ea"/>
              </a:rPr>
              <a:t>专家经验法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zh-CN" sz="2400" b="1" kern="1400" spc="100" dirty="0">
                <a:latin typeface="+mn-ea"/>
              </a:rPr>
              <a:t>根据专家和操作人员的实际经验和主观感知，经过分析、演绎和推理，直接给出元素属于某个</a:t>
            </a:r>
            <a:r>
              <a:rPr lang="en-US" altLang="zh-CN" sz="2400" b="1" kern="1400" spc="100" dirty="0">
                <a:latin typeface="+mn-ea"/>
              </a:rPr>
              <a:t>F</a:t>
            </a:r>
            <a:r>
              <a:rPr lang="zh-CN" altLang="zh-CN" sz="2400" b="1" kern="1400" spc="100" dirty="0">
                <a:latin typeface="+mn-ea"/>
              </a:rPr>
              <a:t>集合的隶属度。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3.1 </a:t>
            </a:r>
            <a:r>
              <a:rPr lang="zh-CN" altLang="en-US" sz="3200" b="1" smtClean="0">
                <a:solidFill>
                  <a:schemeClr val="bg1"/>
                </a:solidFill>
              </a:rPr>
              <a:t>确定隶属函数的基本方法</a:t>
            </a: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2616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ea"/>
              <a:buAutoNum type="circleNumDbPlain" startAt="4"/>
              <a:defRPr/>
            </a:pPr>
            <a:r>
              <a:rPr lang="zh-CN" altLang="zh-CN" sz="2400" b="1" kern="1400" spc="100" dirty="0">
                <a:latin typeface="+mn-ea"/>
              </a:rPr>
              <a:t>神经网络法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zh-CN" sz="2400" b="1" kern="1400" spc="100" dirty="0">
                <a:latin typeface="+mn-ea"/>
              </a:rPr>
              <a:t>利用神经网络的学习功能，把大量测试数据输入某个神经网络器，自动生成一个隶属函数，然后再通过网络的学习、检验，自动调整隶属函数的某些参数，最后确定下来。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TW" sz="2400" b="1" kern="1400" spc="1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  <a:r>
              <a:rPr lang="en-US" altLang="zh-CN" sz="3200" b="1" smtClean="0">
                <a:solidFill>
                  <a:schemeClr val="bg1"/>
                </a:solidFill>
              </a:rPr>
              <a:t>3.1 </a:t>
            </a:r>
            <a:r>
              <a:rPr lang="zh-CN" altLang="en-US" sz="3200" b="1" smtClean="0">
                <a:solidFill>
                  <a:schemeClr val="bg1"/>
                </a:solidFill>
              </a:rPr>
              <a:t>确定隶属函数的基本方法</a:t>
            </a:r>
          </a:p>
        </p:txBody>
      </p:sp>
      <p:sp>
        <p:nvSpPr>
          <p:cNvPr id="16" name="矩形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5650" y="1125538"/>
            <a:ext cx="7704138" cy="4093428"/>
          </a:xfrm>
          <a:prstGeom prst="rect">
            <a:avLst/>
          </a:prstGeom>
          <a:blipFill rotWithShape="1">
            <a:blip r:embed="rId4"/>
            <a:stretch>
              <a:fillRect l="-1266" t="-1192" r="-3006" b="-253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12327</TotalTime>
  <Words>3271</Words>
  <Application>Microsoft Office PowerPoint</Application>
  <PresentationFormat>全屏显示(4:3)</PresentationFormat>
  <Paragraphs>333</Paragraphs>
  <Slides>47</Slides>
  <Notes>47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1" baseType="lpstr">
      <vt:lpstr>Office 主题</vt:lpstr>
      <vt:lpstr>自定义设计方案</vt:lpstr>
      <vt:lpstr>Equation</vt:lpstr>
      <vt:lpstr>MathType 6.0 Equation</vt:lpstr>
      <vt:lpstr>模糊控制理论</vt:lpstr>
      <vt:lpstr> 课程回顾</vt:lpstr>
      <vt:lpstr>  第二章  模糊控制的数学基础</vt:lpstr>
      <vt:lpstr> 3.1 确定隶属函数的基本方法</vt:lpstr>
      <vt:lpstr>  3.1 确定隶属函数的基本方法</vt:lpstr>
      <vt:lpstr>  3.1 确定隶属函数的基本方法</vt:lpstr>
      <vt:lpstr>  3.1 确定隶属函数的基本方法</vt:lpstr>
      <vt:lpstr>  3.1 确定隶属函数的基本方法</vt:lpstr>
      <vt:lpstr>  3.1 确定隶属函数的基本方法</vt:lpstr>
      <vt:lpstr>  3.1 确定隶属函数的基本方法</vt:lpstr>
      <vt:lpstr>  3.1 确定隶属函数的基本方法</vt:lpstr>
      <vt:lpstr>  3.1 确定隶属函数的基本方法</vt:lpstr>
      <vt:lpstr>  3.2 常用隶属函数</vt:lpstr>
      <vt:lpstr>  3.2 常用隶属函数</vt:lpstr>
      <vt:lpstr>  3.2 常用隶属函数</vt:lpstr>
      <vt:lpstr>  3.2 常用隶属函数</vt:lpstr>
      <vt:lpstr>  3.2 常用隶属函数</vt:lpstr>
      <vt:lpstr>  3.2 常用隶属函数</vt:lpstr>
      <vt:lpstr>  3.2 常用隶属函数</vt:lpstr>
      <vt:lpstr>  3.2 常用隶属函数</vt:lpstr>
      <vt:lpstr>  第二章  模糊控制的数学基础</vt:lpstr>
      <vt:lpstr>  4.1 经典关系</vt:lpstr>
      <vt:lpstr>  4.1 经典关系</vt:lpstr>
      <vt:lpstr>  4.1 经典关系</vt:lpstr>
      <vt:lpstr>  4.1 经典关系</vt:lpstr>
      <vt:lpstr>  4.1 经典关系</vt:lpstr>
      <vt:lpstr>  4.1 经典关系</vt:lpstr>
      <vt:lpstr>  4.1 经典关系</vt:lpstr>
      <vt:lpstr>  4.1 经典关系</vt:lpstr>
      <vt:lpstr>  4.1 经典关系</vt:lpstr>
      <vt:lpstr>  4.1 经典关系</vt:lpstr>
      <vt:lpstr>  4.2 模糊关系</vt:lpstr>
      <vt:lpstr>  4.2 模糊关系</vt:lpstr>
      <vt:lpstr>  4.2 模糊关系</vt:lpstr>
      <vt:lpstr>  4.2 模糊关系</vt:lpstr>
      <vt:lpstr>  4.2 模糊关系</vt:lpstr>
      <vt:lpstr>  4.2 模糊关系</vt:lpstr>
      <vt:lpstr>  4.2 模糊关系</vt:lpstr>
      <vt:lpstr>  4.2 模糊关系</vt:lpstr>
      <vt:lpstr>  4.2 模糊关系</vt:lpstr>
      <vt:lpstr>  4.2 模糊关系</vt:lpstr>
      <vt:lpstr>  4.2 模糊关系</vt:lpstr>
      <vt:lpstr>  4.2 模糊关系</vt:lpstr>
      <vt:lpstr>  4.2 模糊关系</vt:lpstr>
      <vt:lpstr> 4.2 模糊关系</vt:lpstr>
      <vt:lpstr> 本节内容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基于多源视频网络的运动目标协同检测</dc:title>
  <dc:creator>User</dc:creator>
  <cp:lastModifiedBy>bin</cp:lastModifiedBy>
  <cp:revision>789</cp:revision>
  <dcterms:created xsi:type="dcterms:W3CDTF">2011-09-23T11:11:13Z</dcterms:created>
  <dcterms:modified xsi:type="dcterms:W3CDTF">2018-05-15T14:15:32Z</dcterms:modified>
</cp:coreProperties>
</file>