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8"/>
  </p:notesMasterIdLst>
  <p:sldIdLst>
    <p:sldId id="256" r:id="rId3"/>
    <p:sldId id="617" r:id="rId4"/>
    <p:sldId id="257" r:id="rId5"/>
    <p:sldId id="503" r:id="rId6"/>
    <p:sldId id="618" r:id="rId7"/>
    <p:sldId id="619" r:id="rId8"/>
    <p:sldId id="620" r:id="rId9"/>
    <p:sldId id="621" r:id="rId10"/>
    <p:sldId id="622" r:id="rId11"/>
    <p:sldId id="623" r:id="rId12"/>
    <p:sldId id="624" r:id="rId13"/>
    <p:sldId id="627" r:id="rId14"/>
    <p:sldId id="625" r:id="rId15"/>
    <p:sldId id="626" r:id="rId16"/>
    <p:sldId id="628" r:id="rId17"/>
    <p:sldId id="629" r:id="rId18"/>
    <p:sldId id="630" r:id="rId19"/>
    <p:sldId id="631" r:id="rId20"/>
    <p:sldId id="632" r:id="rId21"/>
    <p:sldId id="633" r:id="rId22"/>
    <p:sldId id="634" r:id="rId23"/>
    <p:sldId id="635" r:id="rId24"/>
    <p:sldId id="636" r:id="rId25"/>
    <p:sldId id="637" r:id="rId26"/>
    <p:sldId id="638" r:id="rId27"/>
    <p:sldId id="639" r:id="rId28"/>
    <p:sldId id="640" r:id="rId29"/>
    <p:sldId id="641" r:id="rId30"/>
    <p:sldId id="642" r:id="rId31"/>
    <p:sldId id="643" r:id="rId32"/>
    <p:sldId id="644" r:id="rId33"/>
    <p:sldId id="645" r:id="rId34"/>
    <p:sldId id="646" r:id="rId35"/>
    <p:sldId id="574" r:id="rId36"/>
    <p:sldId id="268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E23EE"/>
    <a:srgbClr val="0D11B3"/>
    <a:srgbClr val="006BBC"/>
    <a:srgbClr val="ED13DD"/>
    <a:srgbClr val="6B9EDB"/>
    <a:srgbClr val="008A3E"/>
    <a:srgbClr val="FA9500"/>
    <a:srgbClr val="FE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7541" autoAdjust="0"/>
  </p:normalViewPr>
  <p:slideViewPr>
    <p:cSldViewPr>
      <p:cViewPr varScale="1">
        <p:scale>
          <a:sx n="112" d="100"/>
          <a:sy n="112" d="100"/>
        </p:scale>
        <p:origin x="-1540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669889-6C13-4525-98AB-F11527A52EC1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C0BCC24-E81A-4818-9832-9BA4411CC8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4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4A3DCC-7AF0-40CF-BDE2-A7713E5B139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6A576-D359-4FE6-9CDB-47E6555D1389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83F72-9D11-4557-AE76-F45010AA9F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83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7253F-AF93-4D0A-953A-15B1B1512E5C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53253-2B1D-4B0E-83D7-92046EF1D5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5562E-0843-41CE-818C-6A55C3ADF86C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22FD4-BE16-4D64-91B9-B8D5D5D0A4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8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D0D6F-FC7E-414F-8E22-6BEE8D90D5BE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25CDB-9D5C-4C46-9A75-131151D9A7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52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B54ED-75FB-469E-919B-626E8D6754D2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D703D-65A6-484A-B02A-C950A4CE4E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200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1AB30-F0CC-4ABB-9992-DF2C4EADBFAB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08923-8A6C-4E9D-96FA-BF8BDFF73F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672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72550-F62B-4787-9341-B51ED2FF0A20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3322E-15A6-40D4-9C5C-9457F90138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85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9C33F-5E51-4916-965B-888D04F8819A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AAD32-26FD-429D-B229-20D062165E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990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BC32B-501F-4AB5-AC8F-ABF37AF24938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B6963-3B2E-4831-811F-E26C681988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94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2485B-5E27-458C-9C00-93ECE8BC94B6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B4156-09EC-4A6C-BF71-99DAE78C2C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538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F734B-0EAF-49E3-805B-F7D1A8337D8F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B99F4-FD20-47D0-9CC9-505DF68355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43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96CD5-E7A4-4EA1-9834-97AA12A92B61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303FB-2ADC-40B1-8F7E-7149F33297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145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BD5D7-ACC8-41D3-8E45-F486D90818FC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38A3A-2CC8-4D55-8DF3-C44BC2FA18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358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13511-16A9-4E8E-B8F0-6038AA204551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05BE5-4403-4480-8BC7-F7ADE5B92F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74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A1BD-A8EA-4479-AE48-DAD1519D3A96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38A7C-CEAD-4A57-901E-F23DF4FDA8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5314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54BEB-6615-4816-9F96-E31986422296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C9660-4D81-4D0A-A68A-1C83DF3964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8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E8739-4B13-4D95-B376-50A648844DD0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2BBBD-EEC0-409E-B8E6-2461D42849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72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76A73-A4CB-444E-92A4-44461C688AA5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9B8A6-ADEE-4F21-85B4-74BE9E5B52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15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DF08F-2E6C-4BAE-AE46-F75C21079978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78951-3FCD-4A64-AD51-BF81A3BBE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7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7A533-541A-42B0-9AE7-45A7C3A6A1BE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8786B-A872-43A2-A58D-46791DD65E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50647-9F02-4D7C-816E-98C2D15E3DB9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22668-C61F-4454-A3FA-8754E8B4ED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97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37EA1-ACC2-483B-B261-2D9C13DAFE06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F1DE6-A33B-45C2-AF1A-645E645502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26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86A24-173D-437E-93B2-AD091D25D74C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A805A-88C8-4856-8754-662E76B44D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13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A8911A-56D6-40AB-B745-7FA0AD5CA372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DB46A5-FBCB-497B-8E11-BCBD3E4A9D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191F4F-4250-48F0-874C-90FF16FB409B}" type="datetimeFigureOut">
              <a:rPr lang="zh-CN" altLang="en-US"/>
              <a:pPr>
                <a:defRPr/>
              </a:pPr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A79354-D577-4B52-92F8-F0649AB96A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3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6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7-Mamdani&#31639;&#27861;&#30340;&#19977;&#31181;&#24773;&#20917;.docx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7848600" cy="1511300"/>
          </a:xfrm>
        </p:spPr>
        <p:txBody>
          <a:bodyPr lIns="0" rIns="0"/>
          <a:lstStyle/>
          <a:p>
            <a:pPr eaLnBrk="1" hangingPunct="1"/>
            <a:r>
              <a:rPr lang="zh-CN" altLang="en-US" sz="5400" b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模糊控制理论</a:t>
            </a:r>
          </a:p>
        </p:txBody>
      </p:sp>
      <p:pic>
        <p:nvPicPr>
          <p:cNvPr id="3075" name="图片 4" descr="home4_r1_c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7" descr="l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6119813"/>
            <a:ext cx="8101012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副标题 5"/>
          <p:cNvSpPr>
            <a:spLocks noGrp="1"/>
          </p:cNvSpPr>
          <p:nvPr>
            <p:ph type="subTitle" idx="1"/>
          </p:nvPr>
        </p:nvSpPr>
        <p:spPr>
          <a:xfrm>
            <a:off x="1371600" y="4797425"/>
            <a:ext cx="6400800" cy="1152525"/>
          </a:xfrm>
        </p:spPr>
        <p:txBody>
          <a:bodyPr/>
          <a:lstStyle/>
          <a:p>
            <a:r>
              <a:rPr lang="zh-CN" altLang="en-US" sz="240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航天学院    飞行控制研究所</a:t>
            </a:r>
            <a:endParaRPr lang="en-US" altLang="zh-CN" sz="240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4.1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模糊命题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557075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en-US" altLang="zh-CN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4.1.2  </a:t>
                </a:r>
                <a:r>
                  <a:rPr lang="zh-CN" altLang="zh-CN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复合</a:t>
                </a:r>
                <a:r>
                  <a:rPr lang="zh-CN" altLang="zh-CN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模糊命题及其真值</a:t>
                </a:r>
                <a:endParaRPr lang="en-US" altLang="zh-CN" sz="2400" b="1" kern="1400" spc="100" dirty="0">
                  <a:solidFill>
                    <a:srgbClr val="FF0000"/>
                  </a:solidFill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zh-CN" sz="2400" b="1" kern="1400" spc="100" dirty="0" smtClean="0">
                    <a:latin typeface="Times New Roman" pitchFamily="18" charset="0"/>
                  </a:rPr>
                  <a:t>跟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二值逻辑一样，也可以用下述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5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种</a:t>
                </a:r>
                <a:r>
                  <a:rPr lang="zh-CN" altLang="zh-CN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连接词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，把几个简单模糊命题经过组合搭配，构成</a:t>
                </a:r>
                <a:r>
                  <a:rPr lang="zh-CN" altLang="zh-CN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复合模糊命题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。</a:t>
                </a:r>
                <a:endParaRPr lang="en-US" altLang="zh-TW" sz="2400" b="1" kern="1400" spc="100" dirty="0">
                  <a:latin typeface="Times New Roman" pitchFamily="18" charset="0"/>
                </a:endParaRPr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Ø"/>
                </a:pPr>
                <a:r>
                  <a:rPr lang="zh-CN" altLang="zh-CN" sz="2400" b="1" kern="1400" spc="100" dirty="0" smtClean="0">
                    <a:latin typeface="Times New Roman" pitchFamily="18" charset="0"/>
                  </a:rPr>
                  <a:t>取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非，意为“否定”，符号是在简单模糊命题符号上加“一”，或右上角加写指数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C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；</a:t>
                </a:r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Ø"/>
                </a:pPr>
                <a:r>
                  <a:rPr lang="zh-CN" altLang="zh-CN" sz="2400" b="1" kern="1400" spc="100" dirty="0" smtClean="0">
                    <a:latin typeface="Times New Roman" pitchFamily="18" charset="0"/>
                  </a:rPr>
                  <a:t>析取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，意为“或”，在两个简单模糊命题之间加写符号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zh-CN" altLang="en-US" sz="2400" b="1" i="1" kern="1400" spc="100" smtClean="0">
                        <a:latin typeface="Cambria Math"/>
                      </a:rPr>
                      <m:t>∨</m:t>
                    </m:r>
                  </m:oMath>
                </a14:m>
                <a:r>
                  <a:rPr lang="zh-CN" altLang="zh-CN" sz="2400" b="1" kern="1400" spc="100" dirty="0" smtClean="0">
                    <a:latin typeface="Times New Roman" pitchFamily="18" charset="0"/>
                  </a:rPr>
                  <a:t>”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；</a:t>
                </a:r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Ø"/>
                </a:pPr>
                <a:r>
                  <a:rPr lang="zh-CN" altLang="zh-CN" sz="2400" b="1" kern="1400" spc="100" dirty="0" smtClean="0">
                    <a:latin typeface="Times New Roman" pitchFamily="18" charset="0"/>
                  </a:rPr>
                  <a:t>合取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，意为“且”，在两个简单模糊命题之间加写符号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zh-CN" altLang="en-US" sz="2400" b="1" i="1" kern="1400" spc="100" smtClean="0">
                        <a:latin typeface="Cambria Math"/>
                      </a:rPr>
                      <m:t>∧</m:t>
                    </m:r>
                  </m:oMath>
                </a14:m>
                <a:r>
                  <a:rPr lang="zh-CN" altLang="zh-CN" sz="2400" b="1" kern="1400" spc="100" dirty="0" smtClean="0">
                    <a:latin typeface="Times New Roman" pitchFamily="18" charset="0"/>
                  </a:rPr>
                  <a:t>”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；</a:t>
                </a:r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Ø"/>
                </a:pPr>
                <a:r>
                  <a:rPr lang="zh-CN" altLang="zh-CN" sz="2400" b="1" kern="1400" spc="100" dirty="0" smtClean="0">
                    <a:latin typeface="Times New Roman" pitchFamily="18" charset="0"/>
                  </a:rPr>
                  <a:t>蕴涵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，意为“若……，则……”，在两个简单模糊命题之间加写符号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zh-CN" altLang="en-US" sz="2400" b="1" i="1" kern="1400" spc="100" smtClean="0">
                        <a:latin typeface="Cambria Math"/>
                      </a:rPr>
                      <m:t>→</m:t>
                    </m:r>
                  </m:oMath>
                </a14:m>
                <a:r>
                  <a:rPr lang="zh-CN" altLang="zh-CN" sz="2400" b="1" kern="1400" spc="100" dirty="0" smtClean="0">
                    <a:latin typeface="Times New Roman" pitchFamily="18" charset="0"/>
                  </a:rPr>
                  <a:t>”</a:t>
                </a:r>
                <a:endParaRPr lang="zh-CN" altLang="zh-CN" sz="2400" b="1" kern="1400" spc="100" dirty="0">
                  <a:latin typeface="Times New Roman" pitchFamily="18" charset="0"/>
                </a:endParaRPr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Ø"/>
                </a:pPr>
                <a:r>
                  <a:rPr lang="zh-CN" altLang="zh-CN" sz="2400" b="1" kern="1400" spc="100" dirty="0" smtClean="0">
                    <a:latin typeface="Times New Roman" pitchFamily="18" charset="0"/>
                  </a:rPr>
                  <a:t>等价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，意为“互相蕴含”，在两个简单模糊命题之间加写符号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zh-CN" altLang="en-US" sz="2400" b="1" i="1" kern="1400" spc="100" smtClean="0">
                        <a:latin typeface="Cambria Math"/>
                      </a:rPr>
                      <m:t>↔</m:t>
                    </m:r>
                  </m:oMath>
                </a14:m>
                <a:r>
                  <a:rPr lang="zh-CN" altLang="zh-CN" sz="2400" b="1" kern="1400" spc="100" dirty="0" smtClean="0">
                    <a:latin typeface="Times New Roman" pitchFamily="18" charset="0"/>
                  </a:rPr>
                  <a:t>”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。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endParaRPr lang="en-US" altLang="zh-TW" sz="2400" b="1" kern="1400" spc="100" dirty="0" smtClean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5570756"/>
              </a:xfrm>
              <a:prstGeom prst="rect">
                <a:avLst/>
              </a:prstGeom>
              <a:blipFill rotWithShape="1">
                <a:blip r:embed="rId4"/>
                <a:stretch>
                  <a:fillRect l="-1108" t="-1205" r="-3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6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4.1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模糊命题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387798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zh-CN" sz="2400" b="1" kern="1400" spc="100" dirty="0" smtClean="0">
                    <a:latin typeface="Times New Roman" pitchFamily="18" charset="0"/>
                  </a:rPr>
                  <a:t>例如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，若用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a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代表小张，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A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代表“高个”，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B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代表“瘦子”，则：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zh-CN" sz="2400" b="1" kern="1400" spc="100" dirty="0" smtClean="0">
                    <a:latin typeface="Times New Roman" pitchFamily="18" charset="0"/>
                  </a:rPr>
                  <a:t>“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1" i="1" kern="1400" spc="10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400" b="1" i="1" kern="1400" spc="100" smtClean="0">
                            <a:latin typeface="Cambria Math"/>
                          </a:rPr>
                          <m:t>𝑨</m:t>
                        </m:r>
                      </m:e>
                    </m:acc>
                    <m:d>
                      <m:dPr>
                        <m:ctrlPr>
                          <a:rPr lang="en-US" altLang="zh-CN" sz="2400" b="1" i="1" kern="1400" spc="1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 smtClean="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zh-CN" sz="2400" b="1" kern="1400" spc="100" dirty="0" smtClean="0">
                    <a:latin typeface="Times New Roman" pitchFamily="18" charset="0"/>
                  </a:rPr>
                  <a:t>”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表示“小张个子不高”，也表示小张属于“个子不高”的隶属度；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>
                    <a:latin typeface="Times New Roman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altLang="zh-CN" sz="2400" b="1" i="1" kern="1400" spc="100" smtClean="0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en-US" altLang="zh-CN" sz="2400" b="1" kern="1400" spc="1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1400" spc="100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 ”表示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小张要么高，要么瘦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，用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kern="1400" spc="1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𝑨</m:t>
                        </m:r>
                        <m:r>
                          <a:rPr lang="en-US" altLang="zh-CN" sz="2400" b="1" i="1" kern="1400" spc="100"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en-US" altLang="zh-CN" sz="2400" b="1" i="1" kern="1400" spc="100">
                            <a:latin typeface="Cambria Math"/>
                            <a:ea typeface="Cambria Math"/>
                          </a:rPr>
                          <m:t>𝑩</m:t>
                        </m:r>
                      </m:e>
                    </m:d>
                    <m:d>
                      <m:dPr>
                        <m:ctrlPr>
                          <a:rPr lang="en-US" altLang="zh-CN" sz="2400" b="1" i="1" kern="1400" spc="1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 smtClean="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表示小张属于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高个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或瘦子”的隶属度；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altLang="zh-CN" sz="2400" b="1" i="1" kern="1400" spc="100" smtClean="0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altLang="zh-CN" sz="2400" b="1" kern="1400" spc="1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”表示“小张不仅高，而且瘦”，用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kern="1400" spc="1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𝑨</m:t>
                        </m:r>
                        <m:r>
                          <a:rPr lang="en-US" altLang="zh-CN" sz="2400" b="1" i="1" kern="1400" spc="100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zh-CN" sz="2400" b="1" i="1" kern="1400" spc="100">
                            <a:latin typeface="Cambria Math"/>
                            <a:ea typeface="Cambria Math"/>
                          </a:rPr>
                          <m:t>𝑩</m:t>
                        </m:r>
                      </m:e>
                    </m:d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”表示小张属于“瘦高个”的隶属度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；</a:t>
                </a:r>
                <a:endParaRPr lang="zh-CN" altLang="zh-CN" sz="2400" b="1" kern="1400" spc="1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3877985"/>
              </a:xfrm>
              <a:prstGeom prst="rect">
                <a:avLst/>
              </a:prstGeom>
              <a:blipFill rotWithShape="1">
                <a:blip r:embed="rId4"/>
                <a:stretch>
                  <a:fillRect l="-1108" t="-1730" r="-5301" b="-22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6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4.1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模糊命题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24622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zh-CN" sz="2400" b="1" kern="1400" spc="100" dirty="0" smtClean="0">
                    <a:latin typeface="Times New Roman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altLang="zh-CN" sz="2400" b="1" i="1" kern="1400" spc="100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zh-CN" sz="2400" b="1" kern="1400" spc="1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”表示“小张若是个大个子，则肯定瘦”，用“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kern="1400" spc="1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𝑨</m:t>
                        </m:r>
                        <m:r>
                          <a:rPr lang="en-US" altLang="zh-CN" sz="2400" b="1" i="1" kern="1400" spc="100" smtClean="0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altLang="zh-CN" sz="2400" b="1" i="1" kern="1400" spc="100">
                            <a:latin typeface="Cambria Math"/>
                          </a:rPr>
                          <m:t>𝑩</m:t>
                        </m:r>
                      </m:e>
                    </m:d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”表示小张属于“高个则瘦”的隶属度；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altLang="zh-CN" sz="2400" b="1" i="1" kern="1400" spc="100" dirty="0" smtClean="0">
                        <a:latin typeface="Cambria Math"/>
                        <a:ea typeface="Cambria Math"/>
                      </a:rPr>
                      <m:t>↔</m:t>
                    </m:r>
                  </m:oMath>
                </a14:m>
                <a:r>
                  <a:rPr lang="en-US" altLang="zh-CN" sz="2400" b="1" kern="1400" spc="1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”表示“小张若是高个则瘦，若是瘦子则肯定高”，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用“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kern="1400" spc="1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𝑨</m:t>
                        </m:r>
                        <m:r>
                          <a:rPr lang="en-US" altLang="zh-CN" sz="2400" b="1" i="1" kern="1400" spc="100" smtClean="0">
                            <a:latin typeface="Cambria Math"/>
                            <a:ea typeface="Cambria Math"/>
                          </a:rPr>
                          <m:t>↔</m:t>
                        </m:r>
                        <m:r>
                          <a:rPr lang="en-US" altLang="zh-CN" sz="2400" b="1" i="1" kern="1400" spc="100">
                            <a:latin typeface="Cambria Math"/>
                          </a:rPr>
                          <m:t>𝑩</m:t>
                        </m:r>
                      </m:e>
                    </m:d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zh-CN" sz="2400" b="1" kern="1400" spc="100" dirty="0" smtClean="0">
                    <a:latin typeface="Times New Roman" pitchFamily="18" charset="0"/>
                  </a:rPr>
                  <a:t>”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表示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小张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属于“若高必瘦，若瘦必高”的隶属度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zh-CN" altLang="zh-CN" sz="2400" b="1" kern="1400" spc="1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2462213"/>
              </a:xfrm>
              <a:prstGeom prst="rect">
                <a:avLst/>
              </a:prstGeom>
              <a:blipFill rotWithShape="1">
                <a:blip r:embed="rId4"/>
                <a:stretch>
                  <a:fillRect l="-1108" t="-2723" b="-3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1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4.1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模糊命题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298543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自然语言</a:t>
            </a:r>
            <a:r>
              <a:rPr lang="zh-CN" altLang="zh-CN" sz="2400" b="1" kern="1400" spc="100" dirty="0">
                <a:latin typeface="Times New Roman" pitchFamily="18" charset="0"/>
              </a:rPr>
              <a:t>虽然非常复杂，但不少语句都可以用模糊命题加以表述，特别是通过连接词组合搭配成的复合模糊命题，表述能力更强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如果</a:t>
            </a:r>
            <a:r>
              <a:rPr lang="zh-CN" altLang="zh-CN" sz="2400" b="1" kern="1400" spc="100" dirty="0">
                <a:latin typeface="Times New Roman" pitchFamily="18" charset="0"/>
              </a:rPr>
              <a:t>把各种模糊命题进行符号化，则非常有利于机器的辨认和识别，进而可以进行逻辑推理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因此</a:t>
            </a:r>
            <a:r>
              <a:rPr lang="zh-CN" altLang="zh-CN" sz="2400" b="1" kern="1400" spc="100" dirty="0">
                <a:latin typeface="Times New Roman" pitchFamily="18" charset="0"/>
              </a:rPr>
              <a:t>，在归纳、总结、表述人工操作经验时，尽量使用规范的模糊命题，并使其符号化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zh-CN" altLang="zh-CN" sz="2400" b="1" kern="1400" spc="1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6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4.1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模糊命题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用于</a:t>
            </a:r>
            <a:r>
              <a:rPr lang="zh-CN" altLang="zh-CN" sz="2400" b="1" kern="1400" spc="100" dirty="0">
                <a:latin typeface="Times New Roman" pitchFamily="18" charset="0"/>
              </a:rPr>
              <a:t>表述操作经验时用得最多的是蕴涵连接词，通常把用“若……，则……”连接起两个简单模糊命题形成的复合模糊命题，称为模糊条件命题或模糊假言判断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这</a:t>
            </a:r>
            <a:r>
              <a:rPr lang="zh-CN" altLang="zh-CN" sz="2400" b="1" kern="1400" spc="100" dirty="0">
                <a:latin typeface="Times New Roman" pitchFamily="18" charset="0"/>
              </a:rPr>
              <a:t>是构成模糊规则的主要句型，也是进行模糊逻辑推理的主要基础</a:t>
            </a:r>
            <a:r>
              <a:rPr lang="zh-TW" altLang="zh-CN" sz="2400" b="1" kern="1400" spc="100" dirty="0">
                <a:latin typeface="Times New Roman" pitchFamily="18" charset="0"/>
              </a:rPr>
              <a:t>——</a:t>
            </a:r>
            <a:r>
              <a:rPr lang="zh-CN" altLang="zh-CN" sz="2400" b="1" kern="1400" spc="100" dirty="0">
                <a:latin typeface="Times New Roman" pitchFamily="18" charset="0"/>
              </a:rPr>
              <a:t>“大前提”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6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4.2 </a:t>
            </a:r>
            <a:r>
              <a:rPr lang="zh-CN" altLang="zh-CN" sz="3200" b="1" dirty="0" smtClean="0">
                <a:solidFill>
                  <a:schemeClr val="bg1"/>
                </a:solidFill>
              </a:rPr>
              <a:t>常用</a:t>
            </a:r>
            <a:r>
              <a:rPr lang="zh-CN" altLang="zh-CN" sz="3200" b="1" dirty="0">
                <a:solidFill>
                  <a:schemeClr val="bg1"/>
                </a:solidFill>
              </a:rPr>
              <a:t>的两种基本模糊条件语句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483209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zh-CN" sz="2400" b="1" kern="1400" spc="100" dirty="0" smtClean="0">
                    <a:latin typeface="Times New Roman" pitchFamily="18" charset="0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2400" b="1" i="1" kern="1400" spc="100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 smtClean="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zh-CN" sz="2400" b="1" kern="1400" spc="100" dirty="0" smtClean="0">
                    <a:latin typeface="Times New Roman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kern="1400" spc="100" dirty="0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sz="2400" b="1" i="1" kern="1400" spc="100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 dirty="0" smtClean="0"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分别代表两个简单模糊命题，如果它们之间有一种模糊依存关系，可表述为“若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1" kern="1400" spc="100" dirty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sz="2400" b="1" i="1" kern="1400" spc="100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 dirty="0"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”，就称该复合命题为</a:t>
                </a:r>
                <a:r>
                  <a:rPr lang="zh-CN" altLang="zh-CN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模糊条件命题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，也称为</a:t>
                </a:r>
                <a:r>
                  <a:rPr lang="zh-CN" altLang="zh-CN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模糊条件语句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。模糊条件命题在模糊控制中的作用非常重要，就像微分方程在经典控制中的地位，是进行模糊控制的基础。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zh-CN" sz="2400" b="1" kern="1400" spc="100" dirty="0" smtClean="0">
                    <a:latin typeface="Times New Roman" pitchFamily="18" charset="0"/>
                  </a:rPr>
                  <a:t>控制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加热炉的炉温时，总结出一条控制规则为“炉温低时，增加燃料”，它表明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模糊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简单命题“炉温低”蕴涵着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模糊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简单命题“加燃料”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zh-CN" sz="2400" b="1" kern="1400" spc="100" dirty="0" smtClean="0">
                    <a:latin typeface="Times New Roman" pitchFamily="18" charset="0"/>
                  </a:rPr>
                  <a:t>又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如“锅炉中的水温太高，就该减火”，这里“水温高低”和“火候大小”之间的联系也是一种蕴涵关系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4832092"/>
              </a:xfrm>
              <a:prstGeom prst="rect">
                <a:avLst/>
              </a:prstGeom>
              <a:blipFill rotWithShape="1">
                <a:blip r:embed="rId4"/>
                <a:stretch>
                  <a:fillRect l="-1108" t="-1389" r="-316" b="-1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57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4.2 </a:t>
            </a:r>
            <a:r>
              <a:rPr lang="zh-CN" altLang="zh-CN" sz="3200" b="1" dirty="0" smtClean="0">
                <a:solidFill>
                  <a:schemeClr val="bg1"/>
                </a:solidFill>
              </a:rPr>
              <a:t>常用</a:t>
            </a:r>
            <a:r>
              <a:rPr lang="zh-CN" altLang="zh-CN" sz="3200" b="1" dirty="0">
                <a:solidFill>
                  <a:schemeClr val="bg1"/>
                </a:solidFill>
              </a:rPr>
              <a:t>的两种基本模糊条件语句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这类关系无法用精确的数学模型或数学函数表述时，只能用“水温高则减火”这样带有模糊性的自然语言描述。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这类语言表述的操作规则，就成为模糊控制的法则、根据，就像经典控制中建立起的方程。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>
                <a:latin typeface="Times New Roman" pitchFamily="18" charset="0"/>
              </a:rPr>
              <a:t>归纳总结人们控制设备的操作经验时，经常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使用两种</a:t>
            </a:r>
            <a:r>
              <a:rPr lang="zh-CN" altLang="zh-CN" sz="2400" b="1" kern="1400" spc="100" dirty="0">
                <a:latin typeface="Times New Roman" pitchFamily="18" charset="0"/>
              </a:rPr>
              <a:t>基本模糊条件命题，用它们进行组合可以表达各种操作规则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4.2 </a:t>
            </a:r>
            <a:r>
              <a:rPr lang="zh-CN" altLang="zh-CN" sz="3200" b="1" dirty="0">
                <a:solidFill>
                  <a:schemeClr val="bg1"/>
                </a:solidFill>
              </a:rPr>
              <a:t>常用的两种基本模糊条件语句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372409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en-US" altLang="zh-CN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4.2.1  </a:t>
                </a:r>
                <a:r>
                  <a:rPr lang="zh-CN" altLang="en-US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若</a:t>
                </a:r>
                <a:r>
                  <a:rPr lang="en-US" altLang="zh-CN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A</a:t>
                </a:r>
                <a:r>
                  <a:rPr lang="zh-CN" altLang="en-US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，则</a:t>
                </a:r>
                <a:r>
                  <a:rPr lang="en-US" altLang="zh-CN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U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 smtClean="0">
                    <a:latin typeface="Times New Roman" pitchFamily="18" charset="0"/>
                  </a:rPr>
                  <a:t>这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是“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如果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a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是</a:t>
                </a:r>
                <a:r>
                  <a:rPr lang="en-US" altLang="zh-TW" sz="2400" b="1" kern="1400" spc="100" dirty="0" smtClean="0">
                    <a:latin typeface="Times New Roman" pitchFamily="18" charset="0"/>
                  </a:rPr>
                  <a:t>A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，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则u是U”（“If is  then u is U”或“if  then ”）语句的缩写，代表诸如“如果水位偏低，则快开阀门”之类模糊条件命题。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由于</a:t>
                </a:r>
                <a:r>
                  <a:rPr lang="en-US" altLang="zh-TW" sz="2400" b="1" kern="1400" spc="100" dirty="0" smtClean="0">
                    <a:latin typeface="Times New Roman" pitchFamily="18" charset="0"/>
                  </a:rPr>
                  <a:t>A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和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U都是模糊集合，在命题中起着重要的作用，所以也可把这个条件命题缩写为”if A then U，或用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r>
                      <a:rPr lang="en-US" altLang="zh-CN" sz="2400" b="1" i="1" kern="1400" spc="10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sz="2400" b="1" i="1" kern="1400" spc="100" smtClean="0">
                        <a:latin typeface="Cambria Math"/>
                        <a:ea typeface="Cambria Math"/>
                      </a:rPr>
                      <m:t>𝑼</m:t>
                    </m:r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表示。</a:t>
                </a:r>
                <a:endParaRPr lang="zh-CN" altLang="zh-CN" sz="2400" b="1" kern="1400" spc="100" dirty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zh-CN" sz="2400" b="1" kern="1400" spc="100" dirty="0">
                    <a:latin typeface="Times New Roman" pitchFamily="18" charset="0"/>
                  </a:rPr>
                  <a:t>对于“如果水位偏低，则快开阀门”这类模糊条件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命题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，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可以进一步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分析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TW" sz="2400" b="1" kern="1400" spc="1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3724096"/>
              </a:xfrm>
              <a:prstGeom prst="rect">
                <a:avLst/>
              </a:prstGeom>
              <a:blipFill rotWithShape="1">
                <a:blip r:embed="rId4"/>
                <a:stretch>
                  <a:fillRect l="-1108" t="-1800" r="-1978" b="-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6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4.2 </a:t>
            </a:r>
            <a:r>
              <a:rPr lang="zh-CN" altLang="zh-CN" sz="3200" b="1" dirty="0">
                <a:solidFill>
                  <a:schemeClr val="bg1"/>
                </a:solidFill>
              </a:rPr>
              <a:t>常用的两种基本模糊条件语句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53553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zh-CN" sz="2400" b="1" kern="1400" spc="100" dirty="0" smtClean="0">
                    <a:latin typeface="Times New Roman" pitchFamily="18" charset="0"/>
                  </a:rPr>
                  <a:t>若用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a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 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代表“水位”，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A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代表水位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的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“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高低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”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，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简单模糊命题“水位偏低”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可用</a:t>
                </a:r>
                <a14:m>
                  <m:oMath xmlns:m="http://schemas.openxmlformats.org/officeDocument/2006/math">
                    <m:r>
                      <a:rPr lang="en-US" altLang="zh-CN" sz="2400" b="1" i="1" kern="1400" spc="100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 smtClean="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TW" altLang="zh-CN" sz="2400" b="1" kern="1400" spc="100" dirty="0" smtClean="0">
                    <a:latin typeface="Times New Roman" pitchFamily="18" charset="0"/>
                  </a:rPr>
                  <a:t> 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表示，同时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的取值也表示了水位“高低”的程度，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即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a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属于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A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的隶属度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；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zh-CN" sz="2400" b="1" kern="1400" spc="100" dirty="0" smtClean="0">
                    <a:latin typeface="Times New Roman" pitchFamily="18" charset="0"/>
                  </a:rPr>
                  <a:t>若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用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u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代表“阀门”，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U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代表开启阀门的“快慢”，简单模糊命题“快开阀门”就可用</a:t>
                </a:r>
                <a14:m>
                  <m:oMath xmlns:m="http://schemas.openxmlformats.org/officeDocument/2006/math">
                    <m:r>
                      <a:rPr lang="en-US" altLang="zh-CN" sz="2400" b="1" i="1" kern="1400" spc="100" smtClean="0"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 smtClean="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 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表示，同样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 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的取值也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表示了开启阀门属于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快开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的程度，即u属于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U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的隶属度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TW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zh-CN" sz="2400" b="1" kern="1400" spc="100" dirty="0" smtClean="0">
                    <a:latin typeface="Times New Roman" pitchFamily="18" charset="0"/>
                  </a:rPr>
                  <a:t>“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如果水位偏低，则快开阀门”及类似的条件命题，都可用“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altLang="zh-CN" sz="2400" b="1" i="1" kern="1400" spc="10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zh-CN" sz="2400" b="1" kern="1400" spc="1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1400" spc="100" smtClean="0"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 smtClean="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 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或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r>
                      <a:rPr lang="en-US" altLang="zh-CN" sz="2400" b="1" i="1" kern="1400" spc="10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zh-CN" sz="2400" b="1" kern="1400" spc="1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1400" spc="100" smtClean="0">
                        <a:latin typeface="Cambria Math"/>
                      </a:rPr>
                      <m:t>𝑼</m:t>
                    </m:r>
                  </m:oMath>
                </a14:m>
                <a:r>
                  <a:rPr lang="zh-CN" altLang="en-US" sz="2400" b="1" kern="1400" spc="100" dirty="0" smtClean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 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表示，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这表明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模糊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集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zh-CN" sz="2400" b="1" kern="1400" spc="100" dirty="0">
                        <a:latin typeface="Times New Roman" pitchFamily="18" charset="0"/>
                      </a:rPr>
                      <m:t>合</m:t>
                    </m:r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 smtClean="0">
                    <a:latin typeface="Times New Roman" pitchFamily="18" charset="0"/>
                  </a:rPr>
                  <a:t>间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有一定的蕴涵关系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TW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 smtClean="0">
                    <a:latin typeface="Times New Roman" pitchFamily="18" charset="0"/>
                  </a:rPr>
                  <a:t>如何由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 smtClean="0">
                    <a:latin typeface="Times New Roman" pitchFamily="18" charset="0"/>
                  </a:rPr>
                  <a:t>的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真值计算模糊命题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altLang="zh-CN" sz="2400" b="1" i="1" kern="1400" spc="10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zh-CN" sz="2400" b="1" kern="1400" spc="1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 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的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真值</a:t>
                </a:r>
                <a:r>
                  <a:rPr lang="en-US" altLang="zh-TW" sz="2400" b="1" kern="1400" spc="100" dirty="0">
                    <a:latin typeface="Times New Roman" pitchFamily="18" charset="0"/>
                  </a:rPr>
                  <a:t>?</a:t>
                </a:r>
                <a:endParaRPr lang="zh-CN" altLang="zh-CN" sz="2400" b="1" kern="1400" spc="1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5355312"/>
              </a:xfrm>
              <a:prstGeom prst="rect">
                <a:avLst/>
              </a:prstGeom>
              <a:blipFill rotWithShape="1">
                <a:blip r:embed="rId4"/>
                <a:stretch>
                  <a:fillRect l="-1108" t="-1253" r="-3244" b="-1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3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4.2 </a:t>
            </a:r>
            <a:r>
              <a:rPr lang="zh-CN" altLang="zh-CN" sz="3200" b="1" dirty="0">
                <a:solidFill>
                  <a:schemeClr val="bg1"/>
                </a:solidFill>
              </a:rPr>
              <a:t>常用的两种基本模糊条件语句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455509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zh-CN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模糊蕴涵</a:t>
                </a:r>
                <a:r>
                  <a:rPr lang="zh-CN" altLang="en-US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关系</a:t>
                </a:r>
                <a:r>
                  <a:rPr lang="zh-CN" altLang="zh-CN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400" b="1" i="1" kern="1400" spc="1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zh-CN" sz="2400" b="1" kern="1400" spc="1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solidFill>
                          <a:srgbClr val="FF000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zh-CN" altLang="zh-CN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”真值</a:t>
                </a:r>
                <a:r>
                  <a:rPr lang="zh-CN" altLang="zh-CN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的计算</a:t>
                </a:r>
                <a:endParaRPr lang="en-US" altLang="zh-CN" sz="2400" b="1" kern="1400" spc="100" dirty="0">
                  <a:solidFill>
                    <a:srgbClr val="FF0000"/>
                  </a:solidFill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 smtClean="0">
                    <a:latin typeface="Times New Roman" pitchFamily="18" charset="0"/>
                  </a:rPr>
                  <a:t>对于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若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A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，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则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U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这类条件命题，在二值逻辑中曾经给出过它的真值计算公式：</a:t>
                </a:r>
                <a:endParaRPr lang="zh-CN" altLang="zh-CN" sz="2400" b="1" kern="1400" spc="100" dirty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endParaRPr lang="en-US" altLang="zh-TW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 smtClean="0">
                    <a:latin typeface="Times New Roman" pitchFamily="18" charset="0"/>
                  </a:rPr>
                  <a:t>把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这个公式移植到模糊逻辑里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，移植后做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一些变动</a:t>
                </a:r>
                <a:endParaRPr lang="en-US" altLang="zh-TW" sz="2400" b="1" kern="1400" spc="100" dirty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 smtClean="0">
                    <a:latin typeface="Times New Roman" pitchFamily="18" charset="0"/>
                  </a:rPr>
                  <a:t>首先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，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要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把二值逻辑中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各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个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命题的真值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由{0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，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1}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变成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[0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，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1]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；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 smtClean="0">
                    <a:latin typeface="Times New Roman" pitchFamily="18" charset="0"/>
                  </a:rPr>
                  <a:t>其次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，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把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二值逻辑中的一些符号进行相应的改变：把条件命题的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真值</a:t>
                </a:r>
                <a:r>
                  <a:rPr lang="en-US" altLang="zh-TW" sz="2400" b="1" kern="1400" spc="100" dirty="0" smtClean="0">
                    <a:latin typeface="Times New Roman" pitchFamily="18" charset="0"/>
                  </a:rPr>
                  <a:t>R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、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简单命题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A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、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U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的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真值</a:t>
                </a:r>
                <a14:m>
                  <m:oMath xmlns:m="http://schemas.openxmlformats.org/officeDocument/2006/math">
                    <m:r>
                      <a:rPr lang="en-US" altLang="zh-TW" sz="2400" b="1" i="1" kern="1400" spc="100" smtClean="0"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TW" sz="2400" b="1" i="1" kern="1400" spc="1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 kern="1400" spc="100" smtClean="0"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zh-TW" altLang="zh-CN" sz="2400" b="1" kern="1400" spc="100" dirty="0" smtClean="0">
                    <a:latin typeface="Times New Roman" pitchFamily="18" charset="0"/>
                  </a:rPr>
                  <a:t> 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400" b="1" i="1" kern="1400" spc="100"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TW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 kern="1400" spc="100" smtClean="0">
                            <a:latin typeface="Cambria Math"/>
                          </a:rPr>
                          <m:t>𝑼</m:t>
                        </m:r>
                      </m:e>
                    </m:d>
                  </m:oMath>
                </a14:m>
                <a:r>
                  <a:rPr lang="en-US" altLang="zh-CN" sz="2400" b="1" kern="1400" spc="100" dirty="0">
                    <a:latin typeface="Times New Roman" pitchFamily="18" charset="0"/>
                  </a:rPr>
                  <a:t> 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，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分别改成</a:t>
                </a:r>
                <a14:m>
                  <m:oMath xmlns:m="http://schemas.openxmlformats.org/officeDocument/2006/math">
                    <m:r>
                      <a:rPr lang="en-US" altLang="zh-TW" sz="2400" b="1" i="1" kern="1400" spc="100" smtClean="0">
                        <a:latin typeface="Cambria Math"/>
                      </a:rPr>
                      <m:t>𝑹</m:t>
                    </m:r>
                    <m:d>
                      <m:dPr>
                        <m:ctrlPr>
                          <a:rPr lang="en-US" altLang="zh-TW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 smtClean="0">
                            <a:latin typeface="Cambria Math"/>
                          </a:rPr>
                          <m:t>𝒂</m:t>
                        </m:r>
                        <m:r>
                          <a:rPr lang="zh-CN" altLang="en-US" sz="2400" b="1" i="1" kern="1400" spc="100" smtClean="0">
                            <a:latin typeface="Cambria Math"/>
                          </a:rPr>
                          <m:t>，</m:t>
                        </m:r>
                        <m:r>
                          <a:rPr lang="en-US" altLang="zh-CN" sz="2400" b="1" i="1" kern="1400" spc="100" smtClean="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 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，</a:t>
                </a:r>
                <a:r>
                  <a:rPr lang="en-US" altLang="zh-CN" sz="2400" b="1" kern="1400" spc="1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altLang="zh-CN" sz="2400" b="1" i="1" kern="1400" spc="10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400" b="1" kern="1400" spc="100" dirty="0" smtClean="0">
                    <a:latin typeface="Times New Roman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 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zh-CN" altLang="zh-CN" sz="2400" b="1" kern="1400" spc="1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4555093"/>
              </a:xfrm>
              <a:prstGeom prst="rect">
                <a:avLst/>
              </a:prstGeom>
              <a:blipFill rotWithShape="1">
                <a:blip r:embed="rId5"/>
                <a:stretch>
                  <a:fillRect l="-1108" t="-1473" r="-1187" b="-1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47095"/>
              </p:ext>
            </p:extLst>
          </p:nvPr>
        </p:nvGraphicFramePr>
        <p:xfrm>
          <a:off x="899592" y="2534355"/>
          <a:ext cx="7632848" cy="462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6" imgW="4191000" imgH="254000" progId="Equation.DSMT4">
                  <p:embed/>
                </p:oleObj>
              </mc:Choice>
              <mc:Fallback>
                <p:oleObj name="Equation" r:id="rId6" imgW="41910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534355"/>
                        <a:ext cx="7632848" cy="4625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560167"/>
              </p:ext>
            </p:extLst>
          </p:nvPr>
        </p:nvGraphicFramePr>
        <p:xfrm>
          <a:off x="1043607" y="5752639"/>
          <a:ext cx="7613669" cy="41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8" imgW="4686300" imgH="254000" progId="Equation.DSMT4">
                  <p:embed/>
                </p:oleObj>
              </mc:Choice>
              <mc:Fallback>
                <p:oleObj name="Equation" r:id="rId8" imgW="46863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7" y="5752639"/>
                        <a:ext cx="7613669" cy="412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924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课程回顾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650" y="1125538"/>
            <a:ext cx="7704138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en-US" sz="2400" b="1" kern="1400" spc="100" dirty="0" smtClean="0">
                <a:latin typeface="+mn-ea"/>
              </a:rPr>
              <a:t>二值逻辑</a:t>
            </a:r>
            <a:endParaRPr lang="en-US" altLang="zh-CN" sz="2400" b="1" kern="1400" spc="1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>
                <a:latin typeface="+mn-ea"/>
              </a:rPr>
              <a:t>判断</a:t>
            </a:r>
            <a:endParaRPr lang="en-US" altLang="zh-CN" sz="2400" b="1" kern="1400" spc="1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 smtClean="0">
                <a:latin typeface="+mn-ea"/>
              </a:rPr>
              <a:t>推理</a:t>
            </a:r>
            <a:endParaRPr lang="en-US" altLang="zh-CN" sz="2400" b="1" kern="1400" spc="1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en-US" sz="2400" b="1" kern="1400" spc="100" dirty="0" smtClean="0">
                <a:latin typeface="+mn-ea"/>
              </a:rPr>
              <a:t>自然语言的模糊集合表示</a:t>
            </a:r>
            <a:endParaRPr lang="en-US" altLang="zh-CN" sz="2400" b="1" kern="1400" spc="1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 smtClean="0">
                <a:latin typeface="+mn-ea"/>
              </a:rPr>
              <a:t>自然词语的模糊集合表示</a:t>
            </a:r>
            <a:endParaRPr lang="en-US" altLang="zh-CN" sz="2400" b="1" kern="1400" spc="1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 smtClean="0">
                <a:latin typeface="+mn-ea"/>
              </a:rPr>
              <a:t>模糊算子</a:t>
            </a:r>
            <a:endParaRPr lang="en-US" altLang="zh-CN" sz="2400" b="1" kern="1400" spc="100" dirty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zh-CN" alt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99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4.2 </a:t>
            </a:r>
            <a:r>
              <a:rPr lang="zh-CN" altLang="zh-CN" sz="3200" b="1" dirty="0">
                <a:solidFill>
                  <a:schemeClr val="bg1"/>
                </a:solidFill>
              </a:rPr>
              <a:t>常用的两种基本模糊条件语句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261610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 smtClean="0">
                    <a:latin typeface="Times New Roman" pitchFamily="18" charset="0"/>
                  </a:rPr>
                  <a:t>这个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移植公式首先是由扎德提出的，因此把它称为</a:t>
                </a:r>
                <a:r>
                  <a:rPr lang="zh-TW" altLang="zh-CN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扎德算法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。在此基础上他又进行过改进，提出了一个较为简便的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有界和</a:t>
                </a:r>
                <a:r>
                  <a:rPr lang="zh-CN" altLang="zh-CN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算法</a:t>
                </a:r>
                <a:endParaRPr lang="en-US" altLang="zh-TW" sz="2400" b="1" kern="1400" spc="1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endParaRPr lang="en-US" altLang="zh-CN" sz="2400" b="1" kern="1400" spc="100" dirty="0">
                  <a:solidFill>
                    <a:srgbClr val="FF0000"/>
                  </a:solidFill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>
                    <a:latin typeface="Times New Roman" pitchFamily="18" charset="0"/>
                  </a:rPr>
                  <a:t>二值逻辑中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的</a:t>
                </a:r>
                <a:r>
                  <a:rPr lang="en-US" altLang="zh-TW" sz="2400" b="1" kern="1400" spc="100" dirty="0">
                    <a:latin typeface="Times New Roman" pitchFamily="18" charset="0"/>
                  </a:rPr>
                  <a:t>R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和模糊逻辑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TW" sz="2400" b="1" kern="1400" spc="100">
                        <a:latin typeface="Times New Roman" pitchFamily="18" charset="0"/>
                      </a:rPr>
                      <m:t>𝑹</m:t>
                    </m:r>
                    <m:d>
                      <m:dPr>
                        <m:ctrlPr>
                          <a:rPr lang="en-US" altLang="zh-TW" sz="2400" b="1" kern="1400" spc="100">
                            <a:latin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400" b="1" kern="1400" spc="100">
                            <a:latin typeface="Times New Roman" pitchFamily="18" charset="0"/>
                          </a:rPr>
                          <m:t>𝒂</m:t>
                        </m:r>
                        <m:r>
                          <a:rPr lang="zh-CN" altLang="en-US" sz="2400" b="1" kern="1400" spc="100">
                            <a:latin typeface="Times New Roman" pitchFamily="18" charset="0"/>
                          </a:rPr>
                          <m:t>，</m:t>
                        </m:r>
                        <m:r>
                          <a:rPr lang="en-US" altLang="zh-CN" sz="2400" b="1" kern="1400" spc="100">
                            <a:latin typeface="Times New Roman" pitchFamily="18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，在取值上是不同的</a:t>
                </a:r>
                <a:endParaRPr lang="en-US" altLang="zh-CN" sz="2400" b="1" kern="1400" spc="1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2616101"/>
              </a:xfrm>
              <a:prstGeom prst="rect">
                <a:avLst/>
              </a:prstGeom>
              <a:blipFill rotWithShape="1">
                <a:blip r:embed="rId5"/>
                <a:stretch>
                  <a:fillRect l="-1108" t="-1865" b="-3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052486"/>
              </p:ext>
            </p:extLst>
          </p:nvPr>
        </p:nvGraphicFramePr>
        <p:xfrm>
          <a:off x="1797305" y="2475983"/>
          <a:ext cx="5242003" cy="37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6" imgW="2832100" imgH="203200" progId="Equation.DSMT4">
                  <p:embed/>
                </p:oleObj>
              </mc:Choice>
              <mc:Fallback>
                <p:oleObj name="Equation" r:id="rId6" imgW="2832100" imgH="20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305" y="2475983"/>
                        <a:ext cx="5242003" cy="376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193611"/>
              </p:ext>
            </p:extLst>
          </p:nvPr>
        </p:nvGraphicFramePr>
        <p:xfrm>
          <a:off x="1979712" y="3933056"/>
          <a:ext cx="564125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8" imgW="2908300" imgH="482600" progId="Equation.DSMT4">
                  <p:embed/>
                </p:oleObj>
              </mc:Choice>
              <mc:Fallback>
                <p:oleObj name="Equation" r:id="rId8" imgW="29083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933056"/>
                        <a:ext cx="5641258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78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4.2 </a:t>
            </a:r>
            <a:r>
              <a:rPr lang="zh-CN" altLang="zh-CN" sz="3200" b="1" dirty="0">
                <a:solidFill>
                  <a:schemeClr val="bg1"/>
                </a:solidFill>
              </a:rPr>
              <a:t>常用的两种基本模糊条件语句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24622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 smtClean="0">
                    <a:latin typeface="Times New Roman" pitchFamily="18" charset="0"/>
                  </a:rPr>
                  <a:t>这种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取值的不同是它们表达意义不同的反映：二值逻辑中</a:t>
                </a:r>
                <a14:m>
                  <m:oMath xmlns:m="http://schemas.openxmlformats.org/officeDocument/2006/math">
                    <m:r>
                      <a:rPr lang="en-US" altLang="zh-CN" sz="2400" b="1" i="0" kern="1400" spc="100" smtClean="0">
                        <a:latin typeface="Cambria Math"/>
                      </a:rPr>
                      <m:t>𝐑</m:t>
                    </m:r>
                    <m:r>
                      <a:rPr lang="en-US" altLang="zh-CN" sz="2400" b="1" i="0" kern="1400" spc="100" smtClean="0">
                        <a:latin typeface="Cambria Math"/>
                      </a:rPr>
                      <m:t>=</m:t>
                    </m:r>
                    <m:r>
                      <a:rPr lang="en-US" altLang="zh-CN" sz="2400" b="1" i="1" kern="1400" spc="100"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𝑨</m:t>
                        </m:r>
                        <m:r>
                          <a:rPr lang="en-US" altLang="zh-CN" sz="2400" b="1" i="1" kern="1400" spc="100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altLang="zh-CN" sz="2400" b="1" i="1" kern="1400" spc="100">
                            <a:latin typeface="Cambria Math"/>
                            <a:ea typeface="Cambria Math"/>
                          </a:rPr>
                          <m:t>𝑼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 表示条件命题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r>
                      <a:rPr lang="en-US" altLang="zh-CN" sz="2400" b="1" i="1" kern="1400" spc="10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sz="2400" b="1" i="1" kern="1400" spc="100">
                        <a:latin typeface="Cambria Math"/>
                        <a:ea typeface="Cambria Math"/>
                      </a:rPr>
                      <m:t>𝑼</m:t>
                    </m:r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 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的真值，即这条命题要么是真，否则为假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；</a:t>
                </a:r>
                <a:endParaRPr lang="en-US" altLang="zh-TW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 smtClean="0">
                    <a:latin typeface="Times New Roman" pitchFamily="18" charset="0"/>
                  </a:rPr>
                  <a:t>而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模糊逻辑中 ，虽然也秉承有真值的意义，但更深层的意思是反映出两个模糊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集合 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的模糊相关程度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TW" sz="2400" b="1" kern="1400" spc="100" dirty="0" smtClean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2462213"/>
              </a:xfrm>
              <a:prstGeom prst="rect">
                <a:avLst/>
              </a:prstGeom>
              <a:blipFill rotWithShape="1">
                <a:blip r:embed="rId4"/>
                <a:stretch>
                  <a:fillRect l="-1108" t="-1980" r="-475" b="-3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83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4.2 </a:t>
            </a:r>
            <a:r>
              <a:rPr lang="zh-CN" altLang="zh-CN" sz="3200" b="1" dirty="0">
                <a:solidFill>
                  <a:schemeClr val="bg1"/>
                </a:solidFill>
              </a:rPr>
              <a:t>常用的两种基本模糊条件语句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357020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 smtClean="0">
                    <a:latin typeface="Times New Roman" pitchFamily="18" charset="0"/>
                  </a:rPr>
                  <a:t>例如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，模糊命题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如果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水位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a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偏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低，则快开阀门u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，作为模糊条件命题，它实际上反映了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水位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a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和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阀门u所处状态（分别属于A和U的程度）之间的关联程度，反映的是集合A和U间的一种模糊关系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TW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 smtClean="0">
                    <a:latin typeface="Times New Roman" pitchFamily="18" charset="0"/>
                  </a:rPr>
                  <a:t>这里</a:t>
                </a:r>
                <a14:m>
                  <m:oMath xmlns:m="http://schemas.openxmlformats.org/officeDocument/2006/math">
                    <m:r>
                      <a:rPr lang="en-US" altLang="zh-TW" sz="2400" b="1" i="1" kern="1400" spc="100">
                        <a:latin typeface="Cambria Math"/>
                      </a:rPr>
                      <m:t>𝑹</m:t>
                    </m:r>
                    <m:d>
                      <m:dPr>
                        <m:ctrlPr>
                          <a:rPr lang="en-US" altLang="zh-TW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  <m:r>
                          <a:rPr lang="zh-CN" altLang="en-US" sz="2400" b="1" i="1" kern="1400" spc="100">
                            <a:latin typeface="Cambria Math"/>
                          </a:rPr>
                          <m:t>，</m:t>
                        </m:r>
                        <m:r>
                          <a:rPr lang="en-US" altLang="zh-CN" sz="2400" b="1" i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altLang="zh-CN" sz="2400" b="1" kern="1400" spc="100" dirty="0" smtClean="0">
                    <a:latin typeface="Times New Roman" pitchFamily="18" charset="0"/>
                  </a:rPr>
                  <a:t>=</a:t>
                </a:r>
                <a:r>
                  <a:rPr lang="en-US" altLang="zh-CN" sz="2400" b="1" kern="1400" spc="1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𝑨</m:t>
                        </m:r>
                        <m:r>
                          <a:rPr lang="en-US" altLang="zh-CN" sz="2400" b="1" i="1" kern="1400" spc="100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altLang="zh-CN" sz="2400" b="1" i="1" kern="1400" spc="100">
                            <a:latin typeface="Cambria Math"/>
                            <a:ea typeface="Cambria Math"/>
                          </a:rPr>
                          <m:t>𝑼</m:t>
                        </m:r>
                      </m:e>
                    </m:d>
                  </m:oMath>
                </a14:m>
                <a:r>
                  <a:rPr lang="en-US" altLang="zh-TW" sz="2400" b="1" kern="1400" spc="1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kern="1400" spc="100">
                            <a:latin typeface="Cambria Math"/>
                          </a:rPr>
                          <m:t>𝒂</m:t>
                        </m:r>
                        <m:r>
                          <a:rPr lang="zh-CN" altLang="en-US" sz="2400" b="1" kern="1400" spc="100">
                            <a:latin typeface="Cambria Math"/>
                          </a:rPr>
                          <m:t>，</m:t>
                        </m:r>
                        <m:r>
                          <a:rPr lang="en-US" altLang="zh-CN" sz="2400" b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的取值大小，直接反映了 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 间相互关联程度的强弱。于是就把二值逻辑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中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计算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条件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命题的真值，变成了模糊逻辑中计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算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模糊集合间的相关程度，成为一种模糊关系的计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算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方法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zh-CN" altLang="zh-CN" sz="2400" b="1" kern="1400" spc="1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3570208"/>
              </a:xfrm>
              <a:prstGeom prst="rect">
                <a:avLst/>
              </a:prstGeom>
              <a:blipFill rotWithShape="1">
                <a:blip r:embed="rId4"/>
                <a:stretch>
                  <a:fillRect l="-1108" t="-1880" r="-5142"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2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4.2 </a:t>
            </a:r>
            <a:r>
              <a:rPr lang="zh-CN" altLang="zh-CN" sz="3200" b="1" dirty="0">
                <a:solidFill>
                  <a:schemeClr val="bg1"/>
                </a:solidFill>
              </a:rPr>
              <a:t>常用的两种基本模糊条件语句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320087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 smtClean="0">
                    <a:latin typeface="Times New Roman" pitchFamily="18" charset="0"/>
                  </a:rPr>
                  <a:t>对于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模糊条件命题真值</a:t>
                </a:r>
                <a14:m>
                  <m:oMath xmlns:m="http://schemas.openxmlformats.org/officeDocument/2006/math">
                    <m:r>
                      <a:rPr lang="en-US" altLang="zh-TW" sz="2400" b="1" i="1" kern="1400" spc="100">
                        <a:latin typeface="Cambria Math"/>
                      </a:rPr>
                      <m:t>𝑹</m:t>
                    </m:r>
                    <m:d>
                      <m:dPr>
                        <m:ctrlPr>
                          <a:rPr lang="en-US" altLang="zh-TW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  <m:r>
                          <a:rPr lang="zh-CN" altLang="en-US" sz="2400" b="1" i="1" kern="1400" spc="100">
                            <a:latin typeface="Cambria Math"/>
                          </a:rPr>
                          <m:t>，</m:t>
                        </m:r>
                        <m:r>
                          <a:rPr lang="en-US" altLang="zh-CN" sz="2400" b="1" i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的计算方法，由于它是人为定义的，有很大的主观性和可塑性。所以除了上述扎德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算法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外，在工程实践中还提出过许多计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算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方法，它们适应于各种不同的具体情况，满足于各种条件和各类用户的不同需求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TW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 smtClean="0">
                    <a:latin typeface="Times New Roman" pitchFamily="18" charset="0"/>
                  </a:rPr>
                  <a:t>在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众多计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算“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altLang="zh-CN" sz="2400" b="1" i="1" kern="1400" spc="10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zh-CN" sz="2400" b="1" kern="1400" spc="1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 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模糊蕴涵关系</a:t>
                </a:r>
                <a14:m>
                  <m:oMath xmlns:m="http://schemas.openxmlformats.org/officeDocument/2006/math">
                    <m:r>
                      <a:rPr lang="en-US" altLang="zh-TW" sz="2400" b="1" i="1" kern="1400" spc="100">
                        <a:latin typeface="Cambria Math"/>
                      </a:rPr>
                      <m:t>𝑹</m:t>
                    </m:r>
                    <m:d>
                      <m:dPr>
                        <m:ctrlPr>
                          <a:rPr lang="en-US" altLang="zh-TW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  <m:r>
                          <a:rPr lang="zh-CN" altLang="en-US" sz="2400" b="1" i="1" kern="1400" spc="100">
                            <a:latin typeface="Cambria Math"/>
                          </a:rPr>
                          <m:t>，</m:t>
                        </m:r>
                        <m:r>
                          <a:rPr lang="en-US" altLang="zh-CN" sz="2400" b="1" i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的方法中，有关文献曾经归纳出了15种较好的方法。我们仅从其中选出用得较多的6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种。</a:t>
                </a:r>
                <a:endParaRPr lang="zh-CN" altLang="zh-CN" sz="2400" b="1" kern="1400" spc="1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3200876"/>
              </a:xfrm>
              <a:prstGeom prst="rect">
                <a:avLst/>
              </a:prstGeom>
              <a:blipFill rotWithShape="1">
                <a:blip r:embed="rId4"/>
                <a:stretch>
                  <a:fillRect l="-1108" t="-2095" b="-3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3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4.2 </a:t>
            </a:r>
            <a:r>
              <a:rPr lang="zh-CN" altLang="zh-CN" sz="3200" b="1" dirty="0">
                <a:solidFill>
                  <a:schemeClr val="bg1"/>
                </a:solidFill>
              </a:rPr>
              <a:t>常用的两种基本模糊条件语句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755688"/>
              </p:ext>
            </p:extLst>
          </p:nvPr>
        </p:nvGraphicFramePr>
        <p:xfrm>
          <a:off x="467544" y="1124744"/>
          <a:ext cx="8208912" cy="542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4320480"/>
                <a:gridCol w="1872208"/>
              </a:tblGrid>
              <a:tr h="1460734"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dirty="0">
                          <a:effectLst/>
                          <a:latin typeface="Times New Roman"/>
                          <a:ea typeface="宋体"/>
                        </a:rPr>
                        <a:t>模糊蕴涵关系算法名称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3238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dirty="0">
                          <a:effectLst/>
                          <a:latin typeface="Times New Roman"/>
                          <a:ea typeface="宋体"/>
                        </a:rPr>
                        <a:t>计算模糊蕴涵关系真值的公式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>
                          <a:effectLst/>
                          <a:latin typeface="Times New Roman"/>
                          <a:ea typeface="宋体"/>
                        </a:rPr>
                        <a:t>特点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</a:tr>
              <a:tr h="1460734"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dirty="0">
                          <a:effectLst/>
                          <a:latin typeface="Times New Roman"/>
                          <a:ea typeface="宋体"/>
                        </a:rPr>
                        <a:t>Zadeh</a:t>
                      </a: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算</a:t>
                      </a:r>
                      <a:r>
                        <a:rPr lang="zh-TW" sz="2000" dirty="0">
                          <a:effectLst/>
                          <a:latin typeface="Times New Roman"/>
                          <a:ea typeface="宋体"/>
                        </a:rPr>
                        <a:t>法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3238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TW" sz="2000" spc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MingLiU"/>
                        <a:cs typeface="MingLiU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dirty="0">
                          <a:effectLst/>
                          <a:latin typeface="Times New Roman"/>
                          <a:ea typeface="宋体"/>
                        </a:rPr>
                        <a:t>意义明确，是一种极基本的</a:t>
                      </a: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算</a:t>
                      </a:r>
                      <a:r>
                        <a:rPr lang="zh-TW" sz="2000" dirty="0">
                          <a:effectLst/>
                          <a:latin typeface="Times New Roman"/>
                          <a:ea typeface="宋体"/>
                        </a:rPr>
                        <a:t>法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</a:tr>
              <a:tr h="1038972"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Mamdani</a:t>
                      </a:r>
                      <a:r>
                        <a:rPr lang="zh-CN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算</a:t>
                      </a:r>
                      <a:r>
                        <a:rPr lang="zh-TW" sz="20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法</a:t>
                      </a:r>
                      <a:endParaRPr lang="zh-CN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32385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zh-TW" sz="2000" spc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MingLiU"/>
                          <a:cs typeface="MingLiU"/>
                        </a:rPr>
                        <a:t> 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dirty="0">
                          <a:effectLst/>
                          <a:latin typeface="Times New Roman"/>
                          <a:ea typeface="宋体"/>
                        </a:rPr>
                        <a:t>应用广泛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</a:tr>
              <a:tr h="1460734"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>
                          <a:effectLst/>
                          <a:latin typeface="Times New Roman"/>
                          <a:ea typeface="宋体"/>
                        </a:rPr>
                        <a:t>Larsen算法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TW" sz="2000" spc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MingLiU"/>
                        <a:cs typeface="MingLiU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dirty="0">
                          <a:effectLst/>
                          <a:latin typeface="Times New Roman"/>
                          <a:ea typeface="宋体"/>
                        </a:rPr>
                        <a:t>简单易算</a:t>
                      </a:r>
                      <a:r>
                        <a:rPr lang="zh-CN" sz="2000" dirty="0">
                          <a:effectLst/>
                          <a:latin typeface="Times New Roman"/>
                          <a:ea typeface="宋体"/>
                        </a:rPr>
                        <a:t>（</a:t>
                      </a:r>
                      <a:r>
                        <a:rPr lang="zh-TW" sz="2000" dirty="0">
                          <a:effectLst/>
                          <a:latin typeface="Times New Roman"/>
                          <a:ea typeface="宋体"/>
                        </a:rPr>
                        <a:t>*表示普通乘法）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923609"/>
              </p:ext>
            </p:extLst>
          </p:nvPr>
        </p:nvGraphicFramePr>
        <p:xfrm>
          <a:off x="2699792" y="2780928"/>
          <a:ext cx="3970219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Equation" r:id="rId5" imgW="2616200" imgH="660400" progId="Equation.DSMT4">
                  <p:embed/>
                </p:oleObj>
              </mc:Choice>
              <mc:Fallback>
                <p:oleObj name="Equation" r:id="rId5" imgW="2616200" imgH="660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780928"/>
                        <a:ext cx="3970219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88681"/>
              </p:ext>
            </p:extLst>
          </p:nvPr>
        </p:nvGraphicFramePr>
        <p:xfrm>
          <a:off x="2650041" y="4293096"/>
          <a:ext cx="379416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Equation" r:id="rId7" imgW="2540000" imgH="431800" progId="Equation.DSMT4">
                  <p:embed/>
                </p:oleObj>
              </mc:Choice>
              <mc:Fallback>
                <p:oleObj name="Equation" r:id="rId7" imgW="25400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041" y="4293096"/>
                        <a:ext cx="3794167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963414"/>
              </p:ext>
            </p:extLst>
          </p:nvPr>
        </p:nvGraphicFramePr>
        <p:xfrm>
          <a:off x="2627784" y="5733256"/>
          <a:ext cx="398711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Equation" r:id="rId9" imgW="2362200" imgH="215900" progId="Equation.DSMT4">
                  <p:embed/>
                </p:oleObj>
              </mc:Choice>
              <mc:Fallback>
                <p:oleObj name="Equation" r:id="rId9" imgW="2362200" imgH="215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733256"/>
                        <a:ext cx="3987110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4.2 </a:t>
            </a:r>
            <a:r>
              <a:rPr lang="zh-CN" altLang="zh-CN" sz="3200" b="1" dirty="0">
                <a:solidFill>
                  <a:schemeClr val="bg1"/>
                </a:solidFill>
              </a:rPr>
              <a:t>常用的两种基本模糊条件语句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563725"/>
              </p:ext>
            </p:extLst>
          </p:nvPr>
        </p:nvGraphicFramePr>
        <p:xfrm>
          <a:off x="323528" y="1124744"/>
          <a:ext cx="8352928" cy="521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4824536"/>
                <a:gridCol w="1368152"/>
              </a:tblGrid>
              <a:tr h="108012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dirty="0">
                          <a:effectLst/>
                          <a:latin typeface="Times New Roman"/>
                          <a:ea typeface="宋体"/>
                        </a:rPr>
                        <a:t>模糊蕴涵关系算法名称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3238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dirty="0">
                          <a:effectLst/>
                          <a:latin typeface="Times New Roman"/>
                          <a:ea typeface="宋体"/>
                        </a:rPr>
                        <a:t>计算模糊蕴涵关系真值的公式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>
                          <a:effectLst/>
                          <a:latin typeface="Times New Roman"/>
                          <a:ea typeface="宋体"/>
                        </a:rPr>
                        <a:t>特点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</a:tr>
              <a:tr h="104925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dirty="0">
                          <a:effectLst/>
                          <a:latin typeface="Times New Roman"/>
                          <a:ea typeface="宋体"/>
                        </a:rPr>
                        <a:t>有界和算法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3238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TW" sz="2000" spc="100">
                        <a:solidFill>
                          <a:srgbClr val="000000"/>
                        </a:solidFill>
                        <a:effectLst/>
                        <a:latin typeface="Times New Roman"/>
                        <a:ea typeface="MingLiU"/>
                        <a:cs typeface="MingLiU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dirty="0">
                          <a:effectLst/>
                          <a:latin typeface="Times New Roman"/>
                          <a:ea typeface="宋体"/>
                        </a:rPr>
                        <a:t>简便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</a:tr>
              <a:tr h="154302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dirty="0">
                          <a:effectLst/>
                          <a:latin typeface="Times New Roman"/>
                          <a:ea typeface="宋体"/>
                        </a:rPr>
                        <a:t>Mizumoto s 算法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3238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TW" sz="2000" spc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MingLiU"/>
                        <a:cs typeface="MingLiU"/>
                      </a:endParaRPr>
                    </a:p>
                  </a:txBody>
                  <a:tcPr marL="6350" marR="6350" marT="0" marB="0" anchor="ctr"/>
                </a:tc>
                <a:tc rowSpan="2"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dirty="0">
                          <a:effectLst/>
                          <a:latin typeface="Times New Roman"/>
                          <a:ea typeface="宋体"/>
                        </a:rPr>
                        <a:t>简明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dirty="0">
                          <a:effectLst/>
                          <a:latin typeface="Times New Roman"/>
                          <a:ea typeface="宋体"/>
                        </a:rPr>
                        <a:t>适用于隶属函数曲线为单调递增或递减的模糊子集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</a:tr>
              <a:tr h="154302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dirty="0">
                          <a:effectLst/>
                          <a:latin typeface="Times New Roman"/>
                          <a:ea typeface="宋体"/>
                        </a:rPr>
                        <a:t>Mizumoto g 算法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3238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TW" sz="2000" spc="1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MingLiU"/>
                        <a:cs typeface="MingLiU"/>
                      </a:endParaRPr>
                    </a:p>
                  </a:txBody>
                  <a:tcPr marL="6350" marR="635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046915"/>
              </p:ext>
            </p:extLst>
          </p:nvPr>
        </p:nvGraphicFramePr>
        <p:xfrm>
          <a:off x="2555775" y="2276872"/>
          <a:ext cx="4542043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Equation" r:id="rId5" imgW="2654300" imgH="431800" progId="Equation.DSMT4">
                  <p:embed/>
                </p:oleObj>
              </mc:Choice>
              <mc:Fallback>
                <p:oleObj name="Equation" r:id="rId5" imgW="2654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5" y="2276872"/>
                        <a:ext cx="4542043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644009"/>
              </p:ext>
            </p:extLst>
          </p:nvPr>
        </p:nvGraphicFramePr>
        <p:xfrm>
          <a:off x="3059832" y="3429000"/>
          <a:ext cx="3348372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Equation" r:id="rId7" imgW="1778000" imgH="685800" progId="Equation.DSMT4">
                  <p:embed/>
                </p:oleObj>
              </mc:Choice>
              <mc:Fallback>
                <p:oleObj name="Equation" r:id="rId7" imgW="17780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429000"/>
                        <a:ext cx="3348372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967434"/>
              </p:ext>
            </p:extLst>
          </p:nvPr>
        </p:nvGraphicFramePr>
        <p:xfrm>
          <a:off x="2987824" y="5013176"/>
          <a:ext cx="3570396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Equation" r:id="rId9" imgW="2006600" imgH="685800" progId="Equation.DSMT4">
                  <p:embed/>
                </p:oleObj>
              </mc:Choice>
              <mc:Fallback>
                <p:oleObj name="Equation" r:id="rId9" imgW="2006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013176"/>
                        <a:ext cx="3570396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0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4.2 </a:t>
            </a:r>
            <a:r>
              <a:rPr lang="zh-CN" altLang="zh-CN" sz="3200" b="1" dirty="0">
                <a:solidFill>
                  <a:schemeClr val="bg1"/>
                </a:solidFill>
              </a:rPr>
              <a:t>常用的两种基本模糊条件语句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50810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zh-CN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模糊蕴涵</a:t>
                </a:r>
                <a:r>
                  <a:rPr lang="zh-CN" altLang="en-US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关系</a:t>
                </a:r>
                <a:r>
                  <a:rPr lang="zh-CN" altLang="zh-CN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400" b="1" i="1" kern="1400" spc="1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zh-CN" sz="2400" b="1" kern="1400" spc="1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solidFill>
                          <a:srgbClr val="FF000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zh-CN" altLang="zh-CN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” 的</a:t>
                </a:r>
                <a:r>
                  <a:rPr lang="en-US" altLang="zh-CN" sz="2400" b="1" kern="1400" spc="100" dirty="0" err="1" smtClean="0">
                    <a:solidFill>
                      <a:srgbClr val="FF0000"/>
                    </a:solidFill>
                    <a:latin typeface="Times New Roman" pitchFamily="18" charset="0"/>
                  </a:rPr>
                  <a:t>Mamdani</a:t>
                </a:r>
                <a:r>
                  <a:rPr lang="zh-CN" altLang="en-US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算法</a:t>
                </a:r>
                <a:endParaRPr lang="en-US" altLang="zh-CN" sz="2400" b="1" kern="1400" spc="100" dirty="0">
                  <a:solidFill>
                    <a:srgbClr val="FF0000"/>
                  </a:solidFill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en-US" altLang="zh-CN" sz="2400" b="1" kern="1400" spc="100" dirty="0" err="1">
                    <a:latin typeface="Times New Roman" pitchFamily="18" charset="0"/>
                  </a:rPr>
                  <a:t>Mamdani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算法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公式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：</a:t>
                </a:r>
                <a:endParaRPr lang="zh-CN" altLang="zh-CN" sz="2400" b="1" kern="1400" spc="100" dirty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endParaRPr lang="en-US" altLang="zh-TW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>
                    <a:latin typeface="Times New Roman" pitchFamily="18" charset="0"/>
                  </a:rPr>
                  <a:t>公式中的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分别是构成复合命题 的两个简单命题。条件命题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altLang="zh-CN" sz="2400" b="1" i="1" kern="1400" spc="10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zh-CN" sz="2400" b="1" kern="1400" spc="1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意味着简单命题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蕴涵着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起着重要的基础作用。在扎德算法</a:t>
                </a:r>
                <a14:m>
                  <m:oMath xmlns:m="http://schemas.openxmlformats.org/officeDocument/2006/math">
                    <m:r>
                      <a:rPr lang="en-US" altLang="zh-TW" sz="2400" b="1" i="1" kern="1400" spc="100">
                        <a:latin typeface="Cambria Math"/>
                      </a:rPr>
                      <m:t>𝑹</m:t>
                    </m:r>
                    <m:d>
                      <m:dPr>
                        <m:ctrlPr>
                          <a:rPr lang="en-US" altLang="zh-TW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  <m:r>
                          <a:rPr lang="zh-CN" altLang="en-US" sz="2400" b="1" i="1" kern="1400" spc="100">
                            <a:latin typeface="Cambria Math"/>
                          </a:rPr>
                          <m:t>，</m:t>
                        </m:r>
                        <m:r>
                          <a:rPr lang="en-US" altLang="zh-CN" sz="2400" b="1" i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公式中，只有当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取值特别小时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1" i="1" kern="1400" spc="1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 kern="1400" spc="100" smtClean="0">
                            <a:latin typeface="Cambria Math"/>
                          </a:rPr>
                          <m:t>𝟏</m:t>
                        </m:r>
                        <m:r>
                          <a:rPr lang="en-US" altLang="zh-CN" sz="2400" b="1" i="1" kern="1400" spc="100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400" b="1" i="1" kern="1400" spc="100" smtClean="0">
                            <a:latin typeface="Cambria Math"/>
                          </a:rPr>
                          <m:t>𝑨</m:t>
                        </m:r>
                        <m:d>
                          <m:dPr>
                            <m:ctrlPr>
                              <a:rPr lang="en-US" altLang="zh-CN" sz="2400" b="1" i="1" kern="1400" spc="10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1" i="1" kern="1400" spc="100" smtClean="0">
                                <a:latin typeface="Cambria Math"/>
                              </a:rPr>
                              <m:t>𝒂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zh-CN" sz="2400" b="1" kern="1400" spc="100" dirty="0" smtClean="0">
                    <a:latin typeface="Times New Roman" pitchFamily="18" charset="0"/>
                  </a:rPr>
                  <a:t> 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部分才能起重要作用。但是，</a:t>
                </a:r>
                <a:r>
                  <a:rPr lang="zh-TW" altLang="zh-CN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取值特别小，意味着条件命题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altLang="zh-CN" sz="2400" b="1" i="1" kern="1400" spc="1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zh-CN" sz="2400" b="1" kern="1400" spc="1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solidFill>
                          <a:srgbClr val="FF0000"/>
                        </a:solidFill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altLang="zh-CN" sz="2400" b="1" i="1" kern="1400" spc="10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solidFill>
                              <a:srgbClr val="FF000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成立的基础太弱，已经失去了存在的意义。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实际上，扎德公式中的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 kern="1400" spc="100">
                            <a:latin typeface="Cambria Math"/>
                          </a:rPr>
                          <m:t>𝟏</m:t>
                        </m:r>
                        <m:r>
                          <a:rPr lang="en-US" altLang="zh-CN" sz="2400" b="1" i="1" kern="1400" spc="100">
                            <a:latin typeface="Cambria Math"/>
                          </a:rPr>
                          <m:t>−</m:t>
                        </m:r>
                        <m:r>
                          <a:rPr lang="en-US" altLang="zh-CN" sz="2400" b="1" i="1" kern="1400" spc="100">
                            <a:latin typeface="Cambria Math"/>
                          </a:rPr>
                          <m:t>𝑨</m:t>
                        </m:r>
                        <m:d>
                          <m:dPr>
                            <m:ctrlPr>
                              <a:rPr lang="en-US" altLang="zh-CN" sz="2400" b="1" i="1" kern="1400" spc="10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1" i="1" kern="1400" spc="100">
                                <a:latin typeface="Cambria Math"/>
                              </a:rPr>
                              <m:t>𝒂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zh-CN" sz="2400" b="1" kern="1400" spc="100" dirty="0" smtClean="0">
                    <a:latin typeface="Times New Roman" pitchFamily="18" charset="0"/>
                  </a:rPr>
                  <a:t>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1" i="1" kern="1400" spc="100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 kern="1400" spc="100" dirty="0" smtClean="0">
                            <a:latin typeface="Cambria Math"/>
                          </a:rPr>
                          <m:t>𝑨</m:t>
                        </m:r>
                        <m:d>
                          <m:dPr>
                            <m:ctrlPr>
                              <a:rPr lang="en-US" altLang="zh-TW" sz="2400" b="1" i="1" kern="1400" spc="100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1" i="1" kern="1400" spc="100" dirty="0" smtClean="0">
                                <a:latin typeface="Cambria Math"/>
                              </a:rPr>
                              <m:t>𝒂</m:t>
                            </m:r>
                          </m:e>
                        </m:d>
                        <m:r>
                          <a:rPr lang="en-US" altLang="zh-TW" sz="2400" b="1" i="1" kern="1400" spc="100" dirty="0" smtClean="0"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en-US" altLang="zh-TW" sz="2400" b="1" i="1" kern="1400" spc="100" dirty="0" smtClean="0">
                            <a:latin typeface="Cambria Math"/>
                            <a:ea typeface="Cambria Math"/>
                          </a:rPr>
                          <m:t>𝑼</m:t>
                        </m:r>
                        <m:d>
                          <m:dPr>
                            <m:ctrlPr>
                              <a:rPr lang="en-US" altLang="zh-TW" sz="2400" b="1" i="1" kern="1400" spc="100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1" i="1" kern="1400" spc="100" dirty="0" smtClean="0">
                                <a:latin typeface="Cambria Math"/>
                                <a:ea typeface="Cambria Math"/>
                              </a:rPr>
                              <m:t>𝒖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zh-CN" sz="2400" b="1" kern="1400" spc="100" dirty="0" smtClean="0">
                    <a:latin typeface="Times New Roman" pitchFamily="18" charset="0"/>
                  </a:rPr>
                  <a:t> 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相比，后者起着主要作用，因此一定条件下前者可以忽略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TW" sz="2400" b="1" kern="1400" spc="1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5081006"/>
              </a:xfrm>
              <a:prstGeom prst="rect">
                <a:avLst/>
              </a:prstGeom>
              <a:blipFill rotWithShape="1">
                <a:blip r:embed="rId5"/>
                <a:stretch>
                  <a:fillRect l="-1108" t="-1321" r="-3244" b="-1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584335"/>
              </p:ext>
            </p:extLst>
          </p:nvPr>
        </p:nvGraphicFramePr>
        <p:xfrm>
          <a:off x="2915816" y="2276872"/>
          <a:ext cx="235466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6" imgW="1384300" imgH="254000" progId="Equation.DSMT4">
                  <p:embed/>
                </p:oleObj>
              </mc:Choice>
              <mc:Fallback>
                <p:oleObj name="Equation" r:id="rId6" imgW="13843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276872"/>
                        <a:ext cx="2354662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20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4.2 </a:t>
            </a:r>
            <a:r>
              <a:rPr lang="zh-CN" altLang="zh-CN" sz="3200" b="1" dirty="0">
                <a:solidFill>
                  <a:schemeClr val="bg1"/>
                </a:solidFill>
              </a:rPr>
              <a:t>常用的两种基本模糊条件语句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46782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 smtClean="0">
                    <a:latin typeface="Times New Roman" pitchFamily="18" charset="0"/>
                  </a:rPr>
                  <a:t>按照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模糊蕴涵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关系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altLang="zh-CN" sz="2400" b="1" i="1" kern="1400" spc="10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zh-CN" sz="2400" b="1" kern="1400" spc="1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CN" altLang="en-US" sz="2400" b="1" kern="1400" spc="100" dirty="0" smtClean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的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Mamdani算法，公式</a:t>
                </a:r>
                <a14:m>
                  <m:oMath xmlns:m="http://schemas.openxmlformats.org/officeDocument/2006/math">
                    <m:r>
                      <a:rPr lang="en-US" altLang="zh-TW" sz="2400" b="1" i="1" kern="1400" spc="100">
                        <a:latin typeface="Cambria Math"/>
                      </a:rPr>
                      <m:t>𝑹</m:t>
                    </m:r>
                    <m:d>
                      <m:dPr>
                        <m:ctrlPr>
                          <a:rPr lang="en-US" altLang="zh-TW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  <m:r>
                          <a:rPr lang="zh-CN" altLang="en-US" sz="2400" b="1" i="1" kern="1400" spc="100">
                            <a:latin typeface="Cambria Math"/>
                          </a:rPr>
                          <m:t>，</m:t>
                        </m:r>
                        <m:r>
                          <a:rPr lang="en-US" altLang="zh-CN" sz="2400" b="1" i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altLang="zh-CN" sz="2400" b="1" kern="1400" spc="100" dirty="0" smtClean="0">
                    <a:latin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TW" sz="2400" b="1" i="1" kern="1400" spc="100" dirty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TW" sz="2400" b="1" i="1" kern="1400" spc="100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 dirty="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altLang="zh-TW" sz="2400" b="1" i="1" kern="1400" spc="100" dirty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TW" sz="2400" b="1" i="1" kern="1400" spc="100" dirty="0">
                        <a:latin typeface="Cambria Math"/>
                        <a:ea typeface="Cambria Math"/>
                      </a:rPr>
                      <m:t>𝑼</m:t>
                    </m:r>
                    <m:d>
                      <m:dPr>
                        <m:ctrlPr>
                          <a:rPr lang="en-US" altLang="zh-TW" sz="2400" b="1" i="1" kern="1400" spc="100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 dirty="0">
                            <a:latin typeface="Cambria Math"/>
                            <a:ea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意味着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：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a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与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u的关联程度仅取决于简单模糊命题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中真值（隶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属度）较小者。这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是符合人们思维习惯的，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CN" altLang="zh-CN" sz="2400" b="1" kern="1400" spc="100" dirty="0" smtClean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合取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时，其中小者起着重要的作用，它保证了命题成立的最基本条件，就像一个由木条箍成的水桶，盛水的多少只取决于最短的箍桶木条一样。</a:t>
                </a:r>
                <a:endParaRPr lang="zh-CN" altLang="zh-CN" sz="2400" b="1" kern="1400" spc="100" dirty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>
                    <a:latin typeface="Times New Roman" pitchFamily="18" charset="0"/>
                  </a:rPr>
                  <a:t>在进行</a:t>
                </a:r>
                <a14:m>
                  <m:oMath xmlns:m="http://schemas.openxmlformats.org/officeDocument/2006/math">
                    <m:r>
                      <a:rPr lang="en-US" altLang="zh-TW" sz="2400" b="1" i="1" kern="1400" spc="100">
                        <a:latin typeface="Cambria Math"/>
                      </a:rPr>
                      <m:t>𝑹</m:t>
                    </m:r>
                    <m:d>
                      <m:dPr>
                        <m:ctrlPr>
                          <a:rPr lang="en-US" altLang="zh-TW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  <m:r>
                          <a:rPr lang="zh-CN" altLang="en-US" sz="2400" b="1" i="1" kern="1400" spc="100">
                            <a:latin typeface="Cambria Math"/>
                          </a:rPr>
                          <m:t>，</m:t>
                        </m:r>
                        <m:r>
                          <a:rPr lang="en-US" altLang="zh-CN" sz="2400" b="1" i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altLang="zh-CN" sz="2400" b="1" kern="1400" spc="100" dirty="0">
                    <a:latin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TW" sz="2400" b="1" i="1" kern="1400" spc="100" dirty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TW" sz="2400" b="1" i="1" kern="1400" spc="100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 dirty="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altLang="zh-TW" sz="2400" b="1" i="1" kern="1400" spc="100" dirty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TW" sz="2400" b="1" i="1" kern="1400" spc="100" dirty="0">
                        <a:latin typeface="Cambria Math"/>
                        <a:ea typeface="Cambria Math"/>
                      </a:rPr>
                      <m:t>𝑼</m:t>
                    </m:r>
                    <m:d>
                      <m:dPr>
                        <m:ctrlPr>
                          <a:rPr lang="en-US" altLang="zh-TW" sz="2400" b="1" i="1" kern="1400" spc="100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 dirty="0">
                            <a:latin typeface="Cambria Math"/>
                            <a:ea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运算时，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 smtClean="0">
                    <a:latin typeface="Times New Roman" pitchFamily="18" charset="0"/>
                  </a:rPr>
                  <a:t>所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处论域的情况不同，具体步骤会有所差异。下面分三种情况对Mamdani算法作一些具体分析说明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zh-CN" altLang="zh-CN" sz="2400" b="1" kern="1400" spc="1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4678204"/>
              </a:xfrm>
              <a:prstGeom prst="rect">
                <a:avLst/>
              </a:prstGeom>
              <a:blipFill rotWithShape="1">
                <a:blip r:embed="rId4"/>
                <a:stretch>
                  <a:fillRect l="-1108" t="-1434" r="-475"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6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4.2 </a:t>
            </a:r>
            <a:r>
              <a:rPr lang="zh-CN" altLang="zh-CN" sz="3200" b="1" dirty="0">
                <a:solidFill>
                  <a:schemeClr val="bg1"/>
                </a:solidFill>
              </a:rPr>
              <a:t>常用的两种基本模糊条件语句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en-US" altLang="zh-CN" sz="2400" b="1" kern="1400" spc="100" dirty="0" err="1" smtClean="0">
                <a:latin typeface="Times New Roman" pitchFamily="18" charset="0"/>
                <a:hlinkClick r:id="rId4" action="ppaction://hlinkfile"/>
              </a:rPr>
              <a:t>Mamdani</a:t>
            </a:r>
            <a:r>
              <a:rPr lang="zh-CN" altLang="en-US" sz="2400" b="1" kern="1400" spc="100" dirty="0" smtClean="0">
                <a:latin typeface="Times New Roman" pitchFamily="18" charset="0"/>
                <a:hlinkClick r:id="rId4" action="ppaction://hlinkfile"/>
              </a:rPr>
              <a:t>算法的三种情况</a:t>
            </a:r>
            <a:endParaRPr lang="zh-CN" altLang="zh-CN" sz="2400" b="1" kern="1400" spc="100" dirty="0">
              <a:latin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7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4.2 </a:t>
            </a:r>
            <a:r>
              <a:rPr lang="zh-CN" altLang="zh-CN" sz="3200" b="1" dirty="0">
                <a:solidFill>
                  <a:schemeClr val="bg1"/>
                </a:solidFill>
              </a:rPr>
              <a:t>常用的两种基本模糊条件语句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372409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en-US" altLang="zh-CN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4.2.2  </a:t>
                </a:r>
                <a:r>
                  <a:rPr lang="zh-CN" altLang="en-US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若</a:t>
                </a:r>
                <a:r>
                  <a:rPr lang="en-US" altLang="zh-CN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A</a:t>
                </a:r>
                <a:r>
                  <a:rPr lang="zh-CN" altLang="en-US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且</a:t>
                </a:r>
                <a:r>
                  <a:rPr lang="en-US" altLang="zh-CN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B</a:t>
                </a:r>
                <a:r>
                  <a:rPr lang="zh-CN" altLang="en-US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，则</a:t>
                </a:r>
                <a:r>
                  <a:rPr lang="en-US" altLang="zh-CN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U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 smtClean="0">
                    <a:latin typeface="Times New Roman" pitchFamily="18" charset="0"/>
                  </a:rPr>
                  <a:t>这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是“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如果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a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是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A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且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b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是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B，则u是U” （“If is  and is then u is U”或“if and then ”）语句的缩写，代表着诸如“如果水位正好而进水流速快，则慢关阀门“之类模糊条件命题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TW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 smtClean="0">
                    <a:latin typeface="Times New Roman" pitchFamily="18" charset="0"/>
                  </a:rPr>
                  <a:t>由于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命题本质上反映的是模糊集合A、B和U间的模糊关系，三个模糊集合在命题中起着重要作用，所以可把这个条件命题缩写为”if </a:t>
                </a:r>
                <a:r>
                  <a:rPr lang="en-US" altLang="zh-TW" sz="2400" b="1" kern="1400" spc="100" dirty="0" smtClean="0">
                    <a:latin typeface="Times New Roman" pitchFamily="18" charset="0"/>
                  </a:rPr>
                  <a:t>A 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and</a:t>
                </a:r>
                <a:r>
                  <a:rPr lang="en-US" altLang="zh-TW" sz="2400" b="1" kern="1400" spc="100" dirty="0" smtClean="0">
                    <a:latin typeface="Times New Roman" pitchFamily="18" charset="0"/>
                  </a:rPr>
                  <a:t> B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  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then U”，或表示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为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1" i="1" kern="1400" spc="100" smtClean="0">
                        <a:latin typeface="Cambria Math"/>
                      </a:rPr>
                      <m:t>𝑨</m:t>
                    </m:r>
                    <m:r>
                      <a:rPr lang="en-US" altLang="zh-CN" sz="2400" b="1" i="1" kern="1400" spc="100" smtClean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400" b="1" i="1" kern="1400" spc="100" smtClean="0"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altLang="zh-CN" sz="2400" b="1" i="1" kern="1400" spc="10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sz="2400" b="1" i="1" kern="1400" spc="100" smtClean="0">
                        <a:latin typeface="Cambria Math"/>
                        <a:ea typeface="Cambria Math"/>
                      </a:rPr>
                      <m:t>𝑼</m:t>
                    </m:r>
                  </m:oMath>
                </a14:m>
                <a:r>
                  <a:rPr lang="zh-CN" altLang="en-US" sz="2400" b="1" kern="1400" spc="100" dirty="0" smtClean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zh-CN" altLang="zh-CN" sz="2400" b="1" kern="1400" spc="1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3724096"/>
              </a:xfrm>
              <a:prstGeom prst="rect">
                <a:avLst/>
              </a:prstGeom>
              <a:blipFill rotWithShape="1">
                <a:blip r:embed="rId4"/>
                <a:stretch>
                  <a:fillRect l="-1108" t="-1800" r="-3165" b="-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9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413"/>
            <a:ext cx="8085137" cy="3673475"/>
          </a:xfrm>
        </p:spPr>
        <p:txBody>
          <a:bodyPr rtlCol="0">
            <a:noAutofit/>
          </a:bodyPr>
          <a:lstStyle/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sz="2800" kern="1400" spc="100" dirty="0">
                <a:latin typeface="Times New Roman" pitchFamily="18" charset="0"/>
                <a:ea typeface="黑体" pitchFamily="49" charset="-122"/>
              </a:rPr>
              <a:t>引论</a:t>
            </a:r>
            <a:endParaRPr lang="en-US" altLang="zh-CN" sz="2800" kern="1400" spc="100" dirty="0">
              <a:latin typeface="Times New Roman" pitchFamily="18" charset="0"/>
              <a:ea typeface="黑体" pitchFamily="49" charset="-122"/>
            </a:endParaRP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sz="2800" kern="1400" spc="100" dirty="0">
                <a:latin typeface="Times New Roman" pitchFamily="18" charset="0"/>
                <a:ea typeface="黑体" pitchFamily="49" charset="-122"/>
              </a:rPr>
              <a:t>二值逻辑简介</a:t>
            </a:r>
            <a:endParaRPr lang="en-US" altLang="zh-CN" sz="2800" kern="1400" spc="100" dirty="0">
              <a:latin typeface="Times New Roman" pitchFamily="18" charset="0"/>
              <a:ea typeface="黑体" pitchFamily="49" charset="-122"/>
            </a:endParaRP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sz="2800" kern="1400" spc="100" dirty="0" smtClean="0">
                <a:latin typeface="Times New Roman" pitchFamily="18" charset="0"/>
                <a:ea typeface="黑体" pitchFamily="49" charset="-122"/>
              </a:rPr>
              <a:t>自然语言的模糊集合表示</a:t>
            </a:r>
            <a:endParaRPr lang="en-US" altLang="zh-CN" sz="2800" kern="1400" spc="100" dirty="0">
              <a:latin typeface="Times New Roman" pitchFamily="18" charset="0"/>
              <a:ea typeface="黑体" pitchFamily="49" charset="-122"/>
            </a:endParaRP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sz="2800" kern="1400" spc="1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模糊逻辑和近似推理</a:t>
            </a:r>
            <a:endParaRPr lang="en-US" altLang="zh-CN" sz="2800" kern="1400" spc="100" dirty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altLang="zh-CN" sz="2800" kern="1400" spc="100" dirty="0" smtClean="0">
                <a:latin typeface="Times New Roman" pitchFamily="18" charset="0"/>
                <a:ea typeface="黑体" pitchFamily="49" charset="-122"/>
              </a:rPr>
              <a:t>T-S</a:t>
            </a:r>
            <a:r>
              <a:rPr lang="zh-CN" altLang="en-US" sz="2800" kern="1400" spc="100" dirty="0" smtClean="0">
                <a:latin typeface="Times New Roman" pitchFamily="18" charset="0"/>
                <a:ea typeface="黑体" pitchFamily="49" charset="-122"/>
              </a:rPr>
              <a:t>型模糊推理</a:t>
            </a:r>
            <a:endParaRPr lang="en-US" altLang="zh-CN" sz="2800" kern="1400" spc="10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124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 第三章  模糊控制的逻辑学基础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4.2 </a:t>
            </a:r>
            <a:r>
              <a:rPr lang="zh-CN" altLang="zh-CN" sz="3200" b="1" dirty="0">
                <a:solidFill>
                  <a:schemeClr val="bg1"/>
                </a:solidFill>
              </a:rPr>
              <a:t>常用的两种基本模糊条件语句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520142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 smtClean="0">
                    <a:latin typeface="Times New Roman" pitchFamily="18" charset="0"/>
                  </a:rPr>
                  <a:t>假设用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a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代表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水位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，A代表水位的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高低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，简单模糊命题中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水位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可用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表示，</a:t>
                </a:r>
                <a:r>
                  <a:rPr lang="en-US" altLang="zh-CN" sz="2400" b="1" kern="1400" spc="1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的取值代表水位的高低；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用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b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代表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进水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，B代表进水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的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流速”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，简单命题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进水流速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可用</a:t>
                </a:r>
                <a14:m>
                  <m:oMath xmlns:m="http://schemas.openxmlformats.org/officeDocument/2006/math">
                    <m:r>
                      <a:rPr lang="en-US" altLang="zh-CN" sz="2400" b="1" i="1" kern="1400" spc="100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 smtClean="0"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zh-TW" altLang="zh-CN" sz="2400" b="1" kern="1400" spc="100" dirty="0" smtClean="0">
                    <a:latin typeface="Times New Roman" pitchFamily="18" charset="0"/>
                  </a:rPr>
                  <a:t> 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表示， 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的取值代表进水流速的快慢程度；用u代表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阀门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，U代表关闭阀门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，</a:t>
                </a:r>
                <a:r>
                  <a:rPr lang="en-US" altLang="zh-CN" sz="2400" b="1" kern="1400" spc="1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1400" spc="100" smtClean="0"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 smtClean="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 smtClean="0">
                    <a:latin typeface="Times New Roman" pitchFamily="18" charset="0"/>
                  </a:rPr>
                  <a:t>的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取值代表关闭阀门的速度快慢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TW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zh-CN" sz="2400" b="1" kern="1400" spc="100" dirty="0" smtClean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如果水位正好而进水流速快，则慢关阀门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及类似的条件命题，都可以表示为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altLang="zh-CN" sz="2400" b="1" i="1" kern="1400" spc="10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400" b="1" i="1" kern="1400" spc="10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altLang="zh-CN" sz="2400" b="1" i="1" kern="1400" spc="10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sz="2400" b="1" i="1" kern="1400" spc="100"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，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只是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m:rPr>
                        <m:nor/>
                      </m:rPr>
                      <a:rPr lang="zh-TW" altLang="zh-CN" sz="2400" b="1" kern="1400" spc="100" dirty="0">
                        <a:latin typeface="Times New Roman" pitchFamily="18" charset="0"/>
                      </a:rPr>
                      <m:t>、</m:t>
                    </m:r>
                    <m:r>
                      <a:rPr lang="en-US" altLang="zh-CN" sz="2400" b="1" i="1" kern="1400" spc="10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𝒃</m:t>
                        </m:r>
                      </m:e>
                    </m:d>
                    <m:r>
                      <m:rPr>
                        <m:nor/>
                      </m:rPr>
                      <a:rPr lang="zh-TW" altLang="zh-CN" sz="2400" b="1" kern="1400" spc="100" dirty="0">
                        <a:latin typeface="Times New Roman" pitchFamily="18" charset="0"/>
                      </a:rPr>
                      <m:t>和</m:t>
                    </m:r>
                    <m:r>
                      <a:rPr lang="en-US" altLang="zh-CN" sz="2400" b="1" i="1" kern="1400" spc="100"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 smtClean="0">
                    <a:latin typeface="Times New Roman" pitchFamily="18" charset="0"/>
                  </a:rPr>
                  <a:t> 的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取值不同而已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TW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 smtClean="0">
                    <a:latin typeface="Times New Roman" pitchFamily="18" charset="0"/>
                  </a:rPr>
                  <a:t>这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类条件命题大量被用在模糊控制系统中，因为在一般的控制系统中，</a:t>
                </a:r>
                <a:r>
                  <a:rPr lang="zh-TW" altLang="zh-CN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经常要根据变量和变量的变化率两个输</a:t>
                </a:r>
                <a:r>
                  <a:rPr lang="zh-CN" altLang="zh-CN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入</a:t>
                </a:r>
                <a:r>
                  <a:rPr lang="zh-TW" altLang="zh-CN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量确定输出作用量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zh-CN" altLang="zh-CN" sz="2400" b="1" kern="1400" spc="1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5201424"/>
              </a:xfrm>
              <a:prstGeom prst="rect">
                <a:avLst/>
              </a:prstGeom>
              <a:blipFill rotWithShape="1">
                <a:blip r:embed="rId4"/>
                <a:stretch>
                  <a:fillRect l="-1108" t="-1290" r="-5301" b="-1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4.2 </a:t>
            </a:r>
            <a:r>
              <a:rPr lang="zh-CN" altLang="zh-CN" sz="3200" b="1" dirty="0">
                <a:solidFill>
                  <a:schemeClr val="bg1"/>
                </a:solidFill>
              </a:rPr>
              <a:t>常用的两种基本模糊条件语句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en-US" sz="2400" b="1" kern="1400" spc="100" dirty="0" smtClean="0">
                <a:latin typeface="Times New Roman" pitchFamily="18" charset="0"/>
              </a:rPr>
              <a:t>模糊蕴含关系的计算方法</a:t>
            </a:r>
            <a:endParaRPr lang="zh-CN" altLang="zh-CN" sz="2400" b="1" kern="1400" spc="1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6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4.2 </a:t>
            </a:r>
            <a:r>
              <a:rPr lang="zh-CN" altLang="zh-CN" sz="3200" b="1" dirty="0">
                <a:solidFill>
                  <a:schemeClr val="bg1"/>
                </a:solidFill>
              </a:rPr>
              <a:t>常用的两种基本模糊条件语句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52572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en-US" altLang="zh-CN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4.2.3  </a:t>
                </a:r>
                <a:r>
                  <a:rPr lang="zh-CN" altLang="en-US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若</a:t>
                </a:r>
                <a:r>
                  <a:rPr lang="en-US" altLang="zh-CN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A</a:t>
                </a:r>
                <a:r>
                  <a:rPr lang="zh-CN" altLang="en-US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kern="1400" spc="100">
                            <a:solidFill>
                              <a:srgbClr val="FF0000"/>
                            </a:solidFill>
                            <a:latin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b="1" kern="1400" spc="100">
                            <a:solidFill>
                              <a:srgbClr val="FF0000"/>
                            </a:solidFill>
                            <a:latin typeface="Times New Roman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sz="2400" b="1" kern="1400" spc="100">
                            <a:solidFill>
                              <a:srgbClr val="FF0000"/>
                            </a:solidFill>
                            <a:latin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400" b="1" kern="1400" spc="100">
                        <a:solidFill>
                          <a:srgbClr val="FF0000"/>
                        </a:solidFill>
                        <a:latin typeface="Times New Roman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2400" b="1" kern="1400" spc="100" dirty="0">
                        <a:solidFill>
                          <a:srgbClr val="FF0000"/>
                        </a:solidFill>
                        <a:latin typeface="Times New Roman" pitchFamily="18" charset="0"/>
                      </a:rPr>
                      <m:t>否则</m:t>
                    </m:r>
                    <m:sSub>
                      <m:sSubPr>
                        <m:ctrlPr>
                          <a:rPr lang="en-US" altLang="zh-CN" sz="2400" b="1" kern="1400" spc="100">
                            <a:solidFill>
                              <a:srgbClr val="FF0000"/>
                            </a:solidFill>
                            <a:latin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400" b="1" kern="1400" spc="100">
                            <a:solidFill>
                              <a:srgbClr val="FF0000"/>
                            </a:solidFill>
                            <a:latin typeface="Times New Roman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0" kern="1400" spc="1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等其他情况</a:t>
                </a:r>
                <a:endParaRPr lang="en-US" altLang="zh-CN" sz="2400" b="1" kern="1400" spc="1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zh-TW" altLang="zh-CN" sz="2400" b="1" kern="1400" spc="100" dirty="0" smtClean="0">
                    <a:latin typeface="Times New Roman" pitchFamily="18" charset="0"/>
                  </a:rPr>
                  <a:t>对于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常见的复合条件命题像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若A则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kern="1400" spc="100">
                            <a:solidFill>
                              <a:schemeClr val="tx1"/>
                            </a:solidFill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kern="1400" spc="10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400" spc="10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CN" sz="2400" b="1" kern="1400" spc="100" dirty="0" smtClean="0">
                    <a:latin typeface="Times New Roman" pitchFamily="18" charset="0"/>
                  </a:rPr>
                  <a:t>，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否则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kern="1400" spc="100">
                            <a:solidFill>
                              <a:schemeClr val="tx1"/>
                            </a:solidFill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kern="1400" spc="10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400" spc="10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zh-CN" altLang="zh-CN" sz="2400" b="1" kern="1400" spc="100" dirty="0" smtClean="0">
                    <a:latin typeface="Times New Roman" pitchFamily="18" charset="0"/>
                  </a:rPr>
                  <a:t>”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、“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若A或B或C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……，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则U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、若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A且B且C，则U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等，都可以由多个上面介绍的两种基本条件命题组合构成。</a:t>
                </a:r>
                <a:endParaRPr lang="zh-CN" altLang="zh-CN" sz="2400" b="1" kern="1400" spc="100" dirty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zh-TW" altLang="zh-CN" sz="2400" b="1" kern="1400" spc="100" dirty="0">
                    <a:latin typeface="Times New Roman" pitchFamily="18" charset="0"/>
                  </a:rPr>
                  <a:t>例如，条件命题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如果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a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是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A，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则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u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kern="1400" spc="100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kern="1400" spc="10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400" spc="10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，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否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则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 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kern="1400" spc="100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kern="1400" spc="10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400" spc="10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”，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可以分解成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如果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a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是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A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，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则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u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kern="1400" spc="100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kern="1400" spc="10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400" spc="10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和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如果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a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kern="1400" spc="10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1" i="1" kern="1400" spc="100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TW" sz="2400" b="1" i="1" kern="1400" spc="100" smtClean="0">
                            <a:latin typeface="Cambria Math"/>
                          </a:rPr>
                          <m:t>𝑪</m:t>
                        </m:r>
                      </m:sup>
                    </m:sSup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，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则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u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kern="1400" spc="100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kern="1400" spc="10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400" spc="10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两个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altLang="zh-CN" sz="2400" b="1" i="1" kern="1400" spc="10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zh-CN" sz="2400" b="1" kern="1400" spc="1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型条件命题，分别求出它们的模糊蕴涵关系，然后再将它们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并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在一起。因而，它的模糊蕴涵关系</a:t>
                </a:r>
                <a14:m>
                  <m:oMath xmlns:m="http://schemas.openxmlformats.org/officeDocument/2006/math">
                    <m:r>
                      <a:rPr lang="en-US" altLang="zh-TW" sz="2400" b="1" i="1" kern="1400" spc="100">
                        <a:latin typeface="Cambria Math"/>
                      </a:rPr>
                      <m:t>𝑹</m:t>
                    </m:r>
                    <m:d>
                      <m:dPr>
                        <m:ctrlPr>
                          <a:rPr lang="en-US" altLang="zh-TW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>
                            <a:latin typeface="Cambria Math"/>
                          </a:rPr>
                          <m:t>𝒂</m:t>
                        </m:r>
                        <m:r>
                          <a:rPr lang="zh-CN" altLang="en-US" sz="2400" b="1" i="1" kern="1400" spc="100">
                            <a:latin typeface="Cambria Math"/>
                          </a:rPr>
                          <m:t>，</m:t>
                        </m:r>
                        <m:r>
                          <a:rPr lang="en-US" altLang="zh-CN" sz="2400" b="1" i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altLang="zh-CN" sz="2400" b="1" kern="1400" spc="100" dirty="0">
                    <a:latin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1" i="1" kern="1400" spc="100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 kern="1400" spc="100" dirty="0">
                            <a:latin typeface="Cambria Math"/>
                          </a:rPr>
                          <m:t>𝑨</m:t>
                        </m:r>
                        <m:d>
                          <m:dPr>
                            <m:ctrlPr>
                              <a:rPr lang="en-US" altLang="zh-TW" sz="2400" b="1" i="1" kern="1400" spc="100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1" i="1" kern="1400" spc="100" dirty="0">
                                <a:latin typeface="Cambria Math"/>
                              </a:rPr>
                              <m:t>𝒂</m:t>
                            </m:r>
                          </m:e>
                        </m:d>
                        <m:r>
                          <a:rPr lang="en-US" altLang="zh-TW" sz="2400" b="1" i="1" kern="1400" spc="100" dirty="0">
                            <a:latin typeface="Cambria Math"/>
                            <a:ea typeface="Cambria Math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TW" sz="2400" b="1" i="1" kern="1400" spc="100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400" b="1" i="1" kern="1400" spc="100" dirty="0" smtClean="0">
                                <a:latin typeface="Cambria Math"/>
                                <a:ea typeface="Cambria Math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TW" sz="2400" b="1" i="1" kern="1400" spc="100" dirty="0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b="1" i="1" kern="1400" spc="100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1" i="1" kern="1400" spc="100" dirty="0">
                                <a:latin typeface="Cambria Math"/>
                                <a:ea typeface="Cambria Math"/>
                              </a:rPr>
                              <m:t>𝒖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kern="1400" spc="100" dirty="0" smtClean="0">
                        <a:latin typeface="Cambria Math"/>
                        <a:ea typeface="Cambria Math"/>
                      </a:rPr>
                      <m:t>∨</m:t>
                    </m:r>
                    <m:d>
                      <m:dPr>
                        <m:ctrlPr>
                          <a:rPr lang="en-US" altLang="zh-TW" sz="2400" b="1" i="1" kern="1400" spc="100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1" i="1" kern="1400" spc="10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 kern="1400" spc="10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TW" sz="2400" b="1" i="1" kern="1400" spc="100">
                                <a:latin typeface="Cambria Math"/>
                              </a:rPr>
                              <m:t>𝑪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400" b="1" i="1" kern="1400" spc="100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1" i="1" kern="1400" spc="100" dirty="0">
                                <a:latin typeface="Cambria Math"/>
                              </a:rPr>
                              <m:t>𝒂</m:t>
                            </m:r>
                          </m:e>
                        </m:d>
                        <m:r>
                          <a:rPr lang="en-US" altLang="zh-TW" sz="2400" b="1" i="1" kern="1400" spc="100" dirty="0">
                            <a:latin typeface="Cambria Math"/>
                            <a:ea typeface="Cambria Math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sz="2400" b="1" i="1" kern="1400" spc="10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kern="1400" spc="100">
                                <a:latin typeface="Cambria Math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sz="2400" b="1" kern="1400" spc="10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b="1" i="1" kern="1400" spc="100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1" i="1" kern="1400" spc="100" dirty="0">
                                <a:latin typeface="Cambria Math"/>
                                <a:ea typeface="Cambria Math"/>
                              </a:rPr>
                              <m:t>𝒖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 ，具体运用中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视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a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情况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而定，可能输出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 kern="1400" spc="100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2400" b="1" i="1" kern="1400" spc="100" dirty="0">
                            <a:latin typeface="Cambria Math"/>
                            <a:ea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TW" sz="2400" b="1" i="1" kern="1400" spc="100" dirty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TW" sz="2400" b="1" i="1" kern="1400" spc="100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 dirty="0">
                            <a:latin typeface="Cambria Math"/>
                            <a:ea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，也可能输出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kern="1400" spc="100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kern="1400" spc="100"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TW" sz="2400" b="1" i="1" kern="1400" spc="100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 dirty="0">
                            <a:latin typeface="Cambria Math"/>
                            <a:ea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CN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zh-CN" altLang="zh-CN" sz="2400" b="1" kern="1400" spc="1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5257273"/>
              </a:xfrm>
              <a:prstGeom prst="rect">
                <a:avLst/>
              </a:prstGeom>
              <a:blipFill rotWithShape="1">
                <a:blip r:embed="rId4"/>
                <a:stretch>
                  <a:fillRect l="-1108" t="-1276" r="-5301" b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7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4.2 </a:t>
            </a:r>
            <a:r>
              <a:rPr lang="zh-CN" altLang="zh-CN" sz="3200" b="1" dirty="0">
                <a:solidFill>
                  <a:schemeClr val="bg1"/>
                </a:solidFill>
              </a:rPr>
              <a:t>常用的两种基本模糊条件语句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36471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zh-TW" altLang="zh-CN" sz="2400" b="1" kern="1400" spc="100" dirty="0" smtClean="0">
                    <a:latin typeface="Times New Roman" pitchFamily="18" charset="0"/>
                  </a:rPr>
                  <a:t>又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如，条件命题“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如果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a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是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A，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或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b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是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B，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或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c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是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C……，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则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u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是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U”，即“若</a:t>
                </a:r>
                <a14:m>
                  <m:oMath xmlns:m="http://schemas.openxmlformats.org/officeDocument/2006/math">
                    <m:r>
                      <a:rPr lang="en-US" altLang="zh-TW" sz="2400" b="1" kern="1400" spc="100" dirty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TW" sz="2400" b="1" i="1" kern="1400" spc="100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kern="1400" spc="100" dirty="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TW" sz="2400" b="1" i="0" kern="1400" spc="100" dirty="0" smtClean="0">
                        <a:latin typeface="Cambria Math"/>
                      </a:rPr>
                      <m:t>𝐁</m:t>
                    </m:r>
                    <m:d>
                      <m:dPr>
                        <m:ctrlPr>
                          <a:rPr lang="en-US" altLang="zh-TW" sz="2400" b="1" i="1" kern="1400" spc="100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 dirty="0" smtClean="0"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 或</a:t>
                </a:r>
                <a14:m>
                  <m:oMath xmlns:m="http://schemas.openxmlformats.org/officeDocument/2006/math">
                    <m:r>
                      <a:rPr lang="en-US" altLang="zh-TW" sz="2400" b="1" i="0" kern="1400" spc="100" dirty="0" smtClean="0">
                        <a:latin typeface="Cambria Math"/>
                      </a:rPr>
                      <m:t>𝐂</m:t>
                    </m:r>
                    <m:d>
                      <m:dPr>
                        <m:ctrlPr>
                          <a:rPr lang="en-US" altLang="zh-TW" sz="2400" b="1" i="1" kern="1400" spc="100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 dirty="0" smtClean="0">
                            <a:latin typeface="Cambria Math"/>
                          </a:rPr>
                          <m:t>𝒄</m:t>
                        </m:r>
                      </m:e>
                    </m:d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……，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kern="1400" spc="100"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 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”，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可分解成多个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kern="1400" spc="10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altLang="zh-CN" sz="2400" b="1" kern="1400" spc="100">
                        <a:latin typeface="Cambria Math"/>
                      </a:rPr>
                      <m:t>→</m:t>
                    </m:r>
                  </m:oMath>
                </a14:m>
                <a:r>
                  <a:rPr lang="en-US" altLang="zh-CN" sz="2400" b="1" kern="1400" spc="100" dirty="0"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kern="1400" spc="100"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 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条件命题，然后进行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“并”运算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。</a:t>
                </a:r>
                <a:endParaRPr lang="zh-CN" altLang="zh-CN" sz="2400" b="1" kern="1400" spc="100" dirty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</a:pPr>
                <a:r>
                  <a:rPr lang="zh-TW" altLang="zh-CN" sz="2400" b="1" kern="1400" spc="100" dirty="0">
                    <a:latin typeface="Times New Roman" pitchFamily="18" charset="0"/>
                  </a:rPr>
                  <a:t>对于条件命题“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如果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a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是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A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且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b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是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B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且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c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是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C……，则 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u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是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U”，“若</a:t>
                </a:r>
                <a14:m>
                  <m:oMath xmlns:m="http://schemas.openxmlformats.org/officeDocument/2006/math">
                    <m:r>
                      <a:rPr lang="en-US" altLang="zh-TW" sz="2400" b="1" kern="1400" spc="100" dirty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TW" sz="2400" b="1" i="1" kern="1400" spc="100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kern="1400" spc="100" dirty="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 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TW" sz="2400" b="1" kern="1400" spc="100" dirty="0">
                        <a:latin typeface="Cambria Math"/>
                      </a:rPr>
                      <m:t>𝐁</m:t>
                    </m:r>
                    <m:d>
                      <m:dPr>
                        <m:ctrlPr>
                          <a:rPr lang="en-US" altLang="zh-TW" sz="2400" b="1" i="1" kern="1400" spc="100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 dirty="0"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TW" sz="2400" b="1" kern="1400" spc="100" dirty="0">
                        <a:latin typeface="Cambria Math"/>
                      </a:rPr>
                      <m:t>𝐂</m:t>
                    </m:r>
                    <m:d>
                      <m:dPr>
                        <m:ctrlPr>
                          <a:rPr lang="en-US" altLang="zh-TW" sz="2400" b="1" i="1" kern="1400" spc="100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i="1" kern="1400" spc="100" dirty="0">
                            <a:latin typeface="Cambria Math"/>
                          </a:rPr>
                          <m:t>𝒄</m:t>
                        </m:r>
                      </m:e>
                    </m:d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……，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kern="1400" spc="100"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，则可分解成多个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kern="1400" spc="10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altLang="zh-CN" sz="2400" b="1" kern="1400" spc="100">
                        <a:latin typeface="Cambria Math"/>
                      </a:rPr>
                      <m:t>→</m:t>
                    </m:r>
                  </m:oMath>
                </a14:m>
                <a:r>
                  <a:rPr lang="en-US" altLang="zh-CN" sz="2400" b="1" kern="1400" spc="100" dirty="0"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kern="1400" spc="100"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altLang="zh-CN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b="1" kern="1400" spc="100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条件命题，然后进行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“交”运算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。</a:t>
                </a:r>
                <a:endParaRPr lang="zh-CN" altLang="zh-CN" sz="2400" b="1" kern="1400" spc="100" dirty="0">
                  <a:latin typeface="Times New Roman" pitchFamily="18" charset="0"/>
                </a:endParaRP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p"/>
                </a:pPr>
                <a:endParaRPr lang="zh-CN" altLang="zh-CN" sz="2400" b="1" kern="1400" spc="1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3647152"/>
              </a:xfrm>
              <a:prstGeom prst="rect">
                <a:avLst/>
              </a:prstGeom>
              <a:blipFill rotWithShape="1">
                <a:blip r:embed="rId4"/>
                <a:stretch>
                  <a:fillRect l="-1108" t="-1839" r="-5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0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本节内容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755650" y="1125538"/>
                <a:ext cx="7704138" cy="461664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 smtClean="0">
                    <a:latin typeface="+mn-ea"/>
                  </a:rPr>
                  <a:t>模糊</a:t>
                </a:r>
                <a:r>
                  <a:rPr lang="zh-CN" altLang="en-US" sz="2400" b="1" kern="1400" spc="100" dirty="0" smtClean="0">
                    <a:latin typeface="+mn-ea"/>
                  </a:rPr>
                  <a:t>逻辑和近似推理</a:t>
                </a:r>
                <a:endParaRPr lang="en-US" altLang="zh-CN" sz="2400" b="1" kern="1400" spc="100" dirty="0">
                  <a:latin typeface="+mn-ea"/>
                </a:endParaRPr>
              </a:p>
              <a:p>
                <a:pPr marL="800100" lvl="1" indent="-342900"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Ø"/>
                  <a:defRPr/>
                </a:pPr>
                <a:r>
                  <a:rPr lang="zh-CN" altLang="en-US" sz="2400" b="1" kern="1400" spc="100" dirty="0" smtClean="0">
                    <a:latin typeface="+mn-ea"/>
                  </a:rPr>
                  <a:t>模糊命题</a:t>
                </a:r>
                <a:endParaRPr lang="en-US" altLang="zh-CN" sz="2400" b="1" kern="1400" spc="100" dirty="0">
                  <a:latin typeface="+mn-ea"/>
                </a:endParaRPr>
              </a:p>
              <a:p>
                <a:pPr marL="800100" lvl="1" indent="-342900"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Ø"/>
                  <a:defRPr/>
                </a:pPr>
                <a:r>
                  <a:rPr lang="zh-CN" altLang="en-US" sz="2400" b="1" kern="1400" spc="100" dirty="0" smtClean="0">
                    <a:latin typeface="+mn-ea"/>
                  </a:rPr>
                  <a:t>常用的两种基本模糊条件语句</a:t>
                </a:r>
                <a:endParaRPr lang="en-US" altLang="zh-CN" sz="2400" b="1" kern="1400" spc="100" dirty="0" smtClean="0">
                  <a:latin typeface="+mn-ea"/>
                </a:endParaRPr>
              </a:p>
              <a:p>
                <a:pPr marL="914400" lvl="1" indent="-457200">
                  <a:lnSpc>
                    <a:spcPct val="150000"/>
                  </a:lnSpc>
                  <a:buClr>
                    <a:srgbClr val="C00000"/>
                  </a:buClr>
                  <a:buFont typeface="+mj-ea"/>
                  <a:buAutoNum type="circleNumDbPlain"/>
                  <a:defRPr/>
                </a:pPr>
                <a:r>
                  <a:rPr lang="zh-CN" altLang="en-US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若</a:t>
                </a:r>
                <a:r>
                  <a:rPr lang="en-US" altLang="zh-CN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A</a:t>
                </a:r>
                <a:r>
                  <a:rPr lang="zh-CN" altLang="en-US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，则</a:t>
                </a:r>
                <a:r>
                  <a:rPr lang="en-US" altLang="zh-CN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U</a:t>
                </a:r>
              </a:p>
              <a:p>
                <a:pPr marL="914400" lvl="1" indent="-457200">
                  <a:lnSpc>
                    <a:spcPct val="150000"/>
                  </a:lnSpc>
                  <a:buClr>
                    <a:srgbClr val="C00000"/>
                  </a:buClr>
                  <a:buFont typeface="+mj-ea"/>
                  <a:buAutoNum type="circleNumDbPlain"/>
                  <a:defRPr/>
                </a:pPr>
                <a:r>
                  <a:rPr lang="zh-CN" altLang="en-US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若</a:t>
                </a:r>
                <a:r>
                  <a:rPr lang="en-US" altLang="zh-CN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A</a:t>
                </a:r>
                <a:r>
                  <a:rPr lang="zh-CN" altLang="en-US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且</a:t>
                </a:r>
                <a:r>
                  <a:rPr lang="en-US" altLang="zh-CN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B</a:t>
                </a:r>
                <a:r>
                  <a:rPr lang="zh-CN" altLang="en-US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，则</a:t>
                </a:r>
                <a:r>
                  <a:rPr lang="en-US" altLang="zh-CN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U</a:t>
                </a:r>
              </a:p>
              <a:p>
                <a:pPr marL="914400" lvl="1" indent="-457200">
                  <a:lnSpc>
                    <a:spcPct val="150000"/>
                  </a:lnSpc>
                  <a:buClr>
                    <a:srgbClr val="C00000"/>
                  </a:buClr>
                  <a:buFont typeface="+mj-ea"/>
                  <a:buAutoNum type="circleNumDbPlain"/>
                  <a:defRPr/>
                </a:pPr>
                <a:r>
                  <a:rPr lang="zh-CN" altLang="en-US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若</a:t>
                </a:r>
                <a:r>
                  <a:rPr lang="en-US" altLang="zh-CN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A</a:t>
                </a:r>
                <a:r>
                  <a:rPr lang="zh-CN" altLang="en-US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kern="1400" spc="100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kern="1400" spc="10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zh-CN" altLang="en-US" sz="2400" b="1" kern="1400" spc="100">
                        <a:solidFill>
                          <a:srgbClr val="FF0000"/>
                        </a:solidFill>
                        <a:latin typeface="Cambria Math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2400" b="1" kern="1400" spc="100" dirty="0">
                        <a:solidFill>
                          <a:srgbClr val="FF0000"/>
                        </a:solidFill>
                        <a:latin typeface="Times New Roman" pitchFamily="18" charset="0"/>
                      </a:rPr>
                      <m:t>否则</m:t>
                    </m:r>
                    <m:sSub>
                      <m:sSubPr>
                        <m:ctrlPr>
                          <a:rPr lang="en-US" altLang="zh-CN" sz="2400" b="1" i="1" kern="1400" spc="10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kern="1400" spc="100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en-US" altLang="zh-CN" sz="2400" b="1" kern="1400" spc="10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等其他情况</a:t>
                </a:r>
                <a:endParaRPr lang="en-US" altLang="zh-CN" sz="2400" b="1" kern="1400" spc="100" dirty="0">
                  <a:solidFill>
                    <a:srgbClr val="FF0000"/>
                  </a:solidFill>
                  <a:latin typeface="Times New Roman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endParaRPr lang="en-US" altLang="zh-CN" sz="2400" b="1" kern="1400" spc="100" dirty="0">
                  <a:latin typeface="+mn-ea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endParaRPr lang="zh-CN" altLang="en-US" sz="2800" dirty="0">
                  <a:latin typeface="Arial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4616648"/>
              </a:xfrm>
              <a:prstGeom prst="rect">
                <a:avLst/>
              </a:prstGeom>
              <a:blipFill rotWithShape="1">
                <a:blip r:embed="rId4"/>
                <a:stretch>
                  <a:fillRect l="-1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6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marL="342900" indent="-342900"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0" y="2636838"/>
            <a:ext cx="9144000" cy="936625"/>
          </a:xfrm>
        </p:spPr>
        <p:txBody>
          <a:bodyPr rtlCol="0">
            <a:normAutofit/>
          </a:bodyPr>
          <a:lstStyle/>
          <a:p>
            <a:pPr lvl="1" algn="ctr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/>
            </a:pPr>
            <a:r>
              <a:rPr lang="en-US" altLang="zh-CN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Thank you all !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4.1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模糊命题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en-US" altLang="zh-CN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4.1.1  </a:t>
            </a:r>
            <a:r>
              <a:rPr lang="zh-CN" altLang="en-US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简单模糊命题及其真值的表示</a:t>
            </a:r>
            <a:r>
              <a:rPr lang="zh-CN" altLang="en-US" sz="2400" b="1" kern="1400" spc="100" dirty="0" smtClean="0">
                <a:solidFill>
                  <a:srgbClr val="FF0000"/>
                </a:solidFill>
                <a:latin typeface="Times New Roman" pitchFamily="18" charset="0"/>
              </a:rPr>
              <a:t>方法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TW" altLang="zh-CN" sz="2400" b="1" kern="1400" spc="100" dirty="0" smtClean="0">
                <a:latin typeface="Times New Roman" pitchFamily="18" charset="0"/>
              </a:rPr>
              <a:t>现实</a:t>
            </a:r>
            <a:r>
              <a:rPr lang="zh-TW" altLang="zh-CN" sz="2400" b="1" kern="1400" spc="100" dirty="0">
                <a:latin typeface="Times New Roman" pitchFamily="18" charset="0"/>
              </a:rPr>
              <a:t>世界中的事物并非都能用清晰命题描述，尤其是用语言表述的判断和推理</a:t>
            </a:r>
            <a:r>
              <a:rPr lang="zh-TW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TW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TW" altLang="zh-CN" sz="2400" b="1" kern="1400" spc="100" dirty="0" smtClean="0">
                <a:latin typeface="Times New Roman" pitchFamily="18" charset="0"/>
              </a:rPr>
              <a:t>例如</a:t>
            </a:r>
            <a:r>
              <a:rPr lang="zh-CN" altLang="zh-CN" sz="2400" b="1" kern="1400" spc="100" dirty="0">
                <a:latin typeface="Times New Roman" pitchFamily="18" charset="0"/>
              </a:rPr>
              <a:t>，”</a:t>
            </a:r>
            <a:r>
              <a:rPr lang="zh-TW" altLang="zh-CN" sz="2400" b="1" kern="1400" spc="100" dirty="0">
                <a:latin typeface="Times New Roman" pitchFamily="18" charset="0"/>
              </a:rPr>
              <a:t>他是个大个子</a:t>
            </a:r>
            <a:r>
              <a:rPr lang="zh-CN" altLang="zh-CN" sz="2400" b="1" kern="1400" spc="100" dirty="0">
                <a:latin typeface="Times New Roman" pitchFamily="18" charset="0"/>
              </a:rPr>
              <a:t>”</a:t>
            </a:r>
            <a:r>
              <a:rPr lang="zh-TW" altLang="zh-CN" sz="2400" b="1" kern="1400" spc="100" dirty="0">
                <a:latin typeface="Times New Roman" pitchFamily="18" charset="0"/>
              </a:rPr>
              <a:t>、</a:t>
            </a:r>
            <a:r>
              <a:rPr lang="zh-CN" altLang="zh-CN" sz="2400" b="1" kern="1400" spc="100" dirty="0">
                <a:latin typeface="Times New Roman" pitchFamily="18" charset="0"/>
              </a:rPr>
              <a:t>”</a:t>
            </a:r>
            <a:r>
              <a:rPr lang="zh-TW" altLang="zh-CN" sz="2400" b="1" kern="1400" spc="100" dirty="0">
                <a:latin typeface="Times New Roman" pitchFamily="18" charset="0"/>
              </a:rPr>
              <a:t>炉温太高</a:t>
            </a:r>
            <a:r>
              <a:rPr lang="zh-CN" altLang="zh-CN" sz="2400" b="1" kern="1400" spc="100" dirty="0">
                <a:latin typeface="Times New Roman" pitchFamily="18" charset="0"/>
              </a:rPr>
              <a:t>”</a:t>
            </a:r>
            <a:r>
              <a:rPr lang="zh-TW" altLang="zh-CN" sz="2400" b="1" kern="1400" spc="100" dirty="0">
                <a:latin typeface="Times New Roman" pitchFamily="18" charset="0"/>
              </a:rPr>
              <a:t>、</a:t>
            </a:r>
            <a:r>
              <a:rPr lang="zh-CN" altLang="zh-CN" sz="2400" b="1" kern="1400" spc="100" dirty="0">
                <a:latin typeface="Times New Roman" pitchFamily="18" charset="0"/>
              </a:rPr>
              <a:t>”</a:t>
            </a:r>
            <a:r>
              <a:rPr lang="zh-TW" altLang="zh-CN" sz="2400" b="1" kern="1400" spc="100" dirty="0">
                <a:latin typeface="Times New Roman" pitchFamily="18" charset="0"/>
              </a:rPr>
              <a:t>老李是个大胡子</a:t>
            </a:r>
            <a:r>
              <a:rPr lang="zh-CN" altLang="zh-CN" sz="2400" b="1" kern="1400" spc="100" dirty="0">
                <a:latin typeface="Times New Roman" pitchFamily="18" charset="0"/>
              </a:rPr>
              <a:t>”……</a:t>
            </a:r>
            <a:r>
              <a:rPr lang="zh-TW" altLang="zh-CN" sz="2400" b="1" kern="1400" spc="100" dirty="0">
                <a:latin typeface="Times New Roman" pitchFamily="18" charset="0"/>
              </a:rPr>
              <a:t>这些语句中的</a:t>
            </a:r>
            <a:r>
              <a:rPr lang="zh-CN" altLang="zh-CN" sz="2400" b="1" kern="1400" spc="100" dirty="0">
                <a:latin typeface="Times New Roman" pitchFamily="18" charset="0"/>
              </a:rPr>
              <a:t>”</a:t>
            </a:r>
            <a:r>
              <a:rPr lang="zh-TW" altLang="zh-CN" sz="2400" b="1" kern="1400" spc="100" dirty="0">
                <a:latin typeface="Times New Roman" pitchFamily="18" charset="0"/>
              </a:rPr>
              <a:t>大个子</a:t>
            </a:r>
            <a:r>
              <a:rPr lang="zh-CN" altLang="zh-CN" sz="2400" b="1" kern="1400" spc="100" dirty="0">
                <a:latin typeface="Times New Roman" pitchFamily="18" charset="0"/>
              </a:rPr>
              <a:t>”</a:t>
            </a:r>
            <a:r>
              <a:rPr lang="zh-TW" altLang="zh-CN" sz="2400" b="1" kern="1400" spc="100" dirty="0">
                <a:latin typeface="Times New Roman" pitchFamily="18" charset="0"/>
              </a:rPr>
              <a:t>、</a:t>
            </a:r>
            <a:r>
              <a:rPr lang="zh-CN" altLang="zh-CN" sz="2400" b="1" kern="1400" spc="100" dirty="0">
                <a:latin typeface="Times New Roman" pitchFamily="18" charset="0"/>
              </a:rPr>
              <a:t>”</a:t>
            </a:r>
            <a:r>
              <a:rPr lang="zh-TW" altLang="zh-CN" sz="2400" b="1" kern="1400" spc="100" dirty="0">
                <a:latin typeface="Times New Roman" pitchFamily="18" charset="0"/>
              </a:rPr>
              <a:t>太高</a:t>
            </a:r>
            <a:r>
              <a:rPr lang="zh-CN" altLang="zh-CN" sz="2400" b="1" kern="1400" spc="100" dirty="0">
                <a:latin typeface="Times New Roman" pitchFamily="18" charset="0"/>
              </a:rPr>
              <a:t>”</a:t>
            </a:r>
            <a:r>
              <a:rPr lang="zh-TW" altLang="zh-CN" sz="2400" b="1" kern="1400" spc="100" dirty="0">
                <a:latin typeface="Times New Roman" pitchFamily="18" charset="0"/>
              </a:rPr>
              <a:t>、</a:t>
            </a:r>
            <a:r>
              <a:rPr lang="zh-CN" altLang="zh-CN" sz="2400" b="1" kern="1400" spc="100" dirty="0">
                <a:latin typeface="Times New Roman" pitchFamily="18" charset="0"/>
              </a:rPr>
              <a:t>”</a:t>
            </a:r>
            <a:r>
              <a:rPr lang="zh-TW" altLang="zh-CN" sz="2400" b="1" kern="1400" spc="100" dirty="0">
                <a:latin typeface="Times New Roman" pitchFamily="18" charset="0"/>
              </a:rPr>
              <a:t>大胡子</a:t>
            </a:r>
            <a:r>
              <a:rPr lang="zh-CN" altLang="zh-CN" sz="2400" b="1" kern="1400" spc="100" dirty="0">
                <a:latin typeface="Times New Roman" pitchFamily="18" charset="0"/>
              </a:rPr>
              <a:t>”</a:t>
            </a:r>
            <a:r>
              <a:rPr lang="zh-TW" altLang="zh-CN" sz="2400" b="1" kern="1400" spc="100" dirty="0">
                <a:latin typeface="Times New Roman" pitchFamily="18" charset="0"/>
              </a:rPr>
              <a:t>等概念的边界都不清晰，带有很大的模糊性</a:t>
            </a:r>
            <a:r>
              <a:rPr lang="zh-TW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TW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TW" altLang="zh-CN" sz="2400" b="1" kern="1400" spc="100" dirty="0" smtClean="0">
                <a:latin typeface="Times New Roman" pitchFamily="18" charset="0"/>
              </a:rPr>
              <a:t>虽然</a:t>
            </a:r>
            <a:r>
              <a:rPr lang="zh-TW" altLang="zh-CN" sz="2400" b="1" kern="1400" spc="100" dirty="0">
                <a:latin typeface="Times New Roman" pitchFamily="18" charset="0"/>
              </a:rPr>
              <a:t>这些陈述句不</a:t>
            </a:r>
            <a:r>
              <a:rPr lang="zh-CN" altLang="zh-CN" sz="2400" b="1" kern="1400" spc="100" dirty="0">
                <a:latin typeface="Times New Roman" pitchFamily="18" charset="0"/>
              </a:rPr>
              <a:t>属</a:t>
            </a:r>
            <a:r>
              <a:rPr lang="zh-TW" altLang="zh-CN" sz="2400" b="1" kern="1400" spc="100" dirty="0">
                <a:latin typeface="Times New Roman" pitchFamily="18" charset="0"/>
              </a:rPr>
              <a:t>清晰判断，却能传达一些</a:t>
            </a:r>
            <a:r>
              <a:rPr lang="zh-CN" altLang="zh-CN" sz="2400" b="1" kern="1400" spc="100" dirty="0">
                <a:latin typeface="Times New Roman" pitchFamily="18" charset="0"/>
              </a:rPr>
              <a:t>“精</a:t>
            </a:r>
            <a:r>
              <a:rPr lang="zh-TW" altLang="zh-CN" sz="2400" b="1" kern="1400" spc="100" dirty="0">
                <a:latin typeface="Times New Roman" pitchFamily="18" charset="0"/>
              </a:rPr>
              <a:t>确</a:t>
            </a:r>
            <a:r>
              <a:rPr lang="zh-CN" altLang="zh-CN" sz="2400" b="1" kern="1400" spc="100" dirty="0">
                <a:latin typeface="Times New Roman" pitchFamily="18" charset="0"/>
              </a:rPr>
              <a:t>”</a:t>
            </a:r>
            <a:r>
              <a:rPr lang="zh-TW" altLang="zh-CN" sz="2400" b="1" kern="1400" spc="100" dirty="0">
                <a:latin typeface="Times New Roman" pitchFamily="18" charset="0"/>
              </a:rPr>
              <a:t>信息，比如说</a:t>
            </a:r>
            <a:r>
              <a:rPr lang="zh-CN" altLang="zh-CN" sz="2400" b="1" kern="1400" spc="100" dirty="0">
                <a:latin typeface="Times New Roman" pitchFamily="18" charset="0"/>
              </a:rPr>
              <a:t>“</a:t>
            </a:r>
            <a:r>
              <a:rPr lang="zh-TW" altLang="zh-CN" sz="2400" b="1" kern="1400" spc="100" dirty="0">
                <a:latin typeface="Times New Roman" pitchFamily="18" charset="0"/>
              </a:rPr>
              <a:t>老李有一千八百零一根胡子</a:t>
            </a:r>
            <a:r>
              <a:rPr lang="zh-CN" altLang="zh-CN" sz="2400" b="1" kern="1400" spc="100" dirty="0">
                <a:latin typeface="Times New Roman" pitchFamily="18" charset="0"/>
              </a:rPr>
              <a:t>”</a:t>
            </a:r>
            <a:r>
              <a:rPr lang="zh-TW" altLang="zh-CN" sz="2400" b="1" kern="1400" spc="100" dirty="0">
                <a:latin typeface="Times New Roman" pitchFamily="18" charset="0"/>
              </a:rPr>
              <a:t>，远没有说</a:t>
            </a:r>
            <a:r>
              <a:rPr lang="zh-CN" altLang="zh-CN" sz="2400" b="1" kern="1400" spc="100" dirty="0">
                <a:latin typeface="Times New Roman" pitchFamily="18" charset="0"/>
              </a:rPr>
              <a:t>“</a:t>
            </a:r>
            <a:r>
              <a:rPr lang="zh-TW" altLang="zh-CN" sz="2400" b="1" kern="1400" spc="100" dirty="0">
                <a:latin typeface="Times New Roman" pitchFamily="18" charset="0"/>
              </a:rPr>
              <a:t>老李是个大胡子</a:t>
            </a:r>
            <a:r>
              <a:rPr lang="zh-CN" altLang="zh-CN" sz="2400" b="1" kern="1400" spc="100" dirty="0">
                <a:latin typeface="Times New Roman" pitchFamily="18" charset="0"/>
              </a:rPr>
              <a:t>”</a:t>
            </a:r>
            <a:r>
              <a:rPr lang="zh-TW" altLang="zh-CN" sz="2400" b="1" kern="1400" spc="100" dirty="0">
                <a:latin typeface="Times New Roman" pitchFamily="18" charset="0"/>
              </a:rPr>
              <a:t>传达的信息</a:t>
            </a:r>
            <a:r>
              <a:rPr lang="zh-CN" altLang="zh-CN" sz="2400" b="1" kern="1400" spc="100" dirty="0">
                <a:latin typeface="Times New Roman" pitchFamily="18" charset="0"/>
              </a:rPr>
              <a:t>“</a:t>
            </a:r>
            <a:r>
              <a:rPr lang="zh-TW" altLang="zh-CN" sz="2400" b="1" kern="1400" spc="100" dirty="0">
                <a:latin typeface="Times New Roman" pitchFamily="18" charset="0"/>
              </a:rPr>
              <a:t>准确</a:t>
            </a:r>
            <a:r>
              <a:rPr lang="zh-CN" altLang="zh-CN" sz="2400" b="1" kern="1400" spc="100" dirty="0">
                <a:latin typeface="Times New Roman" pitchFamily="18" charset="0"/>
              </a:rPr>
              <a:t>”</a:t>
            </a:r>
            <a:r>
              <a:rPr lang="zh-TW" altLang="zh-CN" sz="2400" b="1" kern="1400" spc="100" dirty="0">
                <a:latin typeface="Times New Roman" pitchFamily="18" charset="0"/>
              </a:rPr>
              <a:t>、</a:t>
            </a:r>
            <a:r>
              <a:rPr lang="zh-CN" altLang="zh-CN" sz="2400" b="1" kern="1400" spc="100" dirty="0">
                <a:latin typeface="Times New Roman" pitchFamily="18" charset="0"/>
              </a:rPr>
              <a:t>“</a:t>
            </a:r>
            <a:r>
              <a:rPr lang="zh-TW" altLang="zh-CN" sz="2400" b="1" kern="1400" spc="100" dirty="0">
                <a:latin typeface="Times New Roman" pitchFamily="18" charset="0"/>
              </a:rPr>
              <a:t>完整</a:t>
            </a:r>
            <a:r>
              <a:rPr lang="zh-CN" altLang="zh-CN" sz="2400" b="1" kern="1400" spc="100" dirty="0">
                <a:latin typeface="Times New Roman" pitchFamily="18" charset="0"/>
              </a:rPr>
              <a:t>”</a:t>
            </a:r>
            <a:r>
              <a:rPr lang="zh-TW" altLang="zh-CN" sz="2400" b="1" kern="1400" spc="100" dirty="0">
                <a:latin typeface="Times New Roman" pitchFamily="18" charset="0"/>
              </a:rPr>
              <a:t>和容易被人理解</a:t>
            </a:r>
            <a:r>
              <a:rPr lang="zh-TW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TW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TW" altLang="zh-CN" sz="2400" b="1" kern="1400" spc="100" dirty="0" smtClean="0">
                <a:latin typeface="Times New Roman" pitchFamily="18" charset="0"/>
              </a:rPr>
              <a:t>类似</a:t>
            </a:r>
            <a:r>
              <a:rPr lang="zh-TW" altLang="zh-CN" sz="2400" b="1" kern="1400" spc="100" dirty="0">
                <a:latin typeface="Times New Roman" pitchFamily="18" charset="0"/>
              </a:rPr>
              <a:t>这样的语句，凡是含有模糊概念或带有模糊性的陈述句，统称</a:t>
            </a:r>
            <a:r>
              <a:rPr lang="zh-TW" altLang="zh-CN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模糊命题</a:t>
            </a:r>
            <a:r>
              <a:rPr lang="zh-TW" altLang="zh-CN" sz="2400" b="1" kern="1400" spc="100" dirty="0" smtClean="0">
                <a:latin typeface="Times New Roman" pitchFamily="18" charset="0"/>
              </a:rPr>
              <a:t>。</a:t>
            </a:r>
            <a:endParaRPr lang="zh-CN" altLang="zh-CN" sz="2400" b="1" kern="1400" spc="1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4.1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模糊命题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35702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TW" altLang="zh-CN" sz="2400" b="1" kern="1400" spc="100" dirty="0" smtClean="0">
                <a:latin typeface="Times New Roman" pitchFamily="18" charset="0"/>
              </a:rPr>
              <a:t>与</a:t>
            </a:r>
            <a:r>
              <a:rPr lang="zh-TW" altLang="zh-CN" sz="2400" b="1" kern="1400" spc="100" dirty="0">
                <a:latin typeface="Times New Roman" pitchFamily="18" charset="0"/>
              </a:rPr>
              <a:t>二值逻辑中的命题一样，把不能分解成更为简单的模糊命题，都称为</a:t>
            </a:r>
            <a:r>
              <a:rPr lang="zh-TW" altLang="zh-CN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简单模糊命题</a:t>
            </a:r>
            <a:r>
              <a:rPr lang="zh-TW" altLang="zh-CN" sz="2400" b="1" kern="1400" spc="100" dirty="0">
                <a:latin typeface="Times New Roman" pitchFamily="18" charset="0"/>
              </a:rPr>
              <a:t>或原子模糊命题</a:t>
            </a:r>
            <a:r>
              <a:rPr lang="zh-TW" altLang="zh-CN" sz="2400" b="1" kern="1400" spc="100" dirty="0" smtClean="0">
                <a:latin typeface="Times New Roman" pitchFamily="18" charset="0"/>
              </a:rPr>
              <a:t>，上述</a:t>
            </a:r>
            <a:r>
              <a:rPr lang="zh-TW" altLang="zh-CN" sz="2400" b="1" kern="1400" spc="100" dirty="0">
                <a:latin typeface="Times New Roman" pitchFamily="18" charset="0"/>
              </a:rPr>
              <a:t>几个语句就是简单模糊命题。</a:t>
            </a:r>
            <a:endParaRPr lang="zh-CN" altLang="zh-CN" sz="2400" b="1" kern="1400" spc="100" dirty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TW" altLang="zh-CN" sz="2400" b="1" kern="1400" spc="100" dirty="0">
                <a:latin typeface="Times New Roman" pitchFamily="18" charset="0"/>
              </a:rPr>
              <a:t>二值逻辑中命题的真值是指它属于</a:t>
            </a:r>
            <a:r>
              <a:rPr lang="zh-CN" altLang="zh-CN" sz="2400" b="1" kern="1400" spc="100" dirty="0">
                <a:latin typeface="Times New Roman" pitchFamily="18" charset="0"/>
              </a:rPr>
              <a:t>“</a:t>
            </a:r>
            <a:r>
              <a:rPr lang="zh-TW" altLang="zh-CN" sz="2400" b="1" kern="1400" spc="100" dirty="0">
                <a:latin typeface="Times New Roman" pitchFamily="18" charset="0"/>
              </a:rPr>
              <a:t>真</a:t>
            </a:r>
            <a:r>
              <a:rPr lang="zh-CN" altLang="zh-CN" sz="2400" b="1" kern="1400" spc="100" dirty="0">
                <a:latin typeface="Times New Roman" pitchFamily="18" charset="0"/>
              </a:rPr>
              <a:t>”</a:t>
            </a:r>
            <a:r>
              <a:rPr lang="zh-TW" altLang="zh-CN" sz="2400" b="1" kern="1400" spc="100" dirty="0">
                <a:latin typeface="Times New Roman" pitchFamily="18" charset="0"/>
              </a:rPr>
              <a:t>的程度，那里它只能取0或1两个数值。而模糊命题就不同了，比如说</a:t>
            </a:r>
            <a:r>
              <a:rPr lang="zh-CN" altLang="zh-CN" sz="2400" b="1" kern="1400" spc="100" dirty="0">
                <a:latin typeface="Times New Roman" pitchFamily="18" charset="0"/>
              </a:rPr>
              <a:t>“</a:t>
            </a:r>
            <a:r>
              <a:rPr lang="zh-TW" altLang="zh-CN" sz="2400" b="1" kern="1400" spc="100" dirty="0">
                <a:latin typeface="Times New Roman" pitchFamily="18" charset="0"/>
              </a:rPr>
              <a:t>张</a:t>
            </a:r>
            <a:r>
              <a:rPr lang="zh-CN" altLang="zh-CN" sz="2400" b="1" kern="1400" spc="100" dirty="0">
                <a:latin typeface="Times New Roman" pitchFamily="18" charset="0"/>
              </a:rPr>
              <a:t>三</a:t>
            </a:r>
            <a:r>
              <a:rPr lang="zh-TW" altLang="zh-CN" sz="2400" b="1" kern="1400" spc="100" dirty="0">
                <a:latin typeface="Times New Roman" pitchFamily="18" charset="0"/>
              </a:rPr>
              <a:t>是个胖子</a:t>
            </a:r>
            <a:r>
              <a:rPr lang="zh-CN" altLang="zh-CN" sz="2400" b="1" kern="1400" spc="100" dirty="0">
                <a:latin typeface="Times New Roman" pitchFamily="18" charset="0"/>
              </a:rPr>
              <a:t>”</a:t>
            </a:r>
            <a:r>
              <a:rPr lang="zh-TW" altLang="zh-CN" sz="2400" b="1" kern="1400" spc="100" dirty="0">
                <a:latin typeface="Times New Roman" pitchFamily="18" charset="0"/>
              </a:rPr>
              <a:t>，</a:t>
            </a:r>
            <a:r>
              <a:rPr lang="zh-CN" altLang="zh-CN" sz="2400" b="1" kern="1400" spc="100" dirty="0">
                <a:latin typeface="Times New Roman" pitchFamily="18" charset="0"/>
              </a:rPr>
              <a:t>“</a:t>
            </a:r>
            <a:r>
              <a:rPr lang="zh-TW" altLang="zh-CN" sz="2400" b="1" kern="1400" spc="100" dirty="0">
                <a:latin typeface="Times New Roman" pitchFamily="18" charset="0"/>
              </a:rPr>
              <a:t>小王很帅</a:t>
            </a:r>
            <a:r>
              <a:rPr lang="zh-CN" altLang="zh-CN" sz="2400" b="1" kern="1400" spc="100" dirty="0">
                <a:latin typeface="Times New Roman" pitchFamily="18" charset="0"/>
              </a:rPr>
              <a:t>”</a:t>
            </a:r>
            <a:r>
              <a:rPr lang="zh-TW" altLang="zh-CN" sz="2400" b="1" kern="1400" spc="100" dirty="0">
                <a:latin typeface="Times New Roman" pitchFamily="18" charset="0"/>
              </a:rPr>
              <a:t>，</a:t>
            </a:r>
            <a:r>
              <a:rPr lang="zh-CN" altLang="zh-CN" sz="2400" b="1" kern="1400" spc="100" dirty="0">
                <a:latin typeface="Times New Roman" pitchFamily="18" charset="0"/>
              </a:rPr>
              <a:t>“</a:t>
            </a:r>
            <a:r>
              <a:rPr lang="zh-TW" altLang="zh-CN" sz="2400" b="1" kern="1400" spc="100" dirty="0">
                <a:latin typeface="Times New Roman" pitchFamily="18" charset="0"/>
              </a:rPr>
              <a:t>炉温太高</a:t>
            </a:r>
            <a:r>
              <a:rPr lang="zh-CN" altLang="zh-CN" sz="2400" b="1" kern="1400" spc="100" dirty="0">
                <a:latin typeface="Times New Roman" pitchFamily="18" charset="0"/>
              </a:rPr>
              <a:t>”……</a:t>
            </a:r>
            <a:r>
              <a:rPr lang="zh-TW" altLang="zh-CN" sz="2400" b="1" kern="1400" spc="100" dirty="0">
                <a:latin typeface="Times New Roman" pitchFamily="18" charset="0"/>
              </a:rPr>
              <a:t>这里</a:t>
            </a:r>
            <a:r>
              <a:rPr lang="zh-CN" altLang="zh-CN" sz="2400" b="1" kern="1400" spc="100" dirty="0">
                <a:latin typeface="Times New Roman" pitchFamily="18" charset="0"/>
              </a:rPr>
              <a:t>“</a:t>
            </a:r>
            <a:r>
              <a:rPr lang="zh-TW" altLang="zh-CN" sz="2400" b="1" kern="1400" spc="100" dirty="0">
                <a:latin typeface="Times New Roman" pitchFamily="18" charset="0"/>
              </a:rPr>
              <a:t>胖子</a:t>
            </a:r>
            <a:r>
              <a:rPr lang="zh-CN" altLang="zh-CN" sz="2400" b="1" kern="1400" spc="100" dirty="0">
                <a:latin typeface="Times New Roman" pitchFamily="18" charset="0"/>
              </a:rPr>
              <a:t>”</a:t>
            </a:r>
            <a:r>
              <a:rPr lang="zh-TW" altLang="zh-CN" sz="2400" b="1" kern="1400" spc="100" dirty="0">
                <a:latin typeface="Times New Roman" pitchFamily="18" charset="0"/>
              </a:rPr>
              <a:t>、</a:t>
            </a:r>
            <a:r>
              <a:rPr lang="zh-CN" altLang="zh-CN" sz="2400" b="1" kern="1400" spc="100" dirty="0">
                <a:latin typeface="Times New Roman" pitchFamily="18" charset="0"/>
              </a:rPr>
              <a:t>“</a:t>
            </a:r>
            <a:r>
              <a:rPr lang="zh-TW" altLang="zh-CN" sz="2400" b="1" kern="1400" spc="100" dirty="0">
                <a:latin typeface="Times New Roman" pitchFamily="18" charset="0"/>
              </a:rPr>
              <a:t>帅</a:t>
            </a:r>
            <a:r>
              <a:rPr lang="zh-CN" altLang="zh-CN" sz="2400" b="1" kern="1400" spc="100" dirty="0">
                <a:latin typeface="Times New Roman" pitchFamily="18" charset="0"/>
              </a:rPr>
              <a:t>”</a:t>
            </a:r>
            <a:r>
              <a:rPr lang="zh-TW" altLang="zh-CN" sz="2400" b="1" kern="1400" spc="100" dirty="0">
                <a:latin typeface="Times New Roman" pitchFamily="18" charset="0"/>
              </a:rPr>
              <a:t>、</a:t>
            </a:r>
            <a:r>
              <a:rPr lang="zh-CN" altLang="zh-CN" sz="2400" b="1" kern="1400" spc="100" dirty="0">
                <a:latin typeface="Times New Roman" pitchFamily="18" charset="0"/>
              </a:rPr>
              <a:t>“</a:t>
            </a:r>
            <a:r>
              <a:rPr lang="zh-TW" altLang="zh-CN" sz="2400" b="1" kern="1400" spc="100" dirty="0">
                <a:latin typeface="Times New Roman" pitchFamily="18" charset="0"/>
              </a:rPr>
              <a:t>高</a:t>
            </a:r>
            <a:r>
              <a:rPr lang="zh-CN" altLang="zh-CN" sz="2400" b="1" kern="1400" spc="100" dirty="0">
                <a:latin typeface="Times New Roman" pitchFamily="18" charset="0"/>
              </a:rPr>
              <a:t>”</a:t>
            </a:r>
            <a:r>
              <a:rPr lang="zh-TW" altLang="zh-CN" sz="2400" b="1" kern="1400" spc="100" dirty="0">
                <a:latin typeface="Times New Roman" pitchFamily="18" charset="0"/>
              </a:rPr>
              <a:t>都是没有明确边界而具有模糊性的概念，它反映着人们的主观认识</a:t>
            </a:r>
            <a:r>
              <a:rPr lang="zh-TW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TW" sz="2400" b="1" kern="1400" spc="1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4.1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模糊命题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“</a:t>
            </a:r>
            <a:r>
              <a:rPr lang="zh-TW" altLang="zh-CN" sz="2400" b="1" kern="1400" spc="100" dirty="0">
                <a:latin typeface="Times New Roman" pitchFamily="18" charset="0"/>
              </a:rPr>
              <a:t>帅</a:t>
            </a:r>
            <a:r>
              <a:rPr lang="zh-CN" altLang="zh-CN" sz="2400" b="1" kern="1400" spc="100" dirty="0">
                <a:latin typeface="Times New Roman" pitchFamily="18" charset="0"/>
              </a:rPr>
              <a:t>”</a:t>
            </a:r>
            <a:r>
              <a:rPr lang="zh-TW" altLang="zh-CN" sz="2400" b="1" kern="1400" spc="100" dirty="0">
                <a:latin typeface="Times New Roman" pitchFamily="18" charset="0"/>
              </a:rPr>
              <a:t>这个词，某人是否为</a:t>
            </a:r>
            <a:r>
              <a:rPr lang="zh-CN" altLang="zh-CN" sz="2400" b="1" kern="1400" spc="100" dirty="0">
                <a:latin typeface="Times New Roman" pitchFamily="18" charset="0"/>
              </a:rPr>
              <a:t>“</a:t>
            </a:r>
            <a:r>
              <a:rPr lang="zh-TW" altLang="zh-CN" sz="2400" b="1" kern="1400" spc="100" dirty="0">
                <a:latin typeface="Times New Roman" pitchFamily="18" charset="0"/>
              </a:rPr>
              <a:t>帅哥</a:t>
            </a:r>
            <a:r>
              <a:rPr lang="zh-CN" altLang="zh-CN" sz="2400" b="1" kern="1400" spc="100" dirty="0">
                <a:latin typeface="Times New Roman" pitchFamily="18" charset="0"/>
              </a:rPr>
              <a:t>”</a:t>
            </a:r>
            <a:r>
              <a:rPr lang="zh-TW" altLang="zh-CN" sz="2400" b="1" kern="1400" spc="100" dirty="0">
                <a:latin typeface="Times New Roman" pitchFamily="18" charset="0"/>
              </a:rPr>
              <a:t>，不同人的看法会大相径庭，带有很大的主观性，所谓</a:t>
            </a:r>
            <a:r>
              <a:rPr lang="zh-CN" altLang="zh-CN" sz="2400" b="1" kern="1400" spc="100" dirty="0">
                <a:latin typeface="Times New Roman" pitchFamily="18" charset="0"/>
              </a:rPr>
              <a:t>“</a:t>
            </a:r>
            <a:r>
              <a:rPr lang="zh-TW" altLang="zh-CN" sz="2400" b="1" kern="1400" spc="100" dirty="0">
                <a:latin typeface="Times New Roman" pitchFamily="18" charset="0"/>
              </a:rPr>
              <a:t>情人眼里出西施</a:t>
            </a:r>
            <a:r>
              <a:rPr lang="zh-CN" altLang="zh-CN" sz="2400" b="1" kern="1400" spc="100" dirty="0">
                <a:latin typeface="Times New Roman" pitchFamily="18" charset="0"/>
              </a:rPr>
              <a:t>”</a:t>
            </a:r>
            <a:r>
              <a:rPr lang="zh-TW" altLang="zh-CN" sz="2400" b="1" kern="1400" spc="100" dirty="0">
                <a:latin typeface="Times New Roman" pitchFamily="18" charset="0"/>
              </a:rPr>
              <a:t>正是这种现象的客观描述，所以模糊命题的真值绝不能只取</a:t>
            </a:r>
            <a:r>
              <a:rPr lang="en-US" altLang="zh-CN" sz="2400" b="1" kern="1400" spc="100" dirty="0">
                <a:latin typeface="Times New Roman" pitchFamily="18" charset="0"/>
              </a:rPr>
              <a:t>0</a:t>
            </a:r>
            <a:r>
              <a:rPr lang="zh-CN" altLang="zh-CN" sz="2400" b="1" kern="1400" spc="100" dirty="0">
                <a:latin typeface="Times New Roman" pitchFamily="18" charset="0"/>
              </a:rPr>
              <a:t>和</a:t>
            </a:r>
            <a:r>
              <a:rPr lang="en-US" altLang="zh-CN" sz="2400" b="1" kern="1400" spc="100" dirty="0">
                <a:latin typeface="Times New Roman" pitchFamily="18" charset="0"/>
              </a:rPr>
              <a:t>1</a:t>
            </a:r>
            <a:r>
              <a:rPr lang="zh-CN" altLang="zh-CN" sz="2400" b="1" kern="1400" spc="100" dirty="0">
                <a:latin typeface="Times New Roman" pitchFamily="18" charset="0"/>
              </a:rPr>
              <a:t>两个值。为了用模糊命题客观地描述真实事物，可以</a:t>
            </a:r>
            <a:r>
              <a:rPr lang="zh-CN" altLang="zh-CN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把模糊命题的真值从二值逻辑中的</a:t>
            </a:r>
            <a:r>
              <a:rPr lang="en-US" altLang="zh-CN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{0</a:t>
            </a:r>
            <a:r>
              <a:rPr lang="zh-CN" altLang="zh-CN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lang="en-US" altLang="zh-CN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1}</a:t>
            </a:r>
            <a:r>
              <a:rPr lang="zh-CN" altLang="zh-CN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扩充到</a:t>
            </a:r>
            <a:r>
              <a:rPr lang="en-US" altLang="zh-CN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[0</a:t>
            </a:r>
            <a:r>
              <a:rPr lang="zh-CN" altLang="zh-CN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lang="en-US" altLang="zh-CN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1]</a:t>
            </a:r>
            <a:r>
              <a:rPr lang="zh-CN" altLang="zh-CN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，于是就能</a:t>
            </a:r>
            <a:r>
              <a:rPr lang="zh-CN" altLang="zh-CN" sz="2400" b="1" kern="1400" spc="100" dirty="0" smtClean="0">
                <a:solidFill>
                  <a:srgbClr val="FF0000"/>
                </a:solidFill>
                <a:latin typeface="Times New Roman" pitchFamily="18" charset="0"/>
              </a:rPr>
              <a:t>用</a:t>
            </a:r>
            <a:r>
              <a:rPr lang="zh-CN" altLang="en-US" sz="2400" b="1" kern="1400" spc="100" dirty="0" smtClean="0">
                <a:solidFill>
                  <a:srgbClr val="FF0000"/>
                </a:solidFill>
                <a:latin typeface="Times New Roman" pitchFamily="18" charset="0"/>
              </a:rPr>
              <a:t>模糊</a:t>
            </a:r>
            <a:r>
              <a:rPr lang="zh-CN" altLang="zh-CN" sz="2400" b="1" kern="1400" spc="100" dirty="0" smtClean="0">
                <a:solidFill>
                  <a:srgbClr val="FF0000"/>
                </a:solidFill>
                <a:latin typeface="Times New Roman" pitchFamily="18" charset="0"/>
              </a:rPr>
              <a:t>集合</a:t>
            </a:r>
            <a:r>
              <a:rPr lang="zh-CN" altLang="zh-CN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理论来描述模</a:t>
            </a:r>
            <a:r>
              <a:rPr lang="zh-TW" altLang="zh-CN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糊命题了</a:t>
            </a:r>
            <a:r>
              <a:rPr lang="zh-TW" altLang="zh-CN" sz="2400" b="1" kern="1400" spc="100" dirty="0">
                <a:latin typeface="Times New Roman" pitchFamily="18" charset="0"/>
              </a:rPr>
              <a:t>。</a:t>
            </a:r>
            <a:endParaRPr lang="en-US" altLang="zh-TW" sz="2400" b="1" kern="1400" spc="100" dirty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TW" altLang="zh-CN" sz="2400" b="1" kern="1400" spc="100" dirty="0" smtClean="0">
                <a:latin typeface="Times New Roman" pitchFamily="18" charset="0"/>
              </a:rPr>
              <a:t>把</a:t>
            </a:r>
            <a:r>
              <a:rPr lang="zh-TW" altLang="zh-CN" sz="2400" b="1" kern="1400" spc="100" dirty="0">
                <a:latin typeface="Times New Roman" pitchFamily="18" charset="0"/>
              </a:rPr>
              <a:t>模糊概念或模糊命题用模糊集合表述时，这个模糊概念或模糊命题的真值，就是它们属于“真”的程度，也就是对于模糊集合的隶属度</a:t>
            </a:r>
            <a:r>
              <a:rPr lang="zh-TW" altLang="zh-CN" sz="2400" b="1" kern="1400" spc="100" dirty="0" smtClean="0">
                <a:latin typeface="Times New Roman" pitchFamily="18" charset="0"/>
              </a:rPr>
              <a:t>。</a:t>
            </a:r>
            <a:endParaRPr lang="zh-CN" altLang="zh-CN" sz="2400" b="1" kern="1400" spc="1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6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4.1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模糊命题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461664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 smtClean="0">
                    <a:latin typeface="Times New Roman" pitchFamily="18" charset="0"/>
                  </a:rPr>
                  <a:t>通常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模糊命题和模糊概念一样，都用英文A、B、C等大写字母代表它们的模糊集合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TW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 smtClean="0">
                    <a:latin typeface="Times New Roman" pitchFamily="18" charset="0"/>
                  </a:rPr>
                  <a:t>一般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把命题中的主词（逻辑命题中的主项）用英文小写字母a、b、c等表示，命题中的模糊概念用大写字母A、B等表示，模糊命题是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a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是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A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就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可用</a:t>
                </a:r>
                <a14:m>
                  <m:oMath xmlns:m="http://schemas.openxmlformats.org/officeDocument/2006/math">
                    <m:r>
                      <a:rPr lang="en-US" altLang="zh-TW" sz="2400" b="1" i="1" kern="1400" spc="100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TW" sz="2400" b="1" i="1" kern="1400" spc="1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 kern="1400" spc="100" smtClean="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TW" altLang="zh-CN" sz="2400" b="1" kern="1400" spc="100" dirty="0" smtClean="0">
                    <a:latin typeface="Times New Roman" pitchFamily="18" charset="0"/>
                  </a:rPr>
                  <a:t>表示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。 </a:t>
                </a:r>
                <a:endParaRPr lang="en-US" altLang="zh-TW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 smtClean="0">
                    <a:latin typeface="Times New Roman" pitchFamily="18" charset="0"/>
                  </a:rPr>
                  <a:t>同时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也代表这个模糊命题的真值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，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可以理解为主词a隶属于模糊集合A的程度，即主词a属于模糊概念A的隶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属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度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 smtClean="0">
                    <a:latin typeface="Times New Roman" pitchFamily="18" charset="0"/>
                  </a:rPr>
                  <a:t>这里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TW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TW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相当于二值逻辑中的</a:t>
                </a:r>
                <a14:m>
                  <m:oMath xmlns:m="http://schemas.openxmlformats.org/officeDocument/2006/math">
                    <m:r>
                      <a:rPr lang="en-US" altLang="zh-TW" sz="2400" b="1" i="1" kern="1400" spc="100" smtClean="0"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TW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 kern="1400" spc="100" smtClean="0"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zh-TW" altLang="zh-CN" sz="2400" b="1" kern="1400" spc="100" dirty="0">
                    <a:latin typeface="Times New Roman" pitchFamily="18" charset="0"/>
                  </a:rPr>
                  <a:t>，不过在此</a:t>
                </a:r>
                <a14:m>
                  <m:oMath xmlns:m="http://schemas.openxmlformats.org/officeDocument/2006/math">
                    <m:r>
                      <a:rPr lang="en-US" altLang="zh-TW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TW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altLang="zh-TW" sz="2400" b="1" i="1" kern="1400" spc="100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1" i="1" kern="1400" spc="10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sz="2400" b="1" i="1" kern="1400" spc="100" smtClean="0">
                            <a:latin typeface="Cambria Math"/>
                            <a:ea typeface="Cambria Math"/>
                          </a:rPr>
                          <m:t>𝟎</m:t>
                        </m:r>
                        <m:r>
                          <a:rPr lang="en-US" altLang="zh-TW" sz="2400" b="1" i="1" kern="1400" spc="100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TW" sz="2400" b="1" i="1" kern="1400" spc="100" smtClean="0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zh-CN" sz="2400" b="1" kern="1400" spc="100" dirty="0">
                    <a:latin typeface="Times New Roman" pitchFamily="18" charset="0"/>
                  </a:rPr>
                  <a:t> 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而不是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{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0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，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1}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TW" sz="2400" b="1" kern="1400" spc="100" dirty="0" smtClean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4616648"/>
              </a:xfrm>
              <a:prstGeom prst="rect">
                <a:avLst/>
              </a:prstGeom>
              <a:blipFill rotWithShape="1">
                <a:blip r:embed="rId4"/>
                <a:stretch>
                  <a:fillRect l="-1108" t="-1453" b="-2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6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4.1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模糊命题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40934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 smtClean="0">
                    <a:latin typeface="Times New Roman" pitchFamily="18" charset="0"/>
                  </a:rPr>
                  <a:t>例如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，用a代表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小王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，A代表模糊概念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很帅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，模糊命题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小王很帅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就可以表示为</a:t>
                </a:r>
                <a14:m>
                  <m:oMath xmlns:m="http://schemas.openxmlformats.org/officeDocument/2006/math">
                    <m:r>
                      <a:rPr lang="en-US" altLang="zh-TW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TW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zh-CN" sz="2400" b="1" kern="1400" spc="100" dirty="0">
                    <a:latin typeface="Times New Roman" pitchFamily="18" charset="0"/>
                  </a:rPr>
                  <a:t>。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 既表示模糊命题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小王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属于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很帅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这个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模糊概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念的程度，也表示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小王很帅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这个模糊命题的真值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TW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 smtClean="0">
                    <a:latin typeface="Times New Roman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TW" sz="2400" b="1" i="1" kern="1400" spc="10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TW" sz="2400" b="1" i="1" kern="1400" spc="1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 kern="1400" spc="10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altLang="zh-TW" sz="2400" b="1" i="1" kern="1400" spc="10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400" b="1" kern="1400" spc="100" dirty="0" smtClean="0">
                    <a:latin typeface="Times New Roman" pitchFamily="18" charset="0"/>
                  </a:rPr>
                  <a:t>=0.85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，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就表明小王确实挺帅，它既表示小王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属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于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很帅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的程度为85%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，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又表明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小王很帅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这个命题的真实性达到85%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，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相当可信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TW" altLang="zh-CN" sz="2400" b="1" kern="1400" spc="100" dirty="0" smtClean="0">
                    <a:latin typeface="Times New Roman" pitchFamily="18" charset="0"/>
                  </a:rPr>
                  <a:t>不同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的人对同一个模糊命题会给出不同的真值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，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不过这也正是用模糊命题表示自然语言时具有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人性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和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“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智能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”</a:t>
                </a:r>
                <a:r>
                  <a:rPr lang="zh-TW" altLang="zh-CN" sz="2400" b="1" kern="1400" spc="100" dirty="0">
                    <a:latin typeface="Times New Roman" pitchFamily="18" charset="0"/>
                  </a:rPr>
                  <a:t>的表现</a:t>
                </a:r>
                <a:r>
                  <a:rPr lang="zh-TW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TW" sz="2400" b="1" kern="1400" spc="100" dirty="0" smtClean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4093428"/>
              </a:xfrm>
              <a:prstGeom prst="rect">
                <a:avLst/>
              </a:prstGeom>
              <a:blipFill rotWithShape="1">
                <a:blip r:embed="rId4"/>
                <a:stretch>
                  <a:fillRect l="-1108" t="-1639" r="-4272" b="-20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6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4.1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模糊命题</a:t>
            </a:r>
            <a:endParaRPr lang="zh-CN" alt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TW" altLang="zh-CN" sz="2400" b="1" kern="1400" spc="100" dirty="0" smtClean="0">
                <a:latin typeface="Times New Roman" pitchFamily="18" charset="0"/>
              </a:rPr>
              <a:t>如果</a:t>
            </a:r>
            <a:r>
              <a:rPr lang="zh-TW" altLang="zh-CN" sz="2400" b="1" kern="1400" spc="100" dirty="0">
                <a:latin typeface="Times New Roman" pitchFamily="18" charset="0"/>
              </a:rPr>
              <a:t>模糊命题的隶属度，即真值 ，即它要么为真，要么为假，则这个模糊命题就变成了清晰命题。因此，可以把模糊命题看作是清晰命题的推广，而清晰命题则是模糊命题的特例</a:t>
            </a:r>
            <a:r>
              <a:rPr lang="zh-TW" altLang="zh-CN" sz="2400" b="1" kern="1400" spc="100" dirty="0" smtClean="0">
                <a:latin typeface="Times New Roman" pitchFamily="18" charset="0"/>
              </a:rPr>
              <a:t>。</a:t>
            </a:r>
            <a:endParaRPr lang="zh-CN" altLang="zh-CN" sz="2400" b="1" kern="1400" spc="1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6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14811</TotalTime>
  <Words>3877</Words>
  <Application>Microsoft Office PowerPoint</Application>
  <PresentationFormat>全屏显示(4:3)</PresentationFormat>
  <Paragraphs>156</Paragraphs>
  <Slides>35</Slides>
  <Notes>35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8" baseType="lpstr">
      <vt:lpstr>Office 主题</vt:lpstr>
      <vt:lpstr>自定义设计方案</vt:lpstr>
      <vt:lpstr>MathType 6.0 Equation</vt:lpstr>
      <vt:lpstr>模糊控制理论</vt:lpstr>
      <vt:lpstr> 课程回顾</vt:lpstr>
      <vt:lpstr>  第三章  模糊控制的逻辑学基础</vt:lpstr>
      <vt:lpstr> 4.1 模糊命题</vt:lpstr>
      <vt:lpstr> 4.1 模糊命题</vt:lpstr>
      <vt:lpstr> 4.1 模糊命题</vt:lpstr>
      <vt:lpstr> 4.1 模糊命题</vt:lpstr>
      <vt:lpstr> 4.1 模糊命题</vt:lpstr>
      <vt:lpstr> 4.1 模糊命题</vt:lpstr>
      <vt:lpstr> 4.1 模糊命题</vt:lpstr>
      <vt:lpstr> 4.1 模糊命题</vt:lpstr>
      <vt:lpstr> 4.1 模糊命题</vt:lpstr>
      <vt:lpstr> 4.1 模糊命题</vt:lpstr>
      <vt:lpstr> 4.1 模糊命题</vt:lpstr>
      <vt:lpstr> 4.2 常用的两种基本模糊条件语句</vt:lpstr>
      <vt:lpstr> 4.2 常用的两种基本模糊条件语句</vt:lpstr>
      <vt:lpstr> 4.2 常用的两种基本模糊条件语句</vt:lpstr>
      <vt:lpstr> 4.2 常用的两种基本模糊条件语句</vt:lpstr>
      <vt:lpstr> 4.2 常用的两种基本模糊条件语句</vt:lpstr>
      <vt:lpstr> 4.2 常用的两种基本模糊条件语句</vt:lpstr>
      <vt:lpstr> 4.2 常用的两种基本模糊条件语句</vt:lpstr>
      <vt:lpstr> 4.2 常用的两种基本模糊条件语句</vt:lpstr>
      <vt:lpstr> 4.2 常用的两种基本模糊条件语句</vt:lpstr>
      <vt:lpstr> 4.2 常用的两种基本模糊条件语句</vt:lpstr>
      <vt:lpstr> 4.2 常用的两种基本模糊条件语句</vt:lpstr>
      <vt:lpstr> 4.2 常用的两种基本模糊条件语句</vt:lpstr>
      <vt:lpstr> 4.2 常用的两种基本模糊条件语句</vt:lpstr>
      <vt:lpstr> 4.2 常用的两种基本模糊条件语句</vt:lpstr>
      <vt:lpstr> 4.2 常用的两种基本模糊条件语句</vt:lpstr>
      <vt:lpstr> 4.2 常用的两种基本模糊条件语句</vt:lpstr>
      <vt:lpstr> 4.2 常用的两种基本模糊条件语句</vt:lpstr>
      <vt:lpstr> 4.2 常用的两种基本模糊条件语句</vt:lpstr>
      <vt:lpstr> 4.2 常用的两种基本模糊条件语句</vt:lpstr>
      <vt:lpstr> 本节内容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基于多源视频网络的运动目标协同检测</dc:title>
  <dc:creator>User</dc:creator>
  <cp:lastModifiedBy>bin</cp:lastModifiedBy>
  <cp:revision>874</cp:revision>
  <dcterms:created xsi:type="dcterms:W3CDTF">2011-09-23T11:11:13Z</dcterms:created>
  <dcterms:modified xsi:type="dcterms:W3CDTF">2018-05-26T13:47:45Z</dcterms:modified>
</cp:coreProperties>
</file>