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sldIdLst>
    <p:sldId id="256" r:id="rId3"/>
    <p:sldId id="647" r:id="rId4"/>
    <p:sldId id="257" r:id="rId5"/>
    <p:sldId id="503" r:id="rId6"/>
    <p:sldId id="648" r:id="rId7"/>
    <p:sldId id="649" r:id="rId8"/>
    <p:sldId id="650" r:id="rId9"/>
    <p:sldId id="651" r:id="rId10"/>
    <p:sldId id="658" r:id="rId11"/>
    <p:sldId id="652" r:id="rId12"/>
    <p:sldId id="653" r:id="rId13"/>
    <p:sldId id="654" r:id="rId14"/>
    <p:sldId id="655" r:id="rId15"/>
    <p:sldId id="659" r:id="rId16"/>
    <p:sldId id="661" r:id="rId17"/>
    <p:sldId id="660" r:id="rId18"/>
    <p:sldId id="662" r:id="rId19"/>
    <p:sldId id="664" r:id="rId20"/>
    <p:sldId id="665" r:id="rId21"/>
    <p:sldId id="666" r:id="rId22"/>
    <p:sldId id="667" r:id="rId23"/>
    <p:sldId id="668" r:id="rId24"/>
    <p:sldId id="669" r:id="rId25"/>
    <p:sldId id="670" r:id="rId26"/>
    <p:sldId id="671" r:id="rId27"/>
    <p:sldId id="672" r:id="rId28"/>
    <p:sldId id="574" r:id="rId29"/>
    <p:sldId id="268"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E23EE"/>
    <a:srgbClr val="0D11B3"/>
    <a:srgbClr val="006BBC"/>
    <a:srgbClr val="ED13DD"/>
    <a:srgbClr val="6B9EDB"/>
    <a:srgbClr val="008A3E"/>
    <a:srgbClr val="FA9500"/>
    <a:srgbClr val="FE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97541" autoAdjust="0"/>
  </p:normalViewPr>
  <p:slideViewPr>
    <p:cSldViewPr>
      <p:cViewPr varScale="1">
        <p:scale>
          <a:sx n="112" d="100"/>
          <a:sy n="112" d="100"/>
        </p:scale>
        <p:origin x="15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C669889-6C13-4525-98AB-F11527A52EC1}" type="datetimeFigureOut">
              <a:rPr lang="zh-CN" altLang="en-US"/>
              <a:pPr>
                <a:defRPr/>
              </a:pPr>
              <a:t>2018/5/29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C0BCC24-E81A-4818-9832-9BA4411CC804}" type="slidenum">
              <a:rPr lang="zh-CN" altLang="en-US"/>
              <a:pPr>
                <a:defRPr/>
              </a:pPr>
              <a:t>‹#›</a:t>
            </a:fld>
            <a:endParaRPr lang="zh-CN" altLang="en-US"/>
          </a:p>
        </p:txBody>
      </p:sp>
    </p:spTree>
    <p:extLst>
      <p:ext uri="{BB962C8B-B14F-4D97-AF65-F5344CB8AC3E}">
        <p14:creationId xmlns:p14="http://schemas.microsoft.com/office/powerpoint/2010/main" val="5544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487752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965280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79507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731913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980888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97604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778382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788273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727046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009182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51565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944153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61036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381813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73759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679114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109578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863010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4172780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057856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4A3DCC-7AF0-40CF-BDE2-A7713E5B139C}" type="slidenum">
              <a:rPr lang="zh-CN" altLang="en-US" smtClean="0"/>
              <a:pPr fontAlgn="base">
                <a:spcBef>
                  <a:spcPct val="0"/>
                </a:spcBef>
                <a:spcAft>
                  <a:spcPct val="0"/>
                </a:spcAft>
                <a:defRPr/>
              </a:pPr>
              <a:t>28</a:t>
            </a:fld>
            <a:endParaRPr lang="zh-CN" altLang="en-US" smtClean="0"/>
          </a:p>
        </p:txBody>
      </p:sp>
    </p:spTree>
    <p:extLst>
      <p:ext uri="{BB962C8B-B14F-4D97-AF65-F5344CB8AC3E}">
        <p14:creationId xmlns:p14="http://schemas.microsoft.com/office/powerpoint/2010/main" val="72082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48400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28079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35996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85339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083342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407469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4093530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4D6A576-D359-4FE6-9CDB-47E6555D1389}"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983F72-9D11-4557-AE76-F45010AA9FE9}" type="slidenum">
              <a:rPr lang="zh-CN" altLang="en-US"/>
              <a:pPr>
                <a:defRPr/>
              </a:pPr>
              <a:t>‹#›</a:t>
            </a:fld>
            <a:endParaRPr lang="zh-CN" altLang="en-US"/>
          </a:p>
        </p:txBody>
      </p:sp>
    </p:spTree>
    <p:extLst>
      <p:ext uri="{BB962C8B-B14F-4D97-AF65-F5344CB8AC3E}">
        <p14:creationId xmlns:p14="http://schemas.microsoft.com/office/powerpoint/2010/main" val="395183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D7253F-AF93-4D0A-953A-15B1B1512E5C}"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153253-2B1D-4B0E-83D7-92046EF1D5DC}" type="slidenum">
              <a:rPr lang="zh-CN" altLang="en-US"/>
              <a:pPr>
                <a:defRPr/>
              </a:pPr>
              <a:t>‹#›</a:t>
            </a:fld>
            <a:endParaRPr lang="zh-CN" altLang="en-US"/>
          </a:p>
        </p:txBody>
      </p:sp>
    </p:spTree>
    <p:extLst>
      <p:ext uri="{BB962C8B-B14F-4D97-AF65-F5344CB8AC3E}">
        <p14:creationId xmlns:p14="http://schemas.microsoft.com/office/powerpoint/2010/main" val="32152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95562E-0843-41CE-818C-6A55C3ADF86C}"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822FD4-BE16-4D64-91B9-B8D5D5D0A43D}" type="slidenum">
              <a:rPr lang="zh-CN" altLang="en-US"/>
              <a:pPr>
                <a:defRPr/>
              </a:pPr>
              <a:t>‹#›</a:t>
            </a:fld>
            <a:endParaRPr lang="zh-CN" altLang="en-US"/>
          </a:p>
        </p:txBody>
      </p:sp>
    </p:spTree>
    <p:extLst>
      <p:ext uri="{BB962C8B-B14F-4D97-AF65-F5344CB8AC3E}">
        <p14:creationId xmlns:p14="http://schemas.microsoft.com/office/powerpoint/2010/main" val="297268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2FD0D6F-FC7E-414F-8E22-6BEE8D90D5BE}" type="datetimeFigureOut">
              <a:rPr lang="zh-CN" altLang="en-US"/>
              <a:pPr>
                <a:defRPr/>
              </a:pPr>
              <a:t>2018/5/29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2325CDB-9D5C-4C46-9A75-131151D9A721}" type="slidenum">
              <a:rPr lang="zh-CN" altLang="en-US"/>
              <a:pPr>
                <a:defRPr/>
              </a:pPr>
              <a:t>‹#›</a:t>
            </a:fld>
            <a:endParaRPr lang="zh-CN" altLang="en-US"/>
          </a:p>
        </p:txBody>
      </p:sp>
    </p:spTree>
    <p:extLst>
      <p:ext uri="{BB962C8B-B14F-4D97-AF65-F5344CB8AC3E}">
        <p14:creationId xmlns:p14="http://schemas.microsoft.com/office/powerpoint/2010/main" val="309652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ECB54ED-75FB-469E-919B-626E8D6754D2}"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2D703D-65A6-484A-B02A-C950A4CE4E07}" type="slidenum">
              <a:rPr lang="zh-CN" altLang="en-US"/>
              <a:pPr>
                <a:defRPr/>
              </a:pPr>
              <a:t>‹#›</a:t>
            </a:fld>
            <a:endParaRPr lang="zh-CN" altLang="en-US"/>
          </a:p>
        </p:txBody>
      </p:sp>
    </p:spTree>
    <p:extLst>
      <p:ext uri="{BB962C8B-B14F-4D97-AF65-F5344CB8AC3E}">
        <p14:creationId xmlns:p14="http://schemas.microsoft.com/office/powerpoint/2010/main" val="142420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91AB30-F0CC-4ABB-9992-DF2C4EADBFAB}"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E08923-8A6C-4E9D-96FA-BF8BDFF73F27}" type="slidenum">
              <a:rPr lang="zh-CN" altLang="en-US"/>
              <a:pPr>
                <a:defRPr/>
              </a:pPr>
              <a:t>‹#›</a:t>
            </a:fld>
            <a:endParaRPr lang="zh-CN" altLang="en-US"/>
          </a:p>
        </p:txBody>
      </p:sp>
    </p:spTree>
    <p:extLst>
      <p:ext uri="{BB962C8B-B14F-4D97-AF65-F5344CB8AC3E}">
        <p14:creationId xmlns:p14="http://schemas.microsoft.com/office/powerpoint/2010/main" val="425867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C72550-F62B-4787-9341-B51ED2FF0A20}"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A3322E-15A6-40D4-9C5C-9457F9013821}" type="slidenum">
              <a:rPr lang="zh-CN" altLang="en-US"/>
              <a:pPr>
                <a:defRPr/>
              </a:pPr>
              <a:t>‹#›</a:t>
            </a:fld>
            <a:endParaRPr lang="zh-CN" altLang="en-US"/>
          </a:p>
        </p:txBody>
      </p:sp>
    </p:spTree>
    <p:extLst>
      <p:ext uri="{BB962C8B-B14F-4D97-AF65-F5344CB8AC3E}">
        <p14:creationId xmlns:p14="http://schemas.microsoft.com/office/powerpoint/2010/main" val="361985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C29C33F-5E51-4916-965B-888D04F8819A}"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3AAD32-26FD-429D-B229-20D062165E88}" type="slidenum">
              <a:rPr lang="zh-CN" altLang="en-US"/>
              <a:pPr>
                <a:defRPr/>
              </a:pPr>
              <a:t>‹#›</a:t>
            </a:fld>
            <a:endParaRPr lang="zh-CN" altLang="en-US"/>
          </a:p>
        </p:txBody>
      </p:sp>
    </p:spTree>
    <p:extLst>
      <p:ext uri="{BB962C8B-B14F-4D97-AF65-F5344CB8AC3E}">
        <p14:creationId xmlns:p14="http://schemas.microsoft.com/office/powerpoint/2010/main" val="43999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A3BC32B-501F-4AB5-AC8F-ABF37AF24938}" type="datetimeFigureOut">
              <a:rPr lang="zh-CN" altLang="en-US"/>
              <a:pPr>
                <a:defRPr/>
              </a:pPr>
              <a:t>2018/5/29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86B6963-3B2E-4831-811F-E26C6819886C}" type="slidenum">
              <a:rPr lang="zh-CN" altLang="en-US"/>
              <a:pPr>
                <a:defRPr/>
              </a:pPr>
              <a:t>‹#›</a:t>
            </a:fld>
            <a:endParaRPr lang="zh-CN" altLang="en-US"/>
          </a:p>
        </p:txBody>
      </p:sp>
    </p:spTree>
    <p:extLst>
      <p:ext uri="{BB962C8B-B14F-4D97-AF65-F5344CB8AC3E}">
        <p14:creationId xmlns:p14="http://schemas.microsoft.com/office/powerpoint/2010/main" val="2968494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52485B-5E27-458C-9C00-93ECE8BC94B6}" type="datetimeFigureOut">
              <a:rPr lang="zh-CN" altLang="en-US"/>
              <a:pPr>
                <a:defRPr/>
              </a:pPr>
              <a:t>2018/5/29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BB4156-09EC-4A6C-BF71-99DAE78C2C84}" type="slidenum">
              <a:rPr lang="zh-CN" altLang="en-US"/>
              <a:pPr>
                <a:defRPr/>
              </a:pPr>
              <a:t>‹#›</a:t>
            </a:fld>
            <a:endParaRPr lang="zh-CN" altLang="en-US"/>
          </a:p>
        </p:txBody>
      </p:sp>
    </p:spTree>
    <p:extLst>
      <p:ext uri="{BB962C8B-B14F-4D97-AF65-F5344CB8AC3E}">
        <p14:creationId xmlns:p14="http://schemas.microsoft.com/office/powerpoint/2010/main" val="1480538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5EF734B-0EAF-49E3-805B-F7D1A8337D8F}" type="datetimeFigureOut">
              <a:rPr lang="zh-CN" altLang="en-US"/>
              <a:pPr>
                <a:defRPr/>
              </a:pPr>
              <a:t>2018/5/29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66B99F4-FD20-47D0-9CC9-505DF6835556}" type="slidenum">
              <a:rPr lang="zh-CN" altLang="en-US"/>
              <a:pPr>
                <a:defRPr/>
              </a:pPr>
              <a:t>‹#›</a:t>
            </a:fld>
            <a:endParaRPr lang="zh-CN" altLang="en-US"/>
          </a:p>
        </p:txBody>
      </p:sp>
    </p:spTree>
    <p:extLst>
      <p:ext uri="{BB962C8B-B14F-4D97-AF65-F5344CB8AC3E}">
        <p14:creationId xmlns:p14="http://schemas.microsoft.com/office/powerpoint/2010/main" val="19604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6796CD5-E7A4-4EA1-9834-97AA12A92B61}"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F303FB-2ADC-40B1-8F7E-7149F3329757}" type="slidenum">
              <a:rPr lang="zh-CN" altLang="en-US"/>
              <a:pPr>
                <a:defRPr/>
              </a:pPr>
              <a:t>‹#›</a:t>
            </a:fld>
            <a:endParaRPr lang="zh-CN" altLang="en-US"/>
          </a:p>
        </p:txBody>
      </p:sp>
    </p:spTree>
    <p:extLst>
      <p:ext uri="{BB962C8B-B14F-4D97-AF65-F5344CB8AC3E}">
        <p14:creationId xmlns:p14="http://schemas.microsoft.com/office/powerpoint/2010/main" val="935145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E2BD5D7-ACC8-41D3-8E45-F486D90818FC}"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9F38A3A-2CC8-4D55-8DF3-C44BC2FA1848}" type="slidenum">
              <a:rPr lang="zh-CN" altLang="en-US"/>
              <a:pPr>
                <a:defRPr/>
              </a:pPr>
              <a:t>‹#›</a:t>
            </a:fld>
            <a:endParaRPr lang="zh-CN" altLang="en-US"/>
          </a:p>
        </p:txBody>
      </p:sp>
    </p:spTree>
    <p:extLst>
      <p:ext uri="{BB962C8B-B14F-4D97-AF65-F5344CB8AC3E}">
        <p14:creationId xmlns:p14="http://schemas.microsoft.com/office/powerpoint/2010/main" val="3923358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9E13511-16A9-4E8E-B8F0-6038AA204551}"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105BE5-4403-4480-8BC7-F7ADE5B92FCA}" type="slidenum">
              <a:rPr lang="zh-CN" altLang="en-US"/>
              <a:pPr>
                <a:defRPr/>
              </a:pPr>
              <a:t>‹#›</a:t>
            </a:fld>
            <a:endParaRPr lang="zh-CN" altLang="en-US"/>
          </a:p>
        </p:txBody>
      </p:sp>
    </p:spTree>
    <p:extLst>
      <p:ext uri="{BB962C8B-B14F-4D97-AF65-F5344CB8AC3E}">
        <p14:creationId xmlns:p14="http://schemas.microsoft.com/office/powerpoint/2010/main" val="386207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E1A1BD-A8EA-4479-AE48-DAD1519D3A96}"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138A7C-CEAD-4A57-901E-F23DF4FDA808}" type="slidenum">
              <a:rPr lang="zh-CN" altLang="en-US"/>
              <a:pPr>
                <a:defRPr/>
              </a:pPr>
              <a:t>‹#›</a:t>
            </a:fld>
            <a:endParaRPr lang="zh-CN" altLang="en-US"/>
          </a:p>
        </p:txBody>
      </p:sp>
    </p:spTree>
    <p:extLst>
      <p:ext uri="{BB962C8B-B14F-4D97-AF65-F5344CB8AC3E}">
        <p14:creationId xmlns:p14="http://schemas.microsoft.com/office/powerpoint/2010/main" val="3681531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C854BEB-6615-4816-9F96-E31986422296}"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4C9660-4D81-4D0A-A68A-1C83DF3964EE}" type="slidenum">
              <a:rPr lang="zh-CN" altLang="en-US"/>
              <a:pPr>
                <a:defRPr/>
              </a:pPr>
              <a:t>‹#›</a:t>
            </a:fld>
            <a:endParaRPr lang="zh-CN" altLang="en-US"/>
          </a:p>
        </p:txBody>
      </p:sp>
    </p:spTree>
    <p:extLst>
      <p:ext uri="{BB962C8B-B14F-4D97-AF65-F5344CB8AC3E}">
        <p14:creationId xmlns:p14="http://schemas.microsoft.com/office/powerpoint/2010/main" val="255089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44E8739-4B13-4D95-B376-50A648844DD0}"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C2BBBD-EEC0-409E-B8E6-2461D4284940}" type="slidenum">
              <a:rPr lang="zh-CN" altLang="en-US"/>
              <a:pPr>
                <a:defRPr/>
              </a:pPr>
              <a:t>‹#›</a:t>
            </a:fld>
            <a:endParaRPr lang="zh-CN" altLang="en-US"/>
          </a:p>
        </p:txBody>
      </p:sp>
    </p:spTree>
    <p:extLst>
      <p:ext uri="{BB962C8B-B14F-4D97-AF65-F5344CB8AC3E}">
        <p14:creationId xmlns:p14="http://schemas.microsoft.com/office/powerpoint/2010/main" val="157472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6D76A73-A4CB-444E-92A4-44461C688AA5}"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B39B8A6-ADEE-4F21-85B4-74BE9E5B52F4}" type="slidenum">
              <a:rPr lang="zh-CN" altLang="en-US"/>
              <a:pPr>
                <a:defRPr/>
              </a:pPr>
              <a:t>‹#›</a:t>
            </a:fld>
            <a:endParaRPr lang="zh-CN" altLang="en-US"/>
          </a:p>
        </p:txBody>
      </p:sp>
    </p:spTree>
    <p:extLst>
      <p:ext uri="{BB962C8B-B14F-4D97-AF65-F5344CB8AC3E}">
        <p14:creationId xmlns:p14="http://schemas.microsoft.com/office/powerpoint/2010/main" val="55815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1DDF08F-2E6C-4BAE-AE46-F75C21079978}" type="datetimeFigureOut">
              <a:rPr lang="zh-CN" altLang="en-US"/>
              <a:pPr>
                <a:defRPr/>
              </a:pPr>
              <a:t>2018/5/29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F78951-3FCD-4A64-AD51-BF81A3BBE453}" type="slidenum">
              <a:rPr lang="zh-CN" altLang="en-US"/>
              <a:pPr>
                <a:defRPr/>
              </a:pPr>
              <a:t>‹#›</a:t>
            </a:fld>
            <a:endParaRPr lang="zh-CN" altLang="en-US"/>
          </a:p>
        </p:txBody>
      </p:sp>
    </p:spTree>
    <p:extLst>
      <p:ext uri="{BB962C8B-B14F-4D97-AF65-F5344CB8AC3E}">
        <p14:creationId xmlns:p14="http://schemas.microsoft.com/office/powerpoint/2010/main" val="273607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617A533-541A-42B0-9AE7-45A7C3A6A1BE}" type="datetimeFigureOut">
              <a:rPr lang="zh-CN" altLang="en-US"/>
              <a:pPr>
                <a:defRPr/>
              </a:pPr>
              <a:t>2018/5/29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38786B-A872-43A2-A58D-46791DD65E62}" type="slidenum">
              <a:rPr lang="zh-CN" altLang="en-US"/>
              <a:pPr>
                <a:defRPr/>
              </a:pPr>
              <a:t>‹#›</a:t>
            </a:fld>
            <a:endParaRPr lang="zh-CN" altLang="en-US"/>
          </a:p>
        </p:txBody>
      </p:sp>
    </p:spTree>
    <p:extLst>
      <p:ext uri="{BB962C8B-B14F-4D97-AF65-F5344CB8AC3E}">
        <p14:creationId xmlns:p14="http://schemas.microsoft.com/office/powerpoint/2010/main" val="42450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7650647-9F02-4D7C-816E-98C2D15E3DB9}" type="datetimeFigureOut">
              <a:rPr lang="zh-CN" altLang="en-US"/>
              <a:pPr>
                <a:defRPr/>
              </a:pPr>
              <a:t>2018/5/29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6C22668-C61F-4454-A3FA-8754E8B4EDFE}" type="slidenum">
              <a:rPr lang="zh-CN" altLang="en-US"/>
              <a:pPr>
                <a:defRPr/>
              </a:pPr>
              <a:t>‹#›</a:t>
            </a:fld>
            <a:endParaRPr lang="zh-CN" altLang="en-US"/>
          </a:p>
        </p:txBody>
      </p:sp>
    </p:spTree>
    <p:extLst>
      <p:ext uri="{BB962C8B-B14F-4D97-AF65-F5344CB8AC3E}">
        <p14:creationId xmlns:p14="http://schemas.microsoft.com/office/powerpoint/2010/main" val="358497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A37EA1-ACC2-483B-B261-2D9C13DAFE06}"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E1F1DE6-A33B-45C2-AF1A-645E64550289}" type="slidenum">
              <a:rPr lang="zh-CN" altLang="en-US"/>
              <a:pPr>
                <a:defRPr/>
              </a:pPr>
              <a:t>‹#›</a:t>
            </a:fld>
            <a:endParaRPr lang="zh-CN" altLang="en-US"/>
          </a:p>
        </p:txBody>
      </p:sp>
    </p:spTree>
    <p:extLst>
      <p:ext uri="{BB962C8B-B14F-4D97-AF65-F5344CB8AC3E}">
        <p14:creationId xmlns:p14="http://schemas.microsoft.com/office/powerpoint/2010/main" val="307526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C86A24-173D-437E-93B2-AD091D25D74C}"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0A805A-88C8-4856-8754-662E76B44D48}" type="slidenum">
              <a:rPr lang="zh-CN" altLang="en-US"/>
              <a:pPr>
                <a:defRPr/>
              </a:pPr>
              <a:t>‹#›</a:t>
            </a:fld>
            <a:endParaRPr lang="zh-CN" altLang="en-US"/>
          </a:p>
        </p:txBody>
      </p:sp>
    </p:spTree>
    <p:extLst>
      <p:ext uri="{BB962C8B-B14F-4D97-AF65-F5344CB8AC3E}">
        <p14:creationId xmlns:p14="http://schemas.microsoft.com/office/powerpoint/2010/main" val="418313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BA8911A-56D6-40AB-B745-7FA0AD5CA372}" type="datetimeFigureOut">
              <a:rPr lang="zh-CN" altLang="en-US"/>
              <a:pPr>
                <a:defRPr/>
              </a:pPr>
              <a:t>2018/5/29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4DB46A5-FBCB-497B-8E11-BCBD3E4A9D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C191F4F-4250-48F0-874C-90FF16FB409B}" type="datetimeFigureOut">
              <a:rPr lang="zh-CN" altLang="en-US"/>
              <a:pPr>
                <a:defRPr/>
              </a:pPr>
              <a:t>2018/5/29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7A79354-D577-4B52-92F8-F0649AB96A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9.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0.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20363;3.doc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989138"/>
            <a:ext cx="7848600" cy="1511300"/>
          </a:xfrm>
        </p:spPr>
        <p:txBody>
          <a:bodyPr lIns="0" rIns="0"/>
          <a:lstStyle/>
          <a:p>
            <a:pPr eaLnBrk="1" hangingPunct="1"/>
            <a:r>
              <a:rPr lang="zh-CN" altLang="en-US" sz="5400" b="1" smtClean="0">
                <a:solidFill>
                  <a:srgbClr val="FF0000"/>
                </a:solidFill>
                <a:latin typeface="楷体" pitchFamily="49" charset="-122"/>
                <a:ea typeface="楷体" pitchFamily="49" charset="-122"/>
              </a:rPr>
              <a:t>模糊控制理论</a:t>
            </a:r>
          </a:p>
        </p:txBody>
      </p:sp>
      <p:pic>
        <p:nvPicPr>
          <p:cNvPr id="3075" name="图片 4" descr="home4_r1_c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8"/>
            <a:ext cx="91440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7" descr="low.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238" y="6119813"/>
            <a:ext cx="810101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副标题 5"/>
          <p:cNvSpPr>
            <a:spLocks noGrp="1"/>
          </p:cNvSpPr>
          <p:nvPr>
            <p:ph type="subTitle" idx="1"/>
          </p:nvPr>
        </p:nvSpPr>
        <p:spPr>
          <a:xfrm>
            <a:off x="1371600" y="4797425"/>
            <a:ext cx="6400800" cy="1152525"/>
          </a:xfrm>
        </p:spPr>
        <p:txBody>
          <a:bodyPr/>
          <a:lstStyle/>
          <a:p>
            <a:r>
              <a:rPr lang="zh-CN" altLang="en-US" sz="2400" smtClean="0">
                <a:solidFill>
                  <a:srgbClr val="0070C0"/>
                </a:solidFill>
                <a:latin typeface="黑体" pitchFamily="49" charset="-122"/>
                <a:ea typeface="黑体" pitchFamily="49" charset="-122"/>
              </a:rPr>
              <a:t>航天学院    飞行控制研究所</a:t>
            </a:r>
            <a:endParaRPr lang="en-US" altLang="zh-CN" sz="2400" smtClean="0">
              <a:solidFill>
                <a:srgbClr val="0070C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4879606"/>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其中</a:t>
                </a:r>
                <a:r>
                  <a:rPr lang="zh-TW" altLang="zh-CN" sz="2400" b="1" kern="1400" spc="100" dirty="0">
                    <a:latin typeface="Times New Roman" pitchFamily="18" charset="0"/>
                  </a:rPr>
                  <a:t>，模糊集合A和A*属于西红柿颜色的论域</a:t>
                </a:r>
                <a:r>
                  <a:rPr lang="zh-CN" altLang="zh-CN" sz="2400" b="1" kern="1400" spc="100" dirty="0">
                    <a:latin typeface="Times New Roman" pitchFamily="18" charset="0"/>
                  </a:rPr>
                  <a:t>“</a:t>
                </a:r>
                <a:r>
                  <a:rPr lang="zh-TW" altLang="zh-CN" sz="2400" b="1" kern="1400" spc="100" dirty="0">
                    <a:latin typeface="Times New Roman" pitchFamily="18" charset="0"/>
                  </a:rPr>
                  <a:t>红</a:t>
                </a:r>
                <a:r>
                  <a:rPr lang="zh-CN" altLang="zh-CN" sz="2400" b="1" kern="1400" spc="100" dirty="0">
                    <a:latin typeface="Times New Roman" pitchFamily="18" charset="0"/>
                  </a:rPr>
                  <a:t>”</a:t>
                </a:r>
                <a:r>
                  <a:rPr lang="zh-TW" altLang="zh-CN" sz="2400" b="1" kern="1400" spc="100" dirty="0">
                    <a:latin typeface="Times New Roman" pitchFamily="18" charset="0"/>
                  </a:rPr>
                  <a:t>，模糊集合U和U*</a:t>
                </a:r>
                <a:r>
                  <a:rPr lang="zh-CN" altLang="zh-CN" sz="2400" b="1" kern="1400" spc="100" dirty="0">
                    <a:latin typeface="Times New Roman" pitchFamily="18" charset="0"/>
                  </a:rPr>
                  <a:t>属</a:t>
                </a:r>
                <a:r>
                  <a:rPr lang="zh-TW" altLang="zh-CN" sz="2400" b="1" kern="1400" spc="100" dirty="0">
                    <a:latin typeface="Times New Roman" pitchFamily="18" charset="0"/>
                  </a:rPr>
                  <a:t>于西红柿成熟程度的论域</a:t>
                </a:r>
                <a:r>
                  <a:rPr lang="zh-CN" altLang="zh-CN" sz="2400" b="1" kern="1400" spc="100" dirty="0">
                    <a:latin typeface="Times New Roman" pitchFamily="18" charset="0"/>
                  </a:rPr>
                  <a:t>“</a:t>
                </a:r>
                <a:r>
                  <a:rPr lang="zh-TW" altLang="zh-CN" sz="2400" b="1" kern="1400" spc="100" dirty="0">
                    <a:latin typeface="Times New Roman" pitchFamily="18" charset="0"/>
                  </a:rPr>
                  <a:t>熟</a:t>
                </a:r>
                <a:r>
                  <a:rPr lang="zh-CN" altLang="zh-CN" sz="2400" b="1" kern="1400" spc="100" dirty="0">
                    <a:latin typeface="Times New Roman" pitchFamily="18" charset="0"/>
                  </a:rPr>
                  <a:t>”</a:t>
                </a:r>
                <a:r>
                  <a:rPr lang="zh-TW" altLang="zh-CN" sz="2400" b="1" kern="1400" spc="100" dirty="0">
                    <a:latin typeface="Times New Roman" pitchFamily="18" charset="0"/>
                  </a:rPr>
                  <a:t>。</a:t>
                </a:r>
                <a:r>
                  <a:rPr lang="zh-TW" altLang="zh-CN" sz="2400" b="1" kern="1400" spc="100" dirty="0" smtClean="0">
                    <a:latin typeface="Times New Roman" pitchFamily="18" charset="0"/>
                  </a:rPr>
                  <a:t>用</a:t>
                </a:r>
                <a:r>
                  <a:rPr lang="en-US" altLang="zh-TW" sz="2400" b="1" kern="1400" spc="100" dirty="0" smtClean="0">
                    <a:latin typeface="Times New Roman" pitchFamily="18" charset="0"/>
                  </a:rPr>
                  <a:t>R</a:t>
                </a:r>
                <a:r>
                  <a:rPr lang="zh-TW" altLang="zh-CN" sz="2400" b="1" kern="1400" spc="100" dirty="0" smtClean="0">
                    <a:latin typeface="Times New Roman" pitchFamily="18" charset="0"/>
                  </a:rPr>
                  <a:t>表示</a:t>
                </a:r>
                <a:r>
                  <a:rPr lang="zh-TW" altLang="zh-CN" sz="2400" b="1" kern="1400" spc="100" dirty="0">
                    <a:latin typeface="Times New Roman" pitchFamily="18" charset="0"/>
                  </a:rPr>
                  <a:t>模糊条件命题</a:t>
                </a:r>
                <a:r>
                  <a:rPr lang="zh-CN" altLang="en-US" sz="2400" b="1" kern="1400" spc="100" dirty="0">
                    <a:latin typeface="Times New Roman" pitchFamily="18" charset="0"/>
                  </a:rPr>
                  <a:t>“</a:t>
                </a:r>
                <a14:m>
                  <m:oMath xmlns:m="http://schemas.openxmlformats.org/officeDocument/2006/math">
                    <m:r>
                      <a:rPr lang="en-US" altLang="zh-CN" sz="2400" b="1" i="1" kern="1400" spc="100">
                        <a:latin typeface="Cambria Math"/>
                      </a:rPr>
                      <m:t>𝑨</m:t>
                    </m:r>
                    <m:d>
                      <m:dPr>
                        <m:ctrlPr>
                          <a:rPr lang="en-US" altLang="zh-CN" sz="2400" b="1" i="1" kern="1400" spc="100">
                            <a:latin typeface="Cambria Math" panose="02040503050406030204" pitchFamily="18" charset="0"/>
                          </a:rPr>
                        </m:ctrlPr>
                      </m:dPr>
                      <m:e>
                        <m:r>
                          <a:rPr lang="en-US" altLang="zh-CN" sz="2400" b="1" i="1" kern="1400" spc="100">
                            <a:latin typeface="Cambria Math"/>
                          </a:rPr>
                          <m:t>𝒂</m:t>
                        </m:r>
                      </m:e>
                    </m:d>
                    <m:r>
                      <a:rPr lang="en-US" altLang="zh-CN" sz="2400" b="1" i="1" kern="1400" spc="100">
                        <a:latin typeface="Cambria Math"/>
                        <a:ea typeface="Cambria Math"/>
                      </a:rPr>
                      <m:t>→</m:t>
                    </m:r>
                  </m:oMath>
                </a14:m>
                <a:r>
                  <a:rPr lang="en-US" altLang="zh-CN" sz="2400" b="1" kern="1400" spc="100" dirty="0"/>
                  <a:t> </a:t>
                </a:r>
                <a14:m>
                  <m:oMath xmlns:m="http://schemas.openxmlformats.org/officeDocument/2006/math">
                    <m:r>
                      <a:rPr lang="en-US" altLang="zh-CN" sz="2400" b="1" i="1" kern="1400" spc="100">
                        <a:latin typeface="Cambria Math"/>
                      </a:rPr>
                      <m:t>𝑼</m:t>
                    </m:r>
                    <m:d>
                      <m:dPr>
                        <m:ctrlPr>
                          <a:rPr lang="en-US" altLang="zh-CN" sz="2400" b="1" i="1" kern="1400" spc="100">
                            <a:latin typeface="Cambria Math" panose="02040503050406030204" pitchFamily="18" charset="0"/>
                          </a:rPr>
                        </m:ctrlPr>
                      </m:dPr>
                      <m:e>
                        <m:r>
                          <a:rPr lang="en-US" altLang="zh-CN" sz="2400" b="1" i="1" kern="1400" spc="100">
                            <a:latin typeface="Cambria Math"/>
                          </a:rPr>
                          <m:t>𝒖</m:t>
                        </m:r>
                      </m:e>
                    </m:d>
                  </m:oMath>
                </a14:m>
                <a:r>
                  <a:rPr lang="zh-CN" altLang="en-US" sz="2400" b="1" kern="1400" spc="100" dirty="0" smtClean="0">
                    <a:latin typeface="Times New Roman" pitchFamily="18" charset="0"/>
                  </a:rPr>
                  <a:t>”</a:t>
                </a:r>
                <a:r>
                  <a:rPr lang="zh-TW" altLang="zh-CN" sz="2400" b="1" kern="1400" spc="100" dirty="0" smtClean="0">
                    <a:latin typeface="Times New Roman" pitchFamily="18" charset="0"/>
                  </a:rPr>
                  <a:t>的</a:t>
                </a:r>
                <a:r>
                  <a:rPr lang="zh-TW" altLang="zh-CN" sz="2400" b="1" kern="1400" spc="100" dirty="0">
                    <a:latin typeface="Times New Roman" pitchFamily="18" charset="0"/>
                  </a:rPr>
                  <a:t>蕴涵关系，则</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r>
                      <a:rPr lang="en-US" altLang="zh-CN" sz="2400" b="1" i="1" kern="1400" spc="100" smtClean="0">
                        <a:latin typeface="Cambria Math"/>
                        <a:ea typeface="Cambria Math"/>
                      </a:rPr>
                      <m:t>∈</m:t>
                    </m:r>
                    <m:r>
                      <a:rPr lang="zh-CN" altLang="en-US" sz="2400" b="1" i="1" kern="1400" spc="100" smtClean="0">
                        <a:latin typeface="Cambria Math"/>
                        <a:ea typeface="Cambria Math"/>
                      </a:rPr>
                      <m:t>𝓕</m:t>
                    </m:r>
                    <m:d>
                      <m:dPr>
                        <m:ctrlPr>
                          <a:rPr lang="en-US" altLang="zh-CN" sz="2400" b="1" i="1" kern="1400" spc="100" smtClean="0">
                            <a:latin typeface="Cambria Math" panose="02040503050406030204" pitchFamily="18" charset="0"/>
                            <a:ea typeface="Cambria Math"/>
                          </a:rPr>
                        </m:ctrlPr>
                      </m:dPr>
                      <m:e>
                        <m:r>
                          <a:rPr lang="en-US" altLang="zh-CN" sz="2400" b="1" i="1" kern="1400" spc="100">
                            <a:latin typeface="Cambria Math"/>
                          </a:rPr>
                          <m:t>𝑨</m:t>
                        </m:r>
                        <m:d>
                          <m:dPr>
                            <m:ctrlPr>
                              <a:rPr lang="en-US" altLang="zh-CN" sz="2400" b="1" i="1" kern="1400" spc="100">
                                <a:latin typeface="Cambria Math" panose="02040503050406030204" pitchFamily="18" charset="0"/>
                              </a:rPr>
                            </m:ctrlPr>
                          </m:dPr>
                          <m:e>
                            <m:r>
                              <a:rPr lang="en-US" altLang="zh-CN" sz="2400" b="1" i="1" kern="1400" spc="100">
                                <a:latin typeface="Cambria Math"/>
                              </a:rPr>
                              <m:t>𝒂</m:t>
                            </m:r>
                          </m:e>
                        </m:d>
                        <m:r>
                          <a:rPr lang="en-US" altLang="zh-CN" sz="2400" b="1" i="1" kern="1400" spc="100" smtClean="0">
                            <a:latin typeface="Cambria Math"/>
                            <a:ea typeface="Cambria Math"/>
                          </a:rPr>
                          <m:t>×</m:t>
                        </m:r>
                        <m:r>
                          <a:rPr lang="en-US" altLang="zh-CN" sz="2400" b="1" i="1" kern="1400" spc="100">
                            <a:latin typeface="Cambria Math"/>
                          </a:rPr>
                          <m:t>𝑼</m:t>
                        </m:r>
                        <m:d>
                          <m:dPr>
                            <m:ctrlPr>
                              <a:rPr lang="en-US" altLang="zh-CN" sz="2400" b="1" i="1" kern="1400" spc="100">
                                <a:latin typeface="Cambria Math" panose="02040503050406030204" pitchFamily="18" charset="0"/>
                              </a:rPr>
                            </m:ctrlPr>
                          </m:dPr>
                          <m:e>
                            <m:r>
                              <a:rPr lang="en-US" altLang="zh-CN" sz="2400" b="1" i="1" kern="1400" spc="100">
                                <a:latin typeface="Cambria Math"/>
                              </a:rPr>
                              <m:t>𝒖</m:t>
                            </m:r>
                          </m:e>
                        </m:d>
                      </m:e>
                    </m:d>
                  </m:oMath>
                </a14:m>
                <a:r>
                  <a:rPr lang="zh-TW" altLang="zh-CN" sz="2400" b="1" kern="1400" spc="100" dirty="0">
                    <a:latin typeface="Times New Roman" pitchFamily="18" charset="0"/>
                  </a:rPr>
                  <a:t> </a:t>
                </a:r>
                <a:r>
                  <a:rPr lang="zh-CN" altLang="zh-CN" sz="2400" b="1" kern="1400" spc="100" dirty="0">
                    <a:latin typeface="Times New Roman" pitchFamily="18" charset="0"/>
                  </a:rPr>
                  <a:t>。</a:t>
                </a:r>
                <a:r>
                  <a:rPr lang="en-US" altLang="zh-TW" sz="2400" b="1" kern="1400" spc="100" dirty="0"/>
                  <a:t> </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oMath>
                </a14:m>
                <a:r>
                  <a:rPr lang="zh-TW" altLang="zh-CN" sz="2400" b="1" kern="1400" spc="100" dirty="0">
                    <a:latin typeface="Times New Roman" pitchFamily="18" charset="0"/>
                  </a:rPr>
                  <a:t>表达了西红柿的颜色</a:t>
                </a:r>
                <a:r>
                  <a:rPr lang="zh-CN" altLang="zh-CN" sz="2400" b="1" kern="1400" spc="100" dirty="0">
                    <a:latin typeface="Times New Roman" pitchFamily="18" charset="0"/>
                  </a:rPr>
                  <a:t>“</a:t>
                </a:r>
                <a:r>
                  <a:rPr lang="zh-TW" altLang="zh-CN" sz="2400" b="1" kern="1400" spc="100" dirty="0">
                    <a:latin typeface="Times New Roman" pitchFamily="18" charset="0"/>
                  </a:rPr>
                  <a:t>红</a:t>
                </a:r>
                <a:r>
                  <a:rPr lang="zh-CN" altLang="zh-CN" sz="2400" b="1" kern="1400" spc="100" dirty="0">
                    <a:latin typeface="Times New Roman" pitchFamily="18" charset="0"/>
                  </a:rPr>
                  <a:t>”</a:t>
                </a:r>
                <a:r>
                  <a:rPr lang="zh-TW" altLang="zh-CN" sz="2400" b="1" kern="1400" spc="100" dirty="0">
                    <a:latin typeface="Times New Roman" pitchFamily="18" charset="0"/>
                  </a:rPr>
                  <a:t>跟成熟程度</a:t>
                </a:r>
                <a:r>
                  <a:rPr lang="zh-CN" altLang="zh-CN" sz="2400" b="1" kern="1400" spc="100" dirty="0">
                    <a:latin typeface="Times New Roman" pitchFamily="18" charset="0"/>
                  </a:rPr>
                  <a:t>“</a:t>
                </a:r>
                <a:r>
                  <a:rPr lang="zh-TW" altLang="zh-CN" sz="2400" b="1" kern="1400" spc="100" dirty="0">
                    <a:latin typeface="Times New Roman" pitchFamily="18" charset="0"/>
                  </a:rPr>
                  <a:t>熟</a:t>
                </a:r>
                <a:r>
                  <a:rPr lang="zh-CN" altLang="zh-CN" sz="2400" b="1" kern="1400" spc="100" dirty="0">
                    <a:latin typeface="Times New Roman" pitchFamily="18" charset="0"/>
                  </a:rPr>
                  <a:t>”</a:t>
                </a:r>
                <a:r>
                  <a:rPr lang="zh-TW" altLang="zh-CN" sz="2400" b="1" kern="1400" spc="100" dirty="0">
                    <a:latin typeface="Times New Roman" pitchFamily="18" charset="0"/>
                  </a:rPr>
                  <a:t>间的一种模糊关系</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如果</a:t>
                </a:r>
                <a:r>
                  <a:rPr lang="zh-TW" altLang="zh-CN" sz="2400" b="1" kern="1400" spc="100" dirty="0">
                    <a:latin typeface="Times New Roman" pitchFamily="18" charset="0"/>
                  </a:rPr>
                  <a:t>研究的论域是有限离散的（比如说西红柿的红色、成熟的程度可以分成若干档次），则</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𝒂</m:t>
                        </m:r>
                      </m:e>
                    </m:d>
                  </m:oMath>
                </a14:m>
                <a:r>
                  <a:rPr lang="zh-TW" altLang="zh-CN" sz="2400" b="1" kern="1400" spc="100" dirty="0">
                    <a:latin typeface="Times New Roman" pitchFamily="18" charset="0"/>
                  </a:rPr>
                  <a:t>、</a:t>
                </a:r>
                <a:r>
                  <a:rPr lang="en-US" altLang="zh-TW" sz="2400" b="1" kern="1400" spc="100" dirty="0"/>
                  <a:t> </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oMath>
                </a14:m>
                <a:r>
                  <a:rPr lang="zh-TW" altLang="zh-CN" sz="2400" b="1" kern="1400" spc="100" dirty="0">
                    <a:latin typeface="Times New Roman" pitchFamily="18" charset="0"/>
                  </a:rPr>
                  <a:t>和</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𝑼</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𝒖</m:t>
                        </m:r>
                      </m:e>
                    </m:d>
                  </m:oMath>
                </a14:m>
                <a:r>
                  <a:rPr lang="zh-TW" altLang="zh-CN" sz="2400" b="1" kern="1400" spc="100" dirty="0">
                    <a:latin typeface="Times New Roman" pitchFamily="18" charset="0"/>
                  </a:rPr>
                  <a:t>都可以用矩阵表示。于是，按照模糊蕴涵关系合成的基本定义，扎德提出了近似推理的合成法则：</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4879606"/>
              </a:xfrm>
              <a:prstGeom prst="rect">
                <a:avLst/>
              </a:prstGeom>
              <a:blipFill rotWithShape="1">
                <a:blip r:embed="rId5"/>
                <a:stretch>
                  <a:fillRect l="-1108" t="-1375" r="-87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68791530"/>
              </p:ext>
            </p:extLst>
          </p:nvPr>
        </p:nvGraphicFramePr>
        <p:xfrm>
          <a:off x="2987824" y="5537724"/>
          <a:ext cx="2880320" cy="467420"/>
        </p:xfrm>
        <a:graphic>
          <a:graphicData uri="http://schemas.openxmlformats.org/presentationml/2006/ole">
            <mc:AlternateContent xmlns:mc="http://schemas.openxmlformats.org/markup-compatibility/2006">
              <mc:Choice xmlns:v="urn:schemas-microsoft-com:vml" Requires="v">
                <p:oleObj spid="_x0000_s25627" name="Equation" r:id="rId6" imgW="1447800" imgH="228600" progId="Equation.DSMT4">
                  <p:embed/>
                </p:oleObj>
              </mc:Choice>
              <mc:Fallback>
                <p:oleObj name="Equation" r:id="rId6" imgW="1447800" imgH="2286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5537724"/>
                        <a:ext cx="2880320" cy="467420"/>
                      </a:xfrm>
                      <a:prstGeom prst="rect">
                        <a:avLst/>
                      </a:prstGeom>
                      <a:noFill/>
                    </p:spPr>
                  </p:pic>
                </p:oleObj>
              </mc:Fallback>
            </mc:AlternateContent>
          </a:graphicData>
        </a:graphic>
      </p:graphicFrame>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4985980"/>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合成</a:t>
                </a:r>
                <a:r>
                  <a:rPr lang="zh-TW" altLang="zh-CN" sz="2400" b="1" kern="1400" spc="100" dirty="0">
                    <a:latin typeface="Times New Roman" pitchFamily="18" charset="0"/>
                  </a:rPr>
                  <a:t>法则中的符号</a:t>
                </a:r>
                <a:r>
                  <a:rPr lang="zh-CN" altLang="zh-CN" sz="2400" b="1" kern="1400" spc="100" dirty="0">
                    <a:latin typeface="Times New Roman" pitchFamily="18" charset="0"/>
                  </a:rPr>
                  <a:t>“</a:t>
                </a:r>
                <a:r>
                  <a:rPr lang="zh-TW" altLang="zh-CN" sz="2400" b="1" kern="1400" spc="100" dirty="0">
                    <a:latin typeface="Times New Roman" pitchFamily="18" charset="0"/>
                  </a:rPr>
                  <a:t>。</a:t>
                </a:r>
                <a:r>
                  <a:rPr lang="zh-CN" altLang="zh-CN" sz="2400" b="1" kern="1400" spc="100" dirty="0">
                    <a:latin typeface="Times New Roman" pitchFamily="18" charset="0"/>
                  </a:rPr>
                  <a:t>”</a:t>
                </a:r>
                <a:r>
                  <a:rPr lang="zh-TW" altLang="zh-CN" sz="2400" b="1" kern="1400" spc="100" dirty="0">
                    <a:latin typeface="Times New Roman" pitchFamily="18" charset="0"/>
                  </a:rPr>
                  <a:t>表示模糊关系合成中的</a:t>
                </a:r>
                <a:r>
                  <a:rPr lang="zh-CN" altLang="zh-CN" sz="2400" b="1" kern="1400" spc="100" dirty="0">
                    <a:latin typeface="Times New Roman" pitchFamily="18" charset="0"/>
                  </a:rPr>
                  <a:t>“</a:t>
                </a:r>
                <a:r>
                  <a:rPr lang="zh-TW" altLang="zh-CN" sz="2400" b="1" kern="1400" spc="100" dirty="0">
                    <a:latin typeface="Times New Roman" pitchFamily="18" charset="0"/>
                  </a:rPr>
                  <a:t>合成运算</a:t>
                </a:r>
                <a:r>
                  <a:rPr lang="zh-CN" altLang="zh-CN" sz="2400" b="1" kern="1400" spc="100" dirty="0">
                    <a:latin typeface="Times New Roman" pitchFamily="18" charset="0"/>
                  </a:rPr>
                  <a:t>”</a:t>
                </a:r>
                <a:r>
                  <a:rPr lang="zh-TW" altLang="zh-CN" sz="2400" b="1" kern="1400" spc="100" dirty="0">
                    <a:latin typeface="Times New Roman" pitchFamily="18" charset="0"/>
                  </a:rPr>
                  <a:t>，运算方法和普通矩阵乘法一样，只是将</a:t>
                </a:r>
                <a:r>
                  <a:rPr lang="zh-CN" altLang="zh-CN" sz="2400" b="1" kern="1400" spc="100" dirty="0">
                    <a:latin typeface="Times New Roman" pitchFamily="18" charset="0"/>
                  </a:rPr>
                  <a:t>“</a:t>
                </a:r>
                <a:r>
                  <a:rPr lang="zh-TW" altLang="zh-CN" sz="2400" b="1" kern="1400" spc="100" dirty="0">
                    <a:latin typeface="Times New Roman" pitchFamily="18" charset="0"/>
                  </a:rPr>
                  <a:t>相乘</a:t>
                </a:r>
                <a:r>
                  <a:rPr lang="zh-CN" altLang="zh-CN" sz="2400" b="1" kern="1400" spc="100" dirty="0">
                    <a:latin typeface="Times New Roman" pitchFamily="18" charset="0"/>
                  </a:rPr>
                  <a:t>”</a:t>
                </a:r>
                <a:r>
                  <a:rPr lang="zh-TW" altLang="zh-CN" sz="2400" b="1" kern="1400" spc="100" dirty="0">
                    <a:latin typeface="Times New Roman" pitchFamily="18" charset="0"/>
                  </a:rPr>
                  <a:t>改为</a:t>
                </a:r>
                <a:r>
                  <a:rPr lang="zh-CN" altLang="zh-CN" sz="2400" b="1" kern="1400" spc="100" dirty="0">
                    <a:latin typeface="Times New Roman" pitchFamily="18" charset="0"/>
                  </a:rPr>
                  <a:t>“</a:t>
                </a:r>
                <a:r>
                  <a:rPr lang="zh-TW" altLang="zh-CN" sz="2400" b="1" kern="1400" spc="100" dirty="0">
                    <a:latin typeface="Times New Roman" pitchFamily="18" charset="0"/>
                  </a:rPr>
                  <a:t>取小</a:t>
                </a:r>
                <a:r>
                  <a:rPr lang="zh-CN" altLang="zh-CN" sz="2400" b="1" kern="1400" spc="100" dirty="0">
                    <a:latin typeface="Times New Roman" pitchFamily="18" charset="0"/>
                  </a:rPr>
                  <a:t>”</a:t>
                </a:r>
                <a:r>
                  <a:rPr lang="zh-TW" altLang="zh-CN" sz="2400" b="1" kern="1400" spc="100" dirty="0">
                    <a:latin typeface="Times New Roman" pitchFamily="18" charset="0"/>
                  </a:rPr>
                  <a:t>、</a:t>
                </a:r>
                <a:r>
                  <a:rPr lang="zh-CN" altLang="zh-CN" sz="2400" b="1" kern="1400" spc="100" dirty="0">
                    <a:latin typeface="Times New Roman" pitchFamily="18" charset="0"/>
                  </a:rPr>
                  <a:t>“</a:t>
                </a:r>
                <a:r>
                  <a:rPr lang="zh-TW" altLang="zh-CN" sz="2400" b="1" kern="1400" spc="100" dirty="0">
                    <a:latin typeface="Times New Roman" pitchFamily="18" charset="0"/>
                  </a:rPr>
                  <a:t>相加</a:t>
                </a:r>
                <a:r>
                  <a:rPr lang="zh-CN" altLang="zh-CN" sz="2400" b="1" kern="1400" spc="100" dirty="0">
                    <a:latin typeface="Times New Roman" pitchFamily="18" charset="0"/>
                  </a:rPr>
                  <a:t>”</a:t>
                </a:r>
                <a:r>
                  <a:rPr lang="zh-TW" altLang="zh-CN" sz="2400" b="1" kern="1400" spc="100" dirty="0">
                    <a:latin typeface="Times New Roman" pitchFamily="18" charset="0"/>
                  </a:rPr>
                  <a:t>改为</a:t>
                </a:r>
                <a:r>
                  <a:rPr lang="zh-CN" altLang="zh-CN" sz="2400" b="1" kern="1400" spc="100" dirty="0">
                    <a:latin typeface="Times New Roman" pitchFamily="18" charset="0"/>
                  </a:rPr>
                  <a:t>“</a:t>
                </a:r>
                <a:r>
                  <a:rPr lang="zh-TW" altLang="zh-CN" sz="2400" b="1" kern="1400" spc="100" dirty="0">
                    <a:latin typeface="Times New Roman" pitchFamily="18" charset="0"/>
                  </a:rPr>
                  <a:t>取大</a:t>
                </a:r>
                <a:r>
                  <a:rPr lang="zh-CN" altLang="zh-CN" sz="2400" b="1" kern="1400" spc="100" dirty="0">
                    <a:latin typeface="Times New Roman" pitchFamily="18" charset="0"/>
                  </a:rPr>
                  <a:t>”</a:t>
                </a:r>
                <a:r>
                  <a:rPr lang="zh-TW" altLang="zh-CN" sz="2400" b="1" kern="1400" spc="100" dirty="0">
                    <a:latin typeface="Times New Roman" pitchFamily="18" charset="0"/>
                  </a:rPr>
                  <a:t>。当然运算中要求左边的矩阵</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𝒂</m:t>
                        </m:r>
                      </m:e>
                    </m:d>
                  </m:oMath>
                </a14:m>
                <a:r>
                  <a:rPr lang="zh-TW" altLang="zh-CN" sz="2400" b="1" kern="1400" spc="100" dirty="0">
                    <a:latin typeface="Times New Roman" pitchFamily="18" charset="0"/>
                  </a:rPr>
                  <a:t>的列数等于右边矩阵</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oMath>
                </a14:m>
                <a:r>
                  <a:rPr lang="zh-TW" altLang="zh-CN" sz="2400" b="1" kern="1400" spc="100" dirty="0" smtClean="0">
                    <a:latin typeface="Times New Roman" pitchFamily="18" charset="0"/>
                  </a:rPr>
                  <a:t>和行</a:t>
                </a:r>
                <a:r>
                  <a:rPr lang="zh-TW" altLang="zh-CN" sz="2400" b="1" kern="1400" spc="100" dirty="0">
                    <a:latin typeface="Times New Roman" pitchFamily="18" charset="0"/>
                  </a:rPr>
                  <a:t>数，以保证</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𝒂</m:t>
                        </m:r>
                      </m:e>
                    </m:d>
                  </m:oMath>
                </a14:m>
                <a:r>
                  <a:rPr lang="zh-TW" altLang="zh-CN" sz="2400" b="1" kern="1400" spc="100" dirty="0">
                    <a:latin typeface="Times New Roman" pitchFamily="18" charset="0"/>
                  </a:rPr>
                  <a:t>中每个元素都能通过</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oMath>
                </a14:m>
                <a:r>
                  <a:rPr lang="zh-TW" altLang="zh-CN" sz="2400" b="1" kern="1400" spc="100" dirty="0">
                    <a:latin typeface="Times New Roman" pitchFamily="18" charset="0"/>
                  </a:rPr>
                  <a:t>映射到输出量</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𝑼</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𝒖</m:t>
                        </m:r>
                      </m:e>
                    </m:d>
                  </m:oMath>
                </a14:m>
                <a:r>
                  <a:rPr lang="zh-TW" altLang="zh-CN" sz="2400" b="1" kern="1400" spc="100" dirty="0">
                    <a:latin typeface="Times New Roman" pitchFamily="18" charset="0"/>
                  </a:rPr>
                  <a:t>的一个元素</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更为一般的情况下，为保证一般矩阵</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𝒂</m:t>
                        </m:r>
                      </m:e>
                    </m:d>
                  </m:oMath>
                </a14:m>
                <a:r>
                  <a:rPr lang="zh-TW" altLang="zh-CN" sz="2400" b="1" kern="1400" spc="100" dirty="0">
                    <a:latin typeface="Times New Roman" pitchFamily="18" charset="0"/>
                  </a:rPr>
                  <a:t>的每个</a:t>
                </a:r>
                <a:r>
                  <a:rPr lang="zh-TW" altLang="zh-CN" sz="2400" b="1" kern="1400" spc="100" dirty="0" smtClean="0">
                    <a:latin typeface="Times New Roman" pitchFamily="18" charset="0"/>
                  </a:rPr>
                  <a:t>元</a:t>
                </a:r>
                <a:r>
                  <a:rPr lang="zh-CN" altLang="en-US" sz="2400" b="1" kern="1400" spc="100" dirty="0">
                    <a:latin typeface="Times New Roman" pitchFamily="18" charset="0"/>
                  </a:rPr>
                  <a:t>素</a:t>
                </a:r>
                <a:r>
                  <a:rPr lang="zh-TW" altLang="zh-CN" sz="2400" b="1" kern="1400" spc="100" dirty="0" smtClean="0">
                    <a:latin typeface="Times New Roman" pitchFamily="18" charset="0"/>
                  </a:rPr>
                  <a:t>都</a:t>
                </a:r>
                <a:r>
                  <a:rPr lang="zh-TW" altLang="zh-CN" sz="2400" b="1" kern="1400" spc="100" dirty="0">
                    <a:latin typeface="Times New Roman" pitchFamily="18" charset="0"/>
                  </a:rPr>
                  <a:t>能与</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oMath>
                </a14:m>
                <a:r>
                  <a:rPr lang="zh-TW" altLang="zh-CN" sz="2400" b="1" kern="1400" spc="100" dirty="0">
                    <a:latin typeface="Times New Roman" pitchFamily="18" charset="0"/>
                  </a:rPr>
                  <a:t>的元</a:t>
                </a:r>
                <a:r>
                  <a:rPr lang="zh-CN" altLang="zh-CN" sz="2400" b="1" kern="1400" spc="100" dirty="0">
                    <a:latin typeface="Times New Roman" pitchFamily="18" charset="0"/>
                  </a:rPr>
                  <a:t>素</a:t>
                </a:r>
                <a:r>
                  <a:rPr lang="zh-TW" altLang="zh-CN" sz="2400" b="1" kern="1400" spc="100" dirty="0">
                    <a:latin typeface="Times New Roman" pitchFamily="18" charset="0"/>
                  </a:rPr>
                  <a:t>进行</a:t>
                </a:r>
                <a:r>
                  <a:rPr lang="zh-CN" altLang="zh-CN" sz="2400" b="1" kern="1400" spc="100" dirty="0">
                    <a:latin typeface="Times New Roman" pitchFamily="18" charset="0"/>
                  </a:rPr>
                  <a:t>“</a:t>
                </a:r>
                <a:r>
                  <a:rPr lang="zh-TW" altLang="zh-CN" sz="2400" b="1" kern="1400" spc="100" dirty="0">
                    <a:latin typeface="Times New Roman" pitchFamily="18" charset="0"/>
                  </a:rPr>
                  <a:t>搭配</a:t>
                </a:r>
                <a:r>
                  <a:rPr lang="zh-CN" altLang="zh-CN" sz="2400" b="1" kern="1400" spc="100" dirty="0">
                    <a:latin typeface="Times New Roman" pitchFamily="18" charset="0"/>
                  </a:rPr>
                  <a:t>”</a:t>
                </a:r>
                <a:r>
                  <a:rPr lang="zh-TW" altLang="zh-CN" sz="2400" b="1" kern="1400" spc="100" dirty="0">
                    <a:latin typeface="Times New Roman" pitchFamily="18" charset="0"/>
                  </a:rPr>
                  <a:t>，可将</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𝒂</m:t>
                        </m:r>
                      </m:e>
                    </m:d>
                  </m:oMath>
                </a14:m>
                <a:r>
                  <a:rPr lang="zh-CN" altLang="zh-CN" sz="2400" b="1" kern="1400" spc="100" dirty="0">
                    <a:latin typeface="Times New Roman" pitchFamily="18" charset="0"/>
                  </a:rPr>
                  <a:t>“</a:t>
                </a:r>
                <a:r>
                  <a:rPr lang="zh-TW" altLang="zh-CN" sz="2400" b="1" kern="1400" spc="100" dirty="0">
                    <a:latin typeface="Times New Roman" pitchFamily="18" charset="0"/>
                  </a:rPr>
                  <a:t>按行拉直</a:t>
                </a:r>
                <a:r>
                  <a:rPr lang="zh-CN" altLang="zh-CN" sz="2400" b="1" kern="1400" spc="100" dirty="0">
                    <a:latin typeface="Times New Roman" pitchFamily="18" charset="0"/>
                  </a:rPr>
                  <a:t>”</a:t>
                </a:r>
                <a:r>
                  <a:rPr lang="zh-TW" altLang="zh-CN" sz="2400" b="1" kern="1400" spc="100" dirty="0">
                    <a:latin typeface="Times New Roman" pitchFamily="18" charset="0"/>
                  </a:rPr>
                  <a:t>，然后再与</a:t>
                </a:r>
                <a14:m>
                  <m:oMath xmlns:m="http://schemas.openxmlformats.org/officeDocument/2006/math">
                    <m:r>
                      <a:rPr lang="en-US" altLang="zh-TW" sz="2400" b="1" i="1" kern="1400" spc="100">
                        <a:latin typeface="Cambria Math"/>
                      </a:rPr>
                      <m:t>𝑹</m:t>
                    </m:r>
                    <m:d>
                      <m:dPr>
                        <m:ctrlPr>
                          <a:rPr lang="en-US" altLang="zh-TW" sz="2400" b="1" i="1" kern="1400" spc="100">
                            <a:latin typeface="Cambria Math" panose="02040503050406030204" pitchFamily="18" charset="0"/>
                          </a:rPr>
                        </m:ctrlPr>
                      </m:dPr>
                      <m:e>
                        <m:r>
                          <a:rPr lang="en-US" altLang="zh-CN" sz="2400" b="1" i="1" kern="1400" spc="100">
                            <a:latin typeface="Cambria Math"/>
                          </a:rPr>
                          <m:t>𝒂</m:t>
                        </m:r>
                        <m:r>
                          <a:rPr lang="zh-CN" altLang="en-US" sz="2400" b="1" i="1" kern="1400" spc="100">
                            <a:latin typeface="Cambria Math"/>
                          </a:rPr>
                          <m:t>，</m:t>
                        </m:r>
                        <m:r>
                          <a:rPr lang="en-US" altLang="zh-CN" sz="2400" b="1" i="1" kern="1400" spc="100">
                            <a:latin typeface="Cambria Math"/>
                          </a:rPr>
                          <m:t>𝒖</m:t>
                        </m:r>
                      </m:e>
                    </m:d>
                  </m:oMath>
                </a14:m>
                <a:r>
                  <a:rPr lang="zh-TW" altLang="zh-CN" sz="2400" b="1" kern="1400" spc="100" dirty="0">
                    <a:latin typeface="Times New Roman" pitchFamily="18" charset="0"/>
                  </a:rPr>
                  <a:t>进行合成。这样可得出</a:t>
                </a:r>
                <a:r>
                  <a:rPr lang="zh-TW" altLang="zh-CN" sz="2400" b="1" kern="1400" spc="100" dirty="0">
                    <a:solidFill>
                      <a:srgbClr val="FF0000"/>
                    </a:solidFill>
                    <a:latin typeface="Times New Roman" pitchFamily="18" charset="0"/>
                  </a:rPr>
                  <a:t>近似推理的一般合成法则</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a:spcBef>
                    <a:spcPts val="600"/>
                  </a:spcBef>
                  <a:spcAft>
                    <a:spcPts val="600"/>
                  </a:spcAft>
                  <a:buClr>
                    <a:srgbClr val="C00000"/>
                  </a:buClr>
                  <a:defRPr/>
                </a:pPr>
                <a:r>
                  <a:rPr lang="zh-CN" altLang="en-US" sz="2400" b="1" kern="1400" spc="100" dirty="0" smtClean="0">
                    <a:latin typeface="Times New Roman" pitchFamily="18" charset="0"/>
                  </a:rPr>
                  <a:t>                        或</a:t>
                </a: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4985980"/>
              </a:xfrm>
              <a:prstGeom prst="rect">
                <a:avLst/>
              </a:prstGeom>
              <a:blipFill rotWithShape="1">
                <a:blip r:embed="rId5"/>
                <a:stretch>
                  <a:fillRect l="-1108" t="-978" r="-5301" b="-1467"/>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88321537"/>
              </p:ext>
            </p:extLst>
          </p:nvPr>
        </p:nvGraphicFramePr>
        <p:xfrm>
          <a:off x="3059832" y="5013176"/>
          <a:ext cx="2786710" cy="432048"/>
        </p:xfrm>
        <a:graphic>
          <a:graphicData uri="http://schemas.openxmlformats.org/presentationml/2006/ole">
            <mc:AlternateContent xmlns:mc="http://schemas.openxmlformats.org/markup-compatibility/2006">
              <mc:Choice xmlns:v="urn:schemas-microsoft-com:vml" Requires="v">
                <p:oleObj spid="_x0000_s26673" name="Equation" r:id="rId6" imgW="1637589" imgH="253890" progId="Equation.DSMT4">
                  <p:embed/>
                </p:oleObj>
              </mc:Choice>
              <mc:Fallback>
                <p:oleObj name="Equation" r:id="rId6" imgW="1637589" imgH="25389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5013176"/>
                        <a:ext cx="2786710" cy="432048"/>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2337333"/>
              </p:ext>
            </p:extLst>
          </p:nvPr>
        </p:nvGraphicFramePr>
        <p:xfrm>
          <a:off x="3707904" y="5589240"/>
          <a:ext cx="1587776" cy="432048"/>
        </p:xfrm>
        <a:graphic>
          <a:graphicData uri="http://schemas.openxmlformats.org/presentationml/2006/ole">
            <mc:AlternateContent xmlns:mc="http://schemas.openxmlformats.org/markup-compatibility/2006">
              <mc:Choice xmlns:v="urn:schemas-microsoft-com:vml" Requires="v">
                <p:oleObj spid="_x0000_s26674" name="Equation" r:id="rId8" imgW="939392" imgH="253890" progId="Equation.DSMT4">
                  <p:embed/>
                </p:oleObj>
              </mc:Choice>
              <mc:Fallback>
                <p:oleObj name="Equation" r:id="rId8" imgW="939392" imgH="25389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5589240"/>
                        <a:ext cx="1587776" cy="432048"/>
                      </a:xfrm>
                      <a:prstGeom prst="rect">
                        <a:avLst/>
                      </a:prstGeom>
                      <a:noFill/>
                    </p:spPr>
                  </p:pic>
                </p:oleObj>
              </mc:Fallback>
            </mc:AlternateContent>
          </a:graphicData>
        </a:graphic>
      </p:graphicFrame>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461664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近似推理</a:t>
                </a:r>
                <a:r>
                  <a:rPr lang="zh-TW" altLang="zh-CN" sz="2400" b="1" kern="1400" spc="100" dirty="0">
                    <a:latin typeface="Times New Roman" pitchFamily="18" charset="0"/>
                  </a:rPr>
                  <a:t>合成法则得出的</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𝑼</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𝒖</m:t>
                        </m:r>
                      </m:e>
                    </m:d>
                  </m:oMath>
                </a14:m>
                <a:r>
                  <a:rPr lang="zh-TW" altLang="zh-CN" sz="2400" b="1" kern="1400" spc="100" dirty="0">
                    <a:latin typeface="Times New Roman" pitchFamily="18" charset="0"/>
                  </a:rPr>
                  <a:t>是一个模糊矩阵，它的每个元素就是经过近似推理得出的新结论的真值。</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TW"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其中</a:t>
                </a:r>
                <a:r>
                  <a:rPr lang="en-US" altLang="zh-TW" sz="2400" b="1" kern="1400" spc="100" dirty="0" smtClean="0">
                    <a:latin typeface="Times New Roman" pitchFamily="18" charset="0"/>
                  </a:rPr>
                  <a:t>R</a:t>
                </a:r>
                <a:r>
                  <a:rPr lang="zh-TW" altLang="zh-CN" sz="2400" b="1" kern="1400" spc="100" dirty="0" smtClean="0">
                    <a:latin typeface="Times New Roman" pitchFamily="18" charset="0"/>
                  </a:rPr>
                  <a:t>是</a:t>
                </a:r>
                <a:r>
                  <a:rPr lang="zh-TW" altLang="zh-CN" sz="2400" b="1" kern="1400" spc="100" dirty="0">
                    <a:latin typeface="Times New Roman" pitchFamily="18" charset="0"/>
                  </a:rPr>
                  <a:t>进行近似推理的大前提，是大</a:t>
                </a:r>
                <a:r>
                  <a:rPr lang="zh-CN" altLang="zh-CN" sz="2400" b="1" kern="1400" spc="100" dirty="0">
                    <a:latin typeface="Times New Roman" pitchFamily="18" charset="0"/>
                  </a:rPr>
                  <a:t>量</a:t>
                </a:r>
                <a:r>
                  <a:rPr lang="zh-TW" altLang="zh-CN" sz="2400" b="1" kern="1400" spc="100" dirty="0">
                    <a:latin typeface="Times New Roman" pitchFamily="18" charset="0"/>
                  </a:rPr>
                  <a:t>实验、观测和经验的总结，是对实践素材的去伪存真、去粗取精后形成的模糊规则，即常说的模糊条件语句，它们是模糊推理中最可靠的出发点和根据；</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oMath>
                </a14:m>
                <a:r>
                  <a:rPr lang="zh-TW" altLang="zh-CN" sz="2400" b="1" kern="1400" spc="100" dirty="0">
                    <a:latin typeface="Times New Roman" pitchFamily="18" charset="0"/>
                  </a:rPr>
                  <a:t>是小前提，是进行模糊推理的条件。进行模糊推理时，作为根据的大前提和作为条件的小前提，缺一不可</a:t>
                </a:r>
                <a:r>
                  <a:rPr lang="zh-TW" altLang="zh-CN" sz="2400" b="1" kern="1400" spc="100" dirty="0" smtClean="0">
                    <a:latin typeface="Times New Roman" pitchFamily="18" charset="0"/>
                  </a:rPr>
                  <a:t>。</a:t>
                </a:r>
                <a:endParaRPr lang="en-US" altLang="zh-TW"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4616648"/>
              </a:xfrm>
              <a:prstGeom prst="rect">
                <a:avLst/>
              </a:prstGeom>
              <a:blipFill rotWithShape="1">
                <a:blip r:embed="rId4"/>
                <a:stretch>
                  <a:fillRect l="-1108" t="-1453" r="-3244" b="-1717"/>
                </a:stretch>
              </a:blipFill>
            </p:spPr>
            <p:txBody>
              <a:bodyPr/>
              <a:lstStyle/>
              <a:p>
                <a:r>
                  <a:rPr lang="zh-CN" altLang="en-US">
                    <a:noFill/>
                  </a:rPr>
                  <a:t> </a:t>
                </a:r>
              </a:p>
            </p:txBody>
          </p:sp>
        </mc:Fallback>
      </mc:AlternateContent>
      <p:pic>
        <p:nvPicPr>
          <p:cNvPr id="5" name="图片 4"/>
          <p:cNvPicPr/>
          <p:nvPr/>
        </p:nvPicPr>
        <p:blipFill rotWithShape="1">
          <a:blip r:embed="rId5">
            <a:extLst>
              <a:ext uri="{28A0092B-C50C-407E-A947-70E740481C1C}">
                <a14:useLocalDpi xmlns:a14="http://schemas.microsoft.com/office/drawing/2010/main" val="0"/>
              </a:ext>
            </a:extLst>
          </a:blip>
          <a:srcRect b="46061"/>
          <a:stretch/>
        </p:blipFill>
        <p:spPr bwMode="auto">
          <a:xfrm>
            <a:off x="2843523" y="2132856"/>
            <a:ext cx="3528392" cy="10081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2092881"/>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由</a:t>
                </a:r>
                <a:r>
                  <a:rPr lang="zh-TW" altLang="zh-CN" sz="2400" b="1" kern="1400" spc="100" dirty="0">
                    <a:latin typeface="Times New Roman" pitchFamily="18" charset="0"/>
                  </a:rPr>
                  <a:t>近似推理合成法则 </a:t>
                </a:r>
                <a:r>
                  <a:rPr lang="en-US" altLang="zh-TW" sz="2400" b="1" kern="1400" spc="100" dirty="0" smtClean="0">
                    <a:latin typeface="Times New Roman" pitchFamily="18" charset="0"/>
                  </a:rPr>
                  <a:t>                             </a:t>
                </a:r>
                <a:r>
                  <a:rPr lang="zh-TW" altLang="zh-CN" sz="2400" b="1" kern="1400" spc="100" dirty="0" smtClean="0">
                    <a:latin typeface="Times New Roman" pitchFamily="18" charset="0"/>
                  </a:rPr>
                  <a:t>可知</a:t>
                </a:r>
                <a:r>
                  <a:rPr lang="zh-TW" altLang="zh-CN" sz="2400" b="1" kern="1400" spc="100" dirty="0">
                    <a:latin typeface="Times New Roman" pitchFamily="18" charset="0"/>
                  </a:rPr>
                  <a:t>，模糊逻辑推理过程主要得解决两</a:t>
                </a:r>
                <a:r>
                  <a:rPr lang="zh-TW" altLang="zh-CN" sz="2400" b="1" kern="1400" spc="100" dirty="0" smtClean="0">
                    <a:latin typeface="Times New Roman" pitchFamily="18" charset="0"/>
                  </a:rPr>
                  <a:t>个问题</a:t>
                </a:r>
                <a:r>
                  <a:rPr lang="zh-TW" altLang="zh-CN" sz="2400" b="1" kern="1400" spc="100" dirty="0">
                    <a:latin typeface="Times New Roman" pitchFamily="18" charset="0"/>
                  </a:rPr>
                  <a:t>：确定模糊蕴涵</a:t>
                </a:r>
                <a:r>
                  <a:rPr lang="zh-TW" altLang="zh-CN" sz="2400" b="1" kern="1400" spc="100" dirty="0" smtClean="0">
                    <a:latin typeface="Times New Roman" pitchFamily="18" charset="0"/>
                  </a:rPr>
                  <a:t>关系</a:t>
                </a:r>
                <a:r>
                  <a:rPr lang="en-US" altLang="zh-TW" sz="2400" b="1" kern="1400" spc="100" dirty="0" smtClean="0">
                    <a:latin typeface="Times New Roman" pitchFamily="18" charset="0"/>
                  </a:rPr>
                  <a:t>R</a:t>
                </a:r>
                <a:r>
                  <a:rPr lang="zh-TW" altLang="zh-CN" sz="2400" b="1" kern="1400" spc="100" dirty="0" smtClean="0">
                    <a:latin typeface="Times New Roman" pitchFamily="18" charset="0"/>
                  </a:rPr>
                  <a:t>(</a:t>
                </a:r>
                <a:r>
                  <a:rPr lang="zh-TW" altLang="zh-CN" sz="2400" b="1" kern="1400" spc="100" dirty="0">
                    <a:latin typeface="Times New Roman" pitchFamily="18" charset="0"/>
                  </a:rPr>
                  <a:t>也称模糊条件语句）和选取恰当的合成算法。</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通过怎样的合成运</a:t>
                </a:r>
                <a:r>
                  <a:rPr lang="zh-CN" altLang="zh-CN" sz="2400" b="1" kern="1400" spc="100" dirty="0">
                    <a:latin typeface="Times New Roman" pitchFamily="18" charset="0"/>
                  </a:rPr>
                  <a:t>算</a:t>
                </a:r>
                <a:r>
                  <a:rPr lang="zh-TW" altLang="zh-CN" sz="2400" b="1" kern="1400" spc="100" dirty="0">
                    <a:latin typeface="Times New Roman" pitchFamily="18" charset="0"/>
                  </a:rPr>
                  <a:t>，才能</a:t>
                </a:r>
                <a:r>
                  <a:rPr lang="zh-TW" altLang="zh-CN" sz="2400" b="1" kern="1400" spc="100" dirty="0" smtClean="0">
                    <a:latin typeface="Times New Roman" pitchFamily="18" charset="0"/>
                  </a:rPr>
                  <a:t>由</a:t>
                </a:r>
                <a:r>
                  <a:rPr lang="en-US" altLang="zh-TW" sz="2400" b="1" kern="1400" spc="100" dirty="0" smtClean="0">
                    <a:latin typeface="Times New Roman" pitchFamily="18" charset="0"/>
                  </a:rPr>
                  <a:t>R</a:t>
                </a:r>
                <a:r>
                  <a:rPr lang="zh-TW" altLang="zh-CN" sz="2400" b="1" kern="1400" spc="100" dirty="0" smtClean="0">
                    <a:latin typeface="Times New Roman" pitchFamily="18" charset="0"/>
                  </a:rPr>
                  <a:t> </a:t>
                </a:r>
                <a:r>
                  <a:rPr lang="zh-TW" altLang="zh-CN" sz="2400" b="1" kern="1400" spc="100" dirty="0">
                    <a:latin typeface="Times New Roman" pitchFamily="18" charset="0"/>
                  </a:rPr>
                  <a:t>(大前提）和</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a:latin typeface="Cambria Math"/>
                          </a:rPr>
                          <m:t>𝑨</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a:latin typeface="Cambria Math"/>
                          </a:rPr>
                          <m:t>𝒂</m:t>
                        </m:r>
                      </m:e>
                    </m:d>
                  </m:oMath>
                </a14:m>
                <a:r>
                  <a:rPr lang="zh-TW" altLang="zh-CN" sz="2400" b="1" kern="1400" spc="100" dirty="0">
                    <a:latin typeface="Times New Roman" pitchFamily="18" charset="0"/>
                  </a:rPr>
                  <a:t> (小前提）得出新命题 呢</a:t>
                </a:r>
                <a:r>
                  <a:rPr lang="zh-TW" altLang="zh-CN" sz="2400" b="1" kern="1400" spc="100" dirty="0" smtClean="0">
                    <a:latin typeface="Times New Roman" pitchFamily="18" charset="0"/>
                  </a:rPr>
                  <a:t>？</a:t>
                </a: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2092881"/>
              </a:xfrm>
              <a:prstGeom prst="rect">
                <a:avLst/>
              </a:prstGeom>
              <a:blipFill rotWithShape="1">
                <a:blip r:embed="rId5"/>
                <a:stretch>
                  <a:fillRect l="-1108" t="-3207" r="-3560" b="-6122"/>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3992531849"/>
              </p:ext>
            </p:extLst>
          </p:nvPr>
        </p:nvGraphicFramePr>
        <p:xfrm>
          <a:off x="4067944" y="1125538"/>
          <a:ext cx="2664445" cy="433303"/>
        </p:xfrm>
        <a:graphic>
          <a:graphicData uri="http://schemas.openxmlformats.org/presentationml/2006/ole">
            <mc:AlternateContent xmlns:mc="http://schemas.openxmlformats.org/markup-compatibility/2006">
              <mc:Choice xmlns:v="urn:schemas-microsoft-com:vml" Requires="v">
                <p:oleObj spid="_x0000_s27672" name="Equation" r:id="rId6" imgW="1447800" imgH="228600" progId="Equation.DSMT4">
                  <p:embed/>
                </p:oleObj>
              </mc:Choice>
              <mc:Fallback>
                <p:oleObj name="Equation" r:id="rId6" imgW="1447800" imgH="2286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1125538"/>
                        <a:ext cx="2664445" cy="43330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p:sp>
        <p:nvSpPr>
          <p:cNvPr id="16" name="矩形 15"/>
          <p:cNvSpPr/>
          <p:nvPr/>
        </p:nvSpPr>
        <p:spPr>
          <a:xfrm>
            <a:off x="755650" y="1125538"/>
            <a:ext cx="7704138" cy="984885"/>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4.3.3  </a:t>
            </a:r>
            <a:r>
              <a:rPr lang="zh-CN" altLang="en-US" sz="2400" b="1" kern="1400" spc="100" dirty="0" smtClean="0">
                <a:solidFill>
                  <a:srgbClr val="FF0000"/>
                </a:solidFill>
                <a:latin typeface="Times New Roman" pitchFamily="18" charset="0"/>
              </a:rPr>
              <a:t>合成法则的具体算法</a:t>
            </a:r>
            <a:endParaRPr lang="en-US" altLang="zh-CN" sz="2400" b="1" kern="1400" spc="100" dirty="0" smtClean="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4.3.4  </a:t>
            </a:r>
            <a:r>
              <a:rPr lang="zh-CN" altLang="en-US" sz="2400" b="1" kern="1400" spc="100" dirty="0" smtClean="0">
                <a:solidFill>
                  <a:srgbClr val="FF0000"/>
                </a:solidFill>
                <a:latin typeface="Times New Roman" pitchFamily="18" charset="0"/>
              </a:rPr>
              <a:t>控制器中的模糊蕴含关系</a:t>
            </a:r>
            <a:r>
              <a:rPr lang="en-US" altLang="zh-CN" sz="2400" b="1" kern="1400" spc="100" dirty="0" smtClean="0">
                <a:solidFill>
                  <a:srgbClr val="FF0000"/>
                </a:solidFill>
                <a:latin typeface="Times New Roman" pitchFamily="18" charset="0"/>
              </a:rPr>
              <a:t>R</a:t>
            </a:r>
          </a:p>
        </p:txBody>
      </p:sp>
    </p:spTree>
    <p:extLst>
      <p:ext uri="{BB962C8B-B14F-4D97-AF65-F5344CB8AC3E}">
        <p14:creationId xmlns:p14="http://schemas.microsoft.com/office/powerpoint/2010/main" val="1382489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68313" y="1268413"/>
            <a:ext cx="8085137" cy="3673475"/>
          </a:xfrm>
        </p:spPr>
        <p:txBody>
          <a:bodyPr rtlCol="0">
            <a:noAutofit/>
          </a:bodyPr>
          <a:lstStyle/>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引论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二值逻辑简介</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smtClean="0">
                <a:latin typeface="Times New Roman" pitchFamily="18" charset="0"/>
                <a:ea typeface="黑体" pitchFamily="49" charset="-122"/>
              </a:rPr>
              <a:t>自然语言的模糊集合表示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模糊逻辑和近似推理</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en-US" altLang="zh-CN" sz="2800" kern="1400" spc="100" dirty="0">
                <a:solidFill>
                  <a:srgbClr val="C00000"/>
                </a:solidFill>
                <a:latin typeface="Times New Roman" pitchFamily="18" charset="0"/>
                <a:ea typeface="黑体" pitchFamily="49" charset="-122"/>
              </a:rPr>
              <a:t>T-S</a:t>
            </a:r>
            <a:r>
              <a:rPr lang="zh-CN" altLang="en-US" sz="2800" kern="1400" spc="100" dirty="0">
                <a:solidFill>
                  <a:srgbClr val="C00000"/>
                </a:solidFill>
                <a:latin typeface="Times New Roman" pitchFamily="18" charset="0"/>
                <a:ea typeface="黑体" pitchFamily="49" charset="-122"/>
              </a:rPr>
              <a:t>型模糊推理</a:t>
            </a:r>
            <a:endParaRPr lang="en-US" altLang="zh-CN" sz="2800" kern="1400" spc="100" dirty="0">
              <a:solidFill>
                <a:srgbClr val="C00000"/>
              </a:solidFill>
              <a:latin typeface="Times New Roman" pitchFamily="18" charset="0"/>
              <a:ea typeface="黑体" pitchFamily="49" charset="-122"/>
            </a:endParaRPr>
          </a:p>
        </p:txBody>
      </p:sp>
      <p:sp>
        <p:nvSpPr>
          <p:cNvPr id="5124"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第三章  模糊控制的逻辑学基础</a:t>
            </a:r>
          </a:p>
        </p:txBody>
      </p:sp>
    </p:spTree>
    <p:extLst>
      <p:ext uri="{BB962C8B-B14F-4D97-AF65-F5344CB8AC3E}">
        <p14:creationId xmlns:p14="http://schemas.microsoft.com/office/powerpoint/2010/main" val="78832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755650" y="1125538"/>
            <a:ext cx="7704138" cy="3939540"/>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近似推理</a:t>
            </a:r>
            <a:r>
              <a:rPr lang="zh-CN" altLang="zh-CN" sz="2400" b="1" kern="1400" spc="100" dirty="0">
                <a:latin typeface="Times New Roman" pitchFamily="18" charset="0"/>
              </a:rPr>
              <a:t>得出的结论是个新的模糊命题</a:t>
            </a:r>
            <a:r>
              <a:rPr lang="en-US" altLang="zh-CN" sz="2400" b="1" kern="1400" spc="100" dirty="0">
                <a:latin typeface="Times New Roman" pitchFamily="18" charset="0"/>
              </a:rPr>
              <a:t> </a:t>
            </a:r>
            <a:r>
              <a:rPr lang="zh-CN" altLang="zh-CN" sz="2400" b="1" kern="1400" spc="100" dirty="0">
                <a:latin typeface="Times New Roman" pitchFamily="18" charset="0"/>
              </a:rPr>
              <a:t>，模糊集合</a:t>
            </a:r>
            <a:r>
              <a:rPr lang="en-US" altLang="zh-CN" sz="2400" b="1" kern="1400" spc="100" dirty="0">
                <a:latin typeface="Times New Roman" pitchFamily="18" charset="0"/>
              </a:rPr>
              <a:t> </a:t>
            </a:r>
            <a:r>
              <a:rPr lang="zh-CN" altLang="zh-CN" sz="2400" b="1" kern="1400" spc="100" dirty="0">
                <a:latin typeface="Times New Roman" pitchFamily="18" charset="0"/>
              </a:rPr>
              <a:t>是不能直接用于操作执行机构的，必须把它转换成清晰量，即经过清晰化（</a:t>
            </a:r>
            <a:r>
              <a:rPr lang="en-US" altLang="zh-CN" sz="2400" b="1" kern="1400" spc="100" dirty="0">
                <a:latin typeface="Times New Roman" pitchFamily="18" charset="0"/>
              </a:rPr>
              <a:t>F/D)</a:t>
            </a:r>
            <a:r>
              <a:rPr lang="zh-CN" altLang="zh-CN" sz="2400" b="1" kern="1400" spc="100" dirty="0">
                <a:latin typeface="Times New Roman" pitchFamily="18" charset="0"/>
              </a:rPr>
              <a:t>，这个过程是非常烦琐的，而且具有很大的随意性，同时对模糊结论进行数学分析也很不方便</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为了</a:t>
            </a:r>
            <a:r>
              <a:rPr lang="zh-CN" altLang="zh-CN" sz="2400" b="1" kern="1400" spc="100" dirty="0">
                <a:latin typeface="Times New Roman" pitchFamily="18" charset="0"/>
              </a:rPr>
              <a:t>省去这一转换过程和方便于对系统进行数学分析，在研究开发模糊控制系统中，</a:t>
            </a:r>
            <a:r>
              <a:rPr lang="en-US" altLang="zh-CN" sz="2400" b="1" kern="1400" spc="100" dirty="0">
                <a:latin typeface="Times New Roman" pitchFamily="18" charset="0"/>
              </a:rPr>
              <a:t>1985</a:t>
            </a:r>
            <a:r>
              <a:rPr lang="zh-CN" altLang="zh-CN" sz="2400" b="1" kern="1400" spc="100" dirty="0">
                <a:latin typeface="Times New Roman" pitchFamily="18" charset="0"/>
              </a:rPr>
              <a:t>年日本学者高木（</a:t>
            </a:r>
            <a:r>
              <a:rPr lang="en-US" altLang="zh-CN" sz="2400" b="1" kern="1400" spc="100" dirty="0">
                <a:latin typeface="Times New Roman" pitchFamily="18" charset="0"/>
              </a:rPr>
              <a:t>Takagi)</a:t>
            </a:r>
            <a:r>
              <a:rPr lang="zh-CN" altLang="zh-CN" sz="2400" b="1" kern="1400" spc="100" dirty="0">
                <a:latin typeface="Times New Roman" pitchFamily="18" charset="0"/>
              </a:rPr>
              <a:t>和杉野（</a:t>
            </a:r>
            <a:r>
              <a:rPr lang="en-US" altLang="zh-CN" sz="2400" b="1" kern="1400" spc="100" dirty="0" err="1">
                <a:latin typeface="Times New Roman" pitchFamily="18" charset="0"/>
              </a:rPr>
              <a:t>Sugeno</a:t>
            </a:r>
            <a:r>
              <a:rPr lang="en-US" altLang="zh-CN" sz="2400" b="1" kern="1400" spc="100" dirty="0">
                <a:latin typeface="Times New Roman" pitchFamily="18" charset="0"/>
              </a:rPr>
              <a:t>)</a:t>
            </a:r>
            <a:r>
              <a:rPr lang="zh-CN" altLang="zh-CN" sz="2400" b="1" kern="1400" spc="100" dirty="0">
                <a:latin typeface="Times New Roman" pitchFamily="18" charset="0"/>
              </a:rPr>
              <a:t>提出了一种新的模糊推理模型，它特别适用于局部线性、能够分段进行控制的系统，这就是</a:t>
            </a:r>
            <a:r>
              <a:rPr lang="en-US" altLang="zh-CN" sz="2400" b="1" kern="1400" spc="100" dirty="0">
                <a:solidFill>
                  <a:srgbClr val="FF0000"/>
                </a:solidFill>
                <a:latin typeface="Times New Roman" pitchFamily="18" charset="0"/>
              </a:rPr>
              <a:t>T-S</a:t>
            </a:r>
            <a:r>
              <a:rPr lang="zh-CN" altLang="zh-CN" sz="2400" b="1" kern="1400" spc="100" dirty="0">
                <a:solidFill>
                  <a:srgbClr val="FF0000"/>
                </a:solidFill>
                <a:latin typeface="Times New Roman" pitchFamily="18" charset="0"/>
              </a:rPr>
              <a:t>型模糊推理模型</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
        <p:nvSpPr>
          <p:cNvPr id="7"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Tree>
    <p:extLst>
      <p:ext uri="{BB962C8B-B14F-4D97-AF65-F5344CB8AC3E}">
        <p14:creationId xmlns:p14="http://schemas.microsoft.com/office/powerpoint/2010/main" val="2884421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755650" y="1125538"/>
            <a:ext cx="7704138" cy="283154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T-S</a:t>
            </a:r>
            <a:r>
              <a:rPr lang="zh-CN" altLang="zh-CN" sz="2400" b="1" kern="1400" spc="100" dirty="0">
                <a:solidFill>
                  <a:srgbClr val="FF0000"/>
                </a:solidFill>
                <a:latin typeface="Times New Roman" pitchFamily="18" charset="0"/>
              </a:rPr>
              <a:t>型模糊推理输出的是清晰值，或者是输入量的函数，不需要经过淸晰化过程就可以直接用于推动控制机构，更方便于对它进行数学分析</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这个</a:t>
            </a:r>
            <a:r>
              <a:rPr lang="zh-CN" altLang="zh-CN" sz="2400" b="1" kern="1400" spc="100" dirty="0">
                <a:latin typeface="Times New Roman" pitchFamily="18" charset="0"/>
              </a:rPr>
              <a:t>模糊推理模型不仅可以用于模糊控制器，还</a:t>
            </a:r>
            <a:r>
              <a:rPr lang="zh-CN" altLang="zh-CN" sz="2400" b="1" kern="1400" spc="100" dirty="0">
                <a:solidFill>
                  <a:srgbClr val="FF0000"/>
                </a:solidFill>
                <a:latin typeface="Times New Roman" pitchFamily="18" charset="0"/>
              </a:rPr>
              <a:t>可以逼近任意非线性系统</a:t>
            </a:r>
            <a:r>
              <a:rPr lang="zh-CN" altLang="zh-CN" sz="2400" b="1" kern="1400" spc="100" dirty="0">
                <a:latin typeface="Times New Roman" pitchFamily="18" charset="0"/>
              </a:rPr>
              <a:t>，适用于一般的模糊系统。由于它的输出是数值函数，能和经典控制系统一样进行数学分析，更方便于对整个系统进行定量研究</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Tree>
    <p:extLst>
      <p:ext uri="{BB962C8B-B14F-4D97-AF65-F5344CB8AC3E}">
        <p14:creationId xmlns:p14="http://schemas.microsoft.com/office/powerpoint/2010/main" val="838028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755650" y="1125538"/>
            <a:ext cx="7704138" cy="4862870"/>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a:solidFill>
                  <a:srgbClr val="FF0000"/>
                </a:solidFill>
                <a:latin typeface="Times New Roman" pitchFamily="18" charset="0"/>
              </a:rPr>
              <a:t>5.1.1  T-S</a:t>
            </a:r>
            <a:r>
              <a:rPr lang="zh-CN" altLang="zh-CN" sz="2400" b="1" kern="1400" spc="100" dirty="0">
                <a:solidFill>
                  <a:srgbClr val="FF0000"/>
                </a:solidFill>
                <a:latin typeface="Times New Roman" pitchFamily="18" charset="0"/>
              </a:rPr>
              <a:t>型模糊推理</a:t>
            </a:r>
            <a:endParaRPr lang="en-US" altLang="zh-CN" sz="2400" b="1" kern="1400" spc="100" dirty="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将</a:t>
            </a:r>
            <a:r>
              <a:rPr lang="zh-CN" altLang="zh-CN" sz="2400" b="1" kern="1400" spc="100" dirty="0">
                <a:latin typeface="Times New Roman" pitchFamily="18" charset="0"/>
              </a:rPr>
              <a:t>模糊条件</a:t>
            </a:r>
            <a:r>
              <a:rPr lang="zh-CN" altLang="zh-CN" sz="2400" b="1" kern="1400" spc="100" dirty="0" smtClean="0">
                <a:latin typeface="Times New Roman" pitchFamily="18" charset="0"/>
              </a:rPr>
              <a:t>语句</a:t>
            </a:r>
            <a:endParaRPr lang="en-US" altLang="zh-CN" sz="2400" b="1" kern="1400" spc="100" dirty="0" smtClean="0">
              <a:latin typeface="Times New Roman" pitchFamily="18" charset="0"/>
            </a:endParaRPr>
          </a:p>
          <a:p>
            <a:pPr>
              <a:spcBef>
                <a:spcPts val="600"/>
              </a:spcBef>
              <a:spcAft>
                <a:spcPts val="600"/>
              </a:spcAft>
              <a:buClr>
                <a:srgbClr val="C00000"/>
              </a:buClr>
              <a:defRPr/>
            </a:pPr>
            <a:r>
              <a:rPr lang="zh-CN" altLang="zh-CN" sz="2400" dirty="0" smtClean="0"/>
              <a:t>“</a:t>
            </a:r>
            <a:r>
              <a:rPr lang="en-US" altLang="zh-CN" sz="2400" dirty="0"/>
              <a:t>If </a:t>
            </a:r>
            <a:r>
              <a:rPr lang="en-US" altLang="zh-CN" sz="2400" i="1" dirty="0"/>
              <a:t>x</a:t>
            </a:r>
            <a:r>
              <a:rPr lang="en-US" altLang="zh-CN" sz="2400" i="1" baseline="-25000" dirty="0"/>
              <a:t>1</a:t>
            </a:r>
            <a:r>
              <a:rPr lang="en-US" altLang="zh-CN" sz="2400" dirty="0"/>
              <a:t> is A</a:t>
            </a:r>
            <a:r>
              <a:rPr lang="en-US" altLang="zh-CN" sz="2400" baseline="-25000" dirty="0"/>
              <a:t>1</a:t>
            </a:r>
            <a:r>
              <a:rPr lang="en-US" altLang="zh-CN" sz="2400" dirty="0"/>
              <a:t> and </a:t>
            </a:r>
            <a:r>
              <a:rPr lang="en-US" altLang="zh-CN" sz="2400" i="1" dirty="0"/>
              <a:t>x</a:t>
            </a:r>
            <a:r>
              <a:rPr lang="en-US" altLang="zh-CN" sz="2400" i="1" baseline="-25000" dirty="0"/>
              <a:t>2</a:t>
            </a:r>
            <a:r>
              <a:rPr lang="en-US" altLang="zh-CN" sz="2400" baseline="-25000" dirty="0"/>
              <a:t> </a:t>
            </a:r>
            <a:r>
              <a:rPr lang="en-US" altLang="zh-CN" sz="2400" dirty="0"/>
              <a:t>is A</a:t>
            </a:r>
            <a:r>
              <a:rPr lang="en-US" altLang="zh-CN" sz="2400" baseline="-25000" dirty="0"/>
              <a:t>2</a:t>
            </a:r>
            <a:r>
              <a:rPr lang="zh-CN" altLang="zh-CN" sz="2400" dirty="0"/>
              <a:t>，</a:t>
            </a:r>
            <a:r>
              <a:rPr lang="en-US" altLang="zh-CN" sz="2400" dirty="0"/>
              <a:t>then </a:t>
            </a:r>
            <a:r>
              <a:rPr lang="en-US" altLang="zh-CN" sz="2400" i="1" dirty="0"/>
              <a:t>u</a:t>
            </a:r>
            <a:r>
              <a:rPr lang="en-US" altLang="zh-CN" sz="2400" dirty="0"/>
              <a:t> is U</a:t>
            </a:r>
            <a:r>
              <a:rPr lang="zh-CN" altLang="zh-CN" sz="2400" dirty="0" smtClean="0"/>
              <a:t>”</a:t>
            </a:r>
            <a:endParaRPr lang="en-US" altLang="zh-CN" sz="2400" dirty="0" smtClean="0"/>
          </a:p>
          <a:p>
            <a:pPr>
              <a:spcBef>
                <a:spcPts val="600"/>
              </a:spcBef>
              <a:spcAft>
                <a:spcPts val="600"/>
              </a:spcAft>
              <a:buClr>
                <a:srgbClr val="C00000"/>
              </a:buClr>
              <a:defRPr/>
            </a:pPr>
            <a:r>
              <a:rPr lang="zh-CN" altLang="zh-CN" sz="2400" b="1" kern="1400" spc="100" dirty="0" smtClean="0">
                <a:latin typeface="Times New Roman" pitchFamily="18" charset="0"/>
              </a:rPr>
              <a:t>改造为</a:t>
            </a:r>
            <a:endParaRPr lang="en-US" altLang="zh-CN" sz="2400" b="1" kern="1400" spc="100" dirty="0" smtClean="0">
              <a:latin typeface="Times New Roman" pitchFamily="18" charset="0"/>
            </a:endParaRPr>
          </a:p>
          <a:p>
            <a:pPr>
              <a:spcBef>
                <a:spcPts val="600"/>
              </a:spcBef>
              <a:spcAft>
                <a:spcPts val="600"/>
              </a:spcAft>
              <a:buClr>
                <a:srgbClr val="C00000"/>
              </a:buClr>
              <a:defRPr/>
            </a:pPr>
            <a:r>
              <a:rPr lang="zh-CN" altLang="zh-CN" sz="2400" dirty="0" smtClean="0"/>
              <a:t>“</a:t>
            </a:r>
            <a:r>
              <a:rPr lang="en-US" altLang="zh-CN" sz="2400" dirty="0"/>
              <a:t>If </a:t>
            </a:r>
            <a:r>
              <a:rPr lang="en-US" altLang="zh-CN" sz="2400" i="1" dirty="0"/>
              <a:t>x</a:t>
            </a:r>
            <a:r>
              <a:rPr lang="en-US" altLang="zh-CN" sz="2400" i="1" baseline="-25000" dirty="0"/>
              <a:t>1</a:t>
            </a:r>
            <a:r>
              <a:rPr lang="en-US" altLang="zh-CN" sz="2400" dirty="0"/>
              <a:t> is A</a:t>
            </a:r>
            <a:r>
              <a:rPr lang="en-US" altLang="zh-CN" sz="2400" baseline="-25000" dirty="0"/>
              <a:t>1</a:t>
            </a:r>
            <a:r>
              <a:rPr lang="en-US" altLang="zh-CN" sz="2400" dirty="0"/>
              <a:t> and </a:t>
            </a:r>
            <a:r>
              <a:rPr lang="en-US" altLang="zh-CN" sz="2400" i="1" dirty="0"/>
              <a:t>x</a:t>
            </a:r>
            <a:r>
              <a:rPr lang="en-US" altLang="zh-CN" sz="2400" i="1" baseline="-25000" dirty="0"/>
              <a:t>2</a:t>
            </a:r>
            <a:r>
              <a:rPr lang="en-US" altLang="zh-CN" sz="2400" baseline="-25000" dirty="0"/>
              <a:t> </a:t>
            </a:r>
            <a:r>
              <a:rPr lang="en-US" altLang="zh-CN" sz="2400" dirty="0"/>
              <a:t>is A</a:t>
            </a:r>
            <a:r>
              <a:rPr lang="en-US" altLang="zh-CN" sz="2400" baseline="-25000" dirty="0"/>
              <a:t>2</a:t>
            </a:r>
            <a:r>
              <a:rPr lang="zh-CN" altLang="zh-CN" sz="2400" dirty="0"/>
              <a:t>，</a:t>
            </a:r>
            <a:r>
              <a:rPr lang="en-US" altLang="zh-CN" sz="2400" dirty="0"/>
              <a:t>then </a:t>
            </a:r>
            <a:r>
              <a:rPr lang="en-US" altLang="zh-CN" sz="2400" i="1" dirty="0"/>
              <a:t>u</a:t>
            </a:r>
            <a:r>
              <a:rPr lang="en-US" altLang="zh-CN" sz="2400" dirty="0"/>
              <a:t>=</a:t>
            </a:r>
            <a:r>
              <a:rPr lang="en-US" altLang="zh-CN" sz="2400" i="1" dirty="0"/>
              <a:t>f</a:t>
            </a:r>
            <a:r>
              <a:rPr lang="en-US" altLang="zh-CN" sz="2400" dirty="0"/>
              <a:t>(</a:t>
            </a:r>
            <a:r>
              <a:rPr lang="en-US" altLang="zh-CN" sz="2400" i="1" dirty="0"/>
              <a:t>x</a:t>
            </a:r>
            <a:r>
              <a:rPr lang="en-US" altLang="zh-CN" sz="2400" i="1" baseline="-25000" dirty="0"/>
              <a:t>1,</a:t>
            </a:r>
            <a:r>
              <a:rPr lang="en-US" altLang="zh-CN" sz="2400" i="1" dirty="0"/>
              <a:t> x</a:t>
            </a:r>
            <a:r>
              <a:rPr lang="en-US" altLang="zh-CN" sz="2400" i="1" baseline="-25000" dirty="0"/>
              <a:t>2</a:t>
            </a:r>
            <a:r>
              <a:rPr lang="en-US" altLang="zh-CN" sz="2400" dirty="0"/>
              <a:t>)</a:t>
            </a:r>
            <a:r>
              <a:rPr lang="zh-CN" altLang="zh-CN" sz="2400" dirty="0" smtClean="0"/>
              <a:t>”</a:t>
            </a:r>
            <a:endParaRPr lang="en-US" altLang="zh-CN" sz="2400" dirty="0" smtClean="0"/>
          </a:p>
          <a:p>
            <a:pPr>
              <a:spcBef>
                <a:spcPts val="600"/>
              </a:spcBef>
              <a:spcAft>
                <a:spcPts val="600"/>
              </a:spcAft>
              <a:buClr>
                <a:srgbClr val="C00000"/>
              </a:buClr>
              <a:defRPr/>
            </a:pPr>
            <a:r>
              <a:rPr lang="zh-CN" altLang="zh-CN" sz="2400" b="1" kern="1400" spc="100" dirty="0">
                <a:latin typeface="Times New Roman" pitchFamily="18" charset="0"/>
              </a:rPr>
              <a:t>其中</a:t>
            </a:r>
            <a:r>
              <a:rPr lang="en-US" altLang="zh-CN" sz="2400" dirty="0"/>
              <a:t>A</a:t>
            </a:r>
            <a:r>
              <a:rPr lang="en-US" altLang="zh-CN" sz="2400" baseline="-25000" dirty="0"/>
              <a:t>1</a:t>
            </a:r>
            <a:r>
              <a:rPr lang="zh-CN" altLang="zh-CN" sz="2400" b="1" kern="1400" spc="100" dirty="0">
                <a:latin typeface="Times New Roman" pitchFamily="18" charset="0"/>
              </a:rPr>
              <a:t>和</a:t>
            </a:r>
            <a:r>
              <a:rPr lang="en-US" altLang="zh-CN" sz="2400" dirty="0"/>
              <a:t>A</a:t>
            </a:r>
            <a:r>
              <a:rPr lang="en-US" altLang="zh-CN" sz="2400" baseline="-25000" dirty="0"/>
              <a:t>2</a:t>
            </a:r>
            <a:r>
              <a:rPr lang="zh-CN" altLang="zh-CN" sz="2400" b="1" kern="1400" spc="100" dirty="0">
                <a:latin typeface="Times New Roman" pitchFamily="18" charset="0"/>
              </a:rPr>
              <a:t>是两个模糊集合</a:t>
            </a:r>
            <a:r>
              <a:rPr lang="zh-CN" altLang="zh-CN" sz="2400" dirty="0"/>
              <a:t>，</a:t>
            </a:r>
            <a:r>
              <a:rPr lang="zh-CN" altLang="zh-CN" sz="2400" b="1" kern="1400" spc="100" dirty="0">
                <a:latin typeface="Times New Roman" pitchFamily="18" charset="0"/>
              </a:rPr>
              <a:t>输出量</a:t>
            </a:r>
            <a:r>
              <a:rPr lang="en-US" altLang="zh-CN" sz="2400" i="1" dirty="0"/>
              <a:t>u</a:t>
            </a:r>
            <a:r>
              <a:rPr lang="zh-CN" altLang="zh-CN" sz="2400" b="1" kern="1400" spc="100" dirty="0">
                <a:latin typeface="Times New Roman" pitchFamily="18" charset="0"/>
              </a:rPr>
              <a:t>为一个数值函数</a:t>
            </a:r>
            <a:r>
              <a:rPr lang="en-US" altLang="zh-CN" sz="2400" i="1" dirty="0"/>
              <a:t>f</a:t>
            </a:r>
            <a:r>
              <a:rPr lang="en-US" altLang="zh-CN" sz="2400" dirty="0"/>
              <a:t>(</a:t>
            </a:r>
            <a:r>
              <a:rPr lang="en-US" altLang="zh-CN" sz="2400" i="1" dirty="0"/>
              <a:t>x</a:t>
            </a:r>
            <a:r>
              <a:rPr lang="en-US" altLang="zh-CN" sz="2400" i="1" baseline="-25000" dirty="0"/>
              <a:t>1,</a:t>
            </a:r>
            <a:r>
              <a:rPr lang="en-US" altLang="zh-CN" sz="2400" i="1" dirty="0"/>
              <a:t> x</a:t>
            </a:r>
            <a:r>
              <a:rPr lang="en-US" altLang="zh-CN" sz="2400" i="1" baseline="-25000" dirty="0"/>
              <a:t>2</a:t>
            </a:r>
            <a:r>
              <a:rPr lang="en-US" altLang="zh-CN" sz="2400" dirty="0"/>
              <a:t>)</a:t>
            </a:r>
            <a:r>
              <a:rPr lang="zh-CN" altLang="zh-CN" sz="2400" dirty="0" smtClean="0"/>
              <a:t>。</a:t>
            </a:r>
            <a:endParaRPr lang="en-US" altLang="zh-CN" sz="2400" dirty="0" smtClean="0"/>
          </a:p>
          <a:p>
            <a:pPr>
              <a:spcBef>
                <a:spcPts val="600"/>
              </a:spcBef>
              <a:spcAft>
                <a:spcPts val="600"/>
              </a:spcAft>
              <a:buClr>
                <a:srgbClr val="C00000"/>
              </a:buClr>
              <a:defRPr/>
            </a:pPr>
            <a:r>
              <a:rPr lang="zh-CN" altLang="zh-CN" sz="2400" b="1" kern="1400" spc="100" dirty="0">
                <a:latin typeface="Times New Roman" pitchFamily="18" charset="0"/>
              </a:rPr>
              <a:t>这个</a:t>
            </a:r>
            <a:r>
              <a:rPr lang="en-US" altLang="zh-CN" sz="2400" i="1" dirty="0"/>
              <a:t>f</a:t>
            </a:r>
            <a:r>
              <a:rPr lang="en-US" altLang="zh-CN" sz="2400" dirty="0"/>
              <a:t>(</a:t>
            </a:r>
            <a:r>
              <a:rPr lang="en-US" altLang="zh-CN" sz="2400" i="1" dirty="0"/>
              <a:t>x</a:t>
            </a:r>
            <a:r>
              <a:rPr lang="en-US" altLang="zh-CN" sz="2400" i="1" baseline="-25000" dirty="0"/>
              <a:t>1,</a:t>
            </a:r>
            <a:r>
              <a:rPr lang="en-US" altLang="zh-CN" sz="2400" i="1" dirty="0"/>
              <a:t> x</a:t>
            </a:r>
            <a:r>
              <a:rPr lang="en-US" altLang="zh-CN" sz="2400" i="1" baseline="-25000" dirty="0"/>
              <a:t>2</a:t>
            </a:r>
            <a:r>
              <a:rPr lang="en-US" altLang="zh-CN" sz="2400" dirty="0"/>
              <a:t>)</a:t>
            </a:r>
            <a:r>
              <a:rPr lang="zh-CN" altLang="zh-CN" sz="2400" b="1" kern="1400" spc="100" dirty="0">
                <a:latin typeface="Times New Roman" pitchFamily="18" charset="0"/>
              </a:rPr>
              <a:t>的函数类型、其中的参数都是根据大量实验数据、通过系统辨识确定的。</a:t>
            </a: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p:txBody>
      </p:sp>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Tree>
    <p:extLst>
      <p:ext uri="{BB962C8B-B14F-4D97-AF65-F5344CB8AC3E}">
        <p14:creationId xmlns:p14="http://schemas.microsoft.com/office/powerpoint/2010/main" val="2963252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755650" y="1125538"/>
            <a:ext cx="7704138" cy="3200876"/>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近似推理</a:t>
            </a:r>
            <a:r>
              <a:rPr lang="zh-CN" altLang="zh-CN" sz="2400" b="1" kern="1400" spc="100" dirty="0">
                <a:latin typeface="Times New Roman" pitchFamily="18" charset="0"/>
              </a:rPr>
              <a:t>中用模糊条件命题表述的“大前提”，改成用数值函数</a:t>
            </a:r>
            <a:r>
              <a:rPr lang="en-US" altLang="zh-CN" sz="2400" i="1" dirty="0"/>
              <a:t>f</a:t>
            </a:r>
            <a:r>
              <a:rPr lang="en-US" altLang="zh-CN" sz="2400" dirty="0"/>
              <a:t>(</a:t>
            </a:r>
            <a:r>
              <a:rPr lang="en-US" altLang="zh-CN" sz="2400" i="1" dirty="0"/>
              <a:t>x</a:t>
            </a:r>
            <a:r>
              <a:rPr lang="en-US" altLang="zh-CN" sz="2400" i="1" baseline="-25000" dirty="0"/>
              <a:t>1,</a:t>
            </a:r>
            <a:r>
              <a:rPr lang="en-US" altLang="zh-CN" sz="2400" i="1" dirty="0"/>
              <a:t> x</a:t>
            </a:r>
            <a:r>
              <a:rPr lang="en-US" altLang="zh-CN" sz="2400" i="1" baseline="-25000" dirty="0"/>
              <a:t>2</a:t>
            </a:r>
            <a:r>
              <a:rPr lang="en-US" altLang="zh-CN" sz="2400" dirty="0"/>
              <a:t>)</a:t>
            </a:r>
            <a:r>
              <a:rPr lang="zh-CN" altLang="zh-CN" sz="2400" b="1" kern="1400" spc="100" dirty="0">
                <a:latin typeface="Times New Roman" pitchFamily="18" charset="0"/>
              </a:rPr>
              <a:t>表述，“大前提”的内容集中体现在函数的类型和其中的参数上，它是进行推理的基础</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每当</a:t>
            </a:r>
            <a:r>
              <a:rPr lang="zh-CN" altLang="zh-CN" sz="2400" b="1" kern="1400" spc="100" dirty="0">
                <a:latin typeface="Times New Roman" pitchFamily="18" charset="0"/>
              </a:rPr>
              <a:t>有一组新的</a:t>
            </a:r>
            <a:r>
              <a:rPr lang="zh-CN" altLang="zh-CN" sz="2400" b="1" kern="1400" spc="100" dirty="0" smtClean="0">
                <a:latin typeface="Times New Roman" pitchFamily="18" charset="0"/>
              </a:rPr>
              <a:t>输</a:t>
            </a:r>
            <a:r>
              <a:rPr lang="zh-CN" altLang="en-US" sz="2400" b="1" kern="1400" spc="100" dirty="0" smtClean="0">
                <a:latin typeface="Times New Roman" pitchFamily="18" charset="0"/>
              </a:rPr>
              <a:t>入         </a:t>
            </a:r>
            <a:r>
              <a:rPr lang="zh-CN" altLang="zh-CN" sz="2400" b="1" kern="1400" spc="100" dirty="0" smtClean="0">
                <a:latin typeface="Times New Roman" pitchFamily="18" charset="0"/>
              </a:rPr>
              <a:t>时</a:t>
            </a:r>
            <a:r>
              <a:rPr lang="zh-CN" altLang="zh-CN" sz="2400" b="1" kern="1400" spc="100" dirty="0">
                <a:latin typeface="Times New Roman" pitchFamily="18" charset="0"/>
              </a:rPr>
              <a:t>，相当于有了近似推理中的</a:t>
            </a:r>
            <a:r>
              <a:rPr lang="en-US" altLang="zh-CN" sz="2400" b="1" kern="1400" spc="100" dirty="0">
                <a:latin typeface="Times New Roman" pitchFamily="18" charset="0"/>
              </a:rPr>
              <a:t>“</a:t>
            </a:r>
            <a:r>
              <a:rPr lang="zh-CN" altLang="zh-CN" sz="2400" b="1" kern="1400" spc="100" dirty="0">
                <a:latin typeface="Times New Roman" pitchFamily="18" charset="0"/>
              </a:rPr>
              <a:t>小前提</a:t>
            </a:r>
            <a:r>
              <a:rPr lang="en-US" altLang="zh-CN" sz="2400" b="1" kern="1400" spc="100" dirty="0">
                <a:latin typeface="Times New Roman" pitchFamily="18" charset="0"/>
              </a:rPr>
              <a:t>”</a:t>
            </a:r>
            <a:r>
              <a:rPr lang="zh-CN" altLang="zh-CN" sz="2400" b="1" kern="1400" spc="100" dirty="0">
                <a:latin typeface="Times New Roman" pitchFamily="18" charset="0"/>
              </a:rPr>
              <a:t>，原来近似推理过程就为</a:t>
            </a:r>
            <a:r>
              <a:rPr lang="zh-CN" altLang="zh-CN" sz="2400" b="1" kern="1400" spc="100" dirty="0" smtClean="0">
                <a:latin typeface="Times New Roman" pitchFamily="18" charset="0"/>
              </a:rPr>
              <a:t>函数</a:t>
            </a:r>
            <a:r>
              <a:rPr lang="en-US" altLang="zh-CN" sz="2400" b="1" kern="1400" spc="100" dirty="0" smtClean="0">
                <a:latin typeface="Times New Roman" pitchFamily="18" charset="0"/>
              </a:rPr>
              <a:t>      </a:t>
            </a:r>
            <a:r>
              <a:rPr lang="zh-CN" altLang="zh-CN" sz="2400" b="1" kern="1400" spc="100" dirty="0" smtClean="0">
                <a:latin typeface="Times New Roman" pitchFamily="18" charset="0"/>
              </a:rPr>
              <a:t>的</a:t>
            </a:r>
            <a:r>
              <a:rPr lang="zh-CN" altLang="zh-CN" sz="2400" b="1" kern="1400" spc="100" dirty="0">
                <a:latin typeface="Times New Roman" pitchFamily="18" charset="0"/>
              </a:rPr>
              <a:t>计算所代替，近似推理的模糊集合结论，就换成了这个函数的取值</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22850569"/>
              </p:ext>
            </p:extLst>
          </p:nvPr>
        </p:nvGraphicFramePr>
        <p:xfrm>
          <a:off x="4067944" y="2784978"/>
          <a:ext cx="764282" cy="427998"/>
        </p:xfrm>
        <a:graphic>
          <a:graphicData uri="http://schemas.openxmlformats.org/presentationml/2006/ole">
            <mc:AlternateContent xmlns:mc="http://schemas.openxmlformats.org/markup-compatibility/2006">
              <mc:Choice xmlns:v="urn:schemas-microsoft-com:vml" Requires="v">
                <p:oleObj spid="_x0000_s29733" name="Equation" r:id="rId5" imgW="482391" imgH="279279" progId="Equation.DSMT4">
                  <p:embed/>
                </p:oleObj>
              </mc:Choice>
              <mc:Fallback>
                <p:oleObj name="Equation" r:id="rId5" imgW="482391" imgH="279279"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2784978"/>
                        <a:ext cx="764282" cy="427998"/>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87194080"/>
              </p:ext>
            </p:extLst>
          </p:nvPr>
        </p:nvGraphicFramePr>
        <p:xfrm>
          <a:off x="7596336" y="3140968"/>
          <a:ext cx="987538" cy="432048"/>
        </p:xfrm>
        <a:graphic>
          <a:graphicData uri="http://schemas.openxmlformats.org/presentationml/2006/ole">
            <mc:AlternateContent xmlns:mc="http://schemas.openxmlformats.org/markup-compatibility/2006">
              <mc:Choice xmlns:v="urn:schemas-microsoft-com:vml" Requires="v">
                <p:oleObj spid="_x0000_s29734" name="Equation" r:id="rId7" imgW="609600" imgH="279400" progId="Equation.DSMT4">
                  <p:embed/>
                </p:oleObj>
              </mc:Choice>
              <mc:Fallback>
                <p:oleObj name="Equation" r:id="rId7" imgW="609600" imgH="2794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336" y="3140968"/>
                        <a:ext cx="987538" cy="432048"/>
                      </a:xfrm>
                      <a:prstGeom prst="rect">
                        <a:avLst/>
                      </a:prstGeom>
                      <a:noFill/>
                    </p:spPr>
                  </p:pic>
                </p:oleObj>
              </mc:Fallback>
            </mc:AlternateContent>
          </a:graphicData>
        </a:graphic>
      </p:graphicFrame>
      <p:sp>
        <p:nvSpPr>
          <p:cNvPr id="10"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Tree>
    <p:extLst>
      <p:ext uri="{BB962C8B-B14F-4D97-AF65-F5344CB8AC3E}">
        <p14:creationId xmlns:p14="http://schemas.microsoft.com/office/powerpoint/2010/main" val="297814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标题 1"/>
          <p:cNvSpPr>
            <a:spLocks noGrp="1"/>
          </p:cNvSpPr>
          <p:nvPr>
            <p:ph type="title"/>
          </p:nvPr>
        </p:nvSpPr>
        <p:spPr>
          <a:xfrm>
            <a:off x="323850" y="333375"/>
            <a:ext cx="8229600" cy="647700"/>
          </a:xfrm>
        </p:spPr>
        <p:txBody>
          <a:bodyPr/>
          <a:lstStyle/>
          <a:p>
            <a:pPr algn="l" eaLnBrk="1" hangingPunct="1"/>
            <a:r>
              <a:rPr lang="zh-CN" altLang="en-US" sz="3200" b="1" dirty="0">
                <a:solidFill>
                  <a:schemeClr val="bg1"/>
                </a:solidFill>
              </a:rPr>
              <a:t>课程回顾</a:t>
            </a:r>
            <a:endParaRPr lang="zh-CN" altLang="en-US" sz="3200" b="1" dirty="0" smtClean="0">
              <a:solidFill>
                <a:schemeClr val="bg1"/>
              </a:solidFill>
            </a:endParaRPr>
          </a:p>
        </p:txBody>
      </p:sp>
      <mc:AlternateContent xmlns:mc="http://schemas.openxmlformats.org/markup-compatibility/2006" xmlns:a14="http://schemas.microsoft.com/office/drawing/2010/main">
        <mc:Choice Requires="a14">
          <p:sp>
            <p:nvSpPr>
              <p:cNvPr id="5" name="矩形 4"/>
              <p:cNvSpPr/>
              <p:nvPr/>
            </p:nvSpPr>
            <p:spPr>
              <a:xfrm>
                <a:off x="755650" y="1125538"/>
                <a:ext cx="7704138" cy="4616648"/>
              </a:xfrm>
              <a:prstGeom prst="rect">
                <a:avLst/>
              </a:prstGeom>
            </p:spPr>
            <p:txBody>
              <a:bodyPr>
                <a:spAutoFit/>
              </a:bodyPr>
              <a:lstStyle/>
              <a:p>
                <a:pPr marL="342900" indent="-342900">
                  <a:lnSpc>
                    <a:spcPct val="150000"/>
                  </a:lnSpc>
                  <a:buClr>
                    <a:srgbClr val="C00000"/>
                  </a:buClr>
                  <a:buFont typeface="Wingdings" pitchFamily="2" charset="2"/>
                  <a:buChar char="p"/>
                  <a:defRPr/>
                </a:pPr>
                <a:r>
                  <a:rPr lang="zh-CN" altLang="en-US" sz="2400" b="1" kern="1400" spc="100" dirty="0" smtClean="0">
                    <a:latin typeface="+mn-ea"/>
                  </a:rPr>
                  <a:t>模糊逻辑和近似推理</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模糊命题</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常用的两种基本模糊条件语句</a:t>
                </a:r>
                <a:endParaRPr lang="en-US" altLang="zh-CN" sz="2400" b="1" kern="1400" spc="100" dirty="0" smtClean="0">
                  <a:latin typeface="+mn-ea"/>
                </a:endParaRPr>
              </a:p>
              <a:p>
                <a:pPr marL="914400" lvl="1" indent="-457200">
                  <a:lnSpc>
                    <a:spcPct val="150000"/>
                  </a:lnSpc>
                  <a:buClr>
                    <a:srgbClr val="C00000"/>
                  </a:buClr>
                  <a:buFont typeface="+mj-ea"/>
                  <a:buAutoNum type="circleNumDbPlain"/>
                  <a:defRPr/>
                </a:pPr>
                <a:r>
                  <a:rPr lang="zh-CN" altLang="en-US" sz="2400" b="1" kern="1400" spc="100" dirty="0">
                    <a:solidFill>
                      <a:srgbClr val="FF0000"/>
                    </a:solidFill>
                    <a:latin typeface="Times New Roman" pitchFamily="18" charset="0"/>
                  </a:rPr>
                  <a:t>若</a:t>
                </a:r>
                <a:r>
                  <a:rPr lang="en-US" altLang="zh-CN" sz="2400" b="1" kern="1400" spc="100" dirty="0">
                    <a:solidFill>
                      <a:srgbClr val="FF0000"/>
                    </a:solidFill>
                    <a:latin typeface="Times New Roman" pitchFamily="18" charset="0"/>
                  </a:rPr>
                  <a:t>A</a:t>
                </a:r>
                <a:r>
                  <a:rPr lang="zh-CN" altLang="en-US" sz="2400" b="1" kern="1400" spc="100" dirty="0">
                    <a:solidFill>
                      <a:srgbClr val="FF0000"/>
                    </a:solidFill>
                    <a:latin typeface="Times New Roman" pitchFamily="18" charset="0"/>
                  </a:rPr>
                  <a:t>，则</a:t>
                </a:r>
                <a:r>
                  <a:rPr lang="en-US" altLang="zh-CN" sz="2400" b="1" kern="1400" spc="100" dirty="0" smtClean="0">
                    <a:solidFill>
                      <a:srgbClr val="FF0000"/>
                    </a:solidFill>
                    <a:latin typeface="Times New Roman" pitchFamily="18" charset="0"/>
                  </a:rPr>
                  <a:t>U</a:t>
                </a:r>
              </a:p>
              <a:p>
                <a:pPr marL="914400" lvl="1" indent="-457200">
                  <a:lnSpc>
                    <a:spcPct val="150000"/>
                  </a:lnSpc>
                  <a:buClr>
                    <a:srgbClr val="C00000"/>
                  </a:buClr>
                  <a:buFont typeface="+mj-ea"/>
                  <a:buAutoNum type="circleNumDbPlain"/>
                  <a:defRPr/>
                </a:pPr>
                <a:r>
                  <a:rPr lang="zh-CN" altLang="en-US" sz="2400" b="1" kern="1400" spc="100" dirty="0" smtClean="0">
                    <a:solidFill>
                      <a:srgbClr val="FF0000"/>
                    </a:solidFill>
                    <a:latin typeface="Times New Roman" pitchFamily="18" charset="0"/>
                  </a:rPr>
                  <a:t>若</a:t>
                </a:r>
                <a:r>
                  <a:rPr lang="en-US" altLang="zh-CN" sz="2400" b="1" kern="1400" spc="100" dirty="0">
                    <a:solidFill>
                      <a:srgbClr val="FF0000"/>
                    </a:solidFill>
                    <a:latin typeface="Times New Roman" pitchFamily="18" charset="0"/>
                  </a:rPr>
                  <a:t>A</a:t>
                </a:r>
                <a:r>
                  <a:rPr lang="zh-CN" altLang="en-US" sz="2400" b="1" kern="1400" spc="100" dirty="0">
                    <a:solidFill>
                      <a:srgbClr val="FF0000"/>
                    </a:solidFill>
                    <a:latin typeface="Times New Roman" pitchFamily="18" charset="0"/>
                  </a:rPr>
                  <a:t>且</a:t>
                </a:r>
                <a:r>
                  <a:rPr lang="en-US" altLang="zh-CN" sz="2400" b="1" kern="1400" spc="100" dirty="0">
                    <a:solidFill>
                      <a:srgbClr val="FF0000"/>
                    </a:solidFill>
                    <a:latin typeface="Times New Roman" pitchFamily="18" charset="0"/>
                  </a:rPr>
                  <a:t>B</a:t>
                </a:r>
                <a:r>
                  <a:rPr lang="zh-CN" altLang="en-US" sz="2400" b="1" kern="1400" spc="100" dirty="0">
                    <a:solidFill>
                      <a:srgbClr val="FF0000"/>
                    </a:solidFill>
                    <a:latin typeface="Times New Roman" pitchFamily="18" charset="0"/>
                  </a:rPr>
                  <a:t>，则</a:t>
                </a:r>
                <a:r>
                  <a:rPr lang="en-US" altLang="zh-CN" sz="2400" b="1" kern="1400" spc="100" dirty="0" smtClean="0">
                    <a:solidFill>
                      <a:srgbClr val="FF0000"/>
                    </a:solidFill>
                    <a:latin typeface="Times New Roman" pitchFamily="18" charset="0"/>
                  </a:rPr>
                  <a:t>U</a:t>
                </a:r>
              </a:p>
              <a:p>
                <a:pPr marL="914400" lvl="1" indent="-457200">
                  <a:lnSpc>
                    <a:spcPct val="150000"/>
                  </a:lnSpc>
                  <a:buClr>
                    <a:srgbClr val="C00000"/>
                  </a:buClr>
                  <a:buFont typeface="+mj-ea"/>
                  <a:buAutoNum type="circleNumDbPlain"/>
                  <a:defRPr/>
                </a:pPr>
                <a:r>
                  <a:rPr lang="zh-CN" altLang="en-US" sz="2400" b="1" kern="1400" spc="100" dirty="0" smtClean="0">
                    <a:solidFill>
                      <a:srgbClr val="FF0000"/>
                    </a:solidFill>
                    <a:latin typeface="Times New Roman" pitchFamily="18" charset="0"/>
                  </a:rPr>
                  <a:t>若</a:t>
                </a:r>
                <a:r>
                  <a:rPr lang="en-US" altLang="zh-CN" sz="2400" b="1" kern="1400" spc="100" dirty="0">
                    <a:solidFill>
                      <a:srgbClr val="FF0000"/>
                    </a:solidFill>
                    <a:latin typeface="Times New Roman" pitchFamily="18" charset="0"/>
                  </a:rPr>
                  <a:t>A</a:t>
                </a:r>
                <a:r>
                  <a:rPr lang="zh-CN" altLang="en-US" sz="2400" b="1" kern="1400" spc="100" dirty="0">
                    <a:solidFill>
                      <a:srgbClr val="FF0000"/>
                    </a:solidFill>
                    <a:latin typeface="Times New Roman" pitchFamily="18" charset="0"/>
                  </a:rPr>
                  <a:t>则</a:t>
                </a:r>
                <a14:m>
                  <m:oMath xmlns:m="http://schemas.openxmlformats.org/officeDocument/2006/math">
                    <m:sSub>
                      <m:sSubPr>
                        <m:ctrlPr>
                          <a:rPr lang="en-US" altLang="zh-CN" sz="2400" b="1" i="1" kern="1400" spc="100">
                            <a:solidFill>
                              <a:srgbClr val="FF0000"/>
                            </a:solidFill>
                            <a:latin typeface="Cambria Math" panose="02040503050406030204" pitchFamily="18" charset="0"/>
                          </a:rPr>
                        </m:ctrlPr>
                      </m:sSubPr>
                      <m:e>
                        <m:r>
                          <a:rPr lang="en-US" altLang="zh-CN" sz="2400" b="1" kern="1400" spc="100">
                            <a:solidFill>
                              <a:srgbClr val="FF0000"/>
                            </a:solidFill>
                            <a:latin typeface="Cambria Math"/>
                          </a:rPr>
                          <m:t>𝑼</m:t>
                        </m:r>
                      </m:e>
                      <m:sub>
                        <m:r>
                          <a:rPr lang="en-US" altLang="zh-CN" sz="2400" b="1" kern="1400" spc="100">
                            <a:solidFill>
                              <a:srgbClr val="FF0000"/>
                            </a:solidFill>
                            <a:latin typeface="Cambria Math"/>
                          </a:rPr>
                          <m:t>𝟏</m:t>
                        </m:r>
                      </m:sub>
                    </m:sSub>
                    <m:r>
                      <a:rPr lang="zh-CN" altLang="en-US" sz="2400" b="1" kern="1400" spc="100">
                        <a:solidFill>
                          <a:srgbClr val="FF0000"/>
                        </a:solidFill>
                        <a:latin typeface="Cambria Math"/>
                      </a:rPr>
                      <m:t>，</m:t>
                    </m:r>
                    <m:r>
                      <m:rPr>
                        <m:nor/>
                      </m:rPr>
                      <a:rPr lang="zh-CN" altLang="en-US" sz="2400" b="1" kern="1400" spc="100" dirty="0">
                        <a:solidFill>
                          <a:srgbClr val="FF0000"/>
                        </a:solidFill>
                        <a:latin typeface="Times New Roman" pitchFamily="18" charset="0"/>
                      </a:rPr>
                      <m:t>否则</m:t>
                    </m:r>
                    <m:sSub>
                      <m:sSubPr>
                        <m:ctrlPr>
                          <a:rPr lang="en-US" altLang="zh-CN" sz="2400" b="1" i="1" kern="1400" spc="100">
                            <a:solidFill>
                              <a:srgbClr val="FF0000"/>
                            </a:solidFill>
                            <a:latin typeface="Cambria Math" panose="02040503050406030204" pitchFamily="18" charset="0"/>
                          </a:rPr>
                        </m:ctrlPr>
                      </m:sSubPr>
                      <m:e>
                        <m:r>
                          <a:rPr lang="en-US" altLang="zh-CN" sz="2400" b="1" kern="1400" spc="100">
                            <a:solidFill>
                              <a:srgbClr val="FF0000"/>
                            </a:solidFill>
                            <a:latin typeface="Cambria Math"/>
                          </a:rPr>
                          <m:t>𝑼</m:t>
                        </m:r>
                      </m:e>
                      <m:sub>
                        <m:r>
                          <a:rPr lang="en-US" altLang="zh-CN" sz="2400" b="1" kern="1400" spc="100">
                            <a:solidFill>
                              <a:srgbClr val="FF0000"/>
                            </a:solidFill>
                            <a:latin typeface="Cambria Math"/>
                          </a:rPr>
                          <m:t>𝟐</m:t>
                        </m:r>
                      </m:sub>
                    </m:sSub>
                  </m:oMath>
                </a14:m>
                <a:r>
                  <a:rPr lang="zh-CN" altLang="en-US" sz="2400" b="1" kern="1400" spc="100" dirty="0">
                    <a:solidFill>
                      <a:srgbClr val="FF0000"/>
                    </a:solidFill>
                    <a:latin typeface="Times New Roman" pitchFamily="18" charset="0"/>
                  </a:rPr>
                  <a:t>等其他情况</a:t>
                </a:r>
                <a:endParaRPr lang="en-US" altLang="zh-CN" sz="2400" b="1" kern="1400" spc="100" dirty="0">
                  <a:solidFill>
                    <a:srgbClr val="FF0000"/>
                  </a:solidFill>
                  <a:latin typeface="Times New Roman" pitchFamily="18" charset="0"/>
                </a:endParaRPr>
              </a:p>
              <a:p>
                <a:pPr marL="342900" indent="-342900">
                  <a:lnSpc>
                    <a:spcPct val="150000"/>
                  </a:lnSpc>
                  <a:buClr>
                    <a:srgbClr val="C00000"/>
                  </a:buClr>
                  <a:buFont typeface="Wingdings" pitchFamily="2" charset="2"/>
                  <a:buChar char="p"/>
                  <a:defRPr/>
                </a:pPr>
                <a:endParaRPr lang="en-US" altLang="zh-CN" sz="2400" b="1" kern="1400" spc="100" dirty="0">
                  <a:latin typeface="+mn-ea"/>
                </a:endParaRPr>
              </a:p>
              <a:p>
                <a:pPr marL="342900" indent="-342900">
                  <a:lnSpc>
                    <a:spcPct val="150000"/>
                  </a:lnSpc>
                  <a:buClr>
                    <a:srgbClr val="C00000"/>
                  </a:buClr>
                  <a:buFont typeface="Wingdings" pitchFamily="2" charset="2"/>
                  <a:buChar char="p"/>
                  <a:defRPr/>
                </a:pPr>
                <a:endParaRPr lang="zh-CN" altLang="en-US" sz="2800" dirty="0">
                  <a:latin typeface="Arial"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755650" y="1125538"/>
                <a:ext cx="7704138" cy="4616648"/>
              </a:xfrm>
              <a:prstGeom prst="rect">
                <a:avLst/>
              </a:prstGeom>
              <a:blipFill rotWithShape="1">
                <a:blip r:embed="rId4"/>
                <a:stretch>
                  <a:fillRect l="-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0168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2092881"/>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这</a:t>
                </a:r>
                <a:r>
                  <a:rPr lang="zh-CN" altLang="zh-CN" sz="2400" b="1" kern="1400" spc="100" dirty="0">
                    <a:latin typeface="Times New Roman" pitchFamily="18" charset="0"/>
                  </a:rPr>
                  <a:t>一改造使原先近似推理的</a:t>
                </a:r>
                <a:r>
                  <a:rPr lang="en-US" altLang="zh-CN" sz="2400" b="1" kern="1400" spc="100" dirty="0">
                    <a:latin typeface="Times New Roman" pitchFamily="18" charset="0"/>
                  </a:rPr>
                  <a:t>“</a:t>
                </a:r>
                <a:r>
                  <a:rPr lang="zh-CN" altLang="zh-CN" sz="2400" b="1" kern="1400" spc="100" dirty="0">
                    <a:latin typeface="Times New Roman" pitchFamily="18" charset="0"/>
                  </a:rPr>
                  <a:t>控制规则</a:t>
                </a:r>
                <a:r>
                  <a:rPr lang="en-US" altLang="zh-CN" sz="2400" b="1" kern="1400" spc="100" dirty="0">
                    <a:latin typeface="Times New Roman" pitchFamily="18" charset="0"/>
                  </a:rPr>
                  <a:t>”</a:t>
                </a:r>
                <a:r>
                  <a:rPr lang="zh-CN" altLang="zh-CN" sz="2400" b="1" kern="1400" spc="100" dirty="0">
                    <a:latin typeface="Times New Roman" pitchFamily="18" charset="0"/>
                  </a:rPr>
                  <a:t>，不全用语言表述，推理的结论，也不再是模糊集合，而成了数值函数</a:t>
                </a:r>
                <a:r>
                  <a:rPr lang="en-US" altLang="zh-CN" sz="2400" b="1" kern="1400" spc="100" dirty="0">
                    <a:latin typeface="Times New Roman" pitchFamily="18" charset="0"/>
                  </a:rPr>
                  <a:t> </a:t>
                </a:r>
                <a:r>
                  <a:rPr lang="en-US" altLang="zh-CN" sz="2400" b="1" kern="1400" spc="100" dirty="0" smtClean="0">
                    <a:latin typeface="Times New Roman" pitchFamily="18" charset="0"/>
                  </a:rPr>
                  <a:t>           </a:t>
                </a:r>
                <a:r>
                  <a:rPr lang="zh-CN" altLang="zh-CN" sz="2400" b="1" kern="1400" spc="100" dirty="0" smtClean="0">
                    <a:latin typeface="Times New Roman" pitchFamily="18" charset="0"/>
                  </a:rPr>
                  <a:t>的</a:t>
                </a:r>
                <a:r>
                  <a:rPr lang="zh-CN" altLang="zh-CN" sz="2400" b="1" kern="1400" spc="100" dirty="0">
                    <a:latin typeface="Times New Roman" pitchFamily="18" charset="0"/>
                  </a:rPr>
                  <a:t>取值。</a:t>
                </a: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当</a:t>
                </a:r>
                <a:r>
                  <a:rPr lang="zh-CN" altLang="zh-CN" sz="2400" b="1" kern="1400" spc="100" dirty="0" smtClean="0">
                    <a:latin typeface="Times New Roman" pitchFamily="18" charset="0"/>
                  </a:rPr>
                  <a:t>函数</a:t>
                </a:r>
                <a:r>
                  <a:rPr lang="en-US" altLang="zh-CN" sz="2400" b="1" kern="1400" spc="100" dirty="0" smtClean="0">
                    <a:latin typeface="Times New Roman" pitchFamily="18" charset="0"/>
                  </a:rPr>
                  <a:t>          </a:t>
                </a:r>
                <a:r>
                  <a:rPr lang="zh-CN" altLang="zh-CN" sz="2400" b="1" kern="1400" spc="100" dirty="0" smtClean="0">
                    <a:latin typeface="Times New Roman" pitchFamily="18" charset="0"/>
                  </a:rPr>
                  <a:t>的</a:t>
                </a:r>
                <a:r>
                  <a:rPr lang="zh-CN" altLang="zh-CN" sz="2400" b="1" kern="1400" spc="100" dirty="0">
                    <a:latin typeface="Times New Roman" pitchFamily="18" charset="0"/>
                  </a:rPr>
                  <a:t>类型取</a:t>
                </a:r>
                <a:r>
                  <a:rPr lang="zh-CN" altLang="zh-CN" sz="2400" b="1" kern="1400" spc="100" dirty="0" smtClean="0">
                    <a:latin typeface="Times New Roman" pitchFamily="18" charset="0"/>
                  </a:rPr>
                  <a:t>成</a:t>
                </a:r>
                <a14:m>
                  <m:oMath xmlns:m="http://schemas.openxmlformats.org/officeDocument/2006/math">
                    <m:sSub>
                      <m:sSubPr>
                        <m:ctrlPr>
                          <a:rPr lang="en-US" altLang="zh-CN" sz="2400" b="1" i="1" kern="1400" spc="100" smtClean="0">
                            <a:latin typeface="Cambria Math" panose="02040503050406030204" pitchFamily="18" charset="0"/>
                          </a:rPr>
                        </m:ctrlPr>
                      </m:sSubPr>
                      <m:e>
                        <m:r>
                          <a:rPr lang="en-US" altLang="zh-CN" sz="2400" b="1" i="1" kern="1400" spc="100" smtClean="0">
                            <a:latin typeface="Cambria Math"/>
                          </a:rPr>
                          <m:t>𝒙</m:t>
                        </m:r>
                      </m:e>
                      <m:sub>
                        <m:r>
                          <a:rPr lang="en-US" altLang="zh-CN" sz="2400" b="1" i="1" kern="1400" spc="100" smtClean="0">
                            <a:latin typeface="Cambria Math"/>
                          </a:rPr>
                          <m:t>𝟏</m:t>
                        </m:r>
                      </m:sub>
                    </m:sSub>
                  </m:oMath>
                </a14:m>
                <a:r>
                  <a:rPr lang="zh-CN" altLang="zh-CN" sz="2400" b="1" kern="1400" spc="100" dirty="0">
                    <a:latin typeface="Times New Roman" pitchFamily="18" charset="0"/>
                  </a:rPr>
                  <a:t>和</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𝒙</m:t>
                        </m:r>
                      </m:e>
                      <m:sub>
                        <m:r>
                          <a:rPr lang="en-US" altLang="zh-CN" sz="2400" b="1" i="1" kern="1400" spc="100" smtClean="0">
                            <a:latin typeface="Cambria Math"/>
                          </a:rPr>
                          <m:t>𝟐</m:t>
                        </m:r>
                      </m:sub>
                    </m:sSub>
                  </m:oMath>
                </a14:m>
                <a:r>
                  <a:rPr lang="zh-CN" altLang="zh-CN" sz="2400" b="1" kern="1400" spc="100" dirty="0">
                    <a:latin typeface="Times New Roman" pitchFamily="18" charset="0"/>
                  </a:rPr>
                  <a:t>的线性函数时，这种推理就称为</a:t>
                </a:r>
                <a:r>
                  <a:rPr lang="en-US" altLang="zh-CN" sz="2400" b="1" kern="1400" spc="100" dirty="0">
                    <a:solidFill>
                      <a:srgbClr val="FF0000"/>
                    </a:solidFill>
                    <a:latin typeface="Times New Roman" pitchFamily="18" charset="0"/>
                  </a:rPr>
                  <a:t>T-S</a:t>
                </a:r>
                <a:r>
                  <a:rPr lang="zh-CN" altLang="zh-CN" sz="2400" b="1" kern="1400" spc="100" dirty="0">
                    <a:solidFill>
                      <a:srgbClr val="FF0000"/>
                    </a:solidFill>
                    <a:latin typeface="Times New Roman" pitchFamily="18" charset="0"/>
                  </a:rPr>
                  <a:t>型模糊推理</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2092881"/>
              </a:xfrm>
              <a:prstGeom prst="rect">
                <a:avLst/>
              </a:prstGeom>
              <a:blipFill rotWithShape="1">
                <a:blip r:embed="rId5"/>
                <a:stretch>
                  <a:fillRect l="-1108" t="-3207" b="-6122"/>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0168603"/>
              </p:ext>
            </p:extLst>
          </p:nvPr>
        </p:nvGraphicFramePr>
        <p:xfrm>
          <a:off x="2483768" y="1844824"/>
          <a:ext cx="987425" cy="431800"/>
        </p:xfrm>
        <a:graphic>
          <a:graphicData uri="http://schemas.openxmlformats.org/presentationml/2006/ole">
            <mc:AlternateContent xmlns:mc="http://schemas.openxmlformats.org/markup-compatibility/2006">
              <mc:Choice xmlns:v="urn:schemas-microsoft-com:vml" Requires="v">
                <p:oleObj spid="_x0000_s33832" name="Equation" r:id="rId6" imgW="609600" imgH="279400" progId="Equation.DSMT4">
                  <p:embed/>
                </p:oleObj>
              </mc:Choice>
              <mc:Fallback>
                <p:oleObj name="Equation" r:id="rId6" imgW="609600" imgH="27940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1844824"/>
                        <a:ext cx="987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31879660"/>
              </p:ext>
            </p:extLst>
          </p:nvPr>
        </p:nvGraphicFramePr>
        <p:xfrm>
          <a:off x="2195736" y="2420888"/>
          <a:ext cx="840093" cy="360040"/>
        </p:xfrm>
        <a:graphic>
          <a:graphicData uri="http://schemas.openxmlformats.org/presentationml/2006/ole">
            <mc:AlternateContent xmlns:mc="http://schemas.openxmlformats.org/markup-compatibility/2006">
              <mc:Choice xmlns:v="urn:schemas-microsoft-com:vml" Requires="v">
                <p:oleObj spid="_x0000_s33833" name="Equation" r:id="rId8" imgW="596641" imgH="253890" progId="Equation.DSMT4">
                  <p:embed/>
                </p:oleObj>
              </mc:Choice>
              <mc:Fallback>
                <p:oleObj name="Equation" r:id="rId8" imgW="596641" imgH="25389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736" y="2420888"/>
                        <a:ext cx="840093" cy="360040"/>
                      </a:xfrm>
                      <a:prstGeom prst="rect">
                        <a:avLst/>
                      </a:prstGeom>
                      <a:noFill/>
                    </p:spPr>
                  </p:pic>
                </p:oleObj>
              </mc:Fallback>
            </mc:AlternateContent>
          </a:graphicData>
        </a:graphic>
      </p:graphicFrame>
    </p:spTree>
    <p:extLst>
      <p:ext uri="{BB962C8B-B14F-4D97-AF65-F5344CB8AC3E}">
        <p14:creationId xmlns:p14="http://schemas.microsoft.com/office/powerpoint/2010/main" val="2107611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矩形 15"/>
              <p:cNvSpPr/>
              <p:nvPr/>
            </p:nvSpPr>
            <p:spPr>
              <a:xfrm>
                <a:off x="755650" y="1125538"/>
                <a:ext cx="7704138" cy="520142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5.1.2  </a:t>
                </a:r>
                <a:r>
                  <a:rPr lang="en-US" altLang="zh-CN" sz="2400" b="1" kern="1400" spc="100" dirty="0">
                    <a:solidFill>
                      <a:srgbClr val="FF0000"/>
                    </a:solidFill>
                    <a:latin typeface="Times New Roman" pitchFamily="18" charset="0"/>
                  </a:rPr>
                  <a:t>T-S</a:t>
                </a:r>
                <a:r>
                  <a:rPr lang="zh-CN" altLang="zh-CN" sz="2400" b="1" kern="1400" spc="100" dirty="0">
                    <a:solidFill>
                      <a:srgbClr val="FF0000"/>
                    </a:solidFill>
                    <a:latin typeface="Times New Roman" pitchFamily="18" charset="0"/>
                  </a:rPr>
                  <a:t>型</a:t>
                </a:r>
                <a:r>
                  <a:rPr lang="zh-CN" altLang="zh-CN" sz="2400" b="1" kern="1400" spc="100" dirty="0" smtClean="0">
                    <a:solidFill>
                      <a:srgbClr val="FF0000"/>
                    </a:solidFill>
                    <a:latin typeface="Times New Roman" pitchFamily="18" charset="0"/>
                  </a:rPr>
                  <a:t>模糊推理</a:t>
                </a:r>
                <a:r>
                  <a:rPr lang="zh-CN" altLang="en-US" sz="2400" b="1" kern="1400" spc="100" dirty="0" smtClean="0">
                    <a:solidFill>
                      <a:srgbClr val="FF0000"/>
                    </a:solidFill>
                    <a:latin typeface="Times New Roman" pitchFamily="18" charset="0"/>
                  </a:rPr>
                  <a:t>系统</a:t>
                </a:r>
                <a:endParaRPr lang="en-US" altLang="zh-CN" sz="2400" b="1" kern="1400" spc="100" dirty="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输出函数</a:t>
                </a:r>
                <a14:m>
                  <m:oMath xmlns:m="http://schemas.openxmlformats.org/officeDocument/2006/math">
                    <m:r>
                      <a:rPr lang="en-US" altLang="zh-CN" sz="2400" b="1" i="1" kern="1400" spc="100" smtClean="0">
                        <a:solidFill>
                          <a:srgbClr val="FF0000"/>
                        </a:solidFill>
                        <a:latin typeface="Cambria Math"/>
                      </a:rPr>
                      <m:t>𝒇</m:t>
                    </m:r>
                    <m:d>
                      <m:dPr>
                        <m:ctrlPr>
                          <a:rPr lang="en-US" altLang="zh-CN" sz="2400" b="1" i="1" kern="1400" spc="100" smtClean="0">
                            <a:solidFill>
                              <a:srgbClr val="FF0000"/>
                            </a:solidFill>
                            <a:latin typeface="Cambria Math" panose="02040503050406030204" pitchFamily="18" charset="0"/>
                          </a:rPr>
                        </m:ctrlPr>
                      </m:dPr>
                      <m:e>
                        <m:sSub>
                          <m:sSubPr>
                            <m:ctrlPr>
                              <a:rPr lang="en-US" altLang="zh-CN" sz="2400" b="1" i="1" kern="1400" spc="100" smtClean="0">
                                <a:solidFill>
                                  <a:srgbClr val="FF0000"/>
                                </a:solidFill>
                                <a:latin typeface="Cambria Math" panose="02040503050406030204" pitchFamily="18" charset="0"/>
                              </a:rPr>
                            </m:ctrlPr>
                          </m:sSubPr>
                          <m:e>
                            <m:r>
                              <a:rPr lang="en-US" altLang="zh-CN" sz="2400" b="1" i="1" kern="1400" spc="100" smtClean="0">
                                <a:solidFill>
                                  <a:srgbClr val="FF0000"/>
                                </a:solidFill>
                                <a:latin typeface="Cambria Math"/>
                              </a:rPr>
                              <m:t>𝒙</m:t>
                            </m:r>
                          </m:e>
                          <m:sub>
                            <m:r>
                              <a:rPr lang="en-US" altLang="zh-CN" sz="2400" b="1" i="1" kern="1400" spc="100" smtClean="0">
                                <a:solidFill>
                                  <a:srgbClr val="FF0000"/>
                                </a:solidFill>
                                <a:latin typeface="Cambria Math"/>
                              </a:rPr>
                              <m:t>𝟏</m:t>
                            </m:r>
                          </m:sub>
                        </m:sSub>
                        <m:r>
                          <a:rPr lang="en-US" altLang="zh-CN" sz="2400" b="1" i="1" kern="1400" spc="100" smtClean="0">
                            <a:solidFill>
                              <a:srgbClr val="FF0000"/>
                            </a:solidFill>
                            <a:latin typeface="Cambria Math"/>
                          </a:rPr>
                          <m:t>,</m:t>
                        </m:r>
                        <m:sSub>
                          <m:sSubPr>
                            <m:ctrlPr>
                              <a:rPr lang="en-US" altLang="zh-CN" sz="2400" b="1" i="1" kern="1400" spc="100">
                                <a:solidFill>
                                  <a:srgbClr val="FF0000"/>
                                </a:solidFill>
                                <a:latin typeface="Cambria Math" panose="02040503050406030204" pitchFamily="18" charset="0"/>
                              </a:rPr>
                            </m:ctrlPr>
                          </m:sSubPr>
                          <m:e>
                            <m:r>
                              <a:rPr lang="en-US" altLang="zh-CN" sz="2400" b="1" i="1" kern="1400" spc="100">
                                <a:solidFill>
                                  <a:srgbClr val="FF0000"/>
                                </a:solidFill>
                                <a:latin typeface="Cambria Math"/>
                              </a:rPr>
                              <m:t>𝒙</m:t>
                            </m:r>
                          </m:e>
                          <m:sub>
                            <m:r>
                              <a:rPr lang="en-US" altLang="zh-CN" sz="2400" b="1" i="1" kern="1400" spc="100" smtClean="0">
                                <a:solidFill>
                                  <a:srgbClr val="FF0000"/>
                                </a:solidFill>
                                <a:latin typeface="Cambria Math"/>
                              </a:rPr>
                              <m:t>𝟐</m:t>
                            </m:r>
                          </m:sub>
                        </m:sSub>
                      </m:e>
                    </m:d>
                  </m:oMath>
                </a14:m>
                <a:r>
                  <a:rPr lang="en-US" altLang="zh-CN" sz="2400" b="1" kern="1400" spc="100" dirty="0" smtClean="0">
                    <a:solidFill>
                      <a:srgbClr val="FF0000"/>
                    </a:solidFill>
                    <a:latin typeface="Times New Roman" pitchFamily="18" charset="0"/>
                  </a:rPr>
                  <a:t> </a:t>
                </a:r>
                <a:r>
                  <a:rPr lang="zh-CN" altLang="zh-CN" sz="2400" b="1" kern="1400" spc="100" dirty="0">
                    <a:solidFill>
                      <a:srgbClr val="FF0000"/>
                    </a:solidFill>
                    <a:latin typeface="Times New Roman" pitchFamily="18" charset="0"/>
                  </a:rPr>
                  <a:t>的两种形式</a:t>
                </a:r>
                <a:endParaRPr lang="en-US" altLang="zh-CN" sz="2400" b="1" kern="1400" spc="100" dirty="0">
                  <a:solidFill>
                    <a:srgbClr val="FF0000"/>
                  </a:solidFill>
                  <a:latin typeface="Times New Roman" pitchFamily="18" charset="0"/>
                </a:endParaRPr>
              </a:p>
              <a:p>
                <a:pPr fontAlgn="ctr"/>
                <a:endParaRPr lang="en-US" altLang="zh-CN" sz="2400" dirty="0" smtClean="0"/>
              </a:p>
              <a:p>
                <a:pPr fontAlgn="ctr"/>
                <a:r>
                  <a:rPr lang="en-US" altLang="zh-CN" sz="2400" dirty="0" smtClean="0"/>
                  <a:t>0</a:t>
                </a:r>
                <a:r>
                  <a:rPr lang="zh-CN" altLang="zh-CN" sz="2400" dirty="0"/>
                  <a:t>阶</a:t>
                </a:r>
                <a:r>
                  <a:rPr lang="en-US" altLang="zh-CN" sz="2400" dirty="0"/>
                  <a:t>T - S</a:t>
                </a:r>
                <a:r>
                  <a:rPr lang="zh-CN" altLang="zh-CN" sz="2400" dirty="0"/>
                  <a:t>型模糊推理</a:t>
                </a:r>
                <a:r>
                  <a:rPr lang="zh-CN" altLang="zh-CN" sz="2400" dirty="0" smtClean="0"/>
                  <a:t>：</a:t>
                </a:r>
                <a:endParaRPr lang="en-US" altLang="zh-CN" sz="2400" dirty="0" smtClean="0"/>
              </a:p>
              <a:p>
                <a:pPr fontAlgn="ctr"/>
                <a:r>
                  <a:rPr lang="en-US" altLang="zh-CN" sz="2400" dirty="0" smtClean="0"/>
                  <a:t>if </a:t>
                </a:r>
                <a:r>
                  <a:rPr lang="en-US" altLang="zh-CN" sz="2400" i="1" dirty="0"/>
                  <a:t>x</a:t>
                </a:r>
                <a:r>
                  <a:rPr lang="en-US" altLang="zh-CN" sz="2400" i="1" baseline="-25000" dirty="0"/>
                  <a:t>1</a:t>
                </a:r>
                <a:r>
                  <a:rPr lang="en-US" altLang="zh-CN" sz="2400" dirty="0"/>
                  <a:t> is A</a:t>
                </a:r>
                <a:r>
                  <a:rPr lang="en-US" altLang="zh-CN" sz="2400" baseline="-25000" dirty="0"/>
                  <a:t>1</a:t>
                </a:r>
                <a:r>
                  <a:rPr lang="en-US" altLang="zh-CN" sz="2400" dirty="0"/>
                  <a:t> and </a:t>
                </a:r>
                <a:r>
                  <a:rPr lang="en-US" altLang="zh-CN" sz="2400" i="1" dirty="0"/>
                  <a:t>x</a:t>
                </a:r>
                <a:r>
                  <a:rPr lang="en-US" altLang="zh-CN" sz="2400" i="1" baseline="-25000" dirty="0"/>
                  <a:t>2</a:t>
                </a:r>
                <a:r>
                  <a:rPr lang="en-US" altLang="zh-CN" sz="2400" baseline="-25000" dirty="0"/>
                  <a:t> </a:t>
                </a:r>
                <a:r>
                  <a:rPr lang="en-US" altLang="zh-CN" sz="2400" dirty="0"/>
                  <a:t>is A</a:t>
                </a:r>
                <a:r>
                  <a:rPr lang="en-US" altLang="zh-CN" sz="2400" baseline="-25000" dirty="0"/>
                  <a:t>2</a:t>
                </a:r>
                <a:r>
                  <a:rPr lang="zh-CN" altLang="zh-CN" sz="2400" dirty="0"/>
                  <a:t>，</a:t>
                </a:r>
                <a:r>
                  <a:rPr lang="en-US" altLang="zh-CN" sz="2400" dirty="0"/>
                  <a:t>then </a:t>
                </a:r>
                <a:r>
                  <a:rPr lang="en-US" altLang="zh-CN" sz="2400" i="1" dirty="0"/>
                  <a:t>u</a:t>
                </a:r>
                <a:r>
                  <a:rPr lang="en-US" altLang="zh-CN" sz="2400" dirty="0"/>
                  <a:t>=</a:t>
                </a:r>
                <a:r>
                  <a:rPr lang="en-US" altLang="zh-CN" sz="2400" i="1" dirty="0"/>
                  <a:t>k</a:t>
                </a:r>
                <a:r>
                  <a:rPr lang="en-US" altLang="zh-CN" sz="2400" dirty="0"/>
                  <a:t> </a:t>
                </a:r>
                <a:endParaRPr lang="en-US" altLang="zh-CN" sz="2400" dirty="0" smtClean="0"/>
              </a:p>
              <a:p>
                <a:pPr fontAlgn="ctr"/>
                <a:endParaRPr lang="zh-CN" altLang="zh-CN" sz="2400" dirty="0"/>
              </a:p>
              <a:p>
                <a:pPr fontAlgn="ctr"/>
                <a:r>
                  <a:rPr lang="en-US" altLang="zh-CN" sz="2400" dirty="0" smtClean="0"/>
                  <a:t> </a:t>
                </a:r>
                <a:r>
                  <a:rPr lang="en-US" altLang="zh-CN" sz="2400" dirty="0"/>
                  <a:t>1</a:t>
                </a:r>
                <a:r>
                  <a:rPr lang="zh-CN" altLang="zh-CN" sz="2400" dirty="0"/>
                  <a:t>阶</a:t>
                </a:r>
                <a:r>
                  <a:rPr lang="en-US" altLang="zh-CN" sz="2400" dirty="0"/>
                  <a:t>T - S</a:t>
                </a:r>
                <a:r>
                  <a:rPr lang="zh-CN" altLang="zh-CN" sz="2400" dirty="0"/>
                  <a:t>型模糊推理</a:t>
                </a:r>
                <a:r>
                  <a:rPr lang="zh-CN" altLang="zh-CN" sz="2400" dirty="0" smtClean="0"/>
                  <a:t>：</a:t>
                </a:r>
                <a:endParaRPr lang="en-US" altLang="zh-CN" sz="2400" dirty="0" smtClean="0"/>
              </a:p>
              <a:p>
                <a:pPr fontAlgn="ctr"/>
                <a:r>
                  <a:rPr lang="en-US" altLang="zh-CN" sz="2400" dirty="0" smtClean="0"/>
                  <a:t>if </a:t>
                </a:r>
                <a:r>
                  <a:rPr lang="en-US" altLang="zh-CN" sz="2400" i="1" dirty="0"/>
                  <a:t>x</a:t>
                </a:r>
                <a:r>
                  <a:rPr lang="en-US" altLang="zh-CN" sz="2400" i="1" baseline="-25000" dirty="0"/>
                  <a:t>1</a:t>
                </a:r>
                <a:r>
                  <a:rPr lang="en-US" altLang="zh-CN" sz="2400" dirty="0"/>
                  <a:t> is A</a:t>
                </a:r>
                <a:r>
                  <a:rPr lang="en-US" altLang="zh-CN" sz="2400" baseline="-25000" dirty="0"/>
                  <a:t>1</a:t>
                </a:r>
                <a:r>
                  <a:rPr lang="en-US" altLang="zh-CN" sz="2400" dirty="0"/>
                  <a:t> and </a:t>
                </a:r>
                <a:r>
                  <a:rPr lang="en-US" altLang="zh-CN" sz="2400" i="1" dirty="0"/>
                  <a:t>x</a:t>
                </a:r>
                <a:r>
                  <a:rPr lang="en-US" altLang="zh-CN" sz="2400" i="1" baseline="-25000" dirty="0"/>
                  <a:t>2</a:t>
                </a:r>
                <a:r>
                  <a:rPr lang="en-US" altLang="zh-CN" sz="2400" baseline="-25000" dirty="0"/>
                  <a:t> </a:t>
                </a:r>
                <a:r>
                  <a:rPr lang="en-US" altLang="zh-CN" sz="2400" dirty="0"/>
                  <a:t>is A</a:t>
                </a:r>
                <a:r>
                  <a:rPr lang="en-US" altLang="zh-CN" sz="2400" baseline="-25000" dirty="0"/>
                  <a:t>2</a:t>
                </a:r>
                <a:r>
                  <a:rPr lang="zh-CN" altLang="zh-CN" sz="2400" dirty="0"/>
                  <a:t>，</a:t>
                </a:r>
                <a:r>
                  <a:rPr lang="en-US" altLang="zh-CN" sz="2400" dirty="0"/>
                  <a:t>then </a:t>
                </a:r>
                <a:r>
                  <a:rPr lang="en-US" altLang="zh-CN" sz="2400" i="1" dirty="0"/>
                  <a:t>u</a:t>
                </a:r>
                <a:r>
                  <a:rPr lang="en-US" altLang="zh-CN" sz="2400" dirty="0"/>
                  <a:t>=</a:t>
                </a:r>
                <a:r>
                  <a:rPr lang="en-US" altLang="zh-CN" sz="2400" i="1" dirty="0"/>
                  <a:t>px</a:t>
                </a:r>
                <a:r>
                  <a:rPr lang="en-US" altLang="zh-CN" sz="2400" i="1" baseline="-25000" dirty="0"/>
                  <a:t>1</a:t>
                </a:r>
                <a:r>
                  <a:rPr lang="en-US" altLang="zh-CN" sz="2400" dirty="0"/>
                  <a:t> </a:t>
                </a:r>
                <a:r>
                  <a:rPr lang="en-US" altLang="zh-CN" sz="2400" i="1" dirty="0"/>
                  <a:t>+</a:t>
                </a:r>
                <a:r>
                  <a:rPr lang="en-US" altLang="zh-CN" sz="2400" i="1" dirty="0" smtClean="0"/>
                  <a:t>qx</a:t>
                </a:r>
                <a:r>
                  <a:rPr lang="en-US" altLang="zh-CN" sz="2400" i="1" baseline="-25000" dirty="0" smtClean="0"/>
                  <a:t>2</a:t>
                </a:r>
                <a:r>
                  <a:rPr lang="en-US" altLang="zh-CN" sz="2400" i="1" dirty="0" smtClean="0"/>
                  <a:t>+r</a:t>
                </a:r>
                <a:endParaRPr lang="zh-CN" altLang="zh-CN" sz="2400" dirty="0"/>
              </a:p>
              <a:p>
                <a:pPr marL="342900" indent="-342900">
                  <a:spcBef>
                    <a:spcPts val="600"/>
                  </a:spcBef>
                  <a:spcAft>
                    <a:spcPts val="600"/>
                  </a:spcAft>
                  <a:buClr>
                    <a:srgbClr val="C00000"/>
                  </a:buClr>
                  <a:buFont typeface="Wingdings" pitchFamily="2" charset="2"/>
                  <a:buChar char="p"/>
                  <a:defRPr/>
                </a:pPr>
                <a:r>
                  <a:rPr lang="zh-CN" altLang="zh-CN" sz="2400" dirty="0"/>
                  <a:t>其中</a:t>
                </a:r>
                <a:r>
                  <a:rPr lang="en-US" altLang="zh-CN" sz="2400" dirty="0"/>
                  <a:t> A</a:t>
                </a:r>
                <a:r>
                  <a:rPr lang="en-US" altLang="zh-CN" sz="2400" baseline="-25000" dirty="0"/>
                  <a:t>1</a:t>
                </a:r>
                <a:r>
                  <a:rPr lang="zh-CN" altLang="zh-CN" sz="2400" dirty="0" smtClean="0"/>
                  <a:t>和</a:t>
                </a:r>
                <a:r>
                  <a:rPr lang="en-US" altLang="zh-CN" sz="2400" dirty="0" smtClean="0"/>
                  <a:t> </a:t>
                </a:r>
                <a:r>
                  <a:rPr lang="en-US" altLang="zh-CN" sz="2400" dirty="0"/>
                  <a:t>A</a:t>
                </a:r>
                <a:r>
                  <a:rPr lang="en-US" altLang="zh-CN" sz="2400" baseline="-25000" dirty="0"/>
                  <a:t>2</a:t>
                </a:r>
                <a:r>
                  <a:rPr lang="zh-CN" altLang="zh-CN" sz="2400" dirty="0" smtClean="0"/>
                  <a:t>是</a:t>
                </a:r>
                <a:r>
                  <a:rPr lang="zh-CN" altLang="zh-CN" sz="2400" dirty="0"/>
                  <a:t>模糊集合；输出函数中的参数</a:t>
                </a:r>
                <a:r>
                  <a:rPr lang="en-US" altLang="zh-CN" sz="2400" dirty="0"/>
                  <a:t>k</a:t>
                </a:r>
                <a:r>
                  <a:rPr lang="zh-CN" altLang="zh-CN" sz="2400" dirty="0"/>
                  <a:t>、</a:t>
                </a:r>
                <a:r>
                  <a:rPr lang="en-US" altLang="zh-CN" sz="2400" dirty="0"/>
                  <a:t>p</a:t>
                </a:r>
                <a:r>
                  <a:rPr lang="zh-CN" altLang="zh-CN" sz="2400" dirty="0"/>
                  <a:t>和</a:t>
                </a:r>
                <a:r>
                  <a:rPr lang="en-US" altLang="zh-CN" sz="2400" dirty="0"/>
                  <a:t>r</a:t>
                </a:r>
                <a:r>
                  <a:rPr lang="zh-CN" altLang="zh-CN" sz="2400" dirty="0"/>
                  <a:t>均为常数，它们的取值是根据系统的大量输入</a:t>
                </a:r>
                <a:r>
                  <a:rPr lang="en-US" altLang="zh-CN" sz="2400" dirty="0"/>
                  <a:t>-</a:t>
                </a:r>
                <a:r>
                  <a:rPr lang="zh-CN" altLang="zh-CN" sz="2400" dirty="0"/>
                  <a:t>输出测试数据，经过辨识确定的。</a:t>
                </a:r>
                <a:r>
                  <a:rPr lang="zh-CN" altLang="zh-CN" sz="2400" dirty="0" smtClean="0"/>
                  <a:t>函数</a:t>
                </a:r>
                <a14:m>
                  <m:oMath xmlns:m="http://schemas.openxmlformats.org/officeDocument/2006/math">
                    <m:r>
                      <a:rPr lang="en-US" altLang="zh-CN" sz="2400">
                        <a:latin typeface="Cambria Math" panose="02040503050406030204" pitchFamily="18" charset="0"/>
                      </a:rPr>
                      <m:t>𝒇</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𝒙</m:t>
                            </m:r>
                          </m:e>
                          <m:sub>
                            <m:r>
                              <a:rPr lang="en-US" altLang="zh-CN" sz="2400">
                                <a:latin typeface="Cambria Math" panose="02040503050406030204" pitchFamily="18" charset="0"/>
                              </a:rPr>
                              <m:t>𝟏</m:t>
                            </m:r>
                          </m:sub>
                        </m:sSub>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𝒙</m:t>
                            </m:r>
                          </m:e>
                          <m:sub>
                            <m:r>
                              <a:rPr lang="en-US" altLang="zh-CN" sz="2400">
                                <a:latin typeface="Cambria Math" panose="02040503050406030204" pitchFamily="18" charset="0"/>
                              </a:rPr>
                              <m:t>𝟐</m:t>
                            </m:r>
                          </m:sub>
                        </m:sSub>
                      </m:e>
                    </m:d>
                  </m:oMath>
                </a14:m>
                <a:r>
                  <a:rPr lang="en-US" altLang="zh-CN" sz="2400" dirty="0"/>
                  <a:t> =</a:t>
                </a:r>
                <a:r>
                  <a:rPr lang="en-US" altLang="zh-CN" sz="2400" i="1" dirty="0"/>
                  <a:t>px</a:t>
                </a:r>
                <a:r>
                  <a:rPr lang="en-US" altLang="zh-CN" sz="2400" i="1" baseline="-25000" dirty="0"/>
                  <a:t>1</a:t>
                </a:r>
                <a:r>
                  <a:rPr lang="en-US" altLang="zh-CN" sz="2400" dirty="0"/>
                  <a:t> </a:t>
                </a:r>
                <a:r>
                  <a:rPr lang="en-US" altLang="zh-CN" sz="2400" i="1" dirty="0"/>
                  <a:t>+qx</a:t>
                </a:r>
                <a:r>
                  <a:rPr lang="en-US" altLang="zh-CN" sz="2400" i="1" baseline="-25000" dirty="0"/>
                  <a:t>2</a:t>
                </a:r>
                <a:r>
                  <a:rPr lang="en-US" altLang="zh-CN" sz="2400" i="1" dirty="0"/>
                  <a:t>+r</a:t>
                </a:r>
                <a:r>
                  <a:rPr lang="en-US" altLang="zh-CN" sz="2400" dirty="0" smtClean="0"/>
                  <a:t> </a:t>
                </a:r>
                <a:r>
                  <a:rPr lang="zh-CN" altLang="zh-CN" sz="2400" dirty="0" smtClean="0"/>
                  <a:t>或</a:t>
                </a:r>
                <a:r>
                  <a:rPr lang="en-US" altLang="zh-CN" sz="2400" i="1" dirty="0"/>
                  <a:t>k</a:t>
                </a:r>
                <a:r>
                  <a:rPr lang="en-US" altLang="zh-CN" sz="2400" dirty="0" smtClean="0"/>
                  <a:t> </a:t>
                </a:r>
                <a:r>
                  <a:rPr lang="zh-CN" altLang="zh-CN" sz="2400" dirty="0"/>
                  <a:t>，相当于前边模糊推理中用操作经验得出的模糊控制规则</a:t>
                </a:r>
                <a:r>
                  <a:rPr lang="zh-CN" altLang="zh-CN" sz="2400" dirty="0" smtClean="0"/>
                  <a:t>。</a:t>
                </a:r>
                <a:endParaRPr lang="en-US"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5201424"/>
              </a:xfrm>
              <a:prstGeom prst="rect">
                <a:avLst/>
              </a:prstGeom>
              <a:blipFill rotWithShape="1">
                <a:blip r:embed="rId4"/>
                <a:stretch>
                  <a:fillRect l="-1266" t="-1290" r="-316" b="-1407"/>
                </a:stretch>
              </a:blipFill>
            </p:spPr>
            <p:txBody>
              <a:bodyPr/>
              <a:lstStyle/>
              <a:p>
                <a:r>
                  <a:rPr lang="zh-CN" altLang="en-US">
                    <a:noFill/>
                  </a:rPr>
                  <a:t> </a:t>
                </a:r>
              </a:p>
            </p:txBody>
          </p:sp>
        </mc:Fallback>
      </mc:AlternateContent>
      <p:sp>
        <p:nvSpPr>
          <p:cNvPr id="6" name="标题 1"/>
          <p:cNvSpPr txBox="1">
            <a:spLocks/>
          </p:cNvSpPr>
          <p:nvPr/>
        </p:nvSpPr>
        <p:spPr bwMode="auto">
          <a:xfrm>
            <a:off x="323850" y="333375"/>
            <a:ext cx="849662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3200" b="1" smtClean="0">
                <a:solidFill>
                  <a:schemeClr val="bg1"/>
                </a:solidFill>
              </a:rPr>
              <a:t> </a:t>
            </a:r>
            <a:r>
              <a:rPr lang="en-US" altLang="zh-CN" sz="3200" b="1" smtClean="0">
                <a:solidFill>
                  <a:schemeClr val="bg1"/>
                </a:solidFill>
              </a:rPr>
              <a:t>5.1 </a:t>
            </a:r>
            <a:r>
              <a:rPr lang="zh-CN" altLang="zh-CN" sz="3200" b="1" smtClean="0">
                <a:solidFill>
                  <a:schemeClr val="bg1"/>
                </a:solidFill>
              </a:rPr>
              <a:t>双输入、单输出系统的</a:t>
            </a:r>
            <a:r>
              <a:rPr lang="en-US" altLang="zh-CN" sz="3200" b="1" smtClean="0">
                <a:solidFill>
                  <a:schemeClr val="bg1"/>
                </a:solidFill>
              </a:rPr>
              <a:t>T-S</a:t>
            </a:r>
            <a:r>
              <a:rPr lang="zh-CN" altLang="zh-CN" sz="3200" b="1" smtClean="0">
                <a:solidFill>
                  <a:schemeClr val="bg1"/>
                </a:solidFill>
              </a:rPr>
              <a:t>型模糊推理模型</a:t>
            </a:r>
            <a:endParaRPr lang="zh-CN" altLang="en-US" sz="3200" b="1" dirty="0">
              <a:solidFill>
                <a:schemeClr val="bg1"/>
              </a:solidFill>
            </a:endParaRPr>
          </a:p>
        </p:txBody>
      </p:sp>
    </p:spTree>
    <p:extLst>
      <p:ext uri="{BB962C8B-B14F-4D97-AF65-F5344CB8AC3E}">
        <p14:creationId xmlns:p14="http://schemas.microsoft.com/office/powerpoint/2010/main" val="1960034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矩形 15"/>
              <p:cNvSpPr/>
              <p:nvPr/>
            </p:nvSpPr>
            <p:spPr>
              <a:xfrm>
                <a:off x="755650" y="1125538"/>
                <a:ext cx="7920806" cy="5362815"/>
              </a:xfrm>
              <a:prstGeom prst="rect">
                <a:avLst/>
              </a:prstGeom>
            </p:spPr>
            <p:txBody>
              <a:bodyPr wrap="square">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用</a:t>
                </a:r>
                <a:r>
                  <a:rPr lang="en-US" altLang="zh-CN" sz="2400" b="1" kern="1400" spc="100" dirty="0">
                    <a:latin typeface="Times New Roman" pitchFamily="18" charset="0"/>
                  </a:rPr>
                  <a:t>n</a:t>
                </a:r>
                <a:r>
                  <a:rPr lang="zh-CN" altLang="zh-CN" sz="2400" b="1" kern="1400" spc="100" dirty="0">
                    <a:latin typeface="Times New Roman" pitchFamily="18" charset="0"/>
                  </a:rPr>
                  <a:t>条</a:t>
                </a:r>
                <a:r>
                  <a:rPr lang="en-US" altLang="zh-CN" sz="2400" b="1" kern="1400" spc="100" dirty="0">
                    <a:latin typeface="Times New Roman" pitchFamily="18" charset="0"/>
                  </a:rPr>
                  <a:t>T-S</a:t>
                </a:r>
                <a:r>
                  <a:rPr lang="zh-CN" altLang="zh-CN" sz="2400" b="1" kern="1400" spc="100" dirty="0">
                    <a:latin typeface="Times New Roman" pitchFamily="18" charset="0"/>
                  </a:rPr>
                  <a:t>型模糊规则描述一个系统时，若具体输入数据</a:t>
                </a:r>
                <a:r>
                  <a:rPr lang="zh-CN" altLang="zh-CN" sz="2400" b="1" kern="1400" spc="100" dirty="0" smtClean="0">
                    <a:latin typeface="Times New Roman" pitchFamily="18" charset="0"/>
                  </a:rPr>
                  <a:t>为</a:t>
                </a:r>
                <a14:m>
                  <m:oMath xmlns:m="http://schemas.openxmlformats.org/officeDocument/2006/math">
                    <m:sSub>
                      <m:sSubPr>
                        <m:ctrlPr>
                          <a:rPr lang="en-US" altLang="zh-CN" sz="2400" b="1" i="1" kern="1400" spc="100" smtClean="0">
                            <a:latin typeface="Cambria Math" panose="02040503050406030204" pitchFamily="18" charset="0"/>
                          </a:rPr>
                        </m:ctrlPr>
                      </m:sSubPr>
                      <m:e>
                        <m:r>
                          <a:rPr lang="en-US" altLang="zh-CN" sz="2400" b="1" i="1" kern="1400" spc="100" smtClean="0">
                            <a:latin typeface="Cambria Math"/>
                          </a:rPr>
                          <m:t>𝒙</m:t>
                        </m:r>
                      </m:e>
                      <m:sub>
                        <m:r>
                          <a:rPr lang="en-US" altLang="zh-CN" sz="2400" b="1" i="1" kern="1400" spc="100" smtClean="0">
                            <a:latin typeface="Cambria Math"/>
                          </a:rPr>
                          <m:t>𝒊</m:t>
                        </m:r>
                      </m:sub>
                    </m:sSub>
                  </m:oMath>
                </a14:m>
                <a:r>
                  <a:rPr lang="en-US" altLang="zh-CN" sz="2400" b="1" kern="1400" spc="100" dirty="0" smtClean="0">
                    <a:latin typeface="Times New Roman" pitchFamily="18" charset="0"/>
                  </a:rPr>
                  <a:t> </a:t>
                </a:r>
                <a:r>
                  <a:rPr lang="zh-CN" altLang="zh-CN" sz="2400" b="1" kern="1400" spc="100" dirty="0">
                    <a:latin typeface="Times New Roman" pitchFamily="18" charset="0"/>
                  </a:rPr>
                  <a:t>，它不可能只与一个模糊子集相关，它会同时与多个模糊</a:t>
                </a:r>
                <a:r>
                  <a:rPr lang="zh-CN" altLang="zh-CN" sz="2400" b="1" kern="1400" spc="100" dirty="0" smtClean="0">
                    <a:latin typeface="Times New Roman" pitchFamily="18" charset="0"/>
                  </a:rPr>
                  <a:t>集合</a:t>
                </a:r>
                <a14:m>
                  <m:oMath xmlns:m="http://schemas.openxmlformats.org/officeDocument/2006/math">
                    <m:sSub>
                      <m:sSubPr>
                        <m:ctrlPr>
                          <a:rPr lang="en-US" altLang="zh-CN" sz="2400" b="1" i="1" kern="1400" spc="100" smtClean="0">
                            <a:latin typeface="Cambria Math" panose="02040503050406030204" pitchFamily="18" charset="0"/>
                          </a:rPr>
                        </m:ctrlPr>
                      </m:sSubPr>
                      <m:e>
                        <m:r>
                          <a:rPr lang="en-US" altLang="zh-CN" sz="2400" b="1" i="1" kern="1400" spc="100" smtClean="0">
                            <a:latin typeface="Cambria Math"/>
                          </a:rPr>
                          <m:t>𝑨</m:t>
                        </m:r>
                      </m:e>
                      <m:sub>
                        <m:r>
                          <a:rPr lang="en-US" altLang="zh-CN" sz="2400" b="1" i="1" kern="1400" spc="100" smtClean="0">
                            <a:latin typeface="Cambria Math"/>
                          </a:rPr>
                          <m:t>𝒋</m:t>
                        </m:r>
                      </m:sub>
                    </m:sSub>
                  </m:oMath>
                </a14:m>
                <a:r>
                  <a:rPr lang="en-US" altLang="zh-CN" sz="2400" b="1" kern="1400" spc="100" dirty="0" smtClean="0">
                    <a:latin typeface="Times New Roman" pitchFamily="18" charset="0"/>
                  </a:rPr>
                  <a:t> </a:t>
                </a:r>
                <a:r>
                  <a:rPr lang="zh-CN" altLang="zh-CN" sz="2400" b="1" kern="1400" spc="100" dirty="0">
                    <a:latin typeface="Times New Roman" pitchFamily="18" charset="0"/>
                  </a:rPr>
                  <a:t>关联。设一组具体输入的数据</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𝒙</m:t>
                        </m:r>
                      </m:e>
                      <m:sub>
                        <m:r>
                          <a:rPr lang="en-US" altLang="zh-CN" sz="2400" b="1" i="1" kern="1400" spc="100">
                            <a:latin typeface="Cambria Math"/>
                          </a:rPr>
                          <m:t>𝒊</m:t>
                        </m:r>
                      </m:sub>
                    </m:sSub>
                  </m:oMath>
                </a14:m>
                <a:r>
                  <a:rPr lang="zh-CN" altLang="zh-CN" sz="2400" b="1" kern="1400" spc="100" dirty="0">
                    <a:latin typeface="Times New Roman" pitchFamily="18" charset="0"/>
                  </a:rPr>
                  <a:t>与</a:t>
                </a:r>
                <a:r>
                  <a:rPr lang="en-US" altLang="zh-CN" sz="2400" b="1" kern="1400" spc="100" dirty="0">
                    <a:latin typeface="Times New Roman" pitchFamily="18" charset="0"/>
                  </a:rPr>
                  <a:t>m</a:t>
                </a:r>
                <a:r>
                  <a:rPr lang="zh-CN" altLang="zh-CN" sz="2400" b="1" kern="1400" spc="100" dirty="0">
                    <a:latin typeface="Times New Roman" pitchFamily="18" charset="0"/>
                  </a:rPr>
                  <a:t>条模糊规则有关时，就说它激活了</a:t>
                </a:r>
                <a:r>
                  <a:rPr lang="en-US" altLang="zh-CN" sz="2400" b="1" kern="1400" spc="100" dirty="0">
                    <a:latin typeface="Times New Roman" pitchFamily="18" charset="0"/>
                  </a:rPr>
                  <a:t>m</a:t>
                </a:r>
                <a:r>
                  <a:rPr lang="zh-CN" altLang="zh-CN" sz="2400" b="1" kern="1400" spc="100" dirty="0">
                    <a:latin typeface="Times New Roman" pitchFamily="18" charset="0"/>
                  </a:rPr>
                  <a:t>条规则。规定这时该系统的</a:t>
                </a:r>
                <a:r>
                  <a:rPr lang="en-US" altLang="zh-CN" sz="2400" b="1" kern="1400" spc="100" dirty="0">
                    <a:latin typeface="Times New Roman" pitchFamily="18" charset="0"/>
                  </a:rPr>
                  <a:t>0</a:t>
                </a:r>
                <a:r>
                  <a:rPr lang="zh-CN" altLang="zh-CN" sz="2400" b="1" kern="1400" spc="100" dirty="0">
                    <a:latin typeface="Times New Roman" pitchFamily="18" charset="0"/>
                  </a:rPr>
                  <a:t>阶和</a:t>
                </a:r>
                <a:r>
                  <a:rPr lang="en-US" altLang="zh-CN" sz="2400" b="1" kern="1400" spc="100" dirty="0">
                    <a:latin typeface="Times New Roman" pitchFamily="18" charset="0"/>
                  </a:rPr>
                  <a:t>1</a:t>
                </a:r>
                <a:r>
                  <a:rPr lang="zh-CN" altLang="zh-CN" sz="2400" b="1" kern="1400" spc="100" dirty="0">
                    <a:latin typeface="Times New Roman" pitchFamily="18" charset="0"/>
                  </a:rPr>
                  <a:t>阶</a:t>
                </a:r>
                <a:r>
                  <a:rPr lang="en-US" altLang="zh-CN" sz="2400" b="1" kern="1400" spc="100" dirty="0">
                    <a:latin typeface="Times New Roman" pitchFamily="18" charset="0"/>
                  </a:rPr>
                  <a:t>T-S</a:t>
                </a:r>
                <a:r>
                  <a:rPr lang="zh-CN" altLang="zh-CN" sz="2400" b="1" kern="1400" spc="100" dirty="0">
                    <a:latin typeface="Times New Roman" pitchFamily="18" charset="0"/>
                  </a:rPr>
                  <a:t>型模糊推理形式如下。</a:t>
                </a: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对于</a:t>
                </a:r>
                <a:r>
                  <a:rPr lang="en-US" altLang="zh-CN" sz="2400" b="1" kern="1400" spc="100" dirty="0">
                    <a:latin typeface="Times New Roman" pitchFamily="18" charset="0"/>
                  </a:rPr>
                  <a:t>0</a:t>
                </a:r>
                <a:r>
                  <a:rPr lang="zh-CN" altLang="zh-CN" sz="2400" b="1" kern="1400" spc="100" dirty="0">
                    <a:latin typeface="Times New Roman" pitchFamily="18" charset="0"/>
                  </a:rPr>
                  <a:t>阶</a:t>
                </a:r>
                <a:r>
                  <a:rPr lang="en-US" altLang="zh-CN" sz="2400" b="1" kern="1400" spc="100" dirty="0">
                    <a:latin typeface="Times New Roman" pitchFamily="18" charset="0"/>
                  </a:rPr>
                  <a:t>T - S</a:t>
                </a:r>
                <a:r>
                  <a:rPr lang="zh-CN" altLang="zh-CN" sz="2400" b="1" kern="1400" spc="100" dirty="0">
                    <a:latin typeface="Times New Roman" pitchFamily="18" charset="0"/>
                  </a:rPr>
                  <a:t>型模糊推理，设第</a:t>
                </a:r>
                <a:r>
                  <a:rPr lang="en-US" altLang="zh-CN" sz="2400" b="1" kern="1400" spc="100" dirty="0">
                    <a:latin typeface="Times New Roman" pitchFamily="18" charset="0"/>
                  </a:rPr>
                  <a:t>i</a:t>
                </a:r>
                <a:r>
                  <a:rPr lang="zh-CN" altLang="zh-CN" sz="2400" b="1" kern="1400" spc="100" dirty="0">
                    <a:latin typeface="Times New Roman" pitchFamily="18" charset="0"/>
                  </a:rPr>
                  <a:t>条规则</a:t>
                </a:r>
                <a:r>
                  <a:rPr lang="zh-CN" altLang="zh-CN" sz="2400" b="1" kern="1400" spc="100" dirty="0" smtClean="0">
                    <a:latin typeface="Times New Roman" pitchFamily="18" charset="0"/>
                  </a:rPr>
                  <a:t>为</a:t>
                </a:r>
                <a14:m>
                  <m:oMath xmlns:m="http://schemas.openxmlformats.org/officeDocument/2006/math">
                    <m:sSup>
                      <m:sSupPr>
                        <m:ctrlPr>
                          <a:rPr lang="en-US" altLang="zh-CN" sz="2400" b="1" i="1" kern="1400" spc="100" smtClean="0">
                            <a:latin typeface="Cambria Math" panose="02040503050406030204" pitchFamily="18" charset="0"/>
                          </a:rPr>
                        </m:ctrlPr>
                      </m:sSupPr>
                      <m:e>
                        <m:r>
                          <a:rPr lang="en-US" altLang="zh-CN" sz="2400" b="1" i="1" kern="1400" spc="100" smtClean="0">
                            <a:latin typeface="Cambria Math"/>
                          </a:rPr>
                          <m:t>𝑹</m:t>
                        </m:r>
                      </m:e>
                      <m:sup>
                        <m:r>
                          <a:rPr lang="en-US" altLang="zh-CN" sz="2400" b="1" i="1" kern="1400" spc="100" smtClean="0">
                            <a:latin typeface="Cambria Math"/>
                          </a:rPr>
                          <m:t>𝒊</m:t>
                        </m:r>
                      </m:sup>
                    </m:sSup>
                  </m:oMath>
                </a14:m>
                <a:r>
                  <a:rPr lang="en-US" altLang="zh-CN" sz="2400" b="1" kern="1400" spc="100" dirty="0" smtClean="0">
                    <a:latin typeface="Times New Roman" pitchFamily="18" charset="0"/>
                  </a:rPr>
                  <a:t> </a:t>
                </a:r>
                <a:r>
                  <a:rPr lang="zh-CN" altLang="zh-CN" sz="2400" b="1" kern="1400" spc="100" dirty="0">
                    <a:latin typeface="Times New Roman" pitchFamily="18" charset="0"/>
                  </a:rPr>
                  <a:t>，则：</a:t>
                </a:r>
              </a:p>
              <a:p>
                <a:pPr algn="ctr" fontAlgn="ctr"/>
                <a14:m>
                  <m:oMath xmlns:m="http://schemas.openxmlformats.org/officeDocument/2006/math">
                    <m:sSup>
                      <m:sSupPr>
                        <m:ctrlPr>
                          <a:rPr lang="en-US" altLang="zh-CN" sz="2400" b="1" i="1" kern="1400" spc="100">
                            <a:latin typeface="Cambria Math" panose="02040503050406030204" pitchFamily="18" charset="0"/>
                          </a:rPr>
                        </m:ctrlPr>
                      </m:sSupPr>
                      <m:e>
                        <m:r>
                          <a:rPr lang="en-US" altLang="zh-CN" sz="2400" b="1" i="1" kern="1400" spc="100">
                            <a:latin typeface="Cambria Math"/>
                          </a:rPr>
                          <m:t>𝑹</m:t>
                        </m:r>
                      </m:e>
                      <m:sup>
                        <m:r>
                          <a:rPr lang="en-US" altLang="zh-CN" sz="2400" b="1" i="1" kern="1400" spc="100">
                            <a:latin typeface="Cambria Math"/>
                          </a:rPr>
                          <m:t>𝒊</m:t>
                        </m:r>
                      </m:sup>
                    </m:sSup>
                    <m:r>
                      <a:rPr lang="en-US" altLang="zh-CN" sz="2400" b="1" i="1" kern="1400" spc="100">
                        <a:latin typeface="Cambria Math"/>
                      </a:rPr>
                      <m:t> </m:t>
                    </m:r>
                    <m:r>
                      <a:rPr lang="en-US" altLang="zh-CN" sz="2400" b="1" i="1" kern="1400" spc="100" smtClean="0">
                        <a:latin typeface="Cambria Math"/>
                      </a:rPr>
                      <m:t>:</m:t>
                    </m:r>
                    <m:r>
                      <a:rPr lang="en-US" altLang="zh-CN" sz="2400" b="1" i="1" kern="1400" spc="100" smtClean="0">
                        <a:latin typeface="Cambria Math"/>
                      </a:rPr>
                      <m:t>𝒊𝒇</m:t>
                    </m:r>
                    <m:sSub>
                      <m:sSubPr>
                        <m:ctrlPr>
                          <a:rPr lang="en-US" altLang="zh-CN" sz="2400" b="1" i="1" kern="1400" spc="100">
                            <a:latin typeface="Cambria Math" panose="02040503050406030204" pitchFamily="18" charset="0"/>
                          </a:rPr>
                        </m:ctrlPr>
                      </m:sSubPr>
                      <m:e>
                        <m:r>
                          <a:rPr lang="en-US" altLang="zh-CN" sz="2400" b="1" i="1" kern="1400" spc="100" smtClean="0">
                            <a:latin typeface="Cambria Math"/>
                          </a:rPr>
                          <m:t> </m:t>
                        </m:r>
                        <m:r>
                          <a:rPr lang="en-US" altLang="zh-CN" sz="2400" b="1" i="1" kern="1400" spc="100">
                            <a:latin typeface="Cambria Math"/>
                          </a:rPr>
                          <m:t>𝒙</m:t>
                        </m:r>
                      </m:e>
                      <m:sub>
                        <m:r>
                          <a:rPr lang="en-US" altLang="zh-CN" sz="2400" b="1" i="1" kern="1400" spc="100" smtClean="0">
                            <a:latin typeface="Cambria Math"/>
                          </a:rPr>
                          <m:t>𝟏</m:t>
                        </m:r>
                      </m:sub>
                    </m:sSub>
                    <m:r>
                      <a:rPr lang="en-US" altLang="zh-CN" sz="2400" b="1" i="1" kern="1400" spc="100" smtClean="0">
                        <a:latin typeface="Cambria Math" panose="02040503050406030204" pitchFamily="18" charset="0"/>
                      </a:rPr>
                      <m:t> </m:t>
                    </m:r>
                  </m:oMath>
                </a14:m>
                <a:r>
                  <a:rPr lang="en-US" altLang="zh-CN" sz="2400" dirty="0" smtClean="0"/>
                  <a:t> is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𝑎𝑛𝑑</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smtClean="0">
                            <a:latin typeface="Cambria Math" panose="02040503050406030204" pitchFamily="18" charset="0"/>
                          </a:rPr>
                          <m:t>𝟐</m:t>
                        </m:r>
                      </m:sub>
                    </m:sSub>
                    <m:r>
                      <a:rPr lang="en-US" altLang="zh-CN" sz="2400" b="1" i="1" kern="1400" spc="100" smtClean="0">
                        <a:latin typeface="Cambria Math" panose="02040503050406030204" pitchFamily="18" charset="0"/>
                      </a:rPr>
                      <m:t> </m:t>
                    </m:r>
                    <m:r>
                      <a:rPr lang="en-US" altLang="zh-CN" sz="2400" b="0" i="1" smtClean="0">
                        <a:latin typeface="Cambria Math" panose="02040503050406030204" pitchFamily="18" charset="0"/>
                      </a:rPr>
                      <m:t>𝑖𝑠</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𝑖</m:t>
                        </m:r>
                      </m:sup>
                    </m:sSub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𝑡h𝑒𝑛</m:t>
                    </m:r>
                    <m:r>
                      <a:rPr lang="en-US" altLang="zh-CN" sz="2400" b="0" i="1" smtClean="0">
                        <a:latin typeface="Cambria Math" panose="02040503050406030204" pitchFamily="18" charset="0"/>
                      </a:rPr>
                      <m:t> </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smtClean="0">
                            <a:latin typeface="Cambria Math" panose="02040503050406030204" pitchFamily="18" charset="0"/>
                          </a:rPr>
                          <m:t>𝒖</m:t>
                        </m:r>
                      </m:e>
                      <m:sub>
                        <m:r>
                          <a:rPr lang="en-US" altLang="zh-CN" sz="2400" b="1" i="1" kern="1400" spc="100" smtClean="0">
                            <a:latin typeface="Cambria Math" panose="02040503050406030204" pitchFamily="18" charset="0"/>
                          </a:rPr>
                          <m:t>𝒊</m:t>
                        </m:r>
                      </m:sub>
                    </m:sSub>
                  </m:oMath>
                </a14:m>
                <a:r>
                  <a:rPr lang="en-US" altLang="zh-CN" sz="2400" dirty="0" smtClean="0"/>
                  <a:t>=</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smtClean="0">
                            <a:latin typeface="Cambria Math" panose="02040503050406030204" pitchFamily="18" charset="0"/>
                          </a:rPr>
                          <m:t>𝒌</m:t>
                        </m:r>
                      </m:e>
                      <m:sub>
                        <m:r>
                          <a:rPr lang="en-US" altLang="zh-CN" sz="2400" b="1" i="1" kern="1400" spc="100" smtClean="0">
                            <a:latin typeface="Cambria Math" panose="02040503050406030204" pitchFamily="18" charset="0"/>
                          </a:rPr>
                          <m:t>𝒊</m:t>
                        </m:r>
                      </m:sub>
                    </m:sSub>
                  </m:oMath>
                </a14:m>
                <a:endParaRPr lang="en-US" altLang="zh-CN" sz="2400" dirty="0" smtClean="0"/>
              </a:p>
              <a:p>
                <a:pPr fontAlgn="ctr"/>
                <a:endParaRPr lang="zh-CN" altLang="zh-CN" sz="2400" dirty="0"/>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对于</a:t>
                </a:r>
                <a:r>
                  <a:rPr lang="en-US" altLang="zh-CN" sz="2400" b="1" kern="1400" spc="100" dirty="0">
                    <a:latin typeface="Times New Roman" pitchFamily="18" charset="0"/>
                  </a:rPr>
                  <a:t>1</a:t>
                </a:r>
                <a:r>
                  <a:rPr lang="zh-CN" altLang="zh-CN" sz="2400" b="1" kern="1400" spc="100" dirty="0">
                    <a:latin typeface="Times New Roman" pitchFamily="18" charset="0"/>
                  </a:rPr>
                  <a:t>阶</a:t>
                </a:r>
                <a:r>
                  <a:rPr lang="en-US" altLang="zh-CN" sz="2400" b="1" kern="1400" spc="100" dirty="0">
                    <a:latin typeface="Times New Roman" pitchFamily="18" charset="0"/>
                  </a:rPr>
                  <a:t>T-S</a:t>
                </a:r>
                <a:r>
                  <a:rPr lang="zh-CN" altLang="zh-CN" sz="2400" b="1" kern="1400" spc="100" dirty="0">
                    <a:latin typeface="Times New Roman" pitchFamily="18" charset="0"/>
                  </a:rPr>
                  <a:t>型模糊推理，设第</a:t>
                </a:r>
                <a:r>
                  <a:rPr lang="en-US" altLang="zh-CN" sz="2400" b="1" kern="1400" spc="100" dirty="0">
                    <a:latin typeface="Times New Roman" pitchFamily="18" charset="0"/>
                  </a:rPr>
                  <a:t>i</a:t>
                </a:r>
                <a:r>
                  <a:rPr lang="zh-CN" altLang="zh-CN" sz="2400" b="1" kern="1400" spc="100" dirty="0">
                    <a:latin typeface="Times New Roman" pitchFamily="18" charset="0"/>
                  </a:rPr>
                  <a:t>条规则为</a:t>
                </a:r>
                <a:r>
                  <a:rPr lang="en-US" altLang="zh-CN" sz="2400" b="1" kern="1400" spc="100" dirty="0">
                    <a:latin typeface="Times New Roman" pitchFamily="18" charset="0"/>
                  </a:rPr>
                  <a:t> </a:t>
                </a:r>
                <a:r>
                  <a:rPr lang="zh-CN" altLang="zh-CN" sz="2400" b="1" kern="1400" spc="100" dirty="0">
                    <a:latin typeface="Times New Roman" pitchFamily="18" charset="0"/>
                  </a:rPr>
                  <a:t>，可写成：</a:t>
                </a:r>
              </a:p>
              <a:p>
                <a:pPr fontAlgn="ctr"/>
                <a14:m>
                  <m:oMath xmlns:m="http://schemas.openxmlformats.org/officeDocument/2006/math">
                    <m:sSup>
                      <m:sSupPr>
                        <m:ctrlPr>
                          <a:rPr lang="en-US" altLang="zh-CN" sz="2400" b="1" i="1" kern="1400" spc="100">
                            <a:latin typeface="Cambria Math" panose="02040503050406030204" pitchFamily="18" charset="0"/>
                          </a:rPr>
                        </m:ctrlPr>
                      </m:sSupPr>
                      <m:e>
                        <m:r>
                          <a:rPr lang="en-US" altLang="zh-CN" sz="2400" b="1" i="1" kern="1400" spc="100">
                            <a:latin typeface="Cambria Math"/>
                          </a:rPr>
                          <m:t>𝑹</m:t>
                        </m:r>
                      </m:e>
                      <m:sup>
                        <m:r>
                          <a:rPr lang="en-US" altLang="zh-CN" sz="2400" b="1" i="1" kern="1400" spc="100">
                            <a:latin typeface="Cambria Math"/>
                          </a:rPr>
                          <m:t>𝒊</m:t>
                        </m:r>
                      </m:sup>
                    </m:sSup>
                    <m:r>
                      <a:rPr lang="en-US" altLang="zh-CN" sz="2400" b="1" i="1" kern="1400" spc="100">
                        <a:latin typeface="Cambria Math"/>
                      </a:rPr>
                      <m:t> :</m:t>
                    </m:r>
                    <m:r>
                      <a:rPr lang="en-US" altLang="zh-CN" sz="2400" b="1" i="1" kern="1400" spc="100">
                        <a:latin typeface="Cambria Math"/>
                      </a:rPr>
                      <m:t>𝒊𝒇</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a:latin typeface="Cambria Math"/>
                          </a:rPr>
                          <m:t>𝟏</m:t>
                        </m:r>
                      </m:sub>
                    </m:sSub>
                    <m:r>
                      <a:rPr lang="en-US" altLang="zh-CN" sz="2400" b="1" i="1" kern="1400" spc="100">
                        <a:latin typeface="Cambria Math" panose="02040503050406030204" pitchFamily="18" charset="0"/>
                      </a:rPr>
                      <m:t> </m:t>
                    </m:r>
                  </m:oMath>
                </a14:m>
                <a:r>
                  <a:rPr lang="en-US" altLang="zh-CN" sz="2400" dirty="0"/>
                  <a:t> is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𝑖</m:t>
                        </m:r>
                      </m:sup>
                    </m:sSubSup>
                    <m:r>
                      <a:rPr lang="en-US" altLang="zh-CN" sz="2400" i="1">
                        <a:latin typeface="Cambria Math" panose="02040503050406030204" pitchFamily="18" charset="0"/>
                      </a:rPr>
                      <m:t> </m:t>
                    </m:r>
                    <m:r>
                      <a:rPr lang="en-US" altLang="zh-CN" sz="2400" i="1">
                        <a:latin typeface="Cambria Math" panose="02040503050406030204" pitchFamily="18" charset="0"/>
                      </a:rPr>
                      <m:t>𝑎𝑛𝑑</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a:latin typeface="Cambria Math" panose="02040503050406030204" pitchFamily="18" charset="0"/>
                          </a:rPr>
                          <m:t>𝟐</m:t>
                        </m:r>
                      </m:sub>
                    </m:sSub>
                    <m:r>
                      <a:rPr lang="en-US" altLang="zh-CN" sz="2400" b="1" i="1" kern="1400" spc="100">
                        <a:latin typeface="Cambria Math" panose="02040503050406030204" pitchFamily="18" charset="0"/>
                      </a:rPr>
                      <m:t> </m:t>
                    </m:r>
                    <m:r>
                      <a:rPr lang="en-US" altLang="zh-CN" sz="2400" i="1">
                        <a:latin typeface="Cambria Math" panose="02040503050406030204" pitchFamily="18" charset="0"/>
                      </a:rPr>
                      <m:t>𝑖𝑠</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𝑖</m:t>
                        </m:r>
                      </m:sup>
                    </m:sSubSup>
                    <m:r>
                      <a:rPr lang="en-US" altLang="zh-CN" sz="2400" i="1">
                        <a:latin typeface="Cambria Math" panose="02040503050406030204" pitchFamily="18" charset="0"/>
                      </a:rPr>
                      <m:t>,   </m:t>
                    </m:r>
                    <m:r>
                      <a:rPr lang="en-US" altLang="zh-CN" sz="2400" i="1">
                        <a:latin typeface="Cambria Math" panose="02040503050406030204" pitchFamily="18" charset="0"/>
                      </a:rPr>
                      <m:t>𝑡h𝑒𝑛</m:t>
                    </m:r>
                    <m:r>
                      <a:rPr lang="en-US" altLang="zh-CN" sz="2400" i="1">
                        <a:latin typeface="Cambria Math" panose="02040503050406030204" pitchFamily="18" charset="0"/>
                      </a:rPr>
                      <m:t> </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panose="02040503050406030204" pitchFamily="18" charset="0"/>
                          </a:rPr>
                          <m:t>𝒖</m:t>
                        </m:r>
                      </m:e>
                      <m:sub>
                        <m:r>
                          <a:rPr lang="en-US" altLang="zh-CN" sz="2400" b="1" i="1" kern="1400" spc="100">
                            <a:latin typeface="Cambria Math" panose="02040503050406030204" pitchFamily="18" charset="0"/>
                          </a:rPr>
                          <m:t>𝒊</m:t>
                        </m:r>
                      </m:sub>
                    </m:sSub>
                  </m:oMath>
                </a14:m>
                <a:r>
                  <a:rPr lang="en-US" altLang="zh-CN" sz="2400" dirty="0"/>
                  <a:t>=</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smtClean="0">
                            <a:latin typeface="Cambria Math" panose="02040503050406030204" pitchFamily="18" charset="0"/>
                          </a:rPr>
                          <m:t>𝒑</m:t>
                        </m:r>
                      </m:e>
                      <m:sub>
                        <m:r>
                          <a:rPr lang="en-US" altLang="zh-CN" sz="2400" b="1" i="1" kern="1400" spc="100">
                            <a:latin typeface="Cambria Math" panose="02040503050406030204" pitchFamily="18" charset="0"/>
                          </a:rPr>
                          <m:t>𝒊</m:t>
                        </m:r>
                      </m:sub>
                    </m:sSub>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a:latin typeface="Cambria Math"/>
                          </a:rPr>
                          <m:t>𝟏</m:t>
                        </m:r>
                      </m:sub>
                    </m:sSub>
                  </m:oMath>
                </a14:m>
                <a:r>
                  <a:rPr lang="en-US" altLang="zh-CN" sz="2400" b="1" kern="1400" spc="100" dirty="0" smtClean="0">
                    <a:latin typeface="Times New Roman" pitchFamily="18" charset="0"/>
                  </a:rPr>
                  <a:t>+</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smtClean="0">
                            <a:latin typeface="Cambria Math" panose="02040503050406030204" pitchFamily="18" charset="0"/>
                          </a:rPr>
                          <m:t>𝒒</m:t>
                        </m:r>
                      </m:e>
                      <m:sub>
                        <m:r>
                          <a:rPr lang="en-US" altLang="zh-CN" sz="2400" b="1" i="1" kern="1400" spc="100">
                            <a:latin typeface="Cambria Math" panose="02040503050406030204" pitchFamily="18" charset="0"/>
                          </a:rPr>
                          <m:t>𝒊</m:t>
                        </m:r>
                      </m:sub>
                    </m:sSub>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smtClean="0">
                            <a:latin typeface="Cambria Math" panose="02040503050406030204" pitchFamily="18" charset="0"/>
                          </a:rPr>
                          <m:t>𝟐</m:t>
                        </m:r>
                      </m:sub>
                    </m:sSub>
                  </m:oMath>
                </a14:m>
                <a:r>
                  <a:rPr lang="en-US" altLang="zh-CN" sz="2400" b="1" kern="1400" spc="100" dirty="0" smtClean="0">
                    <a:solidFill>
                      <a:schemeClr val="tx1"/>
                    </a:solidFill>
                    <a:latin typeface="Times New Roman" pitchFamily="18" charset="0"/>
                  </a:rPr>
                  <a:t>+</a:t>
                </a:r>
                <a14:m>
                  <m:oMath xmlns:m="http://schemas.openxmlformats.org/officeDocument/2006/math">
                    <m:sSub>
                      <m:sSubPr>
                        <m:ctrlPr>
                          <a:rPr lang="en-US" altLang="zh-CN" sz="2400" b="1" i="1" kern="1400" spc="100">
                            <a:solidFill>
                              <a:schemeClr val="tx1"/>
                            </a:solidFill>
                            <a:latin typeface="Cambria Math" panose="02040503050406030204" pitchFamily="18" charset="0"/>
                          </a:rPr>
                        </m:ctrlPr>
                      </m:sSubPr>
                      <m:e>
                        <m:r>
                          <a:rPr lang="en-US" altLang="zh-CN" sz="2400" b="1" i="1" kern="1400" spc="100">
                            <a:solidFill>
                              <a:schemeClr val="tx1"/>
                            </a:solidFill>
                            <a:latin typeface="Cambria Math"/>
                          </a:rPr>
                          <m:t> </m:t>
                        </m:r>
                        <m:r>
                          <a:rPr lang="en-US" altLang="zh-CN" sz="2400" b="1" i="1" kern="1400" spc="100" smtClean="0">
                            <a:solidFill>
                              <a:schemeClr val="tx1"/>
                            </a:solidFill>
                            <a:latin typeface="Cambria Math" panose="02040503050406030204" pitchFamily="18" charset="0"/>
                          </a:rPr>
                          <m:t>𝒓</m:t>
                        </m:r>
                      </m:e>
                      <m:sub>
                        <m:r>
                          <a:rPr lang="en-US" altLang="zh-CN" sz="2400" b="1" i="1" kern="1400" spc="100">
                            <a:solidFill>
                              <a:schemeClr val="tx1"/>
                            </a:solidFill>
                            <a:latin typeface="Cambria Math" panose="02040503050406030204" pitchFamily="18" charset="0"/>
                          </a:rPr>
                          <m:t>𝒊</m:t>
                        </m:r>
                      </m:sub>
                    </m:sSub>
                  </m:oMath>
                </a14:m>
                <a:endParaRPr lang="en-US" altLang="zh-CN" sz="2400" b="1" kern="1400" spc="100" dirty="0" smtClean="0">
                  <a:solidFill>
                    <a:srgbClr val="FF0000"/>
                  </a:solidFill>
                  <a:latin typeface="Times New Roman" pitchFamily="18" charset="0"/>
                </a:endParaRPr>
              </a:p>
              <a:p>
                <a:pPr fontAlgn="ctr"/>
                <a:endParaRPr lang="en-US" altLang="zh-CN" sz="2400" b="1" kern="1400" spc="100" dirty="0">
                  <a:solidFill>
                    <a:srgbClr val="FF0000"/>
                  </a:solidFill>
                  <a:latin typeface="Times New Roman" pitchFamily="18" charset="0"/>
                </a:endParaRPr>
              </a:p>
              <a:p>
                <a:pPr fontAlgn="ctr"/>
                <a:r>
                  <a:rPr lang="zh-CN" altLang="en-US" sz="2400" b="1" kern="1400" spc="100" dirty="0">
                    <a:latin typeface="Times New Roman" pitchFamily="18" charset="0"/>
                  </a:rPr>
                  <a:t>当</a:t>
                </a:r>
                <a:r>
                  <a:rPr lang="zh-CN" altLang="en-US" sz="2400" b="1" kern="1400" spc="100" dirty="0" smtClean="0">
                    <a:latin typeface="Times New Roman" pitchFamily="18" charset="0"/>
                  </a:rPr>
                  <a:t>输入</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smtClean="0">
                            <a:latin typeface="Cambria Math" panose="02040503050406030204" pitchFamily="18" charset="0"/>
                          </a:rPr>
                          <m:t>𝒊</m:t>
                        </m:r>
                      </m:sub>
                    </m:sSub>
                  </m:oMath>
                </a14:m>
                <a:r>
                  <a:rPr lang="zh-CN" altLang="en-US" sz="2400" b="1" kern="1400" spc="100" dirty="0" smtClean="0">
                    <a:latin typeface="Times New Roman" pitchFamily="18" charset="0"/>
                  </a:rPr>
                  <a:t> 激活</a:t>
                </a:r>
                <a:r>
                  <a:rPr lang="en-US" altLang="zh-CN" sz="2400" b="1" kern="1400" spc="100" dirty="0">
                    <a:latin typeface="Times New Roman" pitchFamily="18" charset="0"/>
                  </a:rPr>
                  <a:t>m</a:t>
                </a:r>
                <a:r>
                  <a:rPr lang="zh-CN" altLang="en-US" sz="2400" b="1" kern="1400" spc="100" dirty="0">
                    <a:latin typeface="Times New Roman" pitchFamily="18" charset="0"/>
                  </a:rPr>
                  <a:t>条模糊规则时，最终的输出（结论）</a:t>
                </a:r>
                <a:r>
                  <a:rPr lang="en-US" altLang="zh-CN" sz="2400" b="1" kern="1400" spc="100" dirty="0">
                    <a:latin typeface="Times New Roman" pitchFamily="18" charset="0"/>
                  </a:rPr>
                  <a:t>U</a:t>
                </a:r>
                <a:r>
                  <a:rPr lang="zh-CN" altLang="en-US" sz="2400" b="1" kern="1400" spc="100" dirty="0">
                    <a:latin typeface="Times New Roman" pitchFamily="18" charset="0"/>
                  </a:rPr>
                  <a:t>将由这</a:t>
                </a:r>
                <a:r>
                  <a:rPr lang="en-US" altLang="zh-CN" sz="2400" b="1" kern="1400" spc="100" dirty="0">
                    <a:latin typeface="Times New Roman" pitchFamily="18" charset="0"/>
                  </a:rPr>
                  <a:t>m</a:t>
                </a:r>
                <a:r>
                  <a:rPr lang="zh-CN" altLang="en-US" sz="2400" b="1" kern="1400" spc="100" dirty="0">
                    <a:latin typeface="Times New Roman" pitchFamily="18" charset="0"/>
                  </a:rPr>
                  <a:t>条规则的输出</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panose="02040503050406030204" pitchFamily="18" charset="0"/>
                          </a:rPr>
                          <m:t>𝒖</m:t>
                        </m:r>
                      </m:e>
                      <m:sub>
                        <m:r>
                          <a:rPr lang="en-US" altLang="zh-CN" sz="2400" b="1" i="1" kern="1400" spc="100">
                            <a:latin typeface="Cambria Math" panose="02040503050406030204" pitchFamily="18" charset="0"/>
                          </a:rPr>
                          <m:t>𝒊</m:t>
                        </m:r>
                      </m:sub>
                    </m:sSub>
                  </m:oMath>
                </a14:m>
                <a:r>
                  <a:rPr lang="zh-CN" altLang="en-US" sz="2400" b="1" kern="1400" spc="100" dirty="0" smtClean="0">
                    <a:latin typeface="Times New Roman" pitchFamily="18" charset="0"/>
                  </a:rPr>
                  <a:t>决定</a:t>
                </a:r>
                <a:r>
                  <a:rPr lang="zh-CN" altLang="en-US" sz="2400" b="1" kern="1400" spc="100" dirty="0">
                    <a:latin typeface="Times New Roman" pitchFamily="18" charset="0"/>
                  </a:rPr>
                  <a:t>。</a:t>
                </a:r>
                <a:endParaRPr lang="en-US"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920806" cy="5362815"/>
              </a:xfrm>
              <a:prstGeom prst="rect">
                <a:avLst/>
              </a:prstGeom>
              <a:blipFill rotWithShape="0">
                <a:blip r:embed="rId4"/>
                <a:stretch>
                  <a:fillRect l="-1232" t="-1251" r="-2694" b="-1706"/>
                </a:stretch>
              </a:blipFill>
            </p:spPr>
            <p:txBody>
              <a:bodyPr/>
              <a:lstStyle/>
              <a:p>
                <a:r>
                  <a:rPr lang="zh-CN" altLang="en-US">
                    <a:noFill/>
                  </a:rPr>
                  <a:t> </a:t>
                </a:r>
              </a:p>
            </p:txBody>
          </p:sp>
        </mc:Fallback>
      </mc:AlternateContent>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Tree>
    <p:extLst>
      <p:ext uri="{BB962C8B-B14F-4D97-AF65-F5344CB8AC3E}">
        <p14:creationId xmlns:p14="http://schemas.microsoft.com/office/powerpoint/2010/main" val="103236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矩形 15"/>
              <p:cNvSpPr/>
              <p:nvPr/>
            </p:nvSpPr>
            <p:spPr>
              <a:xfrm>
                <a:off x="755650" y="1125538"/>
                <a:ext cx="7920806" cy="3431709"/>
              </a:xfrm>
              <a:prstGeom prst="rect">
                <a:avLst/>
              </a:prstGeom>
            </p:spPr>
            <p:txBody>
              <a:bodyPr wrap="square">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计算系统</a:t>
                </a:r>
                <a:r>
                  <a:rPr lang="zh-CN" altLang="zh-CN" sz="2400" b="1" kern="1400" spc="100" dirty="0">
                    <a:solidFill>
                      <a:srgbClr val="FF0000"/>
                    </a:solidFill>
                    <a:latin typeface="Times New Roman" pitchFamily="18" charset="0"/>
                  </a:rPr>
                  <a:t>输出</a:t>
                </a:r>
                <a:r>
                  <a:rPr lang="en-US" altLang="zh-CN" sz="2400" b="1" kern="1400" spc="100" dirty="0">
                    <a:solidFill>
                      <a:srgbClr val="FF0000"/>
                    </a:solidFill>
                    <a:latin typeface="Times New Roman" pitchFamily="18" charset="0"/>
                  </a:rPr>
                  <a:t>U</a:t>
                </a:r>
                <a:r>
                  <a:rPr lang="zh-CN" altLang="zh-CN" sz="2400" b="1" kern="1400" spc="100" dirty="0">
                    <a:solidFill>
                      <a:srgbClr val="FF0000"/>
                    </a:solidFill>
                    <a:latin typeface="Times New Roman" pitchFamily="18" charset="0"/>
                  </a:rPr>
                  <a:t>的两种</a:t>
                </a:r>
                <a:r>
                  <a:rPr lang="zh-CN" altLang="zh-CN" sz="2400" b="1" kern="1400" spc="100" dirty="0" smtClean="0">
                    <a:solidFill>
                      <a:srgbClr val="FF0000"/>
                    </a:solidFill>
                    <a:latin typeface="Times New Roman" pitchFamily="18" charset="0"/>
                  </a:rPr>
                  <a:t>方法</a:t>
                </a:r>
                <a:endParaRPr lang="en-US" altLang="zh-CN" sz="2400" b="1" kern="1400" spc="100" dirty="0" smtClean="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en-US" sz="2400" b="1" kern="1400" spc="100" dirty="0">
                    <a:latin typeface="Times New Roman" pitchFamily="18" charset="0"/>
                  </a:rPr>
                  <a:t>设第</a:t>
                </a:r>
                <a:r>
                  <a:rPr lang="en-US" altLang="zh-CN" sz="2400" b="1" kern="1400" spc="100" dirty="0" err="1">
                    <a:latin typeface="Times New Roman" pitchFamily="18" charset="0"/>
                  </a:rPr>
                  <a:t>i</a:t>
                </a:r>
                <a:r>
                  <a:rPr lang="zh-CN" altLang="en-US" sz="2400" b="1" kern="1400" spc="100" dirty="0">
                    <a:latin typeface="Times New Roman" pitchFamily="18" charset="0"/>
                  </a:rPr>
                  <a:t>条规则输出的结果为</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panose="02040503050406030204" pitchFamily="18" charset="0"/>
                          </a:rPr>
                          <m:t>𝒖</m:t>
                        </m:r>
                      </m:e>
                      <m:sub>
                        <m:r>
                          <a:rPr lang="en-US" altLang="zh-CN" sz="2400" b="1" i="1" kern="1400" spc="100">
                            <a:latin typeface="Cambria Math" panose="02040503050406030204" pitchFamily="18" charset="0"/>
                          </a:rPr>
                          <m:t>𝒊</m:t>
                        </m:r>
                      </m:sub>
                    </m:sSub>
                  </m:oMath>
                </a14:m>
                <a:r>
                  <a:rPr lang="zh-CN" altLang="en-US" sz="2400" b="1" kern="1400" spc="100" dirty="0">
                    <a:latin typeface="Times New Roman" pitchFamily="18" charset="0"/>
                  </a:rPr>
                  <a:t>，它的权重为</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panose="02040503050406030204" pitchFamily="18" charset="0"/>
                          </a:rPr>
                          <m:t>𝒘</m:t>
                        </m:r>
                      </m:e>
                      <m:sub>
                        <m:r>
                          <a:rPr lang="en-US" altLang="zh-CN" sz="2400" b="1" i="1" kern="1400" spc="100">
                            <a:latin typeface="Cambria Math" panose="02040503050406030204" pitchFamily="18" charset="0"/>
                          </a:rPr>
                          <m:t>𝒊</m:t>
                        </m:r>
                      </m:sub>
                    </m:sSub>
                  </m:oMath>
                </a14:m>
                <a:endParaRPr lang="zh-CN" altLang="zh-CN" sz="2400" b="1" kern="1400" spc="100" dirty="0">
                  <a:solidFill>
                    <a:srgbClr val="FF0000"/>
                  </a:solidFill>
                  <a:latin typeface="Times New Roman" pitchFamily="18" charset="0"/>
                </a:endParaRPr>
              </a:p>
              <a:p>
                <a:pPr marL="457200" indent="-457200">
                  <a:spcBef>
                    <a:spcPts val="600"/>
                  </a:spcBef>
                  <a:spcAft>
                    <a:spcPts val="600"/>
                  </a:spcAft>
                  <a:buClr>
                    <a:srgbClr val="C00000"/>
                  </a:buClr>
                  <a:buFont typeface="+mj-ea"/>
                  <a:buAutoNum type="circleNumDbPlain"/>
                  <a:defRPr/>
                </a:pPr>
                <a:r>
                  <a:rPr lang="zh-CN" altLang="zh-CN" sz="2400" b="1" kern="1400" spc="100" dirty="0">
                    <a:latin typeface="Times New Roman" pitchFamily="18" charset="0"/>
                  </a:rPr>
                  <a:t>加权求和法（简称</a:t>
                </a:r>
                <a:r>
                  <a:rPr lang="en-US" altLang="zh-CN" sz="2400" b="1" kern="1400" spc="100" dirty="0" err="1">
                    <a:latin typeface="Times New Roman" pitchFamily="18" charset="0"/>
                  </a:rPr>
                  <a:t>wtsum</a:t>
                </a:r>
                <a:r>
                  <a:rPr lang="en-US" altLang="zh-CN" sz="2400" b="1" kern="1400" spc="100" dirty="0" smtClean="0">
                    <a:latin typeface="Times New Roman" pitchFamily="18" charset="0"/>
                  </a:rPr>
                  <a:t>)</a:t>
                </a:r>
                <a:endParaRPr lang="en-US" altLang="zh-CN" sz="2400" dirty="0" smtClean="0"/>
              </a:p>
              <a:p>
                <a:pPr fontAlgn="ctr"/>
                <a:endParaRPr lang="en-US" altLang="zh-CN" sz="2400" b="1" kern="1400" spc="100" dirty="0" smtClean="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smtClean="0">
                  <a:latin typeface="Times New Roman" pitchFamily="18" charset="0"/>
                </a:endParaRPr>
              </a:p>
              <a:p>
                <a:pPr marL="457200" indent="-457200" fontAlgn="ctr">
                  <a:buClr>
                    <a:srgbClr val="C00000"/>
                  </a:buClr>
                  <a:buFont typeface="+mj-ea"/>
                  <a:buAutoNum type="circleNumDbPlain" startAt="2"/>
                </a:pPr>
                <a:r>
                  <a:rPr lang="zh-CN" altLang="zh-CN" sz="2400" b="1" kern="1400" spc="100" dirty="0" smtClean="0">
                    <a:latin typeface="Times New Roman" pitchFamily="18" charset="0"/>
                  </a:rPr>
                  <a:t>加权平均</a:t>
                </a:r>
                <a:r>
                  <a:rPr lang="zh-CN" altLang="zh-CN" sz="2400" b="1" kern="1400" spc="100" dirty="0">
                    <a:latin typeface="Times New Roman" pitchFamily="18" charset="0"/>
                  </a:rPr>
                  <a:t>法（简称</a:t>
                </a:r>
                <a:r>
                  <a:rPr lang="en-US" altLang="zh-CN" sz="2400" b="1" kern="1400" spc="100" dirty="0" err="1">
                    <a:latin typeface="Times New Roman" pitchFamily="18" charset="0"/>
                  </a:rPr>
                  <a:t>wtaver</a:t>
                </a:r>
                <a:r>
                  <a:rPr lang="en-US" altLang="zh-CN" sz="2400" b="1" kern="1400" spc="100" dirty="0">
                    <a:latin typeface="Times New Roman" pitchFamily="18" charset="0"/>
                  </a:rPr>
                  <a:t>)</a:t>
                </a:r>
              </a:p>
              <a:p>
                <a:pPr fontAlgn="ct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920806" cy="3431709"/>
              </a:xfrm>
              <a:prstGeom prst="rect">
                <a:avLst/>
              </a:prstGeom>
              <a:blipFill rotWithShape="0">
                <a:blip r:embed="rId5"/>
                <a:stretch>
                  <a:fillRect l="-1078" t="-1954"/>
                </a:stretch>
              </a:blipFill>
            </p:spPr>
            <p:txBody>
              <a:bodyPr/>
              <a:lstStyle/>
              <a:p>
                <a:r>
                  <a:rPr lang="zh-CN" altLang="en-US">
                    <a:noFill/>
                  </a:rPr>
                  <a:t> </a:t>
                </a:r>
              </a:p>
            </p:txBody>
          </p:sp>
        </mc:Fallback>
      </mc:AlternateContent>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
        <p:nvSpPr>
          <p:cNvPr id="19" name="Rectangle 17"/>
          <p:cNvSpPr>
            <a:spLocks noChangeArrowheads="1"/>
          </p:cNvSpPr>
          <p:nvPr/>
        </p:nvSpPr>
        <p:spPr bwMode="auto">
          <a:xfrm>
            <a:off x="2339752" y="2564903"/>
            <a:ext cx="103691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10976583"/>
              </p:ext>
            </p:extLst>
          </p:nvPr>
        </p:nvGraphicFramePr>
        <p:xfrm>
          <a:off x="2411760" y="2755084"/>
          <a:ext cx="3891772" cy="745923"/>
        </p:xfrm>
        <a:graphic>
          <a:graphicData uri="http://schemas.openxmlformats.org/presentationml/2006/ole">
            <mc:AlternateContent xmlns:mc="http://schemas.openxmlformats.org/markup-compatibility/2006">
              <mc:Choice xmlns:v="urn:schemas-microsoft-com:vml" Requires="v">
                <p:oleObj spid="_x0000_s34850" name="Equation" r:id="rId6" imgW="2298700" imgH="431800" progId="Equation.DSMT4">
                  <p:embed/>
                </p:oleObj>
              </mc:Choice>
              <mc:Fallback>
                <p:oleObj name="Equation" r:id="rId6" imgW="2298700" imgH="4318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2755084"/>
                        <a:ext cx="3891772" cy="745923"/>
                      </a:xfrm>
                      <a:prstGeom prst="rect">
                        <a:avLst/>
                      </a:prstGeom>
                      <a:noFill/>
                    </p:spPr>
                  </p:pic>
                </p:oleObj>
              </mc:Fallback>
            </mc:AlternateContent>
          </a:graphicData>
        </a:graphic>
      </p:graphicFrame>
      <p:sp>
        <p:nvSpPr>
          <p:cNvPr id="21" name="Rectangle 19"/>
          <p:cNvSpPr>
            <a:spLocks noChangeArrowheads="1"/>
          </p:cNvSpPr>
          <p:nvPr/>
        </p:nvSpPr>
        <p:spPr bwMode="auto">
          <a:xfrm>
            <a:off x="2771799" y="4509119"/>
            <a:ext cx="103972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850854816"/>
              </p:ext>
            </p:extLst>
          </p:nvPr>
        </p:nvGraphicFramePr>
        <p:xfrm>
          <a:off x="2441379" y="4473299"/>
          <a:ext cx="3422017" cy="1224136"/>
        </p:xfrm>
        <a:graphic>
          <a:graphicData uri="http://schemas.openxmlformats.org/presentationml/2006/ole">
            <mc:AlternateContent xmlns:mc="http://schemas.openxmlformats.org/markup-compatibility/2006">
              <mc:Choice xmlns:v="urn:schemas-microsoft-com:vml" Requires="v">
                <p:oleObj spid="_x0000_s34851" name="Equation" r:id="rId8" imgW="2336800" imgH="838200" progId="Equation.DSMT4">
                  <p:embed/>
                </p:oleObj>
              </mc:Choice>
              <mc:Fallback>
                <p:oleObj name="Equation" r:id="rId8" imgW="2336800" imgH="83820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1379" y="4473299"/>
                        <a:ext cx="3422017" cy="1224136"/>
                      </a:xfrm>
                      <a:prstGeom prst="rect">
                        <a:avLst/>
                      </a:prstGeom>
                      <a:noFill/>
                    </p:spPr>
                  </p:pic>
                </p:oleObj>
              </mc:Fallback>
            </mc:AlternateContent>
          </a:graphicData>
        </a:graphic>
      </p:graphicFrame>
    </p:spTree>
    <p:extLst>
      <p:ext uri="{BB962C8B-B14F-4D97-AF65-F5344CB8AC3E}">
        <p14:creationId xmlns:p14="http://schemas.microsoft.com/office/powerpoint/2010/main" val="3583762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矩形 15"/>
              <p:cNvSpPr/>
              <p:nvPr/>
            </p:nvSpPr>
            <p:spPr>
              <a:xfrm>
                <a:off x="755650" y="1125538"/>
                <a:ext cx="7920806" cy="5493812"/>
              </a:xfrm>
              <a:prstGeom prst="rect">
                <a:avLst/>
              </a:prstGeom>
            </p:spPr>
            <p:txBody>
              <a:bodyPr wrap="square">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计算</a:t>
                </a:r>
                <a:r>
                  <a:rPr lang="zh-CN" altLang="en-US" sz="2400" b="1" kern="1400" spc="100" dirty="0" smtClean="0">
                    <a:solidFill>
                      <a:srgbClr val="FF0000"/>
                    </a:solidFill>
                    <a:latin typeface="Times New Roman" pitchFamily="18" charset="0"/>
                  </a:rPr>
                  <a:t>每</a:t>
                </a:r>
                <a:r>
                  <a:rPr lang="zh-CN" altLang="en-US" sz="2400" b="1" kern="1400" spc="100" dirty="0">
                    <a:solidFill>
                      <a:srgbClr val="FF0000"/>
                    </a:solidFill>
                    <a:latin typeface="Times New Roman" pitchFamily="18" charset="0"/>
                  </a:rPr>
                  <a:t>条规则权重</a:t>
                </a:r>
                <a14:m>
                  <m:oMath xmlns:m="http://schemas.openxmlformats.org/officeDocument/2006/math">
                    <m:sSub>
                      <m:sSubPr>
                        <m:ctrlPr>
                          <a:rPr lang="en-US" altLang="zh-CN" sz="2400" b="1" i="1" kern="1400" spc="100">
                            <a:solidFill>
                              <a:srgbClr val="FF0000"/>
                            </a:solidFill>
                            <a:latin typeface="Cambria Math" panose="02040503050406030204" pitchFamily="18" charset="0"/>
                          </a:rPr>
                        </m:ctrlPr>
                      </m:sSubPr>
                      <m:e>
                        <m:r>
                          <a:rPr lang="en-US" altLang="zh-CN" sz="2400" b="1" kern="1400" spc="100">
                            <a:solidFill>
                              <a:srgbClr val="FF0000"/>
                            </a:solidFill>
                            <a:latin typeface="Cambria Math" panose="02040503050406030204" pitchFamily="18" charset="0"/>
                          </a:rPr>
                          <m:t> </m:t>
                        </m:r>
                        <m:r>
                          <a:rPr lang="en-US" altLang="zh-CN" sz="2400" b="1" kern="1400" spc="100">
                            <a:solidFill>
                              <a:srgbClr val="FF0000"/>
                            </a:solidFill>
                            <a:latin typeface="Cambria Math" panose="02040503050406030204" pitchFamily="18" charset="0"/>
                          </a:rPr>
                          <m:t>𝒘</m:t>
                        </m:r>
                      </m:e>
                      <m:sub>
                        <m:r>
                          <a:rPr lang="en-US" altLang="zh-CN" sz="2400" b="1" kern="1400" spc="100">
                            <a:solidFill>
                              <a:srgbClr val="FF0000"/>
                            </a:solidFill>
                            <a:latin typeface="Cambria Math" panose="02040503050406030204" pitchFamily="18" charset="0"/>
                          </a:rPr>
                          <m:t>𝒊</m:t>
                        </m:r>
                      </m:sub>
                    </m:sSub>
                  </m:oMath>
                </a14:m>
                <a:r>
                  <a:rPr lang="zh-CN" altLang="en-US" sz="2400" b="1" kern="1400" spc="100" dirty="0" smtClean="0">
                    <a:solidFill>
                      <a:srgbClr val="FF0000"/>
                    </a:solidFill>
                    <a:latin typeface="Times New Roman" pitchFamily="18" charset="0"/>
                  </a:rPr>
                  <a:t>的</a:t>
                </a:r>
                <a:r>
                  <a:rPr lang="zh-CN" altLang="en-US" sz="2400" b="1" kern="1400" spc="100" dirty="0">
                    <a:solidFill>
                      <a:srgbClr val="FF0000"/>
                    </a:solidFill>
                    <a:latin typeface="Times New Roman" pitchFamily="18" charset="0"/>
                  </a:rPr>
                  <a:t>两种方法</a:t>
                </a:r>
                <a:endParaRPr lang="en-US" altLang="zh-CN" sz="2400" b="1" kern="1400" spc="100" dirty="0" smtClean="0">
                  <a:solidFill>
                    <a:srgbClr val="FF0000"/>
                  </a:solidFill>
                  <a:latin typeface="Times New Roman" pitchFamily="18" charset="0"/>
                </a:endParaRPr>
              </a:p>
              <a:p>
                <a:pPr marL="457200" indent="-457200">
                  <a:spcBef>
                    <a:spcPts val="600"/>
                  </a:spcBef>
                  <a:spcAft>
                    <a:spcPts val="600"/>
                  </a:spcAft>
                  <a:buClr>
                    <a:srgbClr val="C00000"/>
                  </a:buClr>
                  <a:buFont typeface="+mj-ea"/>
                  <a:buAutoNum type="circleNumDbPlain"/>
                  <a:defRPr/>
                </a:pPr>
                <a:r>
                  <a:rPr lang="zh-CN" altLang="zh-CN" sz="2400" b="1" kern="1400" spc="100" dirty="0">
                    <a:latin typeface="Times New Roman" pitchFamily="18" charset="0"/>
                  </a:rPr>
                  <a:t>取小法</a:t>
                </a:r>
                <a:endParaRPr lang="en-US" altLang="zh-CN" sz="2400" b="1" kern="1400" spc="100" dirty="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smtClean="0">
                  <a:latin typeface="Times New Roman" pitchFamily="18" charset="0"/>
                </a:endParaRPr>
              </a:p>
              <a:p>
                <a:pPr marL="457200" indent="-457200" fontAlgn="ctr">
                  <a:buClr>
                    <a:srgbClr val="C00000"/>
                  </a:buClr>
                  <a:buFont typeface="+mj-ea"/>
                  <a:buAutoNum type="circleNumDbPlain" startAt="2"/>
                </a:pPr>
                <a:r>
                  <a:rPr lang="zh-CN" altLang="zh-CN" sz="2400" b="1" kern="1400" spc="100" dirty="0" smtClean="0">
                    <a:latin typeface="Times New Roman" pitchFamily="18" charset="0"/>
                  </a:rPr>
                  <a:t>乘积</a:t>
                </a:r>
                <a:r>
                  <a:rPr lang="zh-CN" altLang="zh-CN" sz="2400" b="1" kern="1400" spc="100" dirty="0">
                    <a:latin typeface="Times New Roman" pitchFamily="18" charset="0"/>
                  </a:rPr>
                  <a:t>法</a:t>
                </a:r>
                <a:endParaRPr lang="en-US" altLang="zh-CN" sz="2400" b="1" kern="1400" spc="100" dirty="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a:latin typeface="Times New Roman" pitchFamily="18" charset="0"/>
                </a:endParaRPr>
              </a:p>
              <a:p>
                <a:pPr fontAlgn="ctr"/>
                <a:endParaRPr lang="en-US" altLang="zh-CN" sz="2400" b="1" kern="1400" spc="100" dirty="0" smtClean="0">
                  <a:latin typeface="Times New Roman" pitchFamily="18" charset="0"/>
                </a:endParaRPr>
              </a:p>
              <a:p>
                <a:pPr fontAlgn="ctr"/>
                <a:endParaRPr lang="en-US" altLang="zh-CN" sz="2400" b="1" kern="1400" spc="100" dirty="0">
                  <a:latin typeface="Times New Roman" pitchFamily="18" charset="0"/>
                </a:endParaRPr>
              </a:p>
              <a:p>
                <a:pPr fontAlgn="ctr"/>
                <a:r>
                  <a:rPr lang="zh-CN" altLang="en-US" sz="2400" b="1" kern="1400" spc="100" dirty="0">
                    <a:latin typeface="Times New Roman" pitchFamily="18" charset="0"/>
                  </a:rPr>
                  <a:t>实际计算中，常取认定</a:t>
                </a:r>
                <a:r>
                  <a:rPr lang="zh-CN" altLang="en-US" sz="2400" b="1" kern="1400" spc="100" dirty="0" smtClean="0">
                    <a:latin typeface="Times New Roman" pitchFamily="18" charset="0"/>
                  </a:rPr>
                  <a:t>权重</a:t>
                </a:r>
                <a14:m>
                  <m:oMath xmlns:m="http://schemas.openxmlformats.org/officeDocument/2006/math">
                    <m:sSub>
                      <m:sSubPr>
                        <m:ctrlPr>
                          <a:rPr lang="en-US" altLang="zh-CN" sz="2400" b="1" i="1" kern="1400" spc="100" smtClean="0">
                            <a:latin typeface="Cambria Math" panose="02040503050406030204" pitchFamily="18" charset="0"/>
                          </a:rPr>
                        </m:ctrlPr>
                      </m:sSubPr>
                      <m:e>
                        <m:r>
                          <a:rPr lang="en-US" altLang="zh-CN" sz="2400" b="1" i="1" kern="1400" spc="100" smtClean="0">
                            <a:latin typeface="Cambria Math" panose="02040503050406030204" pitchFamily="18" charset="0"/>
                          </a:rPr>
                          <m:t>𝑹</m:t>
                        </m:r>
                      </m:e>
                      <m:sub>
                        <m:r>
                          <a:rPr lang="en-US" altLang="zh-CN" sz="2400" b="1" i="1" kern="1400" spc="100" smtClean="0">
                            <a:latin typeface="Cambria Math" panose="02040503050406030204" pitchFamily="18" charset="0"/>
                          </a:rPr>
                          <m:t>𝒊</m:t>
                        </m:r>
                      </m:sub>
                    </m:sSub>
                    <m:r>
                      <a:rPr lang="en-US" altLang="zh-CN" sz="2400" b="1" i="1" kern="1400" spc="100" smtClean="0">
                        <a:latin typeface="Cambria Math" panose="02040503050406030204" pitchFamily="18" charset="0"/>
                      </a:rPr>
                      <m:t>=</m:t>
                    </m:r>
                    <m:r>
                      <a:rPr lang="en-US" altLang="zh-CN" sz="2400" b="1" i="1" kern="1400" spc="100" smtClean="0">
                        <a:latin typeface="Cambria Math" panose="02040503050406030204" pitchFamily="18" charset="0"/>
                      </a:rPr>
                      <m:t>𝟏</m:t>
                    </m:r>
                  </m:oMath>
                </a14:m>
                <a:r>
                  <a:rPr lang="zh-CN" altLang="en-US" sz="2400" b="1" kern="1400" spc="100" dirty="0" smtClean="0">
                    <a:latin typeface="Times New Roman" pitchFamily="18" charset="0"/>
                  </a:rPr>
                  <a:t> </a:t>
                </a:r>
                <a:r>
                  <a:rPr lang="zh-CN" altLang="en-US" sz="2400" b="1" kern="1400" spc="100" dirty="0">
                    <a:latin typeface="Times New Roman" pitchFamily="18" charset="0"/>
                  </a:rPr>
                  <a:t>，以使计算方便简捷</a:t>
                </a: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920806" cy="5493812"/>
              </a:xfrm>
              <a:prstGeom prst="rect">
                <a:avLst/>
              </a:prstGeom>
              <a:blipFill rotWithShape="0">
                <a:blip r:embed="rId5"/>
                <a:stretch>
                  <a:fillRect l="-1232" t="-1221" r="-1155" b="-1665"/>
                </a:stretch>
              </a:blipFill>
            </p:spPr>
            <p:txBody>
              <a:bodyPr/>
              <a:lstStyle/>
              <a:p>
                <a:r>
                  <a:rPr lang="zh-CN" altLang="en-US">
                    <a:noFill/>
                  </a:rPr>
                  <a:t> </a:t>
                </a:r>
              </a:p>
            </p:txBody>
          </p:sp>
        </mc:Fallback>
      </mc:AlternateContent>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
        <p:nvSpPr>
          <p:cNvPr id="19" name="Rectangle 17"/>
          <p:cNvSpPr>
            <a:spLocks noChangeArrowheads="1"/>
          </p:cNvSpPr>
          <p:nvPr/>
        </p:nvSpPr>
        <p:spPr bwMode="auto">
          <a:xfrm>
            <a:off x="2339752" y="2564903"/>
            <a:ext cx="103691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Rectangle 19"/>
          <p:cNvSpPr>
            <a:spLocks noChangeArrowheads="1"/>
          </p:cNvSpPr>
          <p:nvPr/>
        </p:nvSpPr>
        <p:spPr bwMode="auto">
          <a:xfrm>
            <a:off x="2771799" y="4509119"/>
            <a:ext cx="103972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2915816" y="27089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72061561"/>
              </p:ext>
            </p:extLst>
          </p:nvPr>
        </p:nvGraphicFramePr>
        <p:xfrm>
          <a:off x="2684385" y="2132856"/>
          <a:ext cx="2822314" cy="1224136"/>
        </p:xfrm>
        <a:graphic>
          <a:graphicData uri="http://schemas.openxmlformats.org/presentationml/2006/ole">
            <mc:AlternateContent xmlns:mc="http://schemas.openxmlformats.org/markup-compatibility/2006">
              <mc:Choice xmlns:v="urn:schemas-microsoft-com:vml" Requires="v">
                <p:oleObj spid="_x0000_s35861" name="Equation" r:id="rId6" imgW="1587500" imgH="685800" progId="Equation.DSMT4">
                  <p:embed/>
                </p:oleObj>
              </mc:Choice>
              <mc:Fallback>
                <p:oleObj name="Equation" r:id="rId6" imgW="1587500" imgH="685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4385" y="2132856"/>
                        <a:ext cx="2822314" cy="1224136"/>
                      </a:xfrm>
                      <a:prstGeom prst="rect">
                        <a:avLst/>
                      </a:prstGeom>
                      <a:noFill/>
                    </p:spPr>
                  </p:pic>
                </p:oleObj>
              </mc:Fallback>
            </mc:AlternateContent>
          </a:graphicData>
        </a:graphic>
      </p:graphicFrame>
      <p:sp>
        <p:nvSpPr>
          <p:cNvPr id="8" name="Rectangle 7"/>
          <p:cNvSpPr>
            <a:spLocks noChangeArrowheads="1"/>
          </p:cNvSpPr>
          <p:nvPr/>
        </p:nvSpPr>
        <p:spPr bwMode="auto">
          <a:xfrm>
            <a:off x="3059832" y="4304202"/>
            <a:ext cx="13119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63145705"/>
              </p:ext>
            </p:extLst>
          </p:nvPr>
        </p:nvGraphicFramePr>
        <p:xfrm>
          <a:off x="2699792" y="4304203"/>
          <a:ext cx="2347334" cy="1285037"/>
        </p:xfrm>
        <a:graphic>
          <a:graphicData uri="http://schemas.openxmlformats.org/presentationml/2006/ole">
            <mc:AlternateContent xmlns:mc="http://schemas.openxmlformats.org/markup-compatibility/2006">
              <mc:Choice xmlns:v="urn:schemas-microsoft-com:vml" Requires="v">
                <p:oleObj spid="_x0000_s35862" name="Equation" r:id="rId8" imgW="1308100" imgH="711200" progId="Equation.DSMT4">
                  <p:embed/>
                </p:oleObj>
              </mc:Choice>
              <mc:Fallback>
                <p:oleObj name="Equation" r:id="rId8" imgW="1308100" imgH="7112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4304203"/>
                        <a:ext cx="2347334" cy="1285037"/>
                      </a:xfrm>
                      <a:prstGeom prst="rect">
                        <a:avLst/>
                      </a:prstGeom>
                      <a:noFill/>
                    </p:spPr>
                  </p:pic>
                </p:oleObj>
              </mc:Fallback>
            </mc:AlternateContent>
          </a:graphicData>
        </a:graphic>
      </p:graphicFrame>
    </p:spTree>
    <p:extLst>
      <p:ext uri="{BB962C8B-B14F-4D97-AF65-F5344CB8AC3E}">
        <p14:creationId xmlns:p14="http://schemas.microsoft.com/office/powerpoint/2010/main" val="3977081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755650" y="1125538"/>
            <a:ext cx="7920806" cy="461665"/>
          </a:xfrm>
          <a:prstGeom prst="rect">
            <a:avLst/>
          </a:prstGeom>
        </p:spPr>
        <p:txBody>
          <a:bodyPr wrap="square">
            <a:spAutoFit/>
          </a:bodyPr>
          <a:lstStyle/>
          <a:p>
            <a:pPr marL="342900" indent="-342900">
              <a:spcBef>
                <a:spcPts val="600"/>
              </a:spcBef>
              <a:spcAft>
                <a:spcPts val="600"/>
              </a:spcAft>
              <a:buClr>
                <a:srgbClr val="C00000"/>
              </a:buClr>
              <a:buFont typeface="Wingdings" pitchFamily="2" charset="2"/>
              <a:buChar char="p"/>
              <a:defRPr/>
            </a:pPr>
            <a:r>
              <a:rPr lang="zh-CN" altLang="en-US" sz="2400" b="1" kern="1400" spc="100" dirty="0" smtClean="0">
                <a:solidFill>
                  <a:srgbClr val="FF0000"/>
                </a:solidFill>
                <a:latin typeface="Times New Roman" pitchFamily="18" charset="0"/>
                <a:hlinkClick r:id="rId4" action="ppaction://hlinkfile"/>
              </a:rPr>
              <a:t>例题</a:t>
            </a:r>
            <a:endParaRPr lang="zh-CN" altLang="zh-CN" sz="2400" b="1" kern="1400" spc="100" dirty="0">
              <a:latin typeface="Times New Roman" pitchFamily="18" charset="0"/>
            </a:endParaRPr>
          </a:p>
        </p:txBody>
      </p:sp>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5.1 </a:t>
            </a:r>
            <a:r>
              <a:rPr lang="zh-CN" altLang="zh-CN" sz="3200" b="1" dirty="0" smtClean="0">
                <a:solidFill>
                  <a:schemeClr val="bg1"/>
                </a:solidFill>
              </a:rPr>
              <a:t>双</a:t>
            </a:r>
            <a:r>
              <a:rPr lang="zh-CN" altLang="zh-CN" sz="3200" b="1" dirty="0">
                <a:solidFill>
                  <a:schemeClr val="bg1"/>
                </a:solidFill>
              </a:rPr>
              <a:t>输入、单输出系统的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
        <p:nvSpPr>
          <p:cNvPr id="19" name="Rectangle 17"/>
          <p:cNvSpPr>
            <a:spLocks noChangeArrowheads="1"/>
          </p:cNvSpPr>
          <p:nvPr/>
        </p:nvSpPr>
        <p:spPr bwMode="auto">
          <a:xfrm>
            <a:off x="2339752" y="2564903"/>
            <a:ext cx="103691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Rectangle 19"/>
          <p:cNvSpPr>
            <a:spLocks noChangeArrowheads="1"/>
          </p:cNvSpPr>
          <p:nvPr/>
        </p:nvSpPr>
        <p:spPr bwMode="auto">
          <a:xfrm>
            <a:off x="2771799" y="4509119"/>
            <a:ext cx="103972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2915816" y="27089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3059832" y="4304202"/>
            <a:ext cx="13119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75649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6" name="矩形 15"/>
              <p:cNvSpPr/>
              <p:nvPr/>
            </p:nvSpPr>
            <p:spPr>
              <a:xfrm>
                <a:off x="755650" y="1125538"/>
                <a:ext cx="7920806" cy="5064528"/>
              </a:xfrm>
              <a:prstGeom prst="rect">
                <a:avLst/>
              </a:prstGeom>
            </p:spPr>
            <p:txBody>
              <a:bodyPr wrap="square">
                <a:spAutoFit/>
              </a:bodyPr>
              <a:lstStyle/>
              <a:p>
                <a:pPr marL="457200" indent="-457200">
                  <a:spcBef>
                    <a:spcPts val="600"/>
                  </a:spcBef>
                  <a:spcAft>
                    <a:spcPts val="600"/>
                  </a:spcAft>
                  <a:buClr>
                    <a:srgbClr val="C00000"/>
                  </a:buClr>
                  <a:buFont typeface="Wingdings" panose="05000000000000000000" pitchFamily="2" charset="2"/>
                  <a:buChar char="p"/>
                  <a:defRPr/>
                </a:pPr>
                <a:r>
                  <a:rPr lang="zh-CN" altLang="en-US" sz="2400" b="1" kern="1400" spc="100" dirty="0" smtClean="0">
                    <a:latin typeface="Times New Roman" pitchFamily="18" charset="0"/>
                  </a:rPr>
                  <a:t>假设</a:t>
                </a:r>
                <a:r>
                  <a:rPr lang="zh-CN" altLang="en-US" sz="2400" b="1" kern="1400" spc="100" dirty="0">
                    <a:latin typeface="Times New Roman" pitchFamily="18" charset="0"/>
                  </a:rPr>
                  <a:t>一个多输入单输出（</a:t>
                </a:r>
                <a:r>
                  <a:rPr lang="en-US" altLang="zh-CN" sz="2400" b="1" kern="1400" spc="100" dirty="0">
                    <a:latin typeface="Times New Roman" pitchFamily="18" charset="0"/>
                  </a:rPr>
                  <a:t>MISO)</a:t>
                </a:r>
                <a:r>
                  <a:rPr lang="zh-CN" altLang="en-US" sz="2400" b="1" kern="1400" spc="100" dirty="0">
                    <a:latin typeface="Times New Roman" pitchFamily="18" charset="0"/>
                  </a:rPr>
                  <a:t>系统可以用</a:t>
                </a:r>
                <a:r>
                  <a:rPr lang="en-US" altLang="zh-CN" sz="2400" b="1" kern="1400" spc="100" dirty="0">
                    <a:latin typeface="Times New Roman" pitchFamily="18" charset="0"/>
                  </a:rPr>
                  <a:t>T-S</a:t>
                </a:r>
                <a:r>
                  <a:rPr lang="zh-CN" altLang="en-US" sz="2400" b="1" kern="1400" spc="100" dirty="0">
                    <a:latin typeface="Times New Roman" pitchFamily="18" charset="0"/>
                  </a:rPr>
                  <a:t>模型描述，该</a:t>
                </a:r>
                <a:r>
                  <a:rPr lang="en-US" altLang="zh-CN" sz="2400" b="1" kern="1400" spc="100" dirty="0">
                    <a:latin typeface="Times New Roman" pitchFamily="18" charset="0"/>
                  </a:rPr>
                  <a:t>T-S</a:t>
                </a:r>
                <a:r>
                  <a:rPr lang="zh-CN" altLang="en-US" sz="2400" b="1" kern="1400" spc="100" dirty="0">
                    <a:latin typeface="Times New Roman" pitchFamily="18" charset="0"/>
                  </a:rPr>
                  <a:t>模型有</a:t>
                </a:r>
                <a:r>
                  <a:rPr lang="en-US" altLang="zh-CN" sz="2400" b="1" kern="1400" spc="100" dirty="0">
                    <a:latin typeface="Times New Roman" pitchFamily="18" charset="0"/>
                  </a:rPr>
                  <a:t>n</a:t>
                </a:r>
                <a:r>
                  <a:rPr lang="zh-CN" altLang="en-US" sz="2400" b="1" kern="1400" spc="100" dirty="0">
                    <a:latin typeface="Times New Roman" pitchFamily="18" charset="0"/>
                  </a:rPr>
                  <a:t>条模糊规则。若有</a:t>
                </a:r>
                <a:r>
                  <a:rPr lang="en-US" altLang="zh-CN" sz="2400" b="1" kern="1400" spc="100" dirty="0">
                    <a:latin typeface="Times New Roman" pitchFamily="18" charset="0"/>
                  </a:rPr>
                  <a:t>k</a:t>
                </a:r>
                <a:r>
                  <a:rPr lang="zh-CN" altLang="en-US" sz="2400" b="1" kern="1400" spc="100" dirty="0">
                    <a:latin typeface="Times New Roman" pitchFamily="18" charset="0"/>
                  </a:rPr>
                  <a:t>个输入 ，只有一个输出</a:t>
                </a:r>
                <a:r>
                  <a:rPr lang="en-US" altLang="zh-CN" sz="2400" b="1" kern="1400" spc="100" dirty="0">
                    <a:latin typeface="Times New Roman" pitchFamily="18" charset="0"/>
                  </a:rPr>
                  <a:t>U</a:t>
                </a:r>
                <a:r>
                  <a:rPr lang="zh-CN" altLang="en-US" sz="2400" b="1" kern="1400" spc="100" dirty="0">
                    <a:latin typeface="Times New Roman" pitchFamily="18" charset="0"/>
                  </a:rPr>
                  <a:t>，在这</a:t>
                </a:r>
                <a:r>
                  <a:rPr lang="en-US" altLang="zh-CN" sz="2400" b="1" kern="1400" spc="100" dirty="0">
                    <a:latin typeface="Times New Roman" pitchFamily="18" charset="0"/>
                  </a:rPr>
                  <a:t>n</a:t>
                </a:r>
                <a:r>
                  <a:rPr lang="zh-CN" altLang="en-US" sz="2400" b="1" kern="1400" spc="100" dirty="0">
                    <a:latin typeface="Times New Roman" pitchFamily="18" charset="0"/>
                  </a:rPr>
                  <a:t>条规则中，第</a:t>
                </a:r>
                <a:r>
                  <a:rPr lang="en-US" altLang="zh-CN" sz="2400" b="1" kern="1400" spc="100" dirty="0" err="1">
                    <a:latin typeface="Times New Roman" pitchFamily="18" charset="0"/>
                  </a:rPr>
                  <a:t>i</a:t>
                </a:r>
                <a:r>
                  <a:rPr lang="zh-CN" altLang="en-US" sz="2400" b="1" kern="1400" spc="100" dirty="0">
                    <a:latin typeface="Times New Roman" pitchFamily="18" charset="0"/>
                  </a:rPr>
                  <a:t>条规则</a:t>
                </a:r>
                <a14:m>
                  <m:oMath xmlns:m="http://schemas.openxmlformats.org/officeDocument/2006/math">
                    <m:sSub>
                      <m:sSubPr>
                        <m:ctrlPr>
                          <a:rPr lang="en-US" altLang="zh-CN" sz="2400" b="1" i="1" kern="1400" spc="100">
                            <a:latin typeface="Cambria Math" panose="02040503050406030204" pitchFamily="18" charset="0"/>
                          </a:rPr>
                        </m:ctrlPr>
                      </m:sSubPr>
                      <m:e>
                        <m:r>
                          <a:rPr lang="en-US" altLang="zh-CN" sz="2400" b="1" i="1" kern="1400" spc="100">
                            <a:latin typeface="Cambria Math" panose="02040503050406030204" pitchFamily="18" charset="0"/>
                          </a:rPr>
                          <m:t>𝑹</m:t>
                        </m:r>
                      </m:e>
                      <m:sub>
                        <m:r>
                          <a:rPr lang="en-US" altLang="zh-CN" sz="2400" b="1" i="1" kern="1400" spc="100">
                            <a:latin typeface="Cambria Math" panose="02040503050406030204" pitchFamily="18" charset="0"/>
                          </a:rPr>
                          <m:t>𝒊</m:t>
                        </m:r>
                      </m:sub>
                    </m:sSub>
                  </m:oMath>
                </a14:m>
                <a:r>
                  <a:rPr lang="zh-CN" altLang="en-US" sz="2400" b="1" kern="1400" spc="100" dirty="0" smtClean="0">
                    <a:latin typeface="Times New Roman" pitchFamily="18" charset="0"/>
                  </a:rPr>
                  <a:t>为</a:t>
                </a:r>
                <a:endParaRPr lang="en-US" altLang="zh-CN" sz="2400" b="1" kern="1400" spc="100" dirty="0">
                  <a:latin typeface="Times New Roman" pitchFamily="18" charset="0"/>
                </a:endParaRPr>
              </a:p>
              <a:p>
                <a:pPr algn="ctr" fontAlgn="ctr"/>
                <a14:m>
                  <m:oMath xmlns:m="http://schemas.openxmlformats.org/officeDocument/2006/math">
                    <m:sSup>
                      <m:sSupPr>
                        <m:ctrlPr>
                          <a:rPr lang="en-US" altLang="zh-CN" sz="2400" b="1" i="1" kern="1400" spc="100">
                            <a:latin typeface="Cambria Math" panose="02040503050406030204" pitchFamily="18" charset="0"/>
                          </a:rPr>
                        </m:ctrlPr>
                      </m:sSupPr>
                      <m:e>
                        <m:r>
                          <a:rPr lang="en-US" altLang="zh-CN" sz="2400" b="1" i="1" kern="1400" spc="100">
                            <a:latin typeface="Cambria Math"/>
                          </a:rPr>
                          <m:t>𝑹</m:t>
                        </m:r>
                      </m:e>
                      <m:sup>
                        <m:r>
                          <a:rPr lang="en-US" altLang="zh-CN" sz="2400" b="1" i="1" kern="1400" spc="100">
                            <a:latin typeface="Cambria Math"/>
                          </a:rPr>
                          <m:t>𝒊</m:t>
                        </m:r>
                      </m:sup>
                    </m:sSup>
                    <m:r>
                      <a:rPr lang="en-US" altLang="zh-CN" sz="2400" b="1" i="1" kern="1400" spc="100">
                        <a:latin typeface="Cambria Math"/>
                      </a:rPr>
                      <m:t> :</m:t>
                    </m:r>
                    <m:r>
                      <a:rPr lang="en-US" altLang="zh-CN" sz="2400" b="1" i="1" kern="1400" spc="100">
                        <a:latin typeface="Cambria Math"/>
                      </a:rPr>
                      <m:t>𝒊𝒇</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a:latin typeface="Cambria Math"/>
                          </a:rPr>
                          <m:t>𝟏</m:t>
                        </m:r>
                      </m:sub>
                    </m:sSub>
                    <m:r>
                      <a:rPr lang="en-US" altLang="zh-CN" sz="2400" b="1" i="1" kern="1400" spc="100">
                        <a:latin typeface="Cambria Math" panose="02040503050406030204" pitchFamily="18" charset="0"/>
                      </a:rPr>
                      <m:t> </m:t>
                    </m:r>
                  </m:oMath>
                </a14:m>
                <a:r>
                  <a:rPr lang="en-US" altLang="zh-CN" sz="2400" dirty="0"/>
                  <a:t> is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𝑖</m:t>
                        </m:r>
                      </m:sup>
                    </m:sSubSup>
                    <m:r>
                      <a:rPr lang="en-US" altLang="zh-CN" sz="2400" i="1">
                        <a:latin typeface="Cambria Math" panose="02040503050406030204" pitchFamily="18" charset="0"/>
                      </a:rPr>
                      <m:t> </m:t>
                    </m:r>
                    <m:r>
                      <a:rPr lang="en-US" altLang="zh-CN" sz="2400" i="1">
                        <a:latin typeface="Cambria Math" panose="02040503050406030204" pitchFamily="18" charset="0"/>
                      </a:rPr>
                      <m:t>𝑎𝑛𝑑</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a:latin typeface="Cambria Math" panose="02040503050406030204" pitchFamily="18" charset="0"/>
                          </a:rPr>
                          <m:t>𝟐</m:t>
                        </m:r>
                      </m:sub>
                    </m:sSub>
                    <m:r>
                      <a:rPr lang="en-US" altLang="zh-CN" sz="2400" b="1" i="1" kern="1400" spc="100">
                        <a:latin typeface="Cambria Math" panose="02040503050406030204" pitchFamily="18" charset="0"/>
                      </a:rPr>
                      <m:t> </m:t>
                    </m:r>
                    <m:r>
                      <a:rPr lang="en-US" altLang="zh-CN" sz="2400" i="1">
                        <a:latin typeface="Cambria Math" panose="02040503050406030204" pitchFamily="18" charset="0"/>
                      </a:rPr>
                      <m:t>𝑖𝑠</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𝑖</m:t>
                        </m:r>
                      </m:sup>
                    </m:sSubSup>
                    <m:r>
                      <a:rPr lang="en-US" altLang="zh-CN" sz="2400" i="1">
                        <a:latin typeface="Cambria Math" panose="02040503050406030204" pitchFamily="18" charset="0"/>
                      </a:rPr>
                      <m:t>,  </m:t>
                    </m:r>
                    <m:r>
                      <a:rPr lang="en-US" altLang="zh-CN" sz="2400" i="1" smtClean="0">
                        <a:latin typeface="Cambria Math" panose="02040503050406030204" pitchFamily="18" charset="0"/>
                        <a:ea typeface="Cambria Math" panose="02040503050406030204" pitchFamily="18" charset="0"/>
                      </a:rPr>
                      <m:t>⋯</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smtClean="0">
                            <a:latin typeface="Cambria Math" panose="02040503050406030204" pitchFamily="18" charset="0"/>
                          </a:rPr>
                          <m:t>𝒌</m:t>
                        </m:r>
                      </m:sub>
                    </m:sSub>
                    <m:r>
                      <a:rPr lang="en-US" altLang="zh-CN" sz="2400" b="1" i="1" kern="1400" spc="100">
                        <a:latin typeface="Cambria Math" panose="02040503050406030204" pitchFamily="18" charset="0"/>
                      </a:rPr>
                      <m:t> </m:t>
                    </m:r>
                    <m:r>
                      <a:rPr lang="en-US" altLang="zh-CN" sz="2400" i="1">
                        <a:latin typeface="Cambria Math" panose="02040503050406030204" pitchFamily="18" charset="0"/>
                      </a:rPr>
                      <m:t>𝑖𝑠</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𝑘</m:t>
                        </m:r>
                      </m:sub>
                      <m:sup>
                        <m:r>
                          <a:rPr lang="en-US" altLang="zh-CN" sz="2400" i="1">
                            <a:latin typeface="Cambria Math" panose="02040503050406030204" pitchFamily="18" charset="0"/>
                          </a:rPr>
                          <m:t>𝑖</m:t>
                        </m:r>
                      </m:sup>
                    </m:sSubSup>
                  </m:oMath>
                </a14:m>
                <a:endParaRPr lang="en-US" altLang="zh-CN" sz="2400" dirty="0"/>
              </a:p>
              <a:p>
                <a:pPr algn="ctr" fontAlgn="ctr"/>
                <a14:m>
                  <m:oMath xmlns:m="http://schemas.openxmlformats.org/officeDocument/2006/math">
                    <m:r>
                      <a:rPr lang="en-US" altLang="zh-CN" sz="2400" i="1">
                        <a:latin typeface="Cambria Math" panose="02040503050406030204" pitchFamily="18" charset="0"/>
                      </a:rPr>
                      <m:t> </m:t>
                    </m:r>
                    <m:r>
                      <a:rPr lang="en-US" altLang="zh-CN" sz="2400" i="1">
                        <a:latin typeface="Cambria Math" panose="02040503050406030204" pitchFamily="18" charset="0"/>
                      </a:rPr>
                      <m:t>𝑡h𝑒𝑛</m:t>
                    </m:r>
                    <m:r>
                      <a:rPr lang="en-US" altLang="zh-CN" sz="2400" i="1">
                        <a:latin typeface="Cambria Math" panose="02040503050406030204" pitchFamily="18" charset="0"/>
                      </a:rPr>
                      <m:t> </m:t>
                    </m:r>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panose="02040503050406030204" pitchFamily="18" charset="0"/>
                          </a:rPr>
                          <m:t>𝒖</m:t>
                        </m:r>
                      </m:e>
                      <m:sub>
                        <m:r>
                          <a:rPr lang="en-US" altLang="zh-CN" sz="2400" b="1" i="1" kern="1400" spc="100">
                            <a:latin typeface="Cambria Math" panose="02040503050406030204" pitchFamily="18" charset="0"/>
                          </a:rPr>
                          <m:t>𝒊</m:t>
                        </m:r>
                      </m:sub>
                    </m:sSub>
                  </m:oMath>
                </a14:m>
                <a:r>
                  <a:rPr lang="en-US" altLang="zh-CN" sz="2400" dirty="0" smtClean="0"/>
                  <a:t>=</a:t>
                </a:r>
                <a14:m>
                  <m:oMath xmlns:m="http://schemas.openxmlformats.org/officeDocument/2006/math">
                    <m:r>
                      <a:rPr lang="en-US" altLang="zh-CN" sz="2400" b="1" i="1" kern="1400" spc="100">
                        <a:latin typeface="Cambria Math"/>
                      </a:rPr>
                      <m:t>𝒇</m:t>
                    </m:r>
                    <m:d>
                      <m:dPr>
                        <m:ctrlPr>
                          <a:rPr lang="en-US" altLang="zh-CN" sz="2400" b="1" i="1" kern="1400" spc="100">
                            <a:latin typeface="Cambria Math" panose="02040503050406030204" pitchFamily="18" charset="0"/>
                          </a:rPr>
                        </m:ctrlPr>
                      </m:dPr>
                      <m:e>
                        <m:sSub>
                          <m:sSubPr>
                            <m:ctrlPr>
                              <a:rPr lang="en-US" altLang="zh-CN" sz="2400" b="1" i="1" kern="1400" spc="100">
                                <a:latin typeface="Cambria Math" panose="02040503050406030204" pitchFamily="18" charset="0"/>
                              </a:rPr>
                            </m:ctrlPr>
                          </m:sSubPr>
                          <m:e>
                            <m:r>
                              <a:rPr lang="en-US" altLang="zh-CN" sz="2400" b="1" i="1" kern="1400" spc="100">
                                <a:latin typeface="Cambria Math" panose="02040503050406030204" pitchFamily="18" charset="0"/>
                              </a:rPr>
                              <m:t>𝒙</m:t>
                            </m:r>
                          </m:e>
                          <m:sub>
                            <m:r>
                              <a:rPr lang="en-US" altLang="zh-CN" sz="2400" b="1" i="1" kern="1400" spc="100">
                                <a:latin typeface="Cambria Math" panose="02040503050406030204" pitchFamily="18" charset="0"/>
                              </a:rPr>
                              <m:t>𝒋</m:t>
                            </m:r>
                          </m:sub>
                        </m:sSub>
                      </m:e>
                    </m:d>
                    <m:r>
                      <a:rPr lang="en-US" altLang="zh-CN" sz="2400" b="1" i="1" kern="1400" spc="100">
                        <a:latin typeface="Cambria Math" panose="02040503050406030204" pitchFamily="18" charset="0"/>
                      </a:rPr>
                      <m:t>= </m:t>
                    </m:r>
                    <m:sSubSup>
                      <m:sSubSupPr>
                        <m:ctrlPr>
                          <a:rPr lang="en-US" altLang="zh-CN" sz="2400" b="1" i="1" kern="1400" spc="100">
                            <a:latin typeface="Cambria Math" panose="02040503050406030204" pitchFamily="18" charset="0"/>
                          </a:rPr>
                        </m:ctrlPr>
                      </m:sSubSupPr>
                      <m:e>
                        <m:r>
                          <a:rPr lang="en-US" altLang="zh-CN" sz="2400" b="1" i="1" kern="1400" spc="100">
                            <a:latin typeface="Cambria Math" panose="02040503050406030204" pitchFamily="18" charset="0"/>
                          </a:rPr>
                          <m:t>𝒑</m:t>
                        </m:r>
                      </m:e>
                      <m:sub>
                        <m:r>
                          <a:rPr lang="en-US" altLang="zh-CN" sz="2400" b="1" i="1" kern="1400" spc="100">
                            <a:latin typeface="Cambria Math" panose="02040503050406030204" pitchFamily="18" charset="0"/>
                          </a:rPr>
                          <m:t>𝟎</m:t>
                        </m:r>
                      </m:sub>
                      <m:sup>
                        <m:r>
                          <a:rPr lang="en-US" altLang="zh-CN" sz="2400" b="1" i="1" kern="1400" spc="100">
                            <a:latin typeface="Cambria Math" panose="02040503050406030204" pitchFamily="18" charset="0"/>
                          </a:rPr>
                          <m:t>𝒊</m:t>
                        </m:r>
                      </m:sup>
                    </m:sSubSup>
                    <m:r>
                      <a:rPr lang="en-US" altLang="zh-CN" sz="2400" b="1" i="1" kern="1400" spc="100">
                        <a:latin typeface="Cambria Math" panose="02040503050406030204" pitchFamily="18" charset="0"/>
                      </a:rPr>
                      <m:t>+</m:t>
                    </m:r>
                    <m:sSubSup>
                      <m:sSubSupPr>
                        <m:ctrlPr>
                          <a:rPr lang="en-US" altLang="zh-CN" sz="2400" b="1" i="1" kern="1400" spc="100">
                            <a:latin typeface="Cambria Math" panose="02040503050406030204" pitchFamily="18" charset="0"/>
                          </a:rPr>
                        </m:ctrlPr>
                      </m:sSubSupPr>
                      <m:e>
                        <m:r>
                          <a:rPr lang="en-US" altLang="zh-CN" sz="2400" b="1" i="1" kern="1400" spc="100">
                            <a:latin typeface="Cambria Math" panose="02040503050406030204" pitchFamily="18" charset="0"/>
                          </a:rPr>
                          <m:t>𝒑</m:t>
                        </m:r>
                      </m:e>
                      <m:sub>
                        <m:r>
                          <a:rPr lang="en-US" altLang="zh-CN" sz="2400" b="1" i="1" kern="1400" spc="100">
                            <a:latin typeface="Cambria Math" panose="02040503050406030204" pitchFamily="18" charset="0"/>
                          </a:rPr>
                          <m:t>𝟏</m:t>
                        </m:r>
                      </m:sub>
                      <m:sup>
                        <m:r>
                          <a:rPr lang="en-US" altLang="zh-CN" sz="2400" b="1" i="1" kern="1400" spc="100">
                            <a:latin typeface="Cambria Math" panose="02040503050406030204" pitchFamily="18" charset="0"/>
                          </a:rPr>
                          <m:t>𝒊</m:t>
                        </m:r>
                      </m:sup>
                    </m:sSubSup>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a:latin typeface="Cambria Math"/>
                          </a:rPr>
                          <m:t>𝟏</m:t>
                        </m:r>
                      </m:sub>
                    </m:sSub>
                    <m:r>
                      <a:rPr lang="en-US" altLang="zh-CN" sz="2400" b="1" i="1" kern="1400" spc="100">
                        <a:latin typeface="Cambria Math" panose="02040503050406030204" pitchFamily="18" charset="0"/>
                      </a:rPr>
                      <m:t>+</m:t>
                    </m:r>
                    <m:sSubSup>
                      <m:sSubSupPr>
                        <m:ctrlPr>
                          <a:rPr lang="en-US" altLang="zh-CN" sz="2400" b="1" i="1" kern="1400" spc="100">
                            <a:latin typeface="Cambria Math" panose="02040503050406030204" pitchFamily="18" charset="0"/>
                          </a:rPr>
                        </m:ctrlPr>
                      </m:sSubSupPr>
                      <m:e>
                        <m:r>
                          <a:rPr lang="en-US" altLang="zh-CN" sz="2400" b="1" i="1" kern="1400" spc="100">
                            <a:latin typeface="Cambria Math" panose="02040503050406030204" pitchFamily="18" charset="0"/>
                          </a:rPr>
                          <m:t>𝒑</m:t>
                        </m:r>
                      </m:e>
                      <m:sub>
                        <m:r>
                          <a:rPr lang="en-US" altLang="zh-CN" sz="2400" b="1" i="1" kern="1400" spc="100" smtClean="0">
                            <a:latin typeface="Cambria Math" panose="02040503050406030204" pitchFamily="18" charset="0"/>
                          </a:rPr>
                          <m:t>𝟐</m:t>
                        </m:r>
                      </m:sub>
                      <m:sup>
                        <m:r>
                          <a:rPr lang="en-US" altLang="zh-CN" sz="2400" b="1" i="1" kern="1400" spc="100">
                            <a:latin typeface="Cambria Math" panose="02040503050406030204" pitchFamily="18" charset="0"/>
                          </a:rPr>
                          <m:t>𝒊</m:t>
                        </m:r>
                      </m:sup>
                    </m:sSubSup>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smtClean="0">
                            <a:latin typeface="Cambria Math" panose="02040503050406030204" pitchFamily="18" charset="0"/>
                          </a:rPr>
                          <m:t>𝟐</m:t>
                        </m:r>
                      </m:sub>
                    </m:sSub>
                  </m:oMath>
                </a14:m>
                <a:r>
                  <a:rPr lang="en-US" altLang="zh-CN" sz="2400" b="1" kern="1400" spc="100" dirty="0" smtClean="0">
                    <a:latin typeface="Times New Roman" pitchFamily="18" charset="0"/>
                  </a:rPr>
                  <a:t>+</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r>
                      <a:rPr lang="en-US" altLang="zh-CN" sz="2400" b="1" i="1" kern="1400" spc="100">
                        <a:latin typeface="Cambria Math" panose="02040503050406030204" pitchFamily="18" charset="0"/>
                      </a:rPr>
                      <m:t>+</m:t>
                    </m:r>
                    <m:sSubSup>
                      <m:sSubSupPr>
                        <m:ctrlPr>
                          <a:rPr lang="en-US" altLang="zh-CN" sz="2400" b="1" i="1" kern="1400" spc="100">
                            <a:latin typeface="Cambria Math" panose="02040503050406030204" pitchFamily="18" charset="0"/>
                          </a:rPr>
                        </m:ctrlPr>
                      </m:sSubSupPr>
                      <m:e>
                        <m:r>
                          <a:rPr lang="en-US" altLang="zh-CN" sz="2400" b="1" i="1" kern="1400" spc="100">
                            <a:latin typeface="Cambria Math" panose="02040503050406030204" pitchFamily="18" charset="0"/>
                          </a:rPr>
                          <m:t>𝒑</m:t>
                        </m:r>
                      </m:e>
                      <m:sub>
                        <m:r>
                          <a:rPr lang="en-US" altLang="zh-CN" sz="2400" b="1" i="1" kern="1400" spc="100" smtClean="0">
                            <a:latin typeface="Cambria Math" panose="02040503050406030204" pitchFamily="18" charset="0"/>
                          </a:rPr>
                          <m:t>𝒌</m:t>
                        </m:r>
                      </m:sub>
                      <m:sup>
                        <m:r>
                          <a:rPr lang="en-US" altLang="zh-CN" sz="2400" b="1" i="1" kern="1400" spc="100">
                            <a:latin typeface="Cambria Math" panose="02040503050406030204" pitchFamily="18" charset="0"/>
                          </a:rPr>
                          <m:t>𝒊</m:t>
                        </m:r>
                      </m:sup>
                    </m:sSubSup>
                    <m:sSub>
                      <m:sSubPr>
                        <m:ctrlPr>
                          <a:rPr lang="en-US" altLang="zh-CN" sz="2400" b="1" i="1" kern="1400" spc="100">
                            <a:latin typeface="Cambria Math" panose="02040503050406030204" pitchFamily="18" charset="0"/>
                          </a:rPr>
                        </m:ctrlPr>
                      </m:sSubPr>
                      <m:e>
                        <m:r>
                          <a:rPr lang="en-US" altLang="zh-CN" sz="2400" b="1" i="1" kern="1400" spc="100">
                            <a:latin typeface="Cambria Math"/>
                          </a:rPr>
                          <m:t> </m:t>
                        </m:r>
                        <m:r>
                          <a:rPr lang="en-US" altLang="zh-CN" sz="2400" b="1" i="1" kern="1400" spc="100">
                            <a:latin typeface="Cambria Math"/>
                          </a:rPr>
                          <m:t>𝒙</m:t>
                        </m:r>
                      </m:e>
                      <m:sub>
                        <m:r>
                          <a:rPr lang="en-US" altLang="zh-CN" sz="2400" b="1" i="1" kern="1400" spc="100" smtClean="0">
                            <a:latin typeface="Cambria Math" panose="02040503050406030204" pitchFamily="18" charset="0"/>
                          </a:rPr>
                          <m:t>𝒌</m:t>
                        </m:r>
                      </m:sub>
                    </m:sSub>
                  </m:oMath>
                </a14:m>
                <a:endParaRPr lang="en-US" altLang="zh-CN" sz="2400" b="1" kern="1400" spc="100" dirty="0" smtClean="0">
                  <a:latin typeface="Times New Roman" pitchFamily="18" charset="0"/>
                </a:endParaRPr>
              </a:p>
              <a:p>
                <a:pPr fontAlgn="ctr"/>
                <a:endParaRPr lang="en-US" altLang="zh-CN" sz="2400" b="1" kern="1400" spc="100" dirty="0" smtClean="0">
                  <a:latin typeface="Times New Roman" pitchFamily="18" charset="0"/>
                </a:endParaRPr>
              </a:p>
              <a:p>
                <a:pPr marL="342900" indent="-342900" fontAlgn="ctr">
                  <a:buClr>
                    <a:srgbClr val="C00000"/>
                  </a:buClr>
                  <a:buFont typeface="Wingdings" panose="05000000000000000000" pitchFamily="2" charset="2"/>
                  <a:buChar char="p"/>
                </a:pPr>
                <a:r>
                  <a:rPr lang="en-US" altLang="zh-CN" sz="2400" b="1" kern="1400" spc="100" dirty="0" smtClean="0">
                    <a:latin typeface="Times New Roman" pitchFamily="18" charset="0"/>
                  </a:rPr>
                  <a:t>T-S</a:t>
                </a:r>
                <a:r>
                  <a:rPr lang="zh-CN" altLang="en-US" sz="2400" b="1" kern="1400" spc="100" dirty="0">
                    <a:latin typeface="Times New Roman" pitchFamily="18" charset="0"/>
                  </a:rPr>
                  <a:t>模糊模型不仅可以用于表述控制器，也可以用于描述被控对象，同时还可以用来表示整个闭环系统</a:t>
                </a:r>
                <a:r>
                  <a:rPr lang="zh-CN" altLang="en-US" sz="2400" b="1" kern="1400" spc="100" dirty="0" smtClean="0">
                    <a:latin typeface="Times New Roman" pitchFamily="18" charset="0"/>
                  </a:rPr>
                  <a:t>。知道</a:t>
                </a:r>
                <a:r>
                  <a:rPr lang="zh-CN" altLang="en-US" sz="2400" b="1" kern="1400" spc="100" dirty="0">
                    <a:latin typeface="Times New Roman" pitchFamily="18" charset="0"/>
                  </a:rPr>
                  <a:t>一个闭环系统的</a:t>
                </a:r>
                <a:r>
                  <a:rPr lang="en-US" altLang="zh-CN" sz="2400" b="1" kern="1400" spc="100" dirty="0">
                    <a:latin typeface="Times New Roman" pitchFamily="18" charset="0"/>
                  </a:rPr>
                  <a:t>T-S</a:t>
                </a:r>
                <a:r>
                  <a:rPr lang="zh-CN" altLang="en-US" sz="2400" b="1" kern="1400" spc="100" dirty="0">
                    <a:latin typeface="Times New Roman" pitchFamily="18" charset="0"/>
                  </a:rPr>
                  <a:t>模型</a:t>
                </a:r>
                <a:r>
                  <a:rPr lang="zh-CN" altLang="en-US" sz="2400" b="1" kern="1400" spc="100" dirty="0" smtClean="0">
                    <a:latin typeface="Times New Roman" pitchFamily="18" charset="0"/>
                  </a:rPr>
                  <a:t>，可</a:t>
                </a:r>
                <a:r>
                  <a:rPr lang="zh-CN" altLang="en-US" sz="2400" b="1" kern="1400" spc="100" dirty="0">
                    <a:latin typeface="Times New Roman" pitchFamily="18" charset="0"/>
                  </a:rPr>
                  <a:t>据此来分析这个系统的稳定性</a:t>
                </a:r>
                <a:r>
                  <a:rPr lang="zh-CN" altLang="en-US"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fontAlgn="ctr">
                  <a:buClr>
                    <a:srgbClr val="C00000"/>
                  </a:buClr>
                  <a:buFont typeface="Wingdings" panose="05000000000000000000" pitchFamily="2" charset="2"/>
                  <a:buChar char="p"/>
                </a:pPr>
                <a:r>
                  <a:rPr lang="en-US" altLang="zh-CN" sz="2400" b="1" kern="1400" spc="100" dirty="0">
                    <a:latin typeface="Times New Roman" pitchFamily="18" charset="0"/>
                  </a:rPr>
                  <a:t>T-S</a:t>
                </a:r>
                <a:r>
                  <a:rPr lang="zh-CN" altLang="en-US" sz="2400" b="1" kern="1400" spc="100" dirty="0">
                    <a:latin typeface="Times New Roman" pitchFamily="18" charset="0"/>
                  </a:rPr>
                  <a:t>型模糊推理的结论是个线性函数，其中的系数都是用大量的输入</a:t>
                </a:r>
                <a:r>
                  <a:rPr lang="en-US" altLang="zh-CN" sz="2400" b="1" kern="1400" spc="100" dirty="0">
                    <a:latin typeface="Times New Roman" pitchFamily="18" charset="0"/>
                  </a:rPr>
                  <a:t>-</a:t>
                </a:r>
                <a:r>
                  <a:rPr lang="zh-CN" altLang="en-US" sz="2400" b="1" kern="1400" spc="100" dirty="0">
                    <a:latin typeface="Times New Roman" pitchFamily="18" charset="0"/>
                  </a:rPr>
                  <a:t>输出数据，通过辨识算法得出的。由于计算繁杂，经常用神经网络求算</a:t>
                </a:r>
                <a:r>
                  <a:rPr lang="zh-CN" altLang="en-US" sz="2400" b="1" kern="1400" spc="100" dirty="0" smtClean="0">
                    <a:latin typeface="Times New Roman" pitchFamily="18" charset="0"/>
                  </a:rPr>
                  <a:t>。</a:t>
                </a:r>
                <a:endParaRPr lang="en-US" altLang="zh-CN" sz="2400" b="1" kern="1400" spc="100" dirty="0" smtClean="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920806" cy="5064528"/>
              </a:xfrm>
              <a:prstGeom prst="rect">
                <a:avLst/>
              </a:prstGeom>
              <a:blipFill rotWithShape="0">
                <a:blip r:embed="rId4"/>
                <a:stretch>
                  <a:fillRect l="-1078" t="-1325" r="-693" b="-1928"/>
                </a:stretch>
              </a:blipFill>
            </p:spPr>
            <p:txBody>
              <a:bodyPr/>
              <a:lstStyle/>
              <a:p>
                <a:r>
                  <a:rPr lang="zh-CN" altLang="en-US">
                    <a:noFill/>
                  </a:rPr>
                  <a:t> </a:t>
                </a:r>
              </a:p>
            </p:txBody>
          </p:sp>
        </mc:Fallback>
      </mc:AlternateContent>
      <p:sp>
        <p:nvSpPr>
          <p:cNvPr id="6" name="标题 1"/>
          <p:cNvSpPr>
            <a:spLocks noGrp="1"/>
          </p:cNvSpPr>
          <p:nvPr>
            <p:ph type="title"/>
          </p:nvPr>
        </p:nvSpPr>
        <p:spPr>
          <a:xfrm>
            <a:off x="323850" y="333375"/>
            <a:ext cx="8496622"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5.2 </a:t>
            </a:r>
            <a:r>
              <a:rPr lang="zh-CN" altLang="en-US" sz="3200" b="1" dirty="0">
                <a:solidFill>
                  <a:schemeClr val="bg1"/>
                </a:solidFill>
              </a:rPr>
              <a:t>多</a:t>
            </a:r>
            <a:r>
              <a:rPr lang="zh-CN" altLang="zh-CN" sz="3200" b="1" dirty="0" smtClean="0">
                <a:solidFill>
                  <a:schemeClr val="bg1"/>
                </a:solidFill>
              </a:rPr>
              <a:t>输入</a:t>
            </a:r>
            <a:r>
              <a:rPr lang="zh-CN" altLang="zh-CN" sz="3200" b="1" dirty="0">
                <a:solidFill>
                  <a:schemeClr val="bg1"/>
                </a:solidFill>
              </a:rPr>
              <a:t>、单输出系统的</a:t>
            </a:r>
            <a:r>
              <a:rPr lang="en-US" altLang="zh-CN" sz="3200" b="1" dirty="0">
                <a:solidFill>
                  <a:schemeClr val="bg1"/>
                </a:solidFill>
              </a:rPr>
              <a:t>T-S</a:t>
            </a:r>
            <a:r>
              <a:rPr lang="zh-CN" altLang="zh-CN" sz="3200" b="1" dirty="0">
                <a:solidFill>
                  <a:schemeClr val="bg1"/>
                </a:solidFill>
              </a:rPr>
              <a:t>型模糊推理模型</a:t>
            </a:r>
            <a:endParaRPr lang="zh-CN" altLang="en-US" sz="3200" b="1" dirty="0">
              <a:solidFill>
                <a:schemeClr val="bg1"/>
              </a:solidFill>
            </a:endParaRPr>
          </a:p>
        </p:txBody>
      </p:sp>
      <p:sp>
        <p:nvSpPr>
          <p:cNvPr id="19" name="Rectangle 17"/>
          <p:cNvSpPr>
            <a:spLocks noChangeArrowheads="1"/>
          </p:cNvSpPr>
          <p:nvPr/>
        </p:nvSpPr>
        <p:spPr bwMode="auto">
          <a:xfrm>
            <a:off x="2339752" y="2564903"/>
            <a:ext cx="103691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Rectangle 19"/>
          <p:cNvSpPr>
            <a:spLocks noChangeArrowheads="1"/>
          </p:cNvSpPr>
          <p:nvPr/>
        </p:nvSpPr>
        <p:spPr bwMode="auto">
          <a:xfrm>
            <a:off x="2771799" y="4509119"/>
            <a:ext cx="103972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2915816" y="27089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3059832" y="4304202"/>
            <a:ext cx="13119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475655" y="3008211"/>
            <a:ext cx="92810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55546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标题 1"/>
          <p:cNvSpPr>
            <a:spLocks noGrp="1"/>
          </p:cNvSpPr>
          <p:nvPr>
            <p:ph type="title"/>
          </p:nvPr>
        </p:nvSpPr>
        <p:spPr>
          <a:xfrm>
            <a:off x="323850" y="333375"/>
            <a:ext cx="8229600" cy="647700"/>
          </a:xfrm>
        </p:spPr>
        <p:txBody>
          <a:bodyPr/>
          <a:lstStyle/>
          <a:p>
            <a:pPr algn="l" eaLnBrk="1" hangingPunct="1"/>
            <a:r>
              <a:rPr lang="zh-CN" altLang="en-US" sz="3200" b="1" smtClean="0">
                <a:solidFill>
                  <a:schemeClr val="bg1"/>
                </a:solidFill>
              </a:rPr>
              <a:t> 本节内容</a:t>
            </a:r>
          </a:p>
        </p:txBody>
      </p:sp>
      <p:sp>
        <p:nvSpPr>
          <p:cNvPr id="5" name="矩形 4"/>
          <p:cNvSpPr/>
          <p:nvPr/>
        </p:nvSpPr>
        <p:spPr>
          <a:xfrm>
            <a:off x="755650" y="1125538"/>
            <a:ext cx="7704138" cy="5078313"/>
          </a:xfrm>
          <a:prstGeom prst="rect">
            <a:avLst/>
          </a:prstGeom>
        </p:spPr>
        <p:txBody>
          <a:bodyPr>
            <a:spAutoFit/>
          </a:bodyPr>
          <a:lstStyle/>
          <a:p>
            <a:pPr marL="342900" indent="-342900">
              <a:lnSpc>
                <a:spcPct val="150000"/>
              </a:lnSpc>
              <a:buClr>
                <a:srgbClr val="C00000"/>
              </a:buClr>
              <a:buFont typeface="Wingdings" pitchFamily="2" charset="2"/>
              <a:buChar char="p"/>
              <a:defRPr/>
            </a:pPr>
            <a:r>
              <a:rPr lang="zh-CN" altLang="en-US" sz="2400" b="1" kern="1400" spc="100" dirty="0" smtClean="0">
                <a:latin typeface="+mn-ea"/>
              </a:rPr>
              <a:t>模糊逻辑和近似推理</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近似推理及其合成算法：由三段论到模糊逻辑推理</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a:latin typeface="+mn-ea"/>
              </a:rPr>
              <a:t>模糊逻辑</a:t>
            </a:r>
            <a:r>
              <a:rPr lang="zh-CN" altLang="en-US" sz="2400" b="1" kern="1400" spc="100" dirty="0" smtClean="0">
                <a:latin typeface="+mn-ea"/>
              </a:rPr>
              <a:t>推理的合成法则</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a:latin typeface="+mn-ea"/>
              </a:rPr>
              <a:t>合成</a:t>
            </a:r>
            <a:r>
              <a:rPr lang="zh-CN" altLang="en-US" sz="2400" b="1" kern="1400" spc="100" dirty="0" smtClean="0">
                <a:latin typeface="+mn-ea"/>
              </a:rPr>
              <a:t>法则的具体算法</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控制器中的模糊蕴含关系</a:t>
            </a:r>
            <a:r>
              <a:rPr lang="en-US" altLang="zh-CN" sz="2400" b="1" kern="1400" spc="100" dirty="0" smtClean="0">
                <a:latin typeface="+mn-ea"/>
              </a:rPr>
              <a:t>R</a:t>
            </a:r>
          </a:p>
          <a:p>
            <a:pPr marL="342900" lvl="1" indent="-342900">
              <a:lnSpc>
                <a:spcPct val="150000"/>
              </a:lnSpc>
              <a:buClr>
                <a:srgbClr val="C00000"/>
              </a:buClr>
              <a:buFont typeface="Wingdings" pitchFamily="2" charset="2"/>
              <a:buChar char="p"/>
              <a:defRPr/>
            </a:pPr>
            <a:r>
              <a:rPr lang="en-US" altLang="zh-CN" sz="2400" b="1" kern="1400" spc="100" dirty="0">
                <a:latin typeface="+mn-ea"/>
              </a:rPr>
              <a:t>T-S</a:t>
            </a:r>
            <a:r>
              <a:rPr lang="zh-CN" altLang="en-US" sz="2400" b="1" kern="1400" spc="100" dirty="0">
                <a:latin typeface="+mn-ea"/>
              </a:rPr>
              <a:t>型模糊推理</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双输入、单输出</a:t>
            </a:r>
            <a:endParaRPr lang="en-US" altLang="zh-CN" sz="2400" b="1" kern="1400" spc="100" dirty="0" smtClean="0">
              <a:latin typeface="+mn-ea"/>
            </a:endParaRPr>
          </a:p>
          <a:p>
            <a:pPr marL="800100" lvl="1" indent="-342900">
              <a:lnSpc>
                <a:spcPct val="150000"/>
              </a:lnSpc>
              <a:buClr>
                <a:srgbClr val="C00000"/>
              </a:buClr>
              <a:buFont typeface="Wingdings" pitchFamily="2" charset="2"/>
              <a:buChar char="Ø"/>
              <a:defRPr/>
            </a:pPr>
            <a:r>
              <a:rPr lang="zh-CN" altLang="en-US" sz="2400" b="1" kern="1400" spc="100" dirty="0">
                <a:latin typeface="+mn-ea"/>
              </a:rPr>
              <a:t>多</a:t>
            </a:r>
            <a:r>
              <a:rPr lang="zh-CN" altLang="en-US" sz="2400" b="1" kern="1400" spc="100" dirty="0" smtClean="0">
                <a:latin typeface="+mn-ea"/>
              </a:rPr>
              <a:t>输入、单输出</a:t>
            </a:r>
            <a:endParaRPr lang="zh-CN" altLang="en-US" sz="2800" dirty="0">
              <a:latin typeface="Arial" charset="0"/>
            </a:endParaRPr>
          </a:p>
        </p:txBody>
      </p:sp>
    </p:spTree>
    <p:extLst>
      <p:ext uri="{BB962C8B-B14F-4D97-AF65-F5344CB8AC3E}">
        <p14:creationId xmlns:p14="http://schemas.microsoft.com/office/powerpoint/2010/main" val="1292697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标题 1"/>
          <p:cNvSpPr>
            <a:spLocks noGrp="1"/>
          </p:cNvSpPr>
          <p:nvPr>
            <p:ph type="title"/>
          </p:nvPr>
        </p:nvSpPr>
        <p:spPr>
          <a:xfrm>
            <a:off x="323850" y="333375"/>
            <a:ext cx="8229600" cy="647700"/>
          </a:xfrm>
        </p:spPr>
        <p:txBody>
          <a:bodyPr/>
          <a:lstStyle/>
          <a:p>
            <a:pPr marL="342900" indent="-342900" algn="l" eaLnBrk="1" hangingPunct="1"/>
            <a:r>
              <a:rPr lang="zh-CN" altLang="en-US" sz="3200" b="1" smtClean="0">
                <a:solidFill>
                  <a:schemeClr val="bg1"/>
                </a:solidFill>
              </a:rPr>
              <a:t>  </a:t>
            </a:r>
          </a:p>
        </p:txBody>
      </p:sp>
      <p:sp>
        <p:nvSpPr>
          <p:cNvPr id="20" name="内容占位符 2"/>
          <p:cNvSpPr>
            <a:spLocks noGrp="1"/>
          </p:cNvSpPr>
          <p:nvPr>
            <p:ph idx="1"/>
          </p:nvPr>
        </p:nvSpPr>
        <p:spPr>
          <a:xfrm>
            <a:off x="0" y="2636838"/>
            <a:ext cx="9144000" cy="936625"/>
          </a:xfrm>
        </p:spPr>
        <p:txBody>
          <a:bodyPr rtlCol="0">
            <a:normAutofit/>
          </a:bodyPr>
          <a:lstStyle/>
          <a:p>
            <a:pPr lvl="1" algn="ctr" eaLnBrk="1" fontAlgn="auto" hangingPunct="1">
              <a:lnSpc>
                <a:spcPct val="130000"/>
              </a:lnSpc>
              <a:spcAft>
                <a:spcPts val="0"/>
              </a:spcAft>
              <a:buClr>
                <a:schemeClr val="tx2">
                  <a:lumMod val="60000"/>
                  <a:lumOff val="40000"/>
                </a:schemeClr>
              </a:buClr>
              <a:buFont typeface="Arial" pitchFamily="34" charset="0"/>
              <a:buNone/>
              <a:defRPr/>
            </a:pPr>
            <a:r>
              <a:rPr lang="en-US" altLang="zh-CN" sz="40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Thank you all !</a:t>
            </a:r>
            <a:endParaRPr lang="zh-CN" altLang="en-US" sz="4000" b="1" dirty="0">
              <a:solidFill>
                <a:srgbClr val="C00000"/>
              </a:solidFill>
              <a:effectLst>
                <a:outerShdw blurRad="38100" dist="38100" dir="2700000" algn="tl">
                  <a:srgbClr val="000000">
                    <a:alpha val="43137"/>
                  </a:srgbClr>
                </a:outerShdw>
              </a:effectLst>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68313" y="1268413"/>
            <a:ext cx="8085137" cy="3673475"/>
          </a:xfrm>
        </p:spPr>
        <p:txBody>
          <a:bodyPr rtlCol="0">
            <a:noAutofit/>
          </a:bodyPr>
          <a:lstStyle/>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引论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二值逻辑简介</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smtClean="0">
                <a:latin typeface="Times New Roman" pitchFamily="18" charset="0"/>
                <a:ea typeface="黑体" pitchFamily="49" charset="-122"/>
              </a:rPr>
              <a:t>自然语言的模糊集合表示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solidFill>
                  <a:srgbClr val="C00000"/>
                </a:solidFill>
                <a:latin typeface="Times New Roman" pitchFamily="18" charset="0"/>
                <a:ea typeface="黑体" pitchFamily="49" charset="-122"/>
              </a:rPr>
              <a:t>模糊逻辑和近似推理</a:t>
            </a:r>
            <a:endParaRPr lang="en-US" altLang="zh-CN" sz="2800" kern="1400" spc="100" dirty="0">
              <a:solidFill>
                <a:srgbClr val="C00000"/>
              </a:solidFill>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en-US" altLang="zh-CN" sz="2800" kern="1400" spc="100" dirty="0" smtClean="0">
                <a:latin typeface="Times New Roman" pitchFamily="18" charset="0"/>
                <a:ea typeface="黑体" pitchFamily="49" charset="-122"/>
              </a:rPr>
              <a:t>T-S</a:t>
            </a:r>
            <a:r>
              <a:rPr lang="zh-CN" altLang="en-US" sz="2800" kern="1400" spc="100" dirty="0" smtClean="0">
                <a:latin typeface="Times New Roman" pitchFamily="18" charset="0"/>
                <a:ea typeface="黑体" pitchFamily="49" charset="-122"/>
              </a:rPr>
              <a:t>型模糊推理</a:t>
            </a:r>
            <a:endParaRPr lang="en-US" altLang="zh-CN" sz="2800" kern="1400" spc="100" dirty="0" smtClean="0">
              <a:latin typeface="Times New Roman" pitchFamily="18" charset="0"/>
              <a:ea typeface="黑体" pitchFamily="49" charset="-122"/>
            </a:endParaRPr>
          </a:p>
        </p:txBody>
      </p:sp>
      <p:sp>
        <p:nvSpPr>
          <p:cNvPr id="5124"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第三章  模糊控制的逻辑学基础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p:sp>
        <p:nvSpPr>
          <p:cNvPr id="16" name="矩形 15"/>
          <p:cNvSpPr/>
          <p:nvPr/>
        </p:nvSpPr>
        <p:spPr>
          <a:xfrm>
            <a:off x="755650" y="1125538"/>
            <a:ext cx="7704138" cy="572464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4.3.1  </a:t>
            </a:r>
            <a:r>
              <a:rPr lang="zh-CN" altLang="en-US" sz="2400" b="1" kern="1400" spc="100" dirty="0" smtClean="0">
                <a:solidFill>
                  <a:srgbClr val="FF0000"/>
                </a:solidFill>
                <a:latin typeface="Times New Roman" pitchFamily="18" charset="0"/>
              </a:rPr>
              <a:t>模糊逻辑推理（近似推理）</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模糊逻辑</a:t>
            </a:r>
            <a:r>
              <a:rPr lang="zh-TW" altLang="zh-CN" sz="2400" b="1" kern="1400" spc="100" dirty="0">
                <a:latin typeface="Times New Roman" pitchFamily="18" charset="0"/>
              </a:rPr>
              <a:t>推理就是以模糊命题为前提，运用模糊推理规则得出新的模糊命题为结论的思维过程，它是由经典逻辑中的直言三段论推理法则扩充而形成的。</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经典逻辑中的</a:t>
            </a:r>
            <a:r>
              <a:rPr lang="zh-CN" altLang="zh-CN" sz="2400" b="1" kern="1400" spc="100" dirty="0">
                <a:latin typeface="Times New Roman" pitchFamily="18" charset="0"/>
              </a:rPr>
              <a:t>“</a:t>
            </a:r>
            <a:r>
              <a:rPr lang="zh-TW" altLang="zh-CN" sz="2400" b="1" kern="1400" spc="100" dirty="0">
                <a:latin typeface="Times New Roman" pitchFamily="18" charset="0"/>
              </a:rPr>
              <a:t>三段论</a:t>
            </a:r>
            <a:r>
              <a:rPr lang="zh-CN" altLang="zh-CN" sz="2400" b="1" kern="1400" spc="100" dirty="0">
                <a:latin typeface="Times New Roman" pitchFamily="18" charset="0"/>
              </a:rPr>
              <a:t>”</a:t>
            </a:r>
            <a:r>
              <a:rPr lang="zh-TW" altLang="zh-CN" sz="2400" b="1" kern="1400" spc="100" dirty="0">
                <a:latin typeface="Times New Roman" pitchFamily="18" charset="0"/>
              </a:rPr>
              <a:t>，是由一个概念联系着的两个前提推出新结论的一种逻辑演绎推理方法。</a:t>
            </a:r>
            <a:r>
              <a:rPr lang="zh-CN" altLang="zh-CN" sz="2400" b="1" kern="1400" spc="100" dirty="0">
                <a:latin typeface="Times New Roman" pitchFamily="18" charset="0"/>
              </a:rPr>
              <a:t>“三</a:t>
            </a:r>
            <a:r>
              <a:rPr lang="zh-TW" altLang="zh-CN" sz="2400" b="1" kern="1400" spc="100" dirty="0">
                <a:latin typeface="Times New Roman" pitchFamily="18" charset="0"/>
              </a:rPr>
              <a:t>段论</a:t>
            </a:r>
            <a:r>
              <a:rPr lang="zh-CN" altLang="zh-CN" sz="2400" b="1" kern="1400" spc="100" dirty="0">
                <a:latin typeface="Times New Roman" pitchFamily="18" charset="0"/>
              </a:rPr>
              <a:t>”</a:t>
            </a:r>
            <a:r>
              <a:rPr lang="zh-TW" altLang="zh-CN" sz="2400" b="1" kern="1400" spc="100" dirty="0">
                <a:latin typeface="Times New Roman" pitchFamily="18" charset="0"/>
              </a:rPr>
              <a:t>由大前提、小前提和结论三部分组成，每部分都是一个命题（判断）</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例如</a:t>
            </a:r>
            <a:r>
              <a:rPr lang="zh-TW" altLang="zh-CN" sz="2400" b="1" kern="1400" spc="100" dirty="0">
                <a:latin typeface="Times New Roman" pitchFamily="18" charset="0"/>
              </a:rPr>
              <a:t>：</a:t>
            </a:r>
            <a:r>
              <a:rPr lang="zh-CN" altLang="zh-CN" sz="2400" b="1" kern="1400" spc="100" dirty="0">
                <a:latin typeface="Times New Roman" pitchFamily="18" charset="0"/>
              </a:rPr>
              <a:t>“</a:t>
            </a:r>
            <a:r>
              <a:rPr lang="zh-TW" altLang="zh-CN" sz="2400" b="1" kern="1400" spc="100" dirty="0">
                <a:latin typeface="Times New Roman" pitchFamily="18" charset="0"/>
              </a:rPr>
              <a:t>金</a:t>
            </a:r>
            <a:r>
              <a:rPr lang="zh-CN" altLang="zh-CN" sz="2400" b="1" kern="1400" spc="100" dirty="0">
                <a:latin typeface="Times New Roman" pitchFamily="18" charset="0"/>
              </a:rPr>
              <a:t>属</a:t>
            </a:r>
            <a:r>
              <a:rPr lang="zh-TW" altLang="zh-CN" sz="2400" b="1" kern="1400" spc="100" dirty="0">
                <a:latin typeface="Times New Roman" pitchFamily="18" charset="0"/>
              </a:rPr>
              <a:t>都能导电（大前提），铁是金</a:t>
            </a:r>
            <a:r>
              <a:rPr lang="zh-CN" altLang="zh-CN" sz="2400" b="1" kern="1400" spc="100" dirty="0">
                <a:latin typeface="Times New Roman" pitchFamily="18" charset="0"/>
              </a:rPr>
              <a:t>属</a:t>
            </a:r>
            <a:r>
              <a:rPr lang="zh-TW" altLang="zh-CN" sz="2400" b="1" kern="1400" spc="100" dirty="0">
                <a:latin typeface="Times New Roman" pitchFamily="18" charset="0"/>
              </a:rPr>
              <a:t>（小前提），所以铁能导电（结论</a:t>
            </a:r>
            <a:r>
              <a:rPr lang="zh-CN" altLang="zh-CN" sz="2400" b="1" kern="1400" spc="100" dirty="0">
                <a:latin typeface="Times New Roman" pitchFamily="18" charset="0"/>
              </a:rPr>
              <a:t>）”</a:t>
            </a:r>
            <a:r>
              <a:rPr lang="zh-TW" altLang="zh-CN" sz="2400" b="1" kern="1400" spc="100" dirty="0">
                <a:latin typeface="Times New Roman" pitchFamily="18" charset="0"/>
              </a:rPr>
              <a:t>。推理过程中，大前提是带有普遍性的准则，通常它是经过实践证明的真理，是进行推理的基础和基本出发点，小前提给出一个特殊情况下的具体条件，它应该包含在大前提之中</a:t>
            </a:r>
            <a:r>
              <a:rPr lang="zh-TW" altLang="zh-CN" sz="2400" b="1" kern="1400" spc="100" dirty="0" smtClean="0">
                <a:latin typeface="Times New Roman" pitchFamily="18" charset="0"/>
              </a:rPr>
              <a:t>。</a:t>
            </a:r>
            <a:endParaRPr lang="en-US" altLang="zh-TW" sz="2400" b="1" kern="1400" spc="100" dirty="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p:sp>
        <p:nvSpPr>
          <p:cNvPr id="16" name="矩形 15"/>
          <p:cNvSpPr/>
          <p:nvPr/>
        </p:nvSpPr>
        <p:spPr>
          <a:xfrm>
            <a:off x="755650" y="1125538"/>
            <a:ext cx="7704138" cy="5047536"/>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大</a:t>
            </a:r>
            <a:r>
              <a:rPr lang="zh-TW" altLang="zh-CN" sz="2400" b="1" kern="1400" spc="100" dirty="0">
                <a:latin typeface="Times New Roman" pitchFamily="18" charset="0"/>
              </a:rPr>
              <a:t>、小前提里都含有一个共同的概念——这里是</a:t>
            </a:r>
            <a:r>
              <a:rPr lang="zh-CN" altLang="zh-CN" sz="2400" b="1" kern="1400" spc="100" dirty="0">
                <a:latin typeface="Times New Roman" pitchFamily="18" charset="0"/>
              </a:rPr>
              <a:t>“</a:t>
            </a:r>
            <a:r>
              <a:rPr lang="zh-TW" altLang="zh-CN" sz="2400" b="1" kern="1400" spc="100" dirty="0">
                <a:latin typeface="Times New Roman" pitchFamily="18" charset="0"/>
              </a:rPr>
              <a:t>金</a:t>
            </a:r>
            <a:r>
              <a:rPr lang="zh-CN" altLang="zh-CN" sz="2400" b="1" kern="1400" spc="100" dirty="0">
                <a:latin typeface="Times New Roman" pitchFamily="18" charset="0"/>
              </a:rPr>
              <a:t>属”</a:t>
            </a:r>
            <a:r>
              <a:rPr lang="zh-TW" altLang="zh-CN" sz="2400" b="1" kern="1400" spc="100" dirty="0">
                <a:latin typeface="Times New Roman" pitchFamily="18" charset="0"/>
              </a:rPr>
              <a:t>，普遍准则和具体条件相结合，则推出了最后的结论</a:t>
            </a:r>
            <a:r>
              <a:rPr lang="zh-CN" altLang="zh-CN" sz="2400" b="1" kern="1400" spc="100" dirty="0">
                <a:latin typeface="Times New Roman" pitchFamily="18" charset="0"/>
              </a:rPr>
              <a:t>“</a:t>
            </a:r>
            <a:r>
              <a:rPr lang="zh-TW" altLang="zh-CN" sz="2400" b="1" kern="1400" spc="100" dirty="0">
                <a:latin typeface="Times New Roman" pitchFamily="18" charset="0"/>
              </a:rPr>
              <a:t>铁能导电</a:t>
            </a:r>
            <a:r>
              <a:rPr lang="zh-CN" altLang="zh-CN" sz="2400" b="1" kern="1400" spc="100" dirty="0">
                <a:latin typeface="Times New Roman" pitchFamily="18" charset="0"/>
              </a:rPr>
              <a:t>”</a:t>
            </a:r>
            <a:r>
              <a:rPr lang="zh-TW" altLang="zh-CN" sz="2400" b="1" kern="1400" spc="100" dirty="0">
                <a:latin typeface="Times New Roman" pitchFamily="18" charset="0"/>
              </a:rPr>
              <a:t>。三段论推理法则渗透在人们的思维、言行、生活、工作、学习等各个方面。虽然口语中有时会省略大前提，比如说</a:t>
            </a:r>
            <a:r>
              <a:rPr lang="zh-CN" altLang="zh-CN" sz="2400" b="1" kern="1400" spc="100" dirty="0">
                <a:latin typeface="Times New Roman" pitchFamily="18" charset="0"/>
              </a:rPr>
              <a:t>“</a:t>
            </a:r>
            <a:r>
              <a:rPr lang="zh-TW" altLang="zh-CN" sz="2400" b="1" kern="1400" spc="100" dirty="0">
                <a:latin typeface="Times New Roman" pitchFamily="18" charset="0"/>
              </a:rPr>
              <a:t>铜当然会导电</a:t>
            </a:r>
            <a:r>
              <a:rPr lang="zh-CN" altLang="zh-CN" sz="2400" b="1" kern="1400" spc="100" dirty="0">
                <a:latin typeface="Times New Roman" pitchFamily="18" charset="0"/>
              </a:rPr>
              <a:t>！”</a:t>
            </a:r>
            <a:r>
              <a:rPr lang="zh-TW" altLang="zh-CN" sz="2400" b="1" kern="1400" spc="100" dirty="0">
                <a:latin typeface="Times New Roman" pitchFamily="18" charset="0"/>
              </a:rPr>
              <a:t>并没有提及</a:t>
            </a:r>
            <a:r>
              <a:rPr lang="zh-CN" altLang="zh-CN" sz="2400" b="1" kern="1400" spc="100" dirty="0">
                <a:latin typeface="Times New Roman" pitchFamily="18" charset="0"/>
              </a:rPr>
              <a:t>“</a:t>
            </a:r>
            <a:r>
              <a:rPr lang="zh-TW" altLang="zh-CN" sz="2400" b="1" kern="1400" spc="100" dirty="0">
                <a:latin typeface="Times New Roman" pitchFamily="18" charset="0"/>
              </a:rPr>
              <a:t>大前提</a:t>
            </a:r>
            <a:r>
              <a:rPr lang="zh-CN" altLang="zh-CN" sz="2400" b="1" kern="1400" spc="100" dirty="0">
                <a:latin typeface="Times New Roman" pitchFamily="18" charset="0"/>
              </a:rPr>
              <a:t>”</a:t>
            </a:r>
            <a:r>
              <a:rPr lang="zh-TW" altLang="zh-CN" sz="2400" b="1" kern="1400" spc="100" dirty="0">
                <a:latin typeface="Times New Roman" pitchFamily="18" charset="0"/>
              </a:rPr>
              <a:t>，但思维过程必然不会没有</a:t>
            </a:r>
            <a:r>
              <a:rPr lang="zh-CN" altLang="zh-CN" sz="2400" b="1" kern="1400" spc="100" dirty="0">
                <a:latin typeface="Times New Roman" pitchFamily="18" charset="0"/>
              </a:rPr>
              <a:t>“</a:t>
            </a:r>
            <a:r>
              <a:rPr lang="zh-TW" altLang="zh-CN" sz="2400" b="1" kern="1400" spc="100" dirty="0">
                <a:latin typeface="Times New Roman" pitchFamily="18" charset="0"/>
              </a:rPr>
              <a:t>大前提</a:t>
            </a:r>
            <a:r>
              <a:rPr lang="zh-CN" altLang="zh-CN" sz="2400" b="1" kern="1400" spc="100" dirty="0">
                <a:latin typeface="Times New Roman" pitchFamily="18" charset="0"/>
              </a:rPr>
              <a:t>”</a:t>
            </a:r>
            <a:r>
              <a:rPr lang="zh-TW" altLang="zh-CN" sz="2400" b="1" kern="1400" spc="100" dirty="0" smtClean="0">
                <a:latin typeface="Times New Roman" pitchFamily="18" charset="0"/>
              </a:rPr>
              <a:t>。</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经典逻辑</a:t>
            </a:r>
            <a:r>
              <a:rPr lang="zh-TW" altLang="zh-CN" sz="2400" b="1" kern="1400" spc="100" dirty="0">
                <a:latin typeface="Times New Roman" pitchFamily="18" charset="0"/>
              </a:rPr>
              <a:t>的</a:t>
            </a:r>
            <a:r>
              <a:rPr lang="zh-CN" altLang="zh-CN" sz="2400" b="1" kern="1400" spc="100" dirty="0" smtClean="0">
                <a:latin typeface="Times New Roman" pitchFamily="18" charset="0"/>
              </a:rPr>
              <a:t>三</a:t>
            </a:r>
            <a:r>
              <a:rPr lang="zh-TW" altLang="zh-CN" sz="2400" b="1" kern="1400" spc="100" dirty="0" smtClean="0">
                <a:latin typeface="Times New Roman" pitchFamily="18" charset="0"/>
              </a:rPr>
              <a:t>段论</a:t>
            </a:r>
            <a:r>
              <a:rPr lang="zh-TW" altLang="zh-CN" sz="2400" b="1" kern="1400" spc="100" dirty="0">
                <a:latin typeface="Times New Roman" pitchFamily="18" charset="0"/>
              </a:rPr>
              <a:t>中，所有的概念、命题都是精确的、清晰的。把二值逻辑三段论推理中包含的精确概念和精确命题，都换成模糊性的</a:t>
            </a:r>
            <a:r>
              <a:rPr lang="zh-CN" altLang="zh-CN" sz="2400" b="1" kern="1400" spc="100" dirty="0">
                <a:latin typeface="Times New Roman" pitchFamily="18" charset="0"/>
              </a:rPr>
              <a:t>，</a:t>
            </a:r>
            <a:r>
              <a:rPr lang="zh-TW" altLang="zh-CN" sz="2400" b="1" kern="1400" spc="100" dirty="0">
                <a:latin typeface="Times New Roman" pitchFamily="18" charset="0"/>
              </a:rPr>
              <a:t>就形成了</a:t>
            </a:r>
            <a:r>
              <a:rPr lang="zh-TW" altLang="zh-CN" sz="2400" b="1" kern="1400" spc="100" dirty="0">
                <a:solidFill>
                  <a:srgbClr val="FF0000"/>
                </a:solidFill>
                <a:latin typeface="Times New Roman" pitchFamily="18" charset="0"/>
              </a:rPr>
              <a:t>模糊逻辑推理</a:t>
            </a:r>
            <a:r>
              <a:rPr lang="zh-CN" altLang="zh-CN" sz="2400" b="1" kern="1400" spc="100" dirty="0">
                <a:solidFill>
                  <a:srgbClr val="FF0000"/>
                </a:solidFill>
                <a:latin typeface="Times New Roman" pitchFamily="18" charset="0"/>
              </a:rPr>
              <a:t>，</a:t>
            </a:r>
            <a:r>
              <a:rPr lang="zh-TW" altLang="zh-CN" sz="2400" b="1" kern="1400" spc="100" dirty="0">
                <a:solidFill>
                  <a:srgbClr val="FF0000"/>
                </a:solidFill>
                <a:latin typeface="Times New Roman" pitchFamily="18" charset="0"/>
              </a:rPr>
              <a:t>也称似然推理</a:t>
            </a:r>
            <a:r>
              <a:rPr lang="zh-TW" altLang="zh-CN" sz="2400" b="1" kern="1400" spc="100" dirty="0">
                <a:latin typeface="Times New Roman" pitchFamily="18" charset="0"/>
              </a:rPr>
              <a:t>。虽然二者使用的概念</a:t>
            </a:r>
            <a:r>
              <a:rPr lang="zh-CN" altLang="zh-CN" sz="2400" b="1" kern="1400" spc="100" dirty="0">
                <a:latin typeface="Times New Roman" pitchFamily="18" charset="0"/>
              </a:rPr>
              <a:t>、</a:t>
            </a:r>
            <a:r>
              <a:rPr lang="zh-TW" altLang="zh-CN" sz="2400" b="1" kern="1400" spc="100" dirty="0">
                <a:latin typeface="Times New Roman" pitchFamily="18" charset="0"/>
              </a:rPr>
              <a:t>命题性质不同</a:t>
            </a:r>
            <a:r>
              <a:rPr lang="zh-CN" altLang="zh-CN" sz="2400" b="1" kern="1400" spc="100" dirty="0">
                <a:latin typeface="Times New Roman" pitchFamily="18" charset="0"/>
              </a:rPr>
              <a:t>，</a:t>
            </a:r>
            <a:r>
              <a:rPr lang="zh-TW" altLang="zh-CN" sz="2400" b="1" kern="1400" spc="100" dirty="0">
                <a:latin typeface="Times New Roman" pitchFamily="18" charset="0"/>
              </a:rPr>
              <a:t>但是连接前提和结论的推理模式完全一样，思路共通</a:t>
            </a:r>
            <a:r>
              <a:rPr lang="zh-TW" altLang="zh-CN" sz="2400" b="1" kern="1400" spc="100" dirty="0" smtClean="0">
                <a:latin typeface="Times New Roman" pitchFamily="18" charset="0"/>
              </a:rPr>
              <a:t>。</a:t>
            </a:r>
            <a:endParaRPr lang="en-US" altLang="zh-TW" sz="2400" b="1" kern="1400" spc="100" dirty="0">
              <a:latin typeface="Times New Roman" pitchFamily="18" charset="0"/>
            </a:endParaRPr>
          </a:p>
        </p:txBody>
      </p:sp>
    </p:spTree>
    <p:extLst>
      <p:ext uri="{BB962C8B-B14F-4D97-AF65-F5344CB8AC3E}">
        <p14:creationId xmlns:p14="http://schemas.microsoft.com/office/powerpoint/2010/main" val="117052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p:sp>
        <p:nvSpPr>
          <p:cNvPr id="16" name="矩形 15"/>
          <p:cNvSpPr/>
          <p:nvPr/>
        </p:nvSpPr>
        <p:spPr>
          <a:xfrm>
            <a:off x="755650" y="1125538"/>
            <a:ext cx="7704138" cy="397031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大前提</a:t>
            </a:r>
            <a:r>
              <a:rPr lang="zh-TW" altLang="zh-CN" sz="2400" b="1" kern="1400" spc="100" dirty="0">
                <a:latin typeface="Times New Roman" pitchFamily="18" charset="0"/>
              </a:rPr>
              <a:t>：	西红柿变</a:t>
            </a:r>
            <a:r>
              <a:rPr lang="zh-TW" altLang="zh-CN" sz="2400" b="1" kern="1400" spc="100" dirty="0">
                <a:solidFill>
                  <a:srgbClr val="FF0000"/>
                </a:solidFill>
                <a:latin typeface="Times New Roman" pitchFamily="18" charset="0"/>
              </a:rPr>
              <a:t>红</a:t>
            </a:r>
            <a:r>
              <a:rPr lang="zh-TW" altLang="zh-CN" sz="2400" b="1" kern="1400" spc="100" dirty="0">
                <a:latin typeface="Times New Roman" pitchFamily="18" charset="0"/>
              </a:rPr>
              <a:t>时就</a:t>
            </a:r>
            <a:r>
              <a:rPr lang="zh-TW" altLang="zh-CN" sz="2400" b="1" kern="1400" spc="100" dirty="0">
                <a:solidFill>
                  <a:srgbClr val="FF0000"/>
                </a:solidFill>
                <a:latin typeface="Times New Roman" pitchFamily="18" charset="0"/>
              </a:rPr>
              <a:t>熟</a:t>
            </a:r>
            <a:r>
              <a:rPr lang="zh-TW" altLang="zh-CN" sz="2400" b="1" kern="1400" spc="100" dirty="0" smtClean="0">
                <a:latin typeface="Times New Roman" pitchFamily="18" charset="0"/>
              </a:rPr>
              <a:t>了（</a:t>
            </a:r>
            <a:r>
              <a:rPr lang="zh-TW" altLang="zh-CN" sz="2400" b="1" kern="1400" spc="100" dirty="0">
                <a:latin typeface="Times New Roman" pitchFamily="18" charset="0"/>
              </a:rPr>
              <a:t>模糊条件命题或模糊假言判断</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小前提：	这个西红柿有点</a:t>
            </a:r>
            <a:r>
              <a:rPr lang="zh-TW" altLang="zh-CN" sz="2400" b="1" kern="1400" spc="100" dirty="0">
                <a:solidFill>
                  <a:srgbClr val="FF0000"/>
                </a:solidFill>
                <a:latin typeface="Times New Roman" pitchFamily="18" charset="0"/>
              </a:rPr>
              <a:t>红</a:t>
            </a:r>
            <a:r>
              <a:rPr lang="zh-TW" altLang="zh-CN" sz="2400" b="1" kern="1400" spc="100" dirty="0">
                <a:latin typeface="Times New Roman" pitchFamily="18" charset="0"/>
              </a:rPr>
              <a:t>	（模糊命题）</a:t>
            </a:r>
            <a:endParaRPr lang="zh-CN" altLang="zh-CN" sz="2400" b="1" kern="1400" spc="100" dirty="0">
              <a:latin typeface="Times New Roman" pitchFamily="18" charset="0"/>
            </a:endParaRPr>
          </a:p>
          <a:p>
            <a:pPr>
              <a:spcBef>
                <a:spcPts val="600"/>
              </a:spcBef>
              <a:spcAft>
                <a:spcPts val="600"/>
              </a:spcAft>
              <a:buClr>
                <a:srgbClr val="C00000"/>
              </a:buClr>
              <a:defRPr/>
            </a:pPr>
            <a:r>
              <a:rPr lang="zh-CN" altLang="zh-CN" sz="2400" b="1" kern="1400" spc="100" dirty="0">
                <a:latin typeface="Times New Roman" pitchFamily="18" charset="0"/>
              </a:rPr>
              <a:t>（</a:t>
            </a:r>
            <a:r>
              <a:rPr lang="zh-TW" altLang="zh-CN" sz="2400" b="1" kern="1400" spc="100" dirty="0">
                <a:latin typeface="Times New Roman" pitchFamily="18" charset="0"/>
              </a:rPr>
              <a:t>大前提和小前提中都含有西红柿的颜色——</a:t>
            </a:r>
            <a:r>
              <a:rPr lang="zh-CN" altLang="zh-CN" sz="2400" b="1" kern="1400" spc="100" dirty="0">
                <a:latin typeface="Times New Roman" pitchFamily="18" charset="0"/>
              </a:rPr>
              <a:t>“</a:t>
            </a:r>
            <a:r>
              <a:rPr lang="zh-TW" altLang="zh-CN" sz="2400" b="1" kern="1400" spc="100" dirty="0">
                <a:latin typeface="Times New Roman" pitchFamily="18" charset="0"/>
              </a:rPr>
              <a:t>红</a:t>
            </a:r>
            <a:r>
              <a:rPr lang="zh-CN" altLang="zh-CN" sz="2400" b="1" kern="1400" spc="100" dirty="0">
                <a:latin typeface="Times New Roman" pitchFamily="18" charset="0"/>
              </a:rPr>
              <a:t>”</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a:spcBef>
                <a:spcPts val="600"/>
              </a:spcBef>
              <a:spcAft>
                <a:spcPts val="600"/>
              </a:spcAft>
              <a:buClr>
                <a:srgbClr val="C00000"/>
              </a:buClr>
              <a:defRPr/>
            </a:pP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结论：	</a:t>
            </a:r>
            <a:r>
              <a:rPr lang="zh-TW" altLang="zh-CN" sz="2400" b="1" kern="1400" spc="100" dirty="0" smtClean="0">
                <a:latin typeface="Times New Roman" pitchFamily="18" charset="0"/>
              </a:rPr>
              <a:t>这个</a:t>
            </a:r>
            <a:r>
              <a:rPr lang="zh-TW" altLang="zh-CN" sz="2400" b="1" kern="1400" spc="100" dirty="0">
                <a:latin typeface="Times New Roman" pitchFamily="18" charset="0"/>
              </a:rPr>
              <a:t>西红柿有点</a:t>
            </a:r>
            <a:r>
              <a:rPr lang="zh-TW" altLang="zh-CN" sz="2400" b="1" kern="1400" spc="100" dirty="0">
                <a:solidFill>
                  <a:srgbClr val="FF0000"/>
                </a:solidFill>
                <a:latin typeface="Times New Roman" pitchFamily="18" charset="0"/>
              </a:rPr>
              <a:t>熟</a:t>
            </a:r>
            <a:r>
              <a:rPr lang="zh-TW" altLang="zh-CN" sz="2400" b="1" kern="1400" spc="100" dirty="0">
                <a:latin typeface="Times New Roman" pitchFamily="18" charset="0"/>
              </a:rPr>
              <a:t>	（新模糊命题）</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TW" sz="2400" b="1" kern="1400" spc="100" dirty="0">
              <a:latin typeface="Times New Roman" pitchFamily="18" charset="0"/>
            </a:endParaRPr>
          </a:p>
        </p:txBody>
      </p:sp>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p:sp>
        <p:nvSpPr>
          <p:cNvPr id="16" name="矩形 15"/>
          <p:cNvSpPr/>
          <p:nvPr/>
        </p:nvSpPr>
        <p:spPr>
          <a:xfrm>
            <a:off x="755650" y="1125538"/>
            <a:ext cx="7704138" cy="357020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该</a:t>
            </a:r>
            <a:r>
              <a:rPr lang="zh-TW" altLang="zh-CN" sz="2400" b="1" kern="1400" spc="100" dirty="0">
                <a:latin typeface="Times New Roman" pitchFamily="18" charset="0"/>
              </a:rPr>
              <a:t>例中</a:t>
            </a:r>
            <a:r>
              <a:rPr lang="zh-CN" altLang="zh-CN" sz="2400" b="1" kern="1400" spc="100" dirty="0">
                <a:latin typeface="Times New Roman" pitchFamily="18" charset="0"/>
              </a:rPr>
              <a:t>“</a:t>
            </a:r>
            <a:r>
              <a:rPr lang="zh-TW" altLang="zh-CN" sz="2400" b="1" kern="1400" spc="100" dirty="0">
                <a:latin typeface="Times New Roman" pitchFamily="18" charset="0"/>
              </a:rPr>
              <a:t>红</a:t>
            </a:r>
            <a:r>
              <a:rPr lang="zh-CN" altLang="zh-CN" sz="2400" b="1" kern="1400" spc="100" dirty="0">
                <a:latin typeface="Times New Roman" pitchFamily="18" charset="0"/>
              </a:rPr>
              <a:t>”</a:t>
            </a:r>
            <a:r>
              <a:rPr lang="zh-TW" altLang="zh-CN" sz="2400" b="1" kern="1400" spc="100" dirty="0">
                <a:latin typeface="Times New Roman" pitchFamily="18" charset="0"/>
              </a:rPr>
              <a:t>、</a:t>
            </a:r>
            <a:r>
              <a:rPr lang="zh-CN" altLang="zh-CN" sz="2400" b="1" kern="1400" spc="100" dirty="0">
                <a:latin typeface="Times New Roman" pitchFamily="18" charset="0"/>
              </a:rPr>
              <a:t>“</a:t>
            </a:r>
            <a:r>
              <a:rPr lang="zh-TW" altLang="zh-CN" sz="2400" b="1" kern="1400" spc="100" dirty="0">
                <a:latin typeface="Times New Roman" pitchFamily="18" charset="0"/>
              </a:rPr>
              <a:t>熟</a:t>
            </a:r>
            <a:r>
              <a:rPr lang="zh-CN" altLang="zh-CN" sz="2400" b="1" kern="1400" spc="100" dirty="0">
                <a:latin typeface="Times New Roman" pitchFamily="18" charset="0"/>
              </a:rPr>
              <a:t>”</a:t>
            </a:r>
            <a:r>
              <a:rPr lang="zh-TW" altLang="zh-CN" sz="2400" b="1" kern="1400" spc="100" dirty="0">
                <a:latin typeface="Times New Roman" pitchFamily="18" charset="0"/>
              </a:rPr>
              <a:t>、</a:t>
            </a:r>
            <a:r>
              <a:rPr lang="zh-CN" altLang="zh-CN" sz="2400" b="1" kern="1400" spc="100" dirty="0">
                <a:latin typeface="Times New Roman" pitchFamily="18" charset="0"/>
              </a:rPr>
              <a:t>“</a:t>
            </a:r>
            <a:r>
              <a:rPr lang="zh-TW" altLang="zh-CN" sz="2400" b="1" kern="1400" spc="100" dirty="0">
                <a:latin typeface="Times New Roman" pitchFamily="18" charset="0"/>
              </a:rPr>
              <a:t>有点红</a:t>
            </a:r>
            <a:r>
              <a:rPr lang="zh-CN" altLang="zh-CN" sz="2400" b="1" kern="1400" spc="100" dirty="0">
                <a:latin typeface="Times New Roman" pitchFamily="18" charset="0"/>
              </a:rPr>
              <a:t>”</a:t>
            </a:r>
            <a:r>
              <a:rPr lang="zh-TW" altLang="zh-CN" sz="2400" b="1" kern="1400" spc="100" dirty="0">
                <a:latin typeface="Times New Roman" pitchFamily="18" charset="0"/>
              </a:rPr>
              <a:t>和</a:t>
            </a:r>
            <a:r>
              <a:rPr lang="zh-CN" altLang="zh-CN" sz="2400" b="1" kern="1400" spc="100" dirty="0">
                <a:latin typeface="Times New Roman" pitchFamily="18" charset="0"/>
              </a:rPr>
              <a:t>“</a:t>
            </a:r>
            <a:r>
              <a:rPr lang="zh-TW" altLang="zh-CN" sz="2400" b="1" kern="1400" spc="100" dirty="0">
                <a:latin typeface="Times New Roman" pitchFamily="18" charset="0"/>
              </a:rPr>
              <a:t>有点熟</a:t>
            </a:r>
            <a:r>
              <a:rPr lang="zh-CN" altLang="zh-CN" sz="2400" b="1" kern="1400" spc="100" dirty="0">
                <a:latin typeface="Times New Roman" pitchFamily="18" charset="0"/>
              </a:rPr>
              <a:t>”</a:t>
            </a:r>
            <a:r>
              <a:rPr lang="zh-TW" altLang="zh-CN" sz="2400" b="1" kern="1400" spc="100" dirty="0">
                <a:latin typeface="Times New Roman" pitchFamily="18" charset="0"/>
              </a:rPr>
              <a:t>都是外延不清晰的模糊概念，因此大前提(条件命题）、小前提（简单命题）和结论（新命题）都</a:t>
            </a:r>
            <a:r>
              <a:rPr lang="zh-CN" altLang="zh-CN" sz="2400" b="1" kern="1400" spc="100" dirty="0">
                <a:latin typeface="Times New Roman" pitchFamily="18" charset="0"/>
              </a:rPr>
              <a:t>属</a:t>
            </a:r>
            <a:r>
              <a:rPr lang="zh-TW" altLang="zh-CN" sz="2400" b="1" kern="1400" spc="100" dirty="0">
                <a:latin typeface="Times New Roman" pitchFamily="18" charset="0"/>
              </a:rPr>
              <a:t>模糊命题。</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把这种含有模糊性概念、模糊命题的</a:t>
            </a:r>
            <a:r>
              <a:rPr lang="zh-CN" altLang="zh-CN" sz="2400" b="1" kern="1400" spc="100" dirty="0">
                <a:latin typeface="Times New Roman" pitchFamily="18" charset="0"/>
              </a:rPr>
              <a:t>“</a:t>
            </a:r>
            <a:r>
              <a:rPr lang="zh-TW" altLang="zh-CN" sz="2400" b="1" kern="1400" spc="100" dirty="0">
                <a:latin typeface="Times New Roman" pitchFamily="18" charset="0"/>
              </a:rPr>
              <a:t>三段论</a:t>
            </a:r>
            <a:r>
              <a:rPr lang="zh-CN" altLang="zh-CN" sz="2400" b="1" kern="1400" spc="100" dirty="0">
                <a:latin typeface="Times New Roman" pitchFamily="18" charset="0"/>
              </a:rPr>
              <a:t>”</a:t>
            </a:r>
            <a:r>
              <a:rPr lang="zh-TW" altLang="zh-CN" sz="2400" b="1" kern="1400" spc="100" dirty="0">
                <a:latin typeface="Times New Roman" pitchFamily="18" charset="0"/>
              </a:rPr>
              <a:t>式逻辑演绎推理，称之为</a:t>
            </a:r>
            <a:r>
              <a:rPr lang="zh-TW" altLang="zh-CN" sz="2400" b="1" kern="1400" spc="100" dirty="0">
                <a:solidFill>
                  <a:srgbClr val="FF0000"/>
                </a:solidFill>
                <a:latin typeface="Times New Roman" pitchFamily="18" charset="0"/>
              </a:rPr>
              <a:t>模糊逻辑推理</a:t>
            </a:r>
            <a:r>
              <a:rPr lang="zh-TW" altLang="zh-CN" sz="2400" b="1" kern="1400" spc="100" dirty="0">
                <a:latin typeface="Times New Roman" pitchFamily="18" charset="0"/>
              </a:rPr>
              <a:t>。由于这里联系大前提和小前提的概念是模糊的（</a:t>
            </a:r>
            <a:r>
              <a:rPr lang="zh-CN" altLang="zh-CN" sz="2400" b="1" kern="1400" spc="100" dirty="0">
                <a:latin typeface="Times New Roman" pitchFamily="18" charset="0"/>
              </a:rPr>
              <a:t>“</a:t>
            </a:r>
            <a:r>
              <a:rPr lang="zh-TW" altLang="zh-CN" sz="2400" b="1" kern="1400" spc="100" dirty="0">
                <a:latin typeface="Times New Roman" pitchFamily="18" charset="0"/>
              </a:rPr>
              <a:t>红</a:t>
            </a:r>
            <a:r>
              <a:rPr lang="zh-CN" altLang="zh-CN" sz="2400" b="1" kern="1400" spc="100" dirty="0">
                <a:latin typeface="Times New Roman" pitchFamily="18" charset="0"/>
              </a:rPr>
              <a:t>”</a:t>
            </a:r>
            <a:r>
              <a:rPr lang="zh-TW" altLang="zh-CN" sz="2400" b="1" kern="1400" spc="100" dirty="0">
                <a:latin typeface="Times New Roman" pitchFamily="18" charset="0"/>
              </a:rPr>
              <a:t>和</a:t>
            </a:r>
            <a:r>
              <a:rPr lang="zh-CN" altLang="zh-CN" sz="2400" b="1" kern="1400" spc="100" dirty="0">
                <a:latin typeface="Times New Roman" pitchFamily="18" charset="0"/>
              </a:rPr>
              <a:t>“</a:t>
            </a:r>
            <a:r>
              <a:rPr lang="zh-TW" altLang="zh-CN" sz="2400" b="1" kern="1400" spc="100" dirty="0">
                <a:latin typeface="Times New Roman" pitchFamily="18" charset="0"/>
              </a:rPr>
              <a:t>有点红</a:t>
            </a:r>
            <a:r>
              <a:rPr lang="zh-CN" altLang="zh-CN" sz="2400" b="1" kern="1400" spc="100" dirty="0">
                <a:latin typeface="Times New Roman" pitchFamily="18" charset="0"/>
              </a:rPr>
              <a:t>”</a:t>
            </a:r>
            <a:r>
              <a:rPr lang="zh-TW" altLang="zh-CN" sz="2400" b="1" kern="1400" spc="100" dirty="0">
                <a:latin typeface="Times New Roman" pitchFamily="18" charset="0"/>
              </a:rPr>
              <a:t>），并不完全相同，所以常称这种模糊逻辑推理为</a:t>
            </a:r>
            <a:r>
              <a:rPr lang="zh-TW" altLang="zh-CN" sz="2400" b="1" kern="1400" spc="100" dirty="0">
                <a:solidFill>
                  <a:srgbClr val="FF0000"/>
                </a:solidFill>
                <a:latin typeface="Times New Roman" pitchFamily="18" charset="0"/>
              </a:rPr>
              <a:t>近似推理或似然推理</a:t>
            </a:r>
            <a:r>
              <a:rPr lang="zh-TW" altLang="zh-CN" sz="2400" b="1" kern="1400" spc="100" dirty="0">
                <a:latin typeface="Times New Roman" pitchFamily="18" charset="0"/>
              </a:rPr>
              <a:t>。</a:t>
            </a:r>
            <a:endParaRPr lang="zh-CN" altLang="zh-CN" sz="2400" b="1" kern="1400" spc="100" dirty="0">
              <a:latin typeface="Times New Roman" pitchFamily="18" charset="0"/>
            </a:endParaRPr>
          </a:p>
        </p:txBody>
      </p:sp>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p:sp>
        <p:nvSpPr>
          <p:cNvPr id="16" name="矩形 15"/>
          <p:cNvSpPr/>
          <p:nvPr/>
        </p:nvSpPr>
        <p:spPr>
          <a:xfrm>
            <a:off x="755650" y="1125538"/>
            <a:ext cx="7704138" cy="409342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在</a:t>
            </a:r>
            <a:r>
              <a:rPr lang="zh-TW" altLang="zh-CN" sz="2400" b="1" kern="1400" spc="100" dirty="0">
                <a:latin typeface="Times New Roman" pitchFamily="18" charset="0"/>
              </a:rPr>
              <a:t>传统逻辑推理中，作为小前提的命题和作为结论的命题，只能取</a:t>
            </a:r>
            <a:r>
              <a:rPr lang="zh-CN" altLang="zh-CN" sz="2400" b="1" kern="1400" spc="100" dirty="0">
                <a:latin typeface="Times New Roman" pitchFamily="18" charset="0"/>
              </a:rPr>
              <a:t>“</a:t>
            </a:r>
            <a:r>
              <a:rPr lang="zh-TW" altLang="zh-CN" sz="2400" b="1" kern="1400" spc="100" dirty="0">
                <a:latin typeface="Times New Roman" pitchFamily="18" charset="0"/>
              </a:rPr>
              <a:t>肯定</a:t>
            </a:r>
            <a:r>
              <a:rPr lang="zh-CN" altLang="zh-CN" sz="2400" b="1" kern="1400" spc="100" dirty="0">
                <a:latin typeface="Times New Roman" pitchFamily="18" charset="0"/>
              </a:rPr>
              <a:t>”</a:t>
            </a:r>
            <a:r>
              <a:rPr lang="zh-TW" altLang="zh-CN" sz="2400" b="1" kern="1400" spc="100" dirty="0">
                <a:latin typeface="Times New Roman" pitchFamily="18" charset="0"/>
              </a:rPr>
              <a:t>或</a:t>
            </a:r>
            <a:r>
              <a:rPr lang="zh-CN" altLang="zh-CN" sz="2400" b="1" kern="1400" spc="100" dirty="0">
                <a:latin typeface="Times New Roman" pitchFamily="18" charset="0"/>
              </a:rPr>
              <a:t>“</a:t>
            </a:r>
            <a:r>
              <a:rPr lang="zh-TW" altLang="zh-CN" sz="2400" b="1" kern="1400" spc="100" dirty="0">
                <a:latin typeface="Times New Roman" pitchFamily="18" charset="0"/>
              </a:rPr>
              <a:t>否定</a:t>
            </a:r>
            <a:r>
              <a:rPr lang="zh-CN" altLang="zh-CN" sz="2400" b="1" kern="1400" spc="100" dirty="0">
                <a:latin typeface="Times New Roman" pitchFamily="18" charset="0"/>
              </a:rPr>
              <a:t>”</a:t>
            </a:r>
            <a:r>
              <a:rPr lang="zh-TW" altLang="zh-CN" sz="2400" b="1" kern="1400" spc="100" dirty="0">
                <a:latin typeface="Times New Roman" pitchFamily="18" charset="0"/>
              </a:rPr>
              <a:t>两种结论，即它们的真值只能取1或0。但是在近似推理中，由于大前提、小前提都是模糊命题，它的真值则扩大成了从0到1间的任意实数值。这一变化明显影响到近似推理的结果，作为结果的新命题就不能只有</a:t>
            </a:r>
            <a:r>
              <a:rPr lang="zh-CN" altLang="zh-CN" sz="2400" b="1" kern="1400" spc="100" dirty="0">
                <a:latin typeface="Times New Roman" pitchFamily="18" charset="0"/>
              </a:rPr>
              <a:t>“</a:t>
            </a:r>
            <a:r>
              <a:rPr lang="zh-TW" altLang="zh-CN" sz="2400" b="1" kern="1400" spc="100" dirty="0">
                <a:latin typeface="Times New Roman" pitchFamily="18" charset="0"/>
              </a:rPr>
              <a:t>肯定</a:t>
            </a:r>
            <a:r>
              <a:rPr lang="zh-CN" altLang="zh-CN" sz="2400" b="1" kern="1400" spc="100" dirty="0">
                <a:latin typeface="Times New Roman" pitchFamily="18" charset="0"/>
              </a:rPr>
              <a:t>”</a:t>
            </a:r>
            <a:r>
              <a:rPr lang="zh-TW" altLang="zh-CN" sz="2400" b="1" kern="1400" spc="100" dirty="0">
                <a:latin typeface="Times New Roman" pitchFamily="18" charset="0"/>
              </a:rPr>
              <a:t>和</a:t>
            </a:r>
            <a:r>
              <a:rPr lang="zh-CN" altLang="zh-CN" sz="2400" b="1" kern="1400" spc="100" dirty="0">
                <a:latin typeface="Times New Roman" pitchFamily="18" charset="0"/>
              </a:rPr>
              <a:t>“</a:t>
            </a:r>
            <a:r>
              <a:rPr lang="zh-TW" altLang="zh-CN" sz="2400" b="1" kern="1400" spc="100" dirty="0">
                <a:latin typeface="Times New Roman" pitchFamily="18" charset="0"/>
              </a:rPr>
              <a:t>否定</a:t>
            </a:r>
            <a:r>
              <a:rPr lang="zh-CN" altLang="zh-CN" sz="2400" b="1" kern="1400" spc="100" dirty="0">
                <a:latin typeface="Times New Roman" pitchFamily="18" charset="0"/>
              </a:rPr>
              <a:t>”</a:t>
            </a:r>
            <a:r>
              <a:rPr lang="zh-TW" altLang="zh-CN" sz="2400" b="1" kern="1400" spc="100" dirty="0">
                <a:latin typeface="Times New Roman" pitchFamily="18" charset="0"/>
              </a:rPr>
              <a:t>两个结论</a:t>
            </a:r>
            <a:r>
              <a:rPr lang="zh-TW" altLang="zh-CN" sz="2400" b="1" kern="1400" spc="100" dirty="0" smtClean="0">
                <a:latin typeface="Times New Roman" pitchFamily="18" charset="0"/>
              </a:rPr>
              <a:t>。</a:t>
            </a:r>
            <a:endParaRPr lang="en-US" altLang="zh-TW"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模糊逻辑推理中，如何根据大前提和小前提的真值来确定新结论——新模糊命题的</a:t>
            </a:r>
            <a:r>
              <a:rPr lang="zh-TW" altLang="zh-CN" sz="2400" b="1" kern="1400" spc="100" dirty="0" smtClean="0">
                <a:latin typeface="Times New Roman" pitchFamily="18" charset="0"/>
              </a:rPr>
              <a:t>真值</a:t>
            </a:r>
            <a:r>
              <a:rPr lang="zh-CN" altLang="en-US" sz="2400" b="1" kern="1400" spc="100" dirty="0" smtClean="0">
                <a:latin typeface="Times New Roman" pitchFamily="18" charset="0"/>
              </a:rPr>
              <a:t>？</a:t>
            </a:r>
            <a:endParaRPr lang="zh-CN" altLang="zh-CN" sz="2400" b="1" kern="1400" spc="100" dirty="0">
              <a:latin typeface="Times New Roman" pitchFamily="18" charset="0"/>
            </a:endParaRPr>
          </a:p>
        </p:txBody>
      </p:sp>
    </p:spTree>
    <p:extLst>
      <p:ext uri="{BB962C8B-B14F-4D97-AF65-F5344CB8AC3E}">
        <p14:creationId xmlns:p14="http://schemas.microsoft.com/office/powerpoint/2010/main" val="2422324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4.3 </a:t>
            </a:r>
            <a:r>
              <a:rPr lang="zh-CN" altLang="en-US" sz="3200" b="1" dirty="0" smtClean="0">
                <a:solidFill>
                  <a:schemeClr val="bg1"/>
                </a:solidFill>
              </a:rPr>
              <a:t>近似推理及其合成法则</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501361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4.3.2  </a:t>
                </a:r>
                <a:r>
                  <a:rPr lang="zh-CN" altLang="en-US" sz="2400" b="1" kern="1400" spc="100" dirty="0" smtClean="0">
                    <a:solidFill>
                      <a:srgbClr val="FF0000"/>
                    </a:solidFill>
                    <a:latin typeface="Times New Roman" pitchFamily="18" charset="0"/>
                  </a:rPr>
                  <a:t>模糊逻辑推理的合成法则</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smtClean="0">
                    <a:latin typeface="Times New Roman" pitchFamily="18" charset="0"/>
                  </a:rPr>
                  <a:t>基于</a:t>
                </a:r>
                <a:r>
                  <a:rPr lang="zh-TW" altLang="zh-CN" sz="2400" b="1" kern="1400" spc="100" dirty="0">
                    <a:latin typeface="Times New Roman" pitchFamily="18" charset="0"/>
                  </a:rPr>
                  <a:t>近似推理的基本思想</a:t>
                </a:r>
                <a:r>
                  <a:rPr lang="zh-CN" altLang="zh-CN" sz="2400" b="1" kern="1400" spc="100" dirty="0">
                    <a:latin typeface="Times New Roman" pitchFamily="18" charset="0"/>
                  </a:rPr>
                  <a:t>，</a:t>
                </a:r>
                <a:r>
                  <a:rPr lang="zh-TW" altLang="zh-CN" sz="2400" b="1" kern="1400" spc="100" dirty="0">
                    <a:latin typeface="Times New Roman" pitchFamily="18" charset="0"/>
                  </a:rPr>
                  <a:t>1973年</a:t>
                </a:r>
                <a:r>
                  <a:rPr lang="zh-CN" altLang="zh-CN" sz="2400" b="1" kern="1400" spc="100" dirty="0">
                    <a:latin typeface="Times New Roman" pitchFamily="18" charset="0"/>
                  </a:rPr>
                  <a:t>，</a:t>
                </a:r>
                <a:r>
                  <a:rPr lang="zh-TW" altLang="zh-CN" sz="2400" b="1" kern="1400" spc="100" dirty="0">
                    <a:latin typeface="Times New Roman" pitchFamily="18" charset="0"/>
                  </a:rPr>
                  <a:t>扎德提出了模糊逻辑推理的合成法则</a:t>
                </a:r>
                <a:r>
                  <a:rPr lang="zh-CN" altLang="zh-CN" sz="2400" b="1" kern="1400" spc="100" dirty="0">
                    <a:latin typeface="Times New Roman" pitchFamily="18" charset="0"/>
                  </a:rPr>
                  <a:t>。</a:t>
                </a:r>
                <a:r>
                  <a:rPr lang="zh-TW" altLang="zh-CN" sz="2400" b="1" kern="1400" spc="100" dirty="0">
                    <a:latin typeface="Times New Roman" pitchFamily="18" charset="0"/>
                  </a:rPr>
                  <a:t>下面用前面关于</a:t>
                </a:r>
                <a:r>
                  <a:rPr lang="zh-CN" altLang="zh-CN" sz="2400" b="1" kern="1400" spc="100" dirty="0">
                    <a:latin typeface="Times New Roman" pitchFamily="18" charset="0"/>
                  </a:rPr>
                  <a:t>“</a:t>
                </a:r>
                <a:r>
                  <a:rPr lang="zh-TW" altLang="zh-CN" sz="2400" b="1" kern="1400" spc="100" dirty="0">
                    <a:latin typeface="Times New Roman" pitchFamily="18" charset="0"/>
                  </a:rPr>
                  <a:t>西红柿成熟</a:t>
                </a:r>
                <a:r>
                  <a:rPr lang="zh-CN" altLang="zh-CN" sz="2400" b="1" kern="1400" spc="100" dirty="0">
                    <a:latin typeface="Times New Roman" pitchFamily="18" charset="0"/>
                  </a:rPr>
                  <a:t>”</a:t>
                </a:r>
                <a:r>
                  <a:rPr lang="zh-TW" altLang="zh-CN" sz="2400" b="1" kern="1400" spc="100" dirty="0">
                    <a:latin typeface="Times New Roman" pitchFamily="18" charset="0"/>
                  </a:rPr>
                  <a:t>的例子，说明扎德近似推理</a:t>
                </a:r>
                <a:r>
                  <a:rPr lang="zh-CN" altLang="zh-CN" sz="2400" b="1" kern="1400" spc="100" dirty="0">
                    <a:latin typeface="Times New Roman" pitchFamily="18" charset="0"/>
                  </a:rPr>
                  <a:t>“</a:t>
                </a:r>
                <a:r>
                  <a:rPr lang="zh-TW" altLang="zh-CN" sz="2400" b="1" kern="1400" spc="100" dirty="0">
                    <a:latin typeface="Times New Roman" pitchFamily="18" charset="0"/>
                  </a:rPr>
                  <a:t>合成法则</a:t>
                </a:r>
                <a:r>
                  <a:rPr lang="zh-CN" altLang="zh-CN" sz="2400" b="1" kern="1400" spc="100" dirty="0">
                    <a:latin typeface="Times New Roman" pitchFamily="18" charset="0"/>
                  </a:rPr>
                  <a:t>”</a:t>
                </a:r>
                <a:r>
                  <a:rPr lang="zh-TW" altLang="zh-CN" sz="2400" b="1" kern="1400" spc="100" dirty="0">
                    <a:latin typeface="Times New Roman" pitchFamily="18" charset="0"/>
                  </a:rPr>
                  <a:t>的基本思想。</a:t>
                </a:r>
                <a:endParaRPr lang="zh-CN"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TW" altLang="zh-CN" sz="2400" b="1" kern="1400" spc="100" dirty="0">
                    <a:latin typeface="Times New Roman" pitchFamily="18" charset="0"/>
                  </a:rPr>
                  <a:t>设 </a:t>
                </a:r>
                <a:r>
                  <a:rPr lang="en-US" altLang="zh-CN" sz="2400" b="1" kern="1400" spc="100" dirty="0" smtClean="0">
                    <a:latin typeface="Times New Roman" pitchFamily="18" charset="0"/>
                  </a:rPr>
                  <a:t>a</a:t>
                </a:r>
                <a:r>
                  <a:rPr lang="zh-TW" altLang="zh-CN" sz="2400" b="1" kern="1400" spc="100" dirty="0" smtClean="0">
                    <a:latin typeface="Times New Roman" pitchFamily="18" charset="0"/>
                  </a:rPr>
                  <a:t>——</a:t>
                </a:r>
                <a:r>
                  <a:rPr lang="zh-TW" altLang="zh-CN" sz="2400" b="1" kern="1400" spc="100" dirty="0">
                    <a:latin typeface="Times New Roman" pitchFamily="18" charset="0"/>
                  </a:rPr>
                  <a:t>西红柿的颜色</a:t>
                </a:r>
                <a:r>
                  <a:rPr lang="zh-TW" altLang="zh-CN" sz="2400" b="1" kern="1400" spc="100" dirty="0" smtClean="0">
                    <a:latin typeface="Times New Roman" pitchFamily="18" charset="0"/>
                  </a:rPr>
                  <a:t>；</a:t>
                </a:r>
                <a:r>
                  <a:rPr lang="en-US" altLang="zh-CN" sz="2400" b="1" kern="1400" spc="100" dirty="0" smtClean="0">
                    <a:latin typeface="Times New Roman" pitchFamily="18" charset="0"/>
                  </a:rPr>
                  <a:t>u</a:t>
                </a:r>
                <a:r>
                  <a:rPr lang="zh-TW" altLang="zh-CN" sz="2400" b="1" kern="1400" spc="100" dirty="0" smtClean="0">
                    <a:latin typeface="Times New Roman" pitchFamily="18" charset="0"/>
                  </a:rPr>
                  <a:t> </a:t>
                </a:r>
                <a:r>
                  <a:rPr lang="zh-TW" altLang="zh-CN" sz="2400" b="1" kern="1400" spc="100" dirty="0">
                    <a:latin typeface="Times New Roman" pitchFamily="18" charset="0"/>
                  </a:rPr>
                  <a:t>——西红柿的成熟度；A——红；U——熟；A*——有点红</a:t>
                </a:r>
                <a:r>
                  <a:rPr lang="zh-TW" altLang="zh-CN" sz="2400" b="1" kern="1400" spc="100" dirty="0" smtClean="0">
                    <a:latin typeface="Times New Roman" pitchFamily="18" charset="0"/>
                  </a:rPr>
                  <a:t>；U</a:t>
                </a:r>
                <a:r>
                  <a:rPr lang="zh-TW" altLang="zh-CN" sz="2400" b="1" kern="1400" spc="100" dirty="0">
                    <a:latin typeface="Times New Roman" pitchFamily="18" charset="0"/>
                  </a:rPr>
                  <a:t> *</a:t>
                </a:r>
                <a:r>
                  <a:rPr lang="zh-TW" altLang="zh-CN" sz="2400" b="1" kern="1400" spc="100" dirty="0" smtClean="0">
                    <a:latin typeface="Times New Roman" pitchFamily="18" charset="0"/>
                  </a:rPr>
                  <a:t>——</a:t>
                </a:r>
                <a:r>
                  <a:rPr lang="zh-TW" altLang="zh-CN" sz="2400" b="1" kern="1400" spc="100" dirty="0">
                    <a:latin typeface="Times New Roman" pitchFamily="18" charset="0"/>
                  </a:rPr>
                  <a:t>有点熟。用这些符号可以把上述的近似推理表示如下：</a:t>
                </a:r>
                <a:endParaRPr lang="zh-CN" altLang="zh-CN" sz="2400" b="1" kern="1400" spc="100" dirty="0">
                  <a:latin typeface="Times New Roman" pitchFamily="18" charset="0"/>
                </a:endParaRPr>
              </a:p>
              <a:p>
                <a:pPr marL="800100" lvl="1" indent="-342900">
                  <a:spcBef>
                    <a:spcPts val="600"/>
                  </a:spcBef>
                  <a:spcAft>
                    <a:spcPts val="600"/>
                  </a:spcAft>
                  <a:buClr>
                    <a:srgbClr val="C00000"/>
                  </a:buClr>
                  <a:buFont typeface="Wingdings" pitchFamily="2" charset="2"/>
                  <a:buChar char="Ø"/>
                  <a:defRPr/>
                </a:pPr>
                <a:r>
                  <a:rPr lang="zh-TW" altLang="zh-CN" sz="2400" b="1" kern="1400" spc="100" dirty="0" smtClean="0">
                    <a:latin typeface="Times New Roman" pitchFamily="18" charset="0"/>
                  </a:rPr>
                  <a:t>大前提</a:t>
                </a:r>
                <a:r>
                  <a:rPr lang="en-US" altLang="zh-TW" sz="2400" b="1" kern="1400" spc="100" dirty="0" smtClean="0">
                    <a:latin typeface="Times New Roman" pitchFamily="18" charset="0"/>
                  </a:rPr>
                  <a:t>    </a:t>
                </a:r>
                <a:r>
                  <a:rPr lang="zh-TW" altLang="zh-CN" sz="2400" b="1" kern="1400" spc="100" dirty="0" smtClean="0">
                    <a:latin typeface="Times New Roman" pitchFamily="18" charset="0"/>
                  </a:rPr>
                  <a:t>—— </a:t>
                </a:r>
                <a:r>
                  <a:rPr lang="zh-CN" altLang="en-US" sz="2400" b="1" kern="1400" spc="100" dirty="0" smtClean="0">
                    <a:latin typeface="Times New Roman" pitchFamily="18" charset="0"/>
                  </a:rPr>
                  <a:t>“</a:t>
                </a:r>
                <a14:m>
                  <m:oMath xmlns:m="http://schemas.openxmlformats.org/officeDocument/2006/math">
                    <m:r>
                      <a:rPr lang="en-US" altLang="zh-CN" sz="2400" b="1" i="1" kern="1400" spc="100">
                        <a:latin typeface="Cambria Math"/>
                      </a:rPr>
                      <m:t>𝑨</m:t>
                    </m:r>
                    <m:d>
                      <m:dPr>
                        <m:ctrlPr>
                          <a:rPr lang="en-US" altLang="zh-CN" sz="2400" b="1" i="1" kern="1400" spc="100">
                            <a:latin typeface="Cambria Math" panose="02040503050406030204" pitchFamily="18" charset="0"/>
                          </a:rPr>
                        </m:ctrlPr>
                      </m:dPr>
                      <m:e>
                        <m:r>
                          <a:rPr lang="en-US" altLang="zh-CN" sz="2400" b="1" i="1" kern="1400" spc="100">
                            <a:latin typeface="Cambria Math"/>
                          </a:rPr>
                          <m:t>𝒂</m:t>
                        </m:r>
                      </m:e>
                    </m:d>
                    <m:r>
                      <a:rPr lang="en-US" altLang="zh-CN" sz="2400" b="1" i="1" kern="1400" spc="100">
                        <a:latin typeface="Cambria Math"/>
                        <a:ea typeface="Cambria Math"/>
                      </a:rPr>
                      <m:t>→</m:t>
                    </m:r>
                  </m:oMath>
                </a14:m>
                <a:r>
                  <a:rPr lang="en-US" altLang="zh-CN" sz="2400" b="1" kern="1400" spc="100" dirty="0"/>
                  <a:t> </a:t>
                </a:r>
                <a14:m>
                  <m:oMath xmlns:m="http://schemas.openxmlformats.org/officeDocument/2006/math">
                    <m:r>
                      <a:rPr lang="en-US" altLang="zh-CN" sz="2400" b="1" i="1" kern="1400" spc="100">
                        <a:latin typeface="Cambria Math"/>
                      </a:rPr>
                      <m:t>𝑼</m:t>
                    </m:r>
                    <m:d>
                      <m:dPr>
                        <m:ctrlPr>
                          <a:rPr lang="en-US" altLang="zh-CN" sz="2400" b="1" i="1" kern="1400" spc="100">
                            <a:latin typeface="Cambria Math" panose="02040503050406030204" pitchFamily="18" charset="0"/>
                          </a:rPr>
                        </m:ctrlPr>
                      </m:dPr>
                      <m:e>
                        <m:r>
                          <a:rPr lang="en-US" altLang="zh-CN" sz="2400" b="1" i="1" kern="1400" spc="100">
                            <a:latin typeface="Cambria Math"/>
                          </a:rPr>
                          <m:t>𝒖</m:t>
                        </m:r>
                      </m:e>
                    </m:d>
                  </m:oMath>
                </a14:m>
                <a:r>
                  <a:rPr lang="zh-CN" altLang="en-US" sz="2400" b="1" kern="1400" spc="100" dirty="0" smtClean="0">
                    <a:latin typeface="Times New Roman" pitchFamily="18" charset="0"/>
                  </a:rPr>
                  <a:t>”</a:t>
                </a:r>
                <a:r>
                  <a:rPr lang="zh-TW" altLang="zh-CN" sz="2400" b="1" kern="1400" spc="100" dirty="0" smtClean="0">
                    <a:latin typeface="Times New Roman" pitchFamily="18" charset="0"/>
                  </a:rPr>
                  <a:t>；</a:t>
                </a:r>
                <a:endParaRPr lang="zh-CN" altLang="zh-CN" sz="2400" b="1" kern="1400" spc="100" dirty="0">
                  <a:latin typeface="Times New Roman" pitchFamily="18" charset="0"/>
                </a:endParaRPr>
              </a:p>
              <a:p>
                <a:pPr marL="800100" lvl="1" indent="-342900">
                  <a:spcBef>
                    <a:spcPts val="600"/>
                  </a:spcBef>
                  <a:spcAft>
                    <a:spcPts val="600"/>
                  </a:spcAft>
                  <a:buClr>
                    <a:srgbClr val="C00000"/>
                  </a:buClr>
                  <a:buFont typeface="Wingdings" pitchFamily="2" charset="2"/>
                  <a:buChar char="Ø"/>
                  <a:defRPr/>
                </a:pPr>
                <a:r>
                  <a:rPr lang="zh-TW" altLang="zh-CN" sz="2400" b="1" kern="1400" spc="100" dirty="0" smtClean="0">
                    <a:latin typeface="Times New Roman" pitchFamily="18" charset="0"/>
                  </a:rPr>
                  <a:t>小前提</a:t>
                </a:r>
                <a:r>
                  <a:rPr lang="en-US" altLang="zh-TW" sz="2400" b="1" kern="1400" spc="100" dirty="0" smtClean="0">
                    <a:latin typeface="Times New Roman" pitchFamily="18" charset="0"/>
                  </a:rPr>
                  <a:t>    </a:t>
                </a:r>
                <a:r>
                  <a:rPr lang="zh-TW" altLang="zh-CN" sz="2400" b="1" kern="1400" spc="100" dirty="0" smtClean="0">
                    <a:latin typeface="Times New Roman" pitchFamily="18" charset="0"/>
                  </a:rPr>
                  <a:t>——“</a:t>
                </a:r>
                <a14:m>
                  <m:oMath xmlns:m="http://schemas.openxmlformats.org/officeDocument/2006/math">
                    <m:sSup>
                      <m:sSupPr>
                        <m:ctrlPr>
                          <a:rPr lang="en-US" altLang="zh-TW" sz="2400" b="1" i="1" kern="1400" spc="100" smtClean="0">
                            <a:latin typeface="Cambria Math" panose="02040503050406030204" pitchFamily="18" charset="0"/>
                          </a:rPr>
                        </m:ctrlPr>
                      </m:sSupPr>
                      <m:e>
                        <m:r>
                          <a:rPr lang="en-US" altLang="zh-TW" sz="2400" b="1" i="1" kern="1400" spc="100" smtClean="0">
                            <a:latin typeface="Cambria Math"/>
                          </a:rPr>
                          <m:t>𝑨</m:t>
                        </m:r>
                      </m:e>
                      <m:sup>
                        <m:r>
                          <a:rPr lang="en-US" altLang="zh-TW" sz="2400" b="1" i="1" kern="1400" spc="100" smtClean="0">
                            <a:latin typeface="Cambria Math"/>
                            <a:ea typeface="Cambria Math"/>
                          </a:rPr>
                          <m:t>∗</m:t>
                        </m:r>
                      </m:sup>
                    </m:sSup>
                    <m:d>
                      <m:dPr>
                        <m:ctrlPr>
                          <a:rPr lang="en-US" altLang="zh-TW" sz="2400" b="1" i="1" kern="1400" spc="100" smtClean="0">
                            <a:latin typeface="Cambria Math" panose="02040503050406030204" pitchFamily="18" charset="0"/>
                          </a:rPr>
                        </m:ctrlPr>
                      </m:dPr>
                      <m:e>
                        <m:r>
                          <a:rPr lang="en-US" altLang="zh-CN" sz="2400" b="1" i="1" kern="1400" spc="100" smtClean="0">
                            <a:latin typeface="Cambria Math"/>
                          </a:rPr>
                          <m:t>𝒂</m:t>
                        </m:r>
                      </m:e>
                    </m:d>
                  </m:oMath>
                </a14:m>
                <a:r>
                  <a:rPr lang="zh-TW" altLang="zh-CN" sz="2400" b="1" kern="1400" spc="100" dirty="0" smtClean="0">
                    <a:latin typeface="Times New Roman" pitchFamily="18" charset="0"/>
                  </a:rPr>
                  <a:t> </a:t>
                </a:r>
                <a:r>
                  <a:rPr lang="zh-TW" altLang="zh-CN" sz="2400" b="1" kern="1400" spc="100" dirty="0">
                    <a:latin typeface="Times New Roman" pitchFamily="18" charset="0"/>
                  </a:rPr>
                  <a:t>”；</a:t>
                </a:r>
                <a:endParaRPr lang="zh-CN" altLang="zh-CN" sz="2400" b="1" kern="1400" spc="100" dirty="0">
                  <a:latin typeface="Times New Roman" pitchFamily="18" charset="0"/>
                </a:endParaRPr>
              </a:p>
              <a:p>
                <a:pPr marL="800100" lvl="1" indent="-342900">
                  <a:spcBef>
                    <a:spcPts val="600"/>
                  </a:spcBef>
                  <a:spcAft>
                    <a:spcPts val="600"/>
                  </a:spcAft>
                  <a:buClr>
                    <a:srgbClr val="C00000"/>
                  </a:buClr>
                  <a:buFont typeface="Wingdings" pitchFamily="2" charset="2"/>
                  <a:buChar char="Ø"/>
                  <a:defRPr/>
                </a:pPr>
                <a:r>
                  <a:rPr lang="zh-TW" altLang="zh-CN" sz="2400" b="1" kern="1400" spc="100" dirty="0" smtClean="0">
                    <a:latin typeface="Times New Roman" pitchFamily="18" charset="0"/>
                  </a:rPr>
                  <a:t>结论</a:t>
                </a:r>
                <a:r>
                  <a:rPr lang="en-US" altLang="zh-TW" sz="2400" b="1" kern="1400" spc="100" dirty="0" smtClean="0">
                    <a:latin typeface="Times New Roman" pitchFamily="18" charset="0"/>
                  </a:rPr>
                  <a:t>        </a:t>
                </a:r>
                <a:r>
                  <a:rPr lang="zh-TW" altLang="zh-CN" sz="2400" b="1" kern="1400" spc="100" dirty="0" smtClean="0">
                    <a:latin typeface="Times New Roman" pitchFamily="18" charset="0"/>
                  </a:rPr>
                  <a:t>——</a:t>
                </a:r>
                <a:r>
                  <a:rPr lang="zh-CN" altLang="zh-CN" sz="2400" b="1" kern="1400" spc="100" dirty="0">
                    <a:latin typeface="Times New Roman" pitchFamily="18" charset="0"/>
                  </a:rPr>
                  <a:t>“</a:t>
                </a:r>
                <a14:m>
                  <m:oMath xmlns:m="http://schemas.openxmlformats.org/officeDocument/2006/math">
                    <m:sSup>
                      <m:sSupPr>
                        <m:ctrlPr>
                          <a:rPr lang="en-US" altLang="zh-TW" sz="2400" b="1" i="1" kern="1400" spc="100">
                            <a:latin typeface="Cambria Math" panose="02040503050406030204" pitchFamily="18" charset="0"/>
                          </a:rPr>
                        </m:ctrlPr>
                      </m:sSupPr>
                      <m:e>
                        <m:r>
                          <a:rPr lang="en-US" altLang="zh-TW" sz="2400" b="1" i="1" kern="1400" spc="100" smtClean="0">
                            <a:latin typeface="Cambria Math"/>
                          </a:rPr>
                          <m:t>𝑼</m:t>
                        </m:r>
                      </m:e>
                      <m:sup>
                        <m:r>
                          <a:rPr lang="en-US" altLang="zh-TW" sz="2400" b="1" i="1" kern="1400" spc="100">
                            <a:latin typeface="Cambria Math"/>
                            <a:ea typeface="Cambria Math"/>
                          </a:rPr>
                          <m:t>∗</m:t>
                        </m:r>
                      </m:sup>
                    </m:sSup>
                    <m:d>
                      <m:dPr>
                        <m:ctrlPr>
                          <a:rPr lang="en-US" altLang="zh-TW" sz="2400" b="1" i="1" kern="1400" spc="100">
                            <a:latin typeface="Cambria Math" panose="02040503050406030204" pitchFamily="18" charset="0"/>
                          </a:rPr>
                        </m:ctrlPr>
                      </m:dPr>
                      <m:e>
                        <m:r>
                          <a:rPr lang="en-US" altLang="zh-CN" sz="2400" b="1" i="1" kern="1400" spc="100" smtClean="0">
                            <a:latin typeface="Cambria Math"/>
                          </a:rPr>
                          <m:t>𝒖</m:t>
                        </m:r>
                      </m:e>
                    </m:d>
                  </m:oMath>
                </a14:m>
                <a:r>
                  <a:rPr lang="zh-CN" altLang="zh-CN" sz="2400" b="1" kern="1400" spc="100" dirty="0">
                    <a:latin typeface="Times New Roman" pitchFamily="18" charset="0"/>
                  </a:rPr>
                  <a:t>”</a:t>
                </a:r>
                <a:r>
                  <a:rPr lang="zh-TW" altLang="zh-CN" sz="2400" b="1" kern="1400" spc="100" dirty="0" smtClean="0">
                    <a:latin typeface="Times New Roman" pitchFamily="18" charset="0"/>
                  </a:rPr>
                  <a:t>。</a:t>
                </a: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5013617"/>
              </a:xfrm>
              <a:prstGeom prst="rect">
                <a:avLst/>
              </a:prstGeom>
              <a:blipFill rotWithShape="1">
                <a:blip r:embed="rId4"/>
                <a:stretch>
                  <a:fillRect l="-1108" t="-1338" b="-2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7949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15077</TotalTime>
  <Words>1676</Words>
  <Application>Microsoft Office PowerPoint</Application>
  <PresentationFormat>全屏显示(4:3)</PresentationFormat>
  <Paragraphs>152</Paragraphs>
  <Slides>28</Slides>
  <Notes>28</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0" baseType="lpstr">
      <vt:lpstr>黑体</vt:lpstr>
      <vt:lpstr>华文楷体</vt:lpstr>
      <vt:lpstr>楷体</vt:lpstr>
      <vt:lpstr>宋体</vt:lpstr>
      <vt:lpstr>Arial</vt:lpstr>
      <vt:lpstr>Calibri</vt:lpstr>
      <vt:lpstr>Cambria Math</vt:lpstr>
      <vt:lpstr>Times New Roman</vt:lpstr>
      <vt:lpstr>Wingdings</vt:lpstr>
      <vt:lpstr>Office 主题</vt:lpstr>
      <vt:lpstr>自定义设计方案</vt:lpstr>
      <vt:lpstr>Equation</vt:lpstr>
      <vt:lpstr>模糊控制理论</vt:lpstr>
      <vt:lpstr>课程回顾</vt:lpstr>
      <vt:lpstr>  第三章  模糊控制的逻辑学基础</vt:lpstr>
      <vt:lpstr> 4.3 近似推理及其合成法则</vt:lpstr>
      <vt:lpstr> 4.3 近似推理及其合成法则</vt:lpstr>
      <vt:lpstr> 4.3 近似推理及其合成法则</vt:lpstr>
      <vt:lpstr> 4.3 近似推理及其合成法则</vt:lpstr>
      <vt:lpstr> 4.3 近似推理及其合成法则</vt:lpstr>
      <vt:lpstr> 4.3 近似推理及其合成法则</vt:lpstr>
      <vt:lpstr> 4.3 近似推理及其合成法则</vt:lpstr>
      <vt:lpstr> 4.3 近似推理及其合成法则</vt:lpstr>
      <vt:lpstr> 4.3 近似推理及其合成法则</vt:lpstr>
      <vt:lpstr> 4.3 近似推理及其合成法则</vt:lpstr>
      <vt:lpstr> 4.3 近似推理及其合成法则</vt:lpstr>
      <vt:lpstr>  第三章  模糊控制的逻辑学基础</vt:lpstr>
      <vt:lpstr> 5.1 双输入、单输出系统的T-S型模糊推理模型</vt:lpstr>
      <vt:lpstr> 5.1 双输入、单输出系统的T-S型模糊推理模型</vt:lpstr>
      <vt:lpstr> 5.1 双输入、单输出系统的T-S型模糊推理模型</vt:lpstr>
      <vt:lpstr> 5.1 双输入、单输出系统的T-S型模糊推理模型</vt:lpstr>
      <vt:lpstr> 5.1 双输入、单输出系统的T-S型模糊推理模型</vt:lpstr>
      <vt:lpstr>PowerPoint 演示文稿</vt:lpstr>
      <vt:lpstr> 5.1 双输入、单输出系统的T-S型模糊推理模型</vt:lpstr>
      <vt:lpstr> 5.1 双输入、单输出系统的T-S型模糊推理模型</vt:lpstr>
      <vt:lpstr> 5.1 双输入、单输出系统的T-S型模糊推理模型</vt:lpstr>
      <vt:lpstr> 5.1 双输入、单输出系统的T-S型模糊推理模型</vt:lpstr>
      <vt:lpstr> 5.2 多输入、单输出系统的T-S型模糊推理模型</vt:lpstr>
      <vt:lpstr> 本节内容</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基于多源视频网络的运动目标协同检测</dc:title>
  <dc:creator>User</dc:creator>
  <cp:lastModifiedBy>DP</cp:lastModifiedBy>
  <cp:revision>909</cp:revision>
  <dcterms:created xsi:type="dcterms:W3CDTF">2011-09-23T11:11:13Z</dcterms:created>
  <dcterms:modified xsi:type="dcterms:W3CDTF">2018-05-29T08:02:22Z</dcterms:modified>
</cp:coreProperties>
</file>