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673" r:id="rId4"/>
    <p:sldId id="257" r:id="rId5"/>
    <p:sldId id="503" r:id="rId6"/>
    <p:sldId id="674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5" r:id="rId27"/>
    <p:sldId id="696" r:id="rId28"/>
    <p:sldId id="697" r:id="rId29"/>
    <p:sldId id="698" r:id="rId30"/>
    <p:sldId id="699" r:id="rId31"/>
    <p:sldId id="700" r:id="rId32"/>
    <p:sldId id="574" r:id="rId33"/>
    <p:sldId id="268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23EE"/>
    <a:srgbClr val="0D11B3"/>
    <a:srgbClr val="006BBC"/>
    <a:srgbClr val="ED13DD"/>
    <a:srgbClr val="6B9EDB"/>
    <a:srgbClr val="008A3E"/>
    <a:srgbClr val="FA9500"/>
    <a:srgbClr val="FE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7541" autoAdjust="0"/>
  </p:normalViewPr>
  <p:slideViewPr>
    <p:cSldViewPr>
      <p:cViewPr varScale="1">
        <p:scale>
          <a:sx n="109" d="100"/>
          <a:sy n="109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C669889-6C13-4525-98AB-F11527A52EC1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C0BCC24-E81A-4818-9832-9BA4411CC8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7752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46398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87729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5164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91436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12481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07544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94847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9016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4034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3689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8537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53523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62721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9387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80169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6788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8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3230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43895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1409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84002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03930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7856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4A3DCC-7AF0-40CF-BDE2-A7713E5B139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2082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80798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024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2220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459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67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7827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A576-D359-4FE6-9CDB-47E6555D1389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83F72-9D11-4557-AE76-F45010AA9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3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7253F-AF93-4D0A-953A-15B1B1512E5C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53253-2B1D-4B0E-83D7-92046EF1D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562E-0843-41CE-818C-6A55C3ADF86C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22FD4-BE16-4D64-91B9-B8D5D5D0A4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6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D0D6F-FC7E-414F-8E22-6BEE8D90D5BE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25CDB-9D5C-4C46-9A75-131151D9A7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52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B54ED-75FB-469E-919B-626E8D6754D2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703D-65A6-484A-B02A-C950A4CE4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2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91AB30-F0CC-4ABB-9992-DF2C4EADBFAB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8923-8A6C-4E9D-96FA-BF8BDFF73F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67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72550-F62B-4787-9341-B51ED2FF0A20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3322E-15A6-40D4-9C5C-9457F90138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9C33F-5E51-4916-965B-888D04F8819A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AD32-26FD-429D-B229-20D062165E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9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BC32B-501F-4AB5-AC8F-ABF37AF24938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B6963-3B2E-4831-811F-E26C68198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94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2485B-5E27-458C-9C00-93ECE8BC94B6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B4156-09EC-4A6C-BF71-99DAE78C2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38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F734B-0EAF-49E3-805B-F7D1A8337D8F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B99F4-FD20-47D0-9CC9-505DF68355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3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96CD5-E7A4-4EA1-9834-97AA12A92B61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303FB-2ADC-40B1-8F7E-7149F33297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5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D5D7-ACC8-41D3-8E45-F486D90818FC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38A3A-2CC8-4D55-8DF3-C44BC2FA18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58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3511-16A9-4E8E-B8F0-6038AA204551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05BE5-4403-4480-8BC7-F7ADE5B92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49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A1BD-A8EA-4479-AE48-DAD1519D3A96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38A7C-CEAD-4A57-901E-F23DF4FDA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314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4BEB-6615-4816-9F96-E31986422296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9660-4D81-4D0A-A68A-1C83DF396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E8739-4B13-4D95-B376-50A648844DD0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2BBBD-EEC0-409E-B8E6-2461D42849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76A73-A4CB-444E-92A4-44461C688AA5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B8A6-ADEE-4F21-85B4-74BE9E5B52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15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DF08F-2E6C-4BAE-AE46-F75C21079978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78951-3FCD-4A64-AD51-BF81A3BBE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7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7A533-541A-42B0-9AE7-45A7C3A6A1BE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8786B-A872-43A2-A58D-46791DD65E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0647-9F02-4D7C-816E-98C2D15E3DB9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22668-C61F-4454-A3FA-8754E8B4ED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7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7EA1-ACC2-483B-B261-2D9C13DAFE06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F1DE6-A33B-45C2-AF1A-645E645502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6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86A24-173D-437E-93B2-AD091D25D74C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805A-88C8-4856-8754-662E76B44D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3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A8911A-56D6-40AB-B745-7FA0AD5CA372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DB46A5-FBCB-497B-8E11-BCBD3E4A9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191F4F-4250-48F0-874C-90FF16FB409B}" type="datetimeFigureOut">
              <a:rPr lang="zh-CN" altLang="en-US"/>
              <a:pPr>
                <a:defRPr/>
              </a:pPr>
              <a:t>2018/6/3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7A79354-D577-4B52-92F8-F0649AB96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Visio_2003-2010___1.vsd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2.wmf"/><Relationship Id="rId5" Type="http://schemas.openxmlformats.org/officeDocument/2006/relationships/image" Target="../media/image24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png"/><Relationship Id="rId9" Type="http://schemas.openxmlformats.org/officeDocument/2006/relationships/image" Target="../media/image2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5.wmf"/><Relationship Id="rId5" Type="http://schemas.openxmlformats.org/officeDocument/2006/relationships/image" Target="../media/image32.png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29.wmf"/><Relationship Id="rId4" Type="http://schemas.openxmlformats.org/officeDocument/2006/relationships/image" Target="../media/image3.png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9-&#37327;&#21270;&#22240;&#23376;&#30340;&#20855;&#20307;&#29992;&#27861;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7848600" cy="1511300"/>
          </a:xfrm>
        </p:spPr>
        <p:txBody>
          <a:bodyPr lIns="0" rIns="0"/>
          <a:lstStyle/>
          <a:p>
            <a:pPr eaLnBrk="1" hangingPunct="1"/>
            <a:r>
              <a:rPr lang="zh-CN" altLang="en-US" sz="5400" b="1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模糊控制理论</a:t>
            </a:r>
          </a:p>
        </p:txBody>
      </p:sp>
      <p:pic>
        <p:nvPicPr>
          <p:cNvPr id="3075" name="图片 4" descr="home4_r1_c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图片 7" descr="l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6119813"/>
            <a:ext cx="8101012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副标题 5"/>
          <p:cNvSpPr>
            <a:spLocks noGrp="1"/>
          </p:cNvSpPr>
          <p:nvPr>
            <p:ph type="subTitle" idx="1"/>
          </p:nvPr>
        </p:nvSpPr>
        <p:spPr>
          <a:xfrm>
            <a:off x="1371600" y="4797425"/>
            <a:ext cx="6400800" cy="1152525"/>
          </a:xfrm>
        </p:spPr>
        <p:txBody>
          <a:bodyPr/>
          <a:lstStyle/>
          <a:p>
            <a:r>
              <a:rPr lang="zh-CN" altLang="en-US" sz="240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航天学院    飞行控制研究所</a:t>
            </a:r>
            <a:endParaRPr lang="en-US" altLang="zh-CN" sz="240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3547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smtClean="0">
                    <a:latin typeface="Times New Roman" pitchFamily="18" charset="0"/>
                  </a:rPr>
                  <a:t>FC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的核心任务是通过模糊规则和近似推理得出应有的结论，而这一过程都是在处理模糊集合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所以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在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FC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中需要先将输入它的清晰量进行模糊化处理，经过近似推理后，再对得出的模糊量进行清晰化处理，最终输出清晰量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latin typeface="Times New Roman" pitchFamily="18" charset="0"/>
                  </a:rPr>
                  <a:t>从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清晰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sz="2400" b="1" kern="1400" spc="100" dirty="0" smtClean="0">
                    <a:latin typeface="Times New Roman" pitchFamily="18" charset="0"/>
                  </a:rPr>
                  <a:t>到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淸晰量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zh-CN" sz="2400" b="1" kern="1400" spc="100" dirty="0">
                    <a:latin typeface="Times New Roman" pitchFamily="18" charset="0"/>
                  </a:rPr>
                  <a:t>，其间必须经过由清晰到模糊，经过近似推理后再由模糊到清晰这样的变换过程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354765"/>
              </a:xfrm>
              <a:prstGeom prst="rect">
                <a:avLst/>
              </a:prstGeom>
              <a:blipFill rotWithShape="0">
                <a:blip r:embed="rId4"/>
                <a:stretch>
                  <a:fillRect l="-1108" t="-2000" r="-791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因此</a:t>
            </a:r>
            <a:r>
              <a:rPr lang="zh-CN" altLang="zh-CN" sz="2400" b="1" kern="1400" spc="100" dirty="0">
                <a:latin typeface="Times New Roman" pitchFamily="18" charset="0"/>
              </a:rPr>
              <a:t>，模糊控制器的主要组成部分，除了其核心——近似推理模块之外，必须设有模糊化模块（</a:t>
            </a:r>
            <a:r>
              <a:rPr lang="en-US" altLang="zh-CN" sz="2400" b="1" kern="1400" spc="100" dirty="0">
                <a:latin typeface="Times New Roman" pitchFamily="18" charset="0"/>
              </a:rPr>
              <a:t>D/F</a:t>
            </a:r>
            <a:r>
              <a:rPr lang="zh-CN" altLang="zh-CN" sz="2400" b="1" kern="1400" spc="100" dirty="0">
                <a:latin typeface="Times New Roman" pitchFamily="18" charset="0"/>
              </a:rPr>
              <a:t>）和清晰化模块（</a:t>
            </a:r>
            <a:r>
              <a:rPr lang="en-US" altLang="zh-CN" sz="2400" b="1" kern="1400" spc="100" dirty="0">
                <a:latin typeface="Times New Roman" pitchFamily="18" charset="0"/>
              </a:rPr>
              <a:t>F/D</a:t>
            </a:r>
            <a:r>
              <a:rPr lang="zh-CN" altLang="zh-CN" sz="2400" b="1" kern="1400" spc="100" dirty="0">
                <a:latin typeface="Times New Roman" pitchFamily="18" charset="0"/>
              </a:rPr>
              <a:t>），来对变量进行必要的变换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在</a:t>
            </a:r>
            <a:r>
              <a:rPr lang="zh-CN" altLang="zh-CN" sz="2400" b="1" kern="1400" spc="100" dirty="0">
                <a:latin typeface="Times New Roman" pitchFamily="18" charset="0"/>
              </a:rPr>
              <a:t>模糊控制器中，进行变换和处理的都是像自然语言一样带有模糊性的变量。特别是它的模糊规则，更是用模糊条件语句表述的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所以</a:t>
            </a:r>
            <a:r>
              <a:rPr lang="zh-CN" altLang="zh-CN" sz="2400" b="1" kern="1400" spc="100" dirty="0">
                <a:latin typeface="Times New Roman" pitchFamily="18" charset="0"/>
              </a:rPr>
              <a:t>说模糊控制器是一种语言型控制器，因此也称它为模糊语言控制器（</a:t>
            </a:r>
            <a:r>
              <a:rPr lang="en-US" altLang="zh-CN" sz="2400" b="1" kern="1400" spc="100" dirty="0">
                <a:latin typeface="Times New Roman" pitchFamily="18" charset="0"/>
              </a:rPr>
              <a:t>Fuzzy Language Controller</a:t>
            </a:r>
            <a:r>
              <a:rPr lang="zh-CN" altLang="zh-CN" sz="2400" b="1" kern="1400" spc="100" dirty="0">
                <a:latin typeface="Times New Roman" pitchFamily="18" charset="0"/>
              </a:rPr>
              <a:t>，</a:t>
            </a:r>
            <a:r>
              <a:rPr lang="en-US" altLang="zh-CN" sz="2400" b="1" kern="1400" spc="100" dirty="0">
                <a:latin typeface="Times New Roman" pitchFamily="18" charset="0"/>
              </a:rPr>
              <a:t>FLC)</a:t>
            </a:r>
          </a:p>
        </p:txBody>
      </p:sp>
    </p:spTree>
    <p:extLst>
      <p:ext uri="{BB962C8B-B14F-4D97-AF65-F5344CB8AC3E}">
        <p14:creationId xmlns:p14="http://schemas.microsoft.com/office/powerpoint/2010/main" val="22433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传统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控制系统</a:t>
            </a:r>
            <a:r>
              <a:rPr lang="zh-CN" altLang="zh-CN" sz="2400" b="1" kern="1400" spc="100" dirty="0">
                <a:latin typeface="Times New Roman" pitchFamily="18" charset="0"/>
              </a:rPr>
              <a:t>的分析和设计，重点是设法通过工作机理分析或系统辨识，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建立</a:t>
            </a:r>
            <a:r>
              <a:rPr lang="zh-CN" altLang="zh-CN" sz="2400" b="1" kern="1400" spc="100" dirty="0">
                <a:latin typeface="Times New Roman" pitchFamily="18" charset="0"/>
              </a:rPr>
              <a:t>起被控对象及控制系统的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数学模型</a:t>
            </a:r>
            <a:r>
              <a:rPr lang="zh-CN" altLang="zh-CN" sz="2400" b="1" kern="1400" spc="100" dirty="0">
                <a:latin typeface="Times New Roman" pitchFamily="18" charset="0"/>
              </a:rPr>
              <a:t>，以此作为整个控制系统建模、分析、设计的基础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模糊控制系统</a:t>
            </a:r>
            <a:r>
              <a:rPr lang="zh-CN" altLang="zh-CN" sz="2400" b="1" kern="1400" spc="100" dirty="0">
                <a:latin typeface="Times New Roman" pitchFamily="18" charset="0"/>
              </a:rPr>
              <a:t>的分析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设计</a:t>
            </a: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不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太过问</a:t>
            </a:r>
            <a:r>
              <a:rPr lang="zh-CN" altLang="zh-CN" sz="2400" b="1" kern="1400" spc="100" dirty="0">
                <a:latin typeface="Times New Roman" pitchFamily="18" charset="0"/>
              </a:rPr>
              <a:t>被控对象的内部结构、工作机理或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数学模型</a:t>
            </a:r>
            <a:r>
              <a:rPr lang="zh-CN" altLang="zh-CN" sz="2400" b="1" kern="1400" spc="100" dirty="0">
                <a:latin typeface="Times New Roman" pitchFamily="18" charset="0"/>
              </a:rPr>
              <a:t>，而是把它看作“黑箱”。分析设计的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重点是</a:t>
            </a:r>
            <a:r>
              <a:rPr lang="zh-CN" altLang="zh-CN" sz="2400" b="1" kern="1400" spc="100" dirty="0">
                <a:latin typeface="Times New Roman" pitchFamily="18" charset="0"/>
              </a:rPr>
              <a:t>充分积累对被控对象这个“黑箱”进行控制的操作经验、策略，或者大量操作时的输入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输出数据，然后分析、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理解</a:t>
            </a:r>
            <a:r>
              <a:rPr lang="zh-CN" altLang="en-US" sz="2400" b="1" kern="1400" spc="100" dirty="0">
                <a:latin typeface="Times New Roman" pitchFamily="18" charset="0"/>
              </a:rPr>
              <a:t>、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归纳</a:t>
            </a:r>
            <a:r>
              <a:rPr lang="zh-CN" altLang="zh-CN" sz="2400" b="1" kern="1400" spc="100" dirty="0">
                <a:latin typeface="Times New Roman" pitchFamily="18" charset="0"/>
              </a:rPr>
              <a:t>总结，经过筛选最终用模糊条件语句表述成模糊规则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根据</a:t>
            </a:r>
            <a:r>
              <a:rPr lang="zh-CN" altLang="zh-CN" sz="2400" b="1" kern="1400" spc="100" dirty="0">
                <a:latin typeface="Times New Roman" pitchFamily="18" charset="0"/>
              </a:rPr>
              <a:t>这些规则选定输入、输出物理量，确定控制器的主要变量、选择涵盖这些变量的模糊子集及其恰当的隶属函数，从而确定控制器结构，设计出模糊控制器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设计</a:t>
            </a:r>
            <a:r>
              <a:rPr lang="zh-CN" altLang="zh-CN" sz="2400" b="1" kern="1400" spc="100" dirty="0">
                <a:latin typeface="Times New Roman" pitchFamily="18" charset="0"/>
              </a:rPr>
              <a:t>模糊控制器的主要步骤流程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5616" y="2924943"/>
            <a:ext cx="11099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485303"/>
              </p:ext>
            </p:extLst>
          </p:nvPr>
        </p:nvGraphicFramePr>
        <p:xfrm>
          <a:off x="1115616" y="2492896"/>
          <a:ext cx="695314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Visio" r:id="rId5" imgW="7632308" imgH="3312355" progId="Visio.Drawing.11">
                  <p:embed/>
                </p:oleObj>
              </mc:Choice>
              <mc:Fallback>
                <p:oleObj name="Visio" r:id="rId5" imgW="7632308" imgH="33123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92896"/>
                        <a:ext cx="6953146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6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设计</a:t>
            </a:r>
            <a:r>
              <a:rPr lang="zh-CN" altLang="zh-CN" sz="2400" b="1" kern="1400" spc="100" dirty="0">
                <a:latin typeface="Times New Roman" pitchFamily="18" charset="0"/>
              </a:rPr>
              <a:t>模糊控制系统的核心是设计模糊控制器，在设计模糊控制器的过程中，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确定模糊控制器的结构、建立模糊规则并选定近似推理算法是两个核心工作</a:t>
            </a:r>
            <a:r>
              <a:rPr lang="zh-CN" altLang="zh-CN" sz="2400" b="1" kern="1400" spc="100" dirty="0">
                <a:latin typeface="Times New Roman" pitchFamily="18" charset="0"/>
              </a:rPr>
              <a:t>，与之配套的是设计模糊化模块、选择模糊子集的隶属函数、设计清晰化模块并选择清晰化方法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其中</a:t>
            </a:r>
            <a:r>
              <a:rPr lang="zh-CN" altLang="zh-CN" sz="2400" b="1" kern="1400" spc="100" dirty="0">
                <a:latin typeface="Times New Roman" pitchFamily="18" charset="0"/>
              </a:rPr>
              <a:t>根据积累的人工操作经验或测试数据，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建立模糊控制规则</a:t>
            </a:r>
            <a:r>
              <a:rPr lang="zh-CN" altLang="zh-CN" sz="2400" b="1" kern="1400" spc="100" dirty="0">
                <a:latin typeface="Times New Roman" pitchFamily="18" charset="0"/>
              </a:rPr>
              <a:t>是设计模糊控制器中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最为核心</a:t>
            </a:r>
            <a:r>
              <a:rPr lang="zh-CN" altLang="zh-CN" sz="2400" b="1" kern="1400" spc="100" dirty="0">
                <a:latin typeface="Times New Roman" pitchFamily="18" charset="0"/>
              </a:rPr>
              <a:t>的工作，也是设计模糊控制系统的基本物质基础，就像设计传统控制系统中建立系统数学模型一样重要。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5616" y="2924943"/>
            <a:ext cx="110997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9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模糊控制器</a:t>
            </a:r>
            <a:r>
              <a:rPr lang="zh-CN" altLang="zh-CN" sz="3200" b="1" dirty="0">
                <a:solidFill>
                  <a:schemeClr val="bg1"/>
                </a:solidFill>
              </a:rPr>
              <a:t>的结构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5702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模糊控制器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工作的基本原理，是将输入的数字信号 经过模糊化（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D/F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）变成模糊量，送入含有模糊规则的模糊推理模块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m:rPr>
                        <m:sty m:val="p"/>
                      </m:rPr>
                      <a:rPr lang="en-US" altLang="zh-CN" sz="2400" b="1" i="1" kern="1400" spc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），经过近似推理得出结论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——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模糊集合，然后被清晰化模块（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F/D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）变换成清晰量 ，再输出到下一级去调节被控对象，使其输出满意的结果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设计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模糊控制器的首要任务，是对操作经验或测试数据进行的归纳、总结和分析，确定输入输出变量，进而确定模糊控制器的结构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570208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880" r="-3244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98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模糊控制器</a:t>
            </a:r>
            <a:r>
              <a:rPr lang="zh-CN" altLang="zh-CN" sz="3200" b="1" dirty="0">
                <a:solidFill>
                  <a:schemeClr val="bg1"/>
                </a:solidFill>
              </a:rPr>
              <a:t>的结构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5702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输入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模糊控制器的独立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常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被看作是向量，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其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分量的个数称为模糊控制器的维数。例如，若输入模糊控制器的变量为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偏差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和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偏差变化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率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，由于它们相互关联并不都是独立变量，故可视它们为 的两个分量，模糊控制器的维数就是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2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一维</a:t>
                </a: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FC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通常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用于一阶被控对象，它的输入变量 只有一个分量，通常选用偏差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一项。由于只用偏差值的变化去进行调控，很难反映过程的动态特性品质，因此，所获得的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系统动态性能欠佳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570208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880" r="-3244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C:\Users\fan\AppData\Local\Temp\FineReader12.00\media\image3.jpe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95"/>
          <a:stretch/>
        </p:blipFill>
        <p:spPr bwMode="auto">
          <a:xfrm>
            <a:off x="3419872" y="5085184"/>
            <a:ext cx="2808956" cy="895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3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模糊控制器</a:t>
            </a:r>
            <a:r>
              <a:rPr lang="zh-CN" altLang="zh-CN" sz="3200" b="1" dirty="0">
                <a:solidFill>
                  <a:schemeClr val="bg1"/>
                </a:solidFill>
              </a:rPr>
              <a:t>的结构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二</a:t>
                </a:r>
                <a:r>
                  <a:rPr lang="zh-CN" altLang="en-US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维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FC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输入变量有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两个分量，常取偏差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和它的变化率</a:t>
                </a:r>
                <a14:m>
                  <m:oMath xmlns:m="http://schemas.openxmlformats.org/officeDocument/2006/math">
                    <m:r>
                      <a:rPr lang="en-US" altLang="zh-CN" sz="2400" b="1" i="0" kern="1400" spc="100" smtClean="0">
                        <a:latin typeface="Cambria Math" panose="02040503050406030204" pitchFamily="18" charset="0"/>
                      </a:rPr>
                      <m:t>𝐞𝐜</m:t>
                    </m:r>
                    <m:r>
                      <a:rPr lang="en-US" altLang="zh-CN" sz="2400" b="1" i="0" kern="1400" spc="1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，由于它们能够反映受控过程中输出变量的动态特性，因此在控制效果上要比一维控制器好得多，也是目前采用最多的一类模糊控制器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108" t="-4280" r="-1187" b="-7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C:\Users\fan\AppData\Local\Temp\FineReader12.00\media\image3.jpe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6"/>
          <a:stretch/>
        </p:blipFill>
        <p:spPr bwMode="auto">
          <a:xfrm>
            <a:off x="2386744" y="2996952"/>
            <a:ext cx="4103812" cy="895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32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模糊控制器</a:t>
            </a:r>
            <a:r>
              <a:rPr lang="zh-CN" altLang="zh-CN" sz="3200" b="1" dirty="0">
                <a:solidFill>
                  <a:schemeClr val="bg1"/>
                </a:solidFill>
              </a:rPr>
              <a:t>的结构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1361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三维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FC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输入变量有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三个量，常取偏差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、它的变化率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 panose="02040503050406030204" pitchFamily="18" charset="0"/>
                      </a:rPr>
                      <m:t>𝐞𝐜</m:t>
                    </m:r>
                    <m:r>
                      <a:rPr lang="en-US" altLang="zh-CN" sz="2400" b="1" kern="1400" spc="1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和变化率的变化率</a:t>
                </a:r>
                <a14:m>
                  <m:oMath xmlns:m="http://schemas.openxmlformats.org/officeDocument/2006/math">
                    <m:r>
                      <a:rPr lang="en-US" altLang="zh-CN" sz="2400" b="1" kern="1400" spc="100">
                        <a:latin typeface="Cambria Math" panose="02040503050406030204" pitchFamily="18" charset="0"/>
                      </a:rPr>
                      <m:t>𝐞𝐜</m:t>
                    </m:r>
                    <m:r>
                      <a:rPr lang="en-US" altLang="zh-CN" sz="2400" b="1" i="0" kern="1400" spc="10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altLang="zh-CN" sz="2400" b="1" kern="1400" spc="1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kern="1400" spc="1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400" spc="100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zh-CN" sz="2400" b="1" i="1" kern="1400" spc="10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kern="1400" spc="100" dirty="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1" i="1" kern="1400" spc="10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kern="1400" spc="100" dirty="0" smtClean="0">
                        <a:latin typeface="Cambria Math" panose="02040503050406030204" pitchFamily="18" charset="0"/>
                      </a:rPr>
                      <m:t>𝒅</m:t>
                    </m:r>
                    <m:sSup>
                      <m:sSupPr>
                        <m:ctrlPr>
                          <a:rPr lang="en-US" altLang="zh-CN" sz="2400" b="1" i="1" kern="1400" spc="1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400" spc="100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CN" sz="2400" b="1" i="1" kern="1400" spc="10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。从理论上讲，高维数的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FC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将带来更精细的控制，但同时也会使控制规则数目增加得更多，从而使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推理运算量急剧增加。由于高维模糊控制器结构复杂，推理运算时间较长，除非对动态特性的要求很高，一般很少选用。如果确需用多个变量去调节被控系统，可用多个二维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FC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控制器进行组合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136180"/>
              </a:xfrm>
              <a:prstGeom prst="rect">
                <a:avLst/>
              </a:prstGeom>
              <a:blipFill rotWithShape="0">
                <a:blip r:embed="rId4"/>
                <a:stretch>
                  <a:fillRect l="-1108" t="-2140" r="-3244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 descr="C:\Users\fan\AppData\Local\Temp\FineReader12.00\media\image4.jpe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97152"/>
            <a:ext cx="4464496" cy="1080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5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模糊控制器</a:t>
            </a:r>
            <a:r>
              <a:rPr lang="zh-CN" altLang="zh-CN" sz="3200" b="1" dirty="0">
                <a:solidFill>
                  <a:schemeClr val="bg1"/>
                </a:solidFill>
              </a:rPr>
              <a:t>的结构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>
                <a:latin typeface="Times New Roman" pitchFamily="18" charset="0"/>
              </a:rPr>
              <a:t>上述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模糊控制器都</a:t>
            </a:r>
            <a:r>
              <a:rPr lang="zh-CN" altLang="zh-CN" sz="2400" b="1" kern="1400" spc="100" dirty="0">
                <a:latin typeface="Times New Roman" pitchFamily="18" charset="0"/>
              </a:rPr>
              <a:t>只有一个独立的输入变量和输出变量，一般称为单变量模糊控制器（属</a:t>
            </a:r>
            <a:r>
              <a:rPr lang="en-US" altLang="zh-CN" sz="2400" b="1" kern="1400" spc="100" dirty="0">
                <a:latin typeface="Times New Roman" pitchFamily="18" charset="0"/>
              </a:rPr>
              <a:t>SISO</a:t>
            </a:r>
            <a:r>
              <a:rPr lang="zh-CN" altLang="zh-CN" sz="2400" b="1" kern="1400" spc="100" dirty="0">
                <a:latin typeface="Times New Roman" pitchFamily="18" charset="0"/>
              </a:rPr>
              <a:t>系统）。对于有多个独立输入变量和输出变量的模糊控制器，统称为多变量模糊控制器（属</a:t>
            </a:r>
            <a:r>
              <a:rPr lang="en-US" altLang="zh-CN" sz="2400" b="1" kern="1400" spc="100" dirty="0">
                <a:latin typeface="Times New Roman" pitchFamily="18" charset="0"/>
              </a:rPr>
              <a:t>MIMO</a:t>
            </a:r>
            <a:r>
              <a:rPr lang="zh-CN" altLang="zh-CN" sz="2400" b="1" kern="1400" spc="100" dirty="0">
                <a:latin typeface="Times New Roman" pitchFamily="18" charset="0"/>
              </a:rPr>
              <a:t>系统）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要</a:t>
            </a:r>
            <a:r>
              <a:rPr lang="zh-CN" altLang="zh-CN" sz="2400" b="1" kern="1400" spc="100" dirty="0">
                <a:latin typeface="Times New Roman" pitchFamily="18" charset="0"/>
              </a:rPr>
              <a:t>直接设计多变量模糊控制器是相当困难的，通常是将它们分解成若干个单变量多输入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单输出的模糊控制器，分别按前面介绍过的方法进行设计，最后再进行组合。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课程回顾</a:t>
            </a: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+mn-ea"/>
              </a:rPr>
              <a:t>模糊逻辑和近似推理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近似推理及其合成算法：由三段论到模糊逻辑推理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模糊逻辑</a:t>
            </a:r>
            <a:r>
              <a:rPr lang="zh-CN" altLang="en-US" sz="2400" b="1" kern="1400" spc="100" dirty="0" smtClean="0">
                <a:latin typeface="+mn-ea"/>
              </a:rPr>
              <a:t>推理的合成法则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合成</a:t>
            </a:r>
            <a:r>
              <a:rPr lang="zh-CN" altLang="en-US" sz="2400" b="1" kern="1400" spc="100" dirty="0" smtClean="0">
                <a:latin typeface="+mn-ea"/>
              </a:rPr>
              <a:t>法则的具体算法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控制器中的模糊蕴含关系</a:t>
            </a:r>
            <a:r>
              <a:rPr lang="en-US" altLang="zh-CN" sz="2400" b="1" kern="1400" spc="100" dirty="0" smtClean="0">
                <a:latin typeface="+mn-ea"/>
              </a:rPr>
              <a:t>R</a:t>
            </a:r>
          </a:p>
          <a:p>
            <a:pPr marL="3429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>
                <a:latin typeface="+mn-ea"/>
              </a:rPr>
              <a:t>T-S</a:t>
            </a:r>
            <a:r>
              <a:rPr lang="zh-CN" altLang="en-US" sz="2400" b="1" kern="1400" spc="100" dirty="0">
                <a:latin typeface="+mn-ea"/>
              </a:rPr>
              <a:t>型模糊推理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双输入、单输出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>
                <a:latin typeface="+mn-ea"/>
              </a:rPr>
              <a:t>多</a:t>
            </a:r>
            <a:r>
              <a:rPr lang="zh-CN" altLang="en-US" sz="2400" b="1" kern="1400" spc="100" dirty="0" smtClean="0">
                <a:latin typeface="+mn-ea"/>
              </a:rPr>
              <a:t>输入、单输出</a:t>
            </a: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模糊控制器</a:t>
            </a:r>
            <a:r>
              <a:rPr lang="zh-CN" altLang="zh-CN" sz="3200" b="1" dirty="0">
                <a:solidFill>
                  <a:schemeClr val="bg1"/>
                </a:solidFill>
              </a:rPr>
              <a:t>的结构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3088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一般</a:t>
            </a:r>
            <a:r>
              <a:rPr lang="zh-CN" altLang="zh-CN" sz="2400" b="1" kern="1400" spc="100" dirty="0">
                <a:latin typeface="Times New Roman" pitchFamily="18" charset="0"/>
              </a:rPr>
              <a:t>设计模糊控制器时首先确定它的变量、维数，根据要求的独立输入和输出变量数目，确定它的结构，然后再进一步进行分析，确定它的维数，设计相应的模块。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各种模糊控制器的设计中，最基本的结构单元是单变二维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zh-CN" sz="2400" b="1" kern="1400" spc="100" dirty="0">
                <a:latin typeface="Times New Roman" pitchFamily="18" charset="0"/>
              </a:rPr>
              <a:t>控制器，它的结构简单、原理明晰、便于组合、应用广泛，而且极具代表性，可以应用于各种复杂情况的模糊控制。根据模糊推理类型的差异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，用</a:t>
            </a:r>
            <a:r>
              <a:rPr lang="zh-CN" altLang="zh-CN" sz="2400" b="1" kern="1400" spc="100" dirty="0">
                <a:latin typeface="Times New Roman" pitchFamily="18" charset="0"/>
              </a:rPr>
              <a:t>得较多、最具代表性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的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有</a:t>
            </a:r>
            <a:r>
              <a:rPr lang="en-US" altLang="zh-CN" sz="2400" b="1" kern="1400" spc="100" dirty="0" err="1" smtClean="0">
                <a:latin typeface="Times New Roman" pitchFamily="18" charset="0"/>
              </a:rPr>
              <a:t>Mamdani</a:t>
            </a:r>
            <a:r>
              <a:rPr lang="zh-CN" altLang="zh-CN" sz="2400" b="1" kern="1400" spc="100" dirty="0">
                <a:latin typeface="Times New Roman" pitchFamily="18" charset="0"/>
              </a:rPr>
              <a:t>和</a:t>
            </a:r>
            <a:r>
              <a:rPr lang="en-US" altLang="zh-CN" sz="2400" b="1" kern="1400" spc="100" dirty="0">
                <a:latin typeface="Times New Roman" pitchFamily="18" charset="0"/>
              </a:rPr>
              <a:t>T-S</a:t>
            </a:r>
            <a:r>
              <a:rPr lang="zh-CN" altLang="zh-CN" sz="2400" b="1" kern="1400" spc="100" dirty="0">
                <a:latin typeface="Times New Roman" pitchFamily="18" charset="0"/>
              </a:rPr>
              <a:t>两种类型的模糊推理控制器原理，它们也是最基本的两种模糊控制器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085137" cy="3673475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latin typeface="Times New Roman" pitchFamily="18" charset="0"/>
                <a:ea typeface="黑体" pitchFamily="49" charset="-122"/>
              </a:rPr>
              <a:t>模糊控制系统的基本组成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 err="1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Mamdani</a:t>
            </a: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 smtClean="0">
                <a:latin typeface="Times New Roman" pitchFamily="18" charset="0"/>
                <a:ea typeface="黑体" pitchFamily="49" charset="-122"/>
              </a:rPr>
              <a:t>T-S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模糊控制器和</a:t>
            </a:r>
            <a:r>
              <a:rPr lang="en-US" altLang="zh-CN" sz="2800" kern="1400" spc="100" dirty="0" smtClean="0">
                <a:latin typeface="Times New Roman" pitchFamily="18" charset="0"/>
                <a:ea typeface="黑体" pitchFamily="49" charset="-122"/>
              </a:rPr>
              <a:t>PID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控制器的结合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 第四章  模糊控制器的设计</a:t>
            </a:r>
          </a:p>
        </p:txBody>
      </p:sp>
    </p:spTree>
    <p:extLst>
      <p:ext uri="{BB962C8B-B14F-4D97-AF65-F5344CB8AC3E}">
        <p14:creationId xmlns:p14="http://schemas.microsoft.com/office/powerpoint/2010/main" val="11763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2.1 </a:t>
            </a:r>
            <a:r>
              <a:rPr lang="en-US" altLang="zh-CN" sz="3200" b="1" dirty="0" err="1" smtClean="0">
                <a:solidFill>
                  <a:schemeClr val="bg1"/>
                </a:solidFill>
              </a:rPr>
              <a:t>Mamdani</a:t>
            </a:r>
            <a:r>
              <a:rPr lang="zh-CN" altLang="zh-CN" sz="3200" b="1" dirty="0">
                <a:solidFill>
                  <a:schemeClr val="bg1"/>
                </a:solidFill>
              </a:rPr>
              <a:t>型模糊控制器的基本组成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smtClean="0">
                <a:latin typeface="Times New Roman" pitchFamily="18" charset="0"/>
              </a:rPr>
              <a:t>1973</a:t>
            </a:r>
            <a:r>
              <a:rPr lang="zh-CN" altLang="zh-CN" sz="2400" b="1" kern="1400" spc="100" dirty="0">
                <a:latin typeface="Times New Roman" pitchFamily="18" charset="0"/>
              </a:rPr>
              <a:t>年，英国的曼达尼（</a:t>
            </a:r>
            <a:r>
              <a:rPr lang="en-US" altLang="zh-CN" sz="2400" b="1" kern="1400" spc="100" dirty="0">
                <a:latin typeface="Times New Roman" pitchFamily="18" charset="0"/>
              </a:rPr>
              <a:t>E. </a:t>
            </a:r>
            <a:r>
              <a:rPr lang="en-US" altLang="zh-CN" sz="2400" b="1" kern="1400" spc="100" dirty="0" err="1">
                <a:latin typeface="Times New Roman" pitchFamily="18" charset="0"/>
              </a:rPr>
              <a:t>Mamdani</a:t>
            </a:r>
            <a:r>
              <a:rPr lang="en-US" altLang="zh-CN" sz="2400" b="1" kern="1400" spc="100" dirty="0">
                <a:latin typeface="Times New Roman" pitchFamily="18" charset="0"/>
              </a:rPr>
              <a:t>)</a:t>
            </a:r>
            <a:r>
              <a:rPr lang="zh-CN" altLang="zh-CN" sz="2400" b="1" kern="1400" spc="100" dirty="0">
                <a:latin typeface="Times New Roman" pitchFamily="18" charset="0"/>
              </a:rPr>
              <a:t>教授在指导博士生阿斯廉（</a:t>
            </a:r>
            <a:r>
              <a:rPr lang="en-US" altLang="zh-CN" sz="2400" b="1" kern="1400" spc="100" dirty="0" err="1">
                <a:latin typeface="Times New Roman" pitchFamily="18" charset="0"/>
              </a:rPr>
              <a:t>S.Assilian</a:t>
            </a:r>
            <a:r>
              <a:rPr lang="en-US" altLang="zh-CN" sz="2400" b="1" kern="1400" spc="100" dirty="0">
                <a:latin typeface="Times New Roman" pitchFamily="18" charset="0"/>
              </a:rPr>
              <a:t>)</a:t>
            </a:r>
            <a:r>
              <a:rPr lang="zh-CN" altLang="zh-CN" sz="2400" b="1" kern="1400" spc="100" dirty="0">
                <a:latin typeface="Times New Roman" pitchFamily="18" charset="0"/>
              </a:rPr>
              <a:t>研究小 型锅炉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蒸汽机系统的自动控制时，首次利用扎德提出的“</a:t>
            </a:r>
            <a:r>
              <a:rPr lang="en-US" altLang="zh-CN" sz="2400" b="1" kern="1400" spc="100" dirty="0">
                <a:latin typeface="Times New Roman" pitchFamily="18" charset="0"/>
              </a:rPr>
              <a:t>if</a:t>
            </a:r>
            <a:r>
              <a:rPr lang="zh-CN" altLang="zh-CN" sz="2400" b="1" kern="1400" spc="100" dirty="0">
                <a:latin typeface="Times New Roman" pitchFamily="18" charset="0"/>
              </a:rPr>
              <a:t>…</a:t>
            </a:r>
            <a:r>
              <a:rPr lang="en-US" altLang="zh-CN" sz="2400" b="1" kern="1400" spc="100" dirty="0">
                <a:latin typeface="Times New Roman" pitchFamily="18" charset="0"/>
              </a:rPr>
              <a:t>then</a:t>
            </a:r>
            <a:r>
              <a:rPr lang="zh-CN" altLang="zh-CN" sz="2400" b="1" kern="1400" spc="100" dirty="0">
                <a:latin typeface="Times New Roman" pitchFamily="18" charset="0"/>
              </a:rPr>
              <a:t>…”模糊语句表述出模糊语言规则，通过模糊逻辑推理成功地实现了对该系统的有效控制，从而宣告了模糊控制的问世。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阿斯廉</a:t>
            </a:r>
            <a:r>
              <a:rPr lang="zh-CN" altLang="zh-CN" sz="2400" b="1" kern="1400" spc="100" dirty="0">
                <a:latin typeface="Times New Roman" pitchFamily="18" charset="0"/>
              </a:rPr>
              <a:t>研究小型锅炉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蒸汽机系统的自动控制时，想用传统控制方法保持锅炉压力和蒸汽机活塞速度的恒定。但是，由于气压和加热之间、转速和阀门开度之间的关系具有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高度非线性</a:t>
            </a:r>
            <a:r>
              <a:rPr lang="zh-CN" altLang="zh-CN" sz="2400" b="1" kern="1400" spc="100" dirty="0">
                <a:latin typeface="Times New Roman" pitchFamily="18" charset="0"/>
              </a:rPr>
              <a:t>，而且锅炉和蒸汽机之间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相互耦合并受到其他因素的影响</a:t>
            </a:r>
            <a:r>
              <a:rPr lang="zh-CN" altLang="zh-CN" sz="2400" b="1" kern="1400" spc="100" dirty="0">
                <a:latin typeface="Times New Roman" pitchFamily="18" charset="0"/>
              </a:rPr>
              <a:t>，根本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</a:rPr>
              <a:t>无法建立起它们清晰的数学模型</a:t>
            </a:r>
            <a:r>
              <a:rPr lang="zh-CN" altLang="zh-CN" sz="2400" b="1" kern="1400" spc="100" dirty="0">
                <a:latin typeface="Times New Roman" pitchFamily="18" charset="0"/>
              </a:rPr>
              <a:t>，因此多次实验都无法获得满意的效果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3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2.1 </a:t>
            </a:r>
            <a:r>
              <a:rPr lang="en-US" altLang="zh-CN" sz="3200" b="1" dirty="0" err="1" smtClean="0">
                <a:solidFill>
                  <a:schemeClr val="bg1"/>
                </a:solidFill>
              </a:rPr>
              <a:t>Mamdani</a:t>
            </a:r>
            <a:r>
              <a:rPr lang="zh-CN" altLang="zh-CN" sz="3200" b="1" dirty="0">
                <a:solidFill>
                  <a:schemeClr val="bg1"/>
                </a:solidFill>
              </a:rPr>
              <a:t>型模糊控制器的基本组成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导师</a:t>
            </a:r>
            <a:r>
              <a:rPr lang="zh-CN" altLang="zh-CN" sz="2400" b="1" kern="1400" spc="100" dirty="0">
                <a:latin typeface="Times New Roman" pitchFamily="18" charset="0"/>
              </a:rPr>
              <a:t>曼达尼建议并和他一起，用扎德提出的模糊语言控制规则，通过模糊逻辑推理却成功地实现了这个系统的自动控制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曼达尼用了两个双输入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单输出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zh-CN" sz="2400" b="1" kern="1400" spc="100" dirty="0">
                <a:latin typeface="Times New Roman" pitchFamily="18" charset="0"/>
              </a:rPr>
              <a:t>控制器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：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一</a:t>
            </a:r>
            <a:r>
              <a:rPr lang="zh-CN" altLang="zh-CN" sz="2400" b="1" kern="1400" spc="100" dirty="0">
                <a:latin typeface="Times New Roman" pitchFamily="18" charset="0"/>
              </a:rPr>
              <a:t>个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zh-CN" sz="2400" b="1" kern="1400" spc="100" dirty="0">
                <a:latin typeface="Times New Roman" pitchFamily="18" charset="0"/>
              </a:rPr>
              <a:t>控制器输入蒸汽压力及其变化率，用输出去调节锅炉的加热量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；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一</a:t>
            </a:r>
            <a:r>
              <a:rPr lang="zh-CN" altLang="zh-CN" sz="2400" b="1" kern="1400" spc="100" dirty="0">
                <a:latin typeface="Times New Roman" pitchFamily="18" charset="0"/>
              </a:rPr>
              <a:t>个</a:t>
            </a:r>
            <a:r>
              <a:rPr lang="en-US" altLang="zh-CN" sz="2400" b="1" kern="1400" spc="100" dirty="0">
                <a:latin typeface="Times New Roman" pitchFamily="18" charset="0"/>
              </a:rPr>
              <a:t>F</a:t>
            </a:r>
            <a:r>
              <a:rPr lang="zh-CN" altLang="zh-CN" sz="2400" b="1" kern="1400" spc="100" dirty="0">
                <a:latin typeface="Times New Roman" pitchFamily="18" charset="0"/>
              </a:rPr>
              <a:t>控制器输入蒸汽机活塞转速及其变化率，用输出去调节蒸汽机进汽阀门开度，这个开度不仅影响蒸汽机，也影响锅炉的蒸汽压力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联合</a:t>
            </a:r>
            <a:r>
              <a:rPr lang="zh-CN" altLang="zh-CN" sz="2400" b="1" kern="1400" spc="100" dirty="0">
                <a:latin typeface="Times New Roman" pitchFamily="18" charset="0"/>
              </a:rPr>
              <a:t>控制的结果保证了蒸汽机活塞速度的恒定，圆满地完成了控制任务。在研究控制这个系统的过程中，发现这种控制器具有需要信息少、无超调、响应快、出错少等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优点</a:t>
            </a:r>
            <a:r>
              <a:rPr lang="zh-CN" altLang="en-US" sz="2400" b="1" kern="1400" spc="100" dirty="0">
                <a:latin typeface="Times New Roman" pitchFamily="18" charset="0"/>
              </a:rPr>
              <a:t>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2.1 </a:t>
            </a:r>
            <a:r>
              <a:rPr lang="en-US" altLang="zh-CN" sz="3200" b="1" dirty="0" err="1" smtClean="0">
                <a:solidFill>
                  <a:schemeClr val="bg1"/>
                </a:solidFill>
              </a:rPr>
              <a:t>Mamdani</a:t>
            </a:r>
            <a:r>
              <a:rPr lang="zh-CN" altLang="zh-CN" sz="3200" b="1" dirty="0">
                <a:solidFill>
                  <a:schemeClr val="bg1"/>
                </a:solidFill>
              </a:rPr>
              <a:t>型模糊控制器的基本组成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4476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smtClean="0">
                    <a:latin typeface="Times New Roman" pitchFamily="18" charset="0"/>
                  </a:rPr>
                  <a:t>Mamdani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型模糊控制器，是一种典型的二维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控制器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endParaRPr lang="en-US" altLang="zh-CN" sz="2400" b="1" kern="1400" spc="100" dirty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>
                    <a:latin typeface="Times New Roman" pitchFamily="18" charset="0"/>
                  </a:rPr>
                  <a:t>“知识库”框内的几个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模块是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离线得出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的。</a:t>
                </a:r>
                <a14:m>
                  <m:oMath xmlns:m="http://schemas.openxmlformats.org/officeDocument/2006/math">
                    <m:r>
                      <a:rPr lang="zh-CN" altLang="en-US" sz="2400" b="1" i="1" kern="1400" spc="10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—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隶属函数库，存贮把数字量转换成模糊量时使用的隶属函数；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R—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控制规则库，存贮进行近似推理的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条件语句及近似推理的算法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𝒇𝒅</m:t>
                    </m:r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—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清晰化方法库，存贮对模糊量进行清晰化处理时使用的算法。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447645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232" r="-791" b="-1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C:\Users\fan\AppData\Local\Temp\FineReader12.00\media\image5.jpe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004841" cy="208823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789154" y="4309465"/>
                <a:ext cx="752726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>
                    <a:latin typeface="Times New Roman" pitchFamily="18" charset="0"/>
                  </a:rPr>
                  <a:t>图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中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最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左边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构成“量化因子”模块；最右边的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是“比例因子”模块。这两个模块对模糊控制器输入、输出的清晰值信号具有比例缩放作用，是模糊控制器的输入、输出接口，它们除了使其前后模块匹配外，还有改善模糊控制器某些性能的作用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54" y="4309465"/>
                <a:ext cx="7527262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053" t="-2902" b="-4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39656" y="4132324"/>
                <a:ext cx="782013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>
                    <a:latin typeface="Times New Roman" pitchFamily="18" charset="0"/>
                  </a:rPr>
                  <a:t>图中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下面“模糊控制器核心”框内的几个模块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D/F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、 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F/D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的作用分别是：模糊化模块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D/F——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完成清晰量转换成模糊量的运算；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kern="1400" spc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400" b="1" kern="1400" spc="100" dirty="0">
                    <a:latin typeface="Times New Roman" pitchFamily="18" charset="0"/>
                  </a:rPr>
                  <a:t>——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完成根据输入模糊量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(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由两个模糊分量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EC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构成）进行近似推理运算，得出模糊量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；清晰化（或反模糊化）模块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F/D——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完成把模糊量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U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转换成清晰量的运算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6" y="4132324"/>
                <a:ext cx="7820131" cy="2308324"/>
              </a:xfrm>
              <a:prstGeom prst="rect">
                <a:avLst/>
              </a:prstGeom>
              <a:blipFill rotWithShape="0">
                <a:blip r:embed="rId7"/>
                <a:stretch>
                  <a:fillRect l="-1091" t="-2902" r="-546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8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量化</a:t>
            </a:r>
            <a:r>
              <a:rPr lang="zh-CN" altLang="zh-CN" sz="3200" b="1" dirty="0">
                <a:solidFill>
                  <a:schemeClr val="bg1"/>
                </a:solidFill>
              </a:rPr>
              <a:t>因子和比例因子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9395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模糊逻辑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控制器由三个核心部分组成：模糊化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(D/F)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模块、近似推理（</a:t>
                </a:r>
                <a:r>
                  <a:rPr lang="en-US" altLang="zh-CN" sz="2400" b="1" kern="1400" spc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kern="1400" spc="10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）模块和清晰化（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F/D)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模块。为了使它们能跟输入、输出的清晰量相匹配，在模糊化模块之前设有“量化因子”模块，在清晰化模块之后设有“比例因子”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模块。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“量化因子”模块和“比例因子”模块，都是为了对清晰值进行比例变换而设置的，其作用是使变量按一定比例进行放大或缩小，以便跟相邻模块很好地匹配。当然这种变换，对整个系统的工作性能也会产生一定的影响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939540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703" r="-5301" b="-2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2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量化</a:t>
            </a:r>
            <a:r>
              <a:rPr lang="zh-CN" altLang="zh-CN" sz="3200" b="1" dirty="0">
                <a:solidFill>
                  <a:schemeClr val="bg1"/>
                </a:solidFill>
              </a:rPr>
              <a:t>因子和比例因子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8320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en-US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2.2.1  </a:t>
                </a: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量化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因子</a:t>
                </a:r>
                <a:endParaRPr lang="en-US" altLang="zh-CN" sz="2400" b="1" kern="1400" spc="100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>
                    <a:latin typeface="Times New Roman" pitchFamily="18" charset="0"/>
                  </a:rPr>
                  <a:t>“量化因子”模块和“比例因子”模块，都是为了对清晰值进行比例变换而设置的，其作用是使变量按一定比例进行放大或缩小，以便跟相邻模块很好地匹配。当然这种变换，对整个系统的工作性能也会产生一定的</a:t>
                </a:r>
                <a:r>
                  <a:rPr lang="zh-CN" altLang="zh-CN" sz="2400" b="1" kern="1400" spc="100" dirty="0" smtClean="0">
                    <a:latin typeface="Times New Roman" pitchFamily="18" charset="0"/>
                  </a:rPr>
                  <a:t>影响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>
                    <a:latin typeface="Times New Roman" pitchFamily="18" charset="0"/>
                  </a:rPr>
                  <a:t>输入模糊控制器的向量信号，在二维系统中通常由两个分量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𝒆𝒄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𝒅𝒆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组成，它们是通过采样或计算得出的清晰值，都是连续的实数。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分量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的取值范围称为物理论域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(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或测量论域、基本论域），例如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的分量</a:t>
                </a:r>
                <a14:m>
                  <m:oMath xmlns:m="http://schemas.openxmlformats.org/officeDocument/2006/math"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kern="1400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，则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X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就是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的物理论域。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832092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389" r="-791" b="-1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7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量化</a:t>
            </a:r>
            <a:r>
              <a:rPr lang="zh-CN" altLang="zh-CN" sz="3200" b="1" dirty="0">
                <a:solidFill>
                  <a:schemeClr val="bg1"/>
                </a:solidFill>
              </a:rPr>
              <a:t>因子和比例因子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39395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输入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模糊控制器的向量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分量都是清晰值，需要经过模糊化（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D/F)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变换，把它映射到模糊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,⋯,</m:t>
                        </m:r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上，即变换成模糊量，才能输入到模糊推理模块中进行近似推理。把这所有模糊子集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论域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，称为模糊论域，即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400" b="1" kern="1400" spc="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kern="1400" spc="1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 b="1" i="1" kern="1400" spc="1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𝓕</m:t>
                    </m:r>
                    <m:d>
                      <m:dPr>
                        <m:ctrlP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，则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为其模糊论域。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物理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论域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X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和模糊论域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都是连续实数，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X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由采样得到的输入变量决定，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由覆盖输入量的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F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子集可取值的范围确定。为了使用的方便，常把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取成整数，也称把变量离散化，或把变量进行分档。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3939540"/>
              </a:xfrm>
              <a:prstGeom prst="rect">
                <a:avLst/>
              </a:prstGeom>
              <a:blipFill rotWithShape="0">
                <a:blip r:embed="rId4"/>
                <a:stretch>
                  <a:fillRect l="-1108" t="-1703" r="-1028" b="-2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量化</a:t>
            </a:r>
            <a:r>
              <a:rPr lang="zh-CN" altLang="zh-CN" sz="3200" b="1" dirty="0">
                <a:solidFill>
                  <a:schemeClr val="bg1"/>
                </a:solidFill>
              </a:rPr>
              <a:t>因子和比例因子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48055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zh-CN" sz="2400" b="1" kern="1400" spc="10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量化</a:t>
                </a:r>
                <a:r>
                  <a:rPr lang="zh-CN" altLang="zh-CN" sz="2400" b="1" kern="1400" spc="100" dirty="0">
                    <a:solidFill>
                      <a:srgbClr val="FF0000"/>
                    </a:solidFill>
                    <a:latin typeface="Times New Roman" pitchFamily="18" charset="0"/>
                  </a:rPr>
                  <a:t>因子的定义</a:t>
                </a:r>
                <a:endParaRPr lang="en-US" altLang="zh-CN" sz="2400" b="1" kern="1400" spc="100" dirty="0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物理论域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X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和模糊论域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可以完全一样。不过由于外部环境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的多变，一般希望模糊论域稳定不变（即模糊推理器参数不变），因此多数情况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下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X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和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是不同的。把清晰值从物理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论域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X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变换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（映射）到模糊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论域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N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上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的变换系数，叫量化因子。这一变换在模糊控制器中的作用，是使输入信号的取值范围放大或缩小，以适应设定的模糊论域要求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>
                    <a:latin typeface="Times New Roman" pitchFamily="18" charset="0"/>
                  </a:rPr>
                  <a:t>设已知输入变量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一个分量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的物理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  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论域                     ，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其模糊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论域                        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defRPr/>
                </a:pPr>
                <a:r>
                  <a:rPr lang="en-US" altLang="zh-CN" sz="2400" b="1" kern="1400" spc="100" dirty="0">
                    <a:latin typeface="Times New Roman" pitchFamily="18" charset="0"/>
                  </a:rPr>
                  <a:t> 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  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则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定义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从</a:t>
                </a:r>
                <a:r>
                  <a:rPr lang="en-US" altLang="zh-CN" sz="2400" b="1" kern="1400" spc="100" dirty="0" smtClean="0">
                    <a:latin typeface="Times New Roman" pitchFamily="18" charset="0"/>
                  </a:rPr>
                  <a:t>X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>
                    <a:latin typeface="Times New Roman" pitchFamily="18" charset="0"/>
                  </a:rPr>
                  <a:t> 的变换系数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为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量化因子：</a:t>
                </a:r>
                <a:endParaRPr lang="en-US" altLang="zh-CN" sz="2400" b="1" kern="1400" spc="1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4805546"/>
              </a:xfrm>
              <a:prstGeom prst="rect">
                <a:avLst/>
              </a:prstGeom>
              <a:blipFill rotWithShape="0">
                <a:blip r:embed="rId5"/>
                <a:stretch>
                  <a:fillRect l="-1108" t="-1396" r="-1187" b="-2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716038"/>
              </p:ext>
            </p:extLst>
          </p:nvPr>
        </p:nvGraphicFramePr>
        <p:xfrm>
          <a:off x="1907704" y="5013176"/>
          <a:ext cx="1720191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6" imgW="1218671" imgH="253890" progId="Equation.DSMT4">
                  <p:embed/>
                </p:oleObj>
              </mc:Choice>
              <mc:Fallback>
                <p:oleObj name="Equation" r:id="rId6" imgW="1218671" imgH="25389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013176"/>
                        <a:ext cx="1720191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547933"/>
              </p:ext>
            </p:extLst>
          </p:nvPr>
        </p:nvGraphicFramePr>
        <p:xfrm>
          <a:off x="5724128" y="4979429"/>
          <a:ext cx="1974183" cy="3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8" imgW="1422400" imgH="279400" progId="Equation.DSMT4">
                  <p:embed/>
                </p:oleObj>
              </mc:Choice>
              <mc:Fallback>
                <p:oleObj name="Equation" r:id="rId8" imgW="1422400" imgH="279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979429"/>
                        <a:ext cx="1974183" cy="38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203847" y="5974716"/>
            <a:ext cx="105611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97975"/>
              </p:ext>
            </p:extLst>
          </p:nvPr>
        </p:nvGraphicFramePr>
        <p:xfrm>
          <a:off x="3203847" y="5974717"/>
          <a:ext cx="1378423" cy="4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10" imgW="685800" imgH="241300" progId="Equation.DSMT4">
                  <p:embed/>
                </p:oleObj>
              </mc:Choice>
              <mc:Fallback>
                <p:oleObj name="Equation" r:id="rId10" imgW="685800" imgH="241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7" y="5974717"/>
                        <a:ext cx="1378423" cy="478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10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量化</a:t>
            </a:r>
            <a:r>
              <a:rPr lang="zh-CN" altLang="zh-CN" sz="3200" b="1" dirty="0">
                <a:solidFill>
                  <a:schemeClr val="bg1"/>
                </a:solidFill>
              </a:rPr>
              <a:t>因子和比例因子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55650" y="1125538"/>
                <a:ext cx="7704138" cy="56057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设置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量化因子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后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，就可以在输入变量的物理论域 变化时，只改变量化因子就可使输入量变化后仍能落在原来的模糊论域里，从而可以使模糊控制器的核心部分保持不变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例如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，当某输入量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的物理论域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为            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，模糊论域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为                 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，据定义量化因子为 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           ，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由此可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得          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Clr>
                    <a:srgbClr val="C00000"/>
                  </a:buClr>
                  <a:buFont typeface="Wingdings" pitchFamily="2" charset="2"/>
                  <a:buChar char="p"/>
                  <a:defRPr/>
                </a:pPr>
                <a:r>
                  <a:rPr lang="zh-CN" altLang="en-US" sz="2400" b="1" kern="1400" spc="100" dirty="0" smtClean="0">
                    <a:latin typeface="Times New Roman" pitchFamily="18" charset="0"/>
                  </a:rPr>
                  <a:t>假如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的物理论域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变为                ，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这时只要把量化因子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变为                             ，于是                    。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显然在输入信号</a:t>
                </a:r>
                <a:r>
                  <a:rPr lang="en-US" altLang="zh-CN" sz="2400" b="1" kern="1400" spc="100" dirty="0">
                    <a:latin typeface="Times New Roman" pitchFamily="18" charset="0"/>
                  </a:rPr>
                  <a:t>e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的物理论域变化时，只要对量化因子作相应的</a:t>
                </a:r>
                <a:r>
                  <a:rPr lang="zh-CN" altLang="en-US" sz="2400" b="1" kern="1400" spc="100" dirty="0" smtClean="0">
                    <a:latin typeface="Times New Roman" pitchFamily="18" charset="0"/>
                  </a:rPr>
                  <a:t>变更，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就能保证输入的清晰量变换后仍处在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kern="1400" spc="10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b="1" kern="1400" spc="100" dirty="0" smtClean="0">
                    <a:latin typeface="Times New Roman" pitchFamily="18" charset="0"/>
                  </a:rPr>
                  <a:t>的</a:t>
                </a:r>
                <a:r>
                  <a:rPr lang="zh-CN" altLang="en-US" sz="2400" b="1" kern="1400" spc="100" dirty="0">
                    <a:latin typeface="Times New Roman" pitchFamily="18" charset="0"/>
                  </a:rPr>
                  <a:t>范围内。这样，一个定型的模糊控制器（模糊论域也被固定），在输入变量论域变化时，只改一下量化因子仍能使用。</a:t>
                </a:r>
                <a:endParaRPr lang="en-US" altLang="zh-CN" sz="2400" b="1" kern="1400" spc="100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125538"/>
                <a:ext cx="7704138" cy="5605765"/>
              </a:xfrm>
              <a:prstGeom prst="rect">
                <a:avLst/>
              </a:prstGeom>
              <a:blipFill rotWithShape="0">
                <a:blip r:embed="rId5"/>
                <a:stretch>
                  <a:fillRect l="-1108" t="-1197" r="-1187" b="-1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203847" y="5974716"/>
            <a:ext cx="105611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10129" y="2858018"/>
            <a:ext cx="12927367" cy="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393282"/>
              </p:ext>
            </p:extLst>
          </p:nvPr>
        </p:nvGraphicFramePr>
        <p:xfrm>
          <a:off x="5868144" y="2834469"/>
          <a:ext cx="1121504" cy="37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6" imgW="761669" imgH="253890" progId="Equation.DSMT4">
                  <p:embed/>
                </p:oleObj>
              </mc:Choice>
              <mc:Fallback>
                <p:oleObj name="Equation" r:id="rId6" imgW="761669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834469"/>
                        <a:ext cx="1121504" cy="378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07705" y="3212976"/>
            <a:ext cx="111953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576343"/>
              </p:ext>
            </p:extLst>
          </p:nvPr>
        </p:nvGraphicFramePr>
        <p:xfrm>
          <a:off x="1845631" y="3202374"/>
          <a:ext cx="1430225" cy="43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8" imgW="927100" imgH="279400" progId="Equation.DSMT4">
                  <p:embed/>
                </p:oleObj>
              </mc:Choice>
              <mc:Fallback>
                <p:oleObj name="Equation" r:id="rId8" imgW="9271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31" y="3202374"/>
                        <a:ext cx="1430225" cy="432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723277"/>
              </p:ext>
            </p:extLst>
          </p:nvPr>
        </p:nvGraphicFramePr>
        <p:xfrm>
          <a:off x="6285774" y="3197086"/>
          <a:ext cx="1022530" cy="37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10" imgW="647700" imgH="241300" progId="Equation.DSMT4">
                  <p:embed/>
                </p:oleObj>
              </mc:Choice>
              <mc:Fallback>
                <p:oleObj name="Equation" r:id="rId10" imgW="6477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5774" y="3197086"/>
                        <a:ext cx="1022530" cy="3759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172578"/>
              </p:ext>
            </p:extLst>
          </p:nvPr>
        </p:nvGraphicFramePr>
        <p:xfrm>
          <a:off x="1875872" y="3573642"/>
          <a:ext cx="827154" cy="3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12" imgW="545863" imgH="241195" progId="Equation.DSMT4">
                  <p:embed/>
                </p:oleObj>
              </mc:Choice>
              <mc:Fallback>
                <p:oleObj name="Equation" r:id="rId12" imgW="545863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872" y="3573642"/>
                        <a:ext cx="827154" cy="369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194912" y="4067674"/>
            <a:ext cx="106391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904029"/>
              </p:ext>
            </p:extLst>
          </p:nvPr>
        </p:nvGraphicFramePr>
        <p:xfrm>
          <a:off x="4225510" y="4113393"/>
          <a:ext cx="1354602" cy="36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14" imgW="939392" imgH="253890" progId="Equation.DSMT4">
                  <p:embed/>
                </p:oleObj>
              </mc:Choice>
              <mc:Fallback>
                <p:oleObj name="Equation" r:id="rId14" imgW="939392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510" y="4113393"/>
                        <a:ext cx="1354602" cy="369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483768" y="4437112"/>
            <a:ext cx="107810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059037"/>
              </p:ext>
            </p:extLst>
          </p:nvPr>
        </p:nvGraphicFramePr>
        <p:xfrm>
          <a:off x="2483768" y="4437113"/>
          <a:ext cx="2555555" cy="44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5" name="Equation" r:id="rId16" imgW="1587500" imgH="279400" progId="Equation.DSMT4">
                  <p:embed/>
                </p:oleObj>
              </mc:Choice>
              <mc:Fallback>
                <p:oleObj name="Equation" r:id="rId16" imgW="1587500" imgH="279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437113"/>
                        <a:ext cx="2555555" cy="443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6015794" y="4452813"/>
            <a:ext cx="104474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039539"/>
              </p:ext>
            </p:extLst>
          </p:nvPr>
        </p:nvGraphicFramePr>
        <p:xfrm>
          <a:off x="6015795" y="4452814"/>
          <a:ext cx="1729376" cy="353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6" name="Equation" r:id="rId18" imgW="1256755" imgH="253890" progId="Equation.DSMT4">
                  <p:embed/>
                </p:oleObj>
              </mc:Choice>
              <mc:Fallback>
                <p:oleObj name="Equation" r:id="rId18" imgW="1256755" imgH="25389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795" y="4452814"/>
                        <a:ext cx="1729376" cy="353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085137" cy="3673475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模糊控制系统的基本组成</a:t>
            </a:r>
            <a:endParaRPr lang="en-US" altLang="zh-CN" sz="2800" kern="1400" spc="1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 err="1" smtClean="0">
                <a:latin typeface="Times New Roman" pitchFamily="18" charset="0"/>
                <a:ea typeface="黑体" pitchFamily="49" charset="-122"/>
              </a:rPr>
              <a:t>Mamdani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altLang="zh-CN" sz="2800" kern="1400" spc="100" dirty="0" smtClean="0">
                <a:latin typeface="Times New Roman" pitchFamily="18" charset="0"/>
                <a:ea typeface="黑体" pitchFamily="49" charset="-122"/>
              </a:rPr>
              <a:t>T-S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型模糊控制器的设计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  <a:defRPr/>
            </a:pP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模糊控制器和</a:t>
            </a:r>
            <a:r>
              <a:rPr lang="en-US" altLang="zh-CN" sz="2800" kern="1400" spc="100" dirty="0" smtClean="0">
                <a:latin typeface="Times New Roman" pitchFamily="18" charset="0"/>
                <a:ea typeface="黑体" pitchFamily="49" charset="-122"/>
              </a:rPr>
              <a:t>PID</a:t>
            </a:r>
            <a:r>
              <a:rPr lang="zh-CN" altLang="en-US" sz="2800" kern="1400" spc="100" dirty="0" smtClean="0">
                <a:latin typeface="Times New Roman" pitchFamily="18" charset="0"/>
                <a:ea typeface="黑体" pitchFamily="49" charset="-122"/>
              </a:rPr>
              <a:t>控制器的结合</a:t>
            </a:r>
            <a:endParaRPr lang="en-US" altLang="zh-CN" sz="2800" kern="1400" spc="100" dirty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124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 第四章  模糊控制器的设计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2.2 </a:t>
            </a:r>
            <a:r>
              <a:rPr lang="zh-CN" altLang="zh-CN" sz="3200" b="1" dirty="0" smtClean="0">
                <a:solidFill>
                  <a:schemeClr val="bg1"/>
                </a:solidFill>
              </a:rPr>
              <a:t>量化</a:t>
            </a:r>
            <a:r>
              <a:rPr lang="zh-CN" altLang="zh-CN" sz="3200" b="1" dirty="0">
                <a:solidFill>
                  <a:schemeClr val="bg1"/>
                </a:solidFill>
              </a:rPr>
              <a:t>因子和比例因子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  <a:hlinkClick r:id="rId4" action="ppaction://hlinkfile"/>
              </a:rPr>
              <a:t>量化</a:t>
            </a:r>
            <a:r>
              <a:rPr lang="zh-CN" altLang="zh-CN" sz="2400" b="1" kern="1400" spc="100" dirty="0">
                <a:solidFill>
                  <a:srgbClr val="FF0000"/>
                </a:solidFill>
                <a:latin typeface="Times New Roman" pitchFamily="18" charset="0"/>
                <a:hlinkClick r:id="rId4" action="ppaction://hlinkfile"/>
              </a:rPr>
              <a:t>因子的</a:t>
            </a: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  <a:hlinkClick r:id="rId4" action="ppaction://hlinkfile"/>
              </a:rPr>
              <a:t>具体</a:t>
            </a:r>
            <a:r>
              <a:rPr lang="zh-CN" altLang="en-US" sz="2400" b="1" kern="1400" spc="100" dirty="0" smtClean="0">
                <a:solidFill>
                  <a:srgbClr val="FF0000"/>
                </a:solidFill>
                <a:latin typeface="Times New Roman" pitchFamily="18" charset="0"/>
                <a:hlinkClick r:id="rId4" action="ppaction://hlinkfile"/>
              </a:rPr>
              <a:t>用</a:t>
            </a:r>
            <a:r>
              <a:rPr lang="zh-CN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  <a:hlinkClick r:id="rId4" action="ppaction://hlinkfile"/>
              </a:rPr>
              <a:t>法</a:t>
            </a:r>
            <a:endParaRPr lang="en-US" altLang="zh-CN" sz="2400" b="1" kern="1400" spc="1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203847" y="5974716"/>
            <a:ext cx="105611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本节内容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755650" y="1125538"/>
            <a:ext cx="770413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+mn-ea"/>
              </a:rPr>
              <a:t>模糊控制系统的基本组成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传统控制系统的结构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模糊控制系统的结构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模糊控制器的</a:t>
            </a:r>
            <a:r>
              <a:rPr lang="zh-CN" altLang="en-US" sz="2400" b="1" kern="1400" spc="100" dirty="0">
                <a:latin typeface="+mn-ea"/>
              </a:rPr>
              <a:t>结构</a:t>
            </a:r>
            <a:endParaRPr lang="en-US" altLang="zh-CN" sz="2400" b="1" kern="1400" spc="100" dirty="0">
              <a:latin typeface="+mn-ea"/>
            </a:endParaRPr>
          </a:p>
          <a:p>
            <a:pPr marL="3429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err="1" smtClean="0">
                <a:latin typeface="+mn-ea"/>
              </a:rPr>
              <a:t>Mamdani</a:t>
            </a:r>
            <a:r>
              <a:rPr lang="zh-CN" altLang="en-US" sz="2400" b="1" kern="1400" spc="100" dirty="0" smtClean="0">
                <a:latin typeface="+mn-ea"/>
              </a:rPr>
              <a:t>型模糊控制器的设计</a:t>
            </a:r>
            <a:endParaRPr lang="en-US" altLang="zh-CN" sz="2400" b="1" kern="1400" spc="1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基本组成</a:t>
            </a:r>
            <a:endParaRPr lang="en-US" altLang="zh-CN" sz="2400" b="1" kern="1400" spc="1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  <a:defRPr/>
            </a:pPr>
            <a:r>
              <a:rPr lang="zh-CN" altLang="en-US" sz="2400" b="1" kern="1400" spc="100" dirty="0" smtClean="0">
                <a:latin typeface="+mn-ea"/>
              </a:rPr>
              <a:t>量化因子、比例因子</a:t>
            </a:r>
            <a:endParaRPr lang="zh-CN" alt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6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marL="342900" indent="-342900" algn="l" eaLnBrk="1" hangingPunct="1"/>
            <a:r>
              <a:rPr lang="zh-CN" altLang="en-US" sz="3200" b="1" smtClean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0" y="2636838"/>
            <a:ext cx="9144000" cy="936625"/>
          </a:xfrm>
        </p:spPr>
        <p:txBody>
          <a:bodyPr rtlCol="0">
            <a:normAutofit/>
          </a:bodyPr>
          <a:lstStyle/>
          <a:p>
            <a:pPr lvl="1" algn="ctr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None/>
              <a:defRPr/>
            </a:pPr>
            <a:r>
              <a:rPr lang="en-US" altLang="zh-CN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Thank you all !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1.1.1  </a:t>
            </a:r>
            <a:r>
              <a:rPr lang="zh-CN" altLang="en-US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传统控制系统结构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en-US" sz="2400" b="1" kern="1400" spc="100" dirty="0" smtClean="0">
                <a:latin typeface="Times New Roman" pitchFamily="18" charset="0"/>
              </a:rPr>
              <a:t>模糊控制系统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和</a:t>
            </a:r>
            <a:r>
              <a:rPr lang="zh-CN" altLang="zh-CN" sz="2400" b="1" kern="1400" spc="100" dirty="0">
                <a:latin typeface="Times New Roman" pitchFamily="18" charset="0"/>
              </a:rPr>
              <a:t>经典控制系统最大的差异在于它们的控制器，其他部分的结构都是相同的</a:t>
            </a:r>
            <a:r>
              <a:rPr lang="zh-TW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TW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>
                <a:latin typeface="Times New Roman" pitchFamily="18" charset="0"/>
              </a:rPr>
              <a:t>G</a:t>
            </a:r>
            <a:r>
              <a:rPr lang="zh-CN" altLang="zh-CN" sz="2400" b="1" kern="1400" spc="100" dirty="0">
                <a:latin typeface="Times New Roman" pitchFamily="18" charset="0"/>
              </a:rPr>
              <a:t>为被控对象，</a:t>
            </a:r>
            <a:r>
              <a:rPr lang="en-US" altLang="zh-CN" sz="2400" b="1" kern="1400" spc="100" dirty="0">
                <a:latin typeface="Times New Roman" pitchFamily="18" charset="0"/>
              </a:rPr>
              <a:t>H</a:t>
            </a:r>
            <a:r>
              <a:rPr lang="zh-CN" altLang="zh-CN" sz="2400" b="1" kern="1400" spc="100" dirty="0">
                <a:latin typeface="Times New Roman" pitchFamily="18" charset="0"/>
              </a:rPr>
              <a:t>为反馈传感通道，</a:t>
            </a:r>
            <a:r>
              <a:rPr lang="en-US" altLang="zh-CN" sz="2400" b="1" kern="1400" spc="100" dirty="0">
                <a:latin typeface="Times New Roman" pitchFamily="18" charset="0"/>
              </a:rPr>
              <a:t>C</a:t>
            </a:r>
            <a:r>
              <a:rPr lang="zh-CN" altLang="zh-CN" sz="2400" b="1" kern="1400" spc="100" dirty="0">
                <a:latin typeface="Times New Roman" pitchFamily="18" charset="0"/>
              </a:rPr>
              <a:t>为控制器的传递函数或状态方程。各部分输出信号符号的意义为：</a:t>
            </a:r>
            <a:r>
              <a:rPr lang="en-US" altLang="zh-CN" sz="2400" b="1" kern="1400" spc="100" dirty="0">
                <a:latin typeface="Times New Roman" pitchFamily="18" charset="0"/>
              </a:rPr>
              <a:t>r </a:t>
            </a:r>
            <a:r>
              <a:rPr lang="zh-CN" altLang="zh-CN" sz="2400" b="1" kern="1400" spc="100" dirty="0">
                <a:latin typeface="Times New Roman" pitchFamily="18" charset="0"/>
              </a:rPr>
              <a:t>—参考（标准）信号； </a:t>
            </a:r>
            <a:r>
              <a:rPr lang="en-US" altLang="zh-CN" sz="2400" b="1" kern="1400" spc="100" dirty="0">
                <a:latin typeface="Times New Roman" pitchFamily="18" charset="0"/>
              </a:rPr>
              <a:t>v</a:t>
            </a:r>
            <a:r>
              <a:rPr lang="zh-CN" altLang="zh-CN" sz="2400" b="1" kern="1400" spc="100" dirty="0">
                <a:latin typeface="Times New Roman" pitchFamily="18" charset="0"/>
              </a:rPr>
              <a:t>—反馈输出信号； </a:t>
            </a:r>
            <a:r>
              <a:rPr lang="en-US" altLang="zh-CN" sz="2400" b="1" kern="1400" spc="100" dirty="0">
                <a:latin typeface="Times New Roman" pitchFamily="18" charset="0"/>
              </a:rPr>
              <a:t>u</a:t>
            </a:r>
            <a:r>
              <a:rPr lang="zh-CN" altLang="zh-CN" sz="2400" b="1" kern="1400" spc="100" dirty="0">
                <a:latin typeface="Times New Roman" pitchFamily="18" charset="0"/>
              </a:rPr>
              <a:t>—控制信号；</a:t>
            </a:r>
            <a:r>
              <a:rPr lang="en-US" altLang="zh-CN" sz="2400" b="1" kern="1400" spc="100" dirty="0">
                <a:latin typeface="Times New Roman" pitchFamily="18" charset="0"/>
              </a:rPr>
              <a:t>d</a:t>
            </a:r>
            <a:r>
              <a:rPr lang="zh-CN" altLang="zh-CN" sz="2400" b="1" kern="1400" spc="100" dirty="0">
                <a:latin typeface="Times New Roman" pitchFamily="18" charset="0"/>
              </a:rPr>
              <a:t>—干扰信号； </a:t>
            </a:r>
            <a:r>
              <a:rPr lang="en-US" altLang="zh-CN" sz="2400" b="1" kern="1400" spc="100" dirty="0">
                <a:latin typeface="Times New Roman" pitchFamily="18" charset="0"/>
              </a:rPr>
              <a:t>y</a:t>
            </a:r>
            <a:r>
              <a:rPr lang="zh-CN" altLang="zh-CN" sz="2400" b="1" kern="1400" spc="100" dirty="0">
                <a:latin typeface="Times New Roman" pitchFamily="18" charset="0"/>
              </a:rPr>
              <a:t>—被控对象输出信号； </a:t>
            </a:r>
            <a:r>
              <a:rPr lang="en-US" altLang="zh-CN" sz="2400" b="1" kern="1400" spc="100" dirty="0">
                <a:latin typeface="Times New Roman" pitchFamily="18" charset="0"/>
              </a:rPr>
              <a:t>n</a:t>
            </a:r>
            <a:r>
              <a:rPr lang="zh-CN" altLang="zh-CN" sz="2400" b="1" kern="1400" spc="100" dirty="0">
                <a:latin typeface="Times New Roman" pitchFamily="18" charset="0"/>
              </a:rPr>
              <a:t>—噪声信号。</a:t>
            </a:r>
          </a:p>
        </p:txBody>
      </p:sp>
      <p:pic>
        <p:nvPicPr>
          <p:cNvPr id="5" name="图片 4" descr="C:\Users\fan\AppData\Local\Temp\FineReader12.00\media\image1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4907106" cy="189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2923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系统</a:t>
            </a:r>
            <a:r>
              <a:rPr lang="zh-CN" altLang="zh-CN" sz="2400" b="1" kern="1400" spc="100" dirty="0">
                <a:latin typeface="Times New Roman" pitchFamily="18" charset="0"/>
              </a:rPr>
              <a:t>中各部分的输出都是其输入之和（或差）的线性函数，则有</a:t>
            </a:r>
            <a:endParaRPr lang="en-US" altLang="zh-TW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>
                <a:latin typeface="Times New Roman" pitchFamily="18" charset="0"/>
              </a:rPr>
              <a:t>由此可以写出各个求和点的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方程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91879" y="2420887"/>
            <a:ext cx="126681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63673"/>
              </p:ext>
            </p:extLst>
          </p:nvPr>
        </p:nvGraphicFramePr>
        <p:xfrm>
          <a:off x="3069389" y="1988840"/>
          <a:ext cx="3098257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5" imgW="1397000" imgH="711200" progId="Equation.DSMT4">
                  <p:embed/>
                </p:oleObj>
              </mc:Choice>
              <mc:Fallback>
                <p:oleObj name="Equation" r:id="rId5" imgW="13970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9389" y="1988840"/>
                        <a:ext cx="3098257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63688" y="4552049"/>
            <a:ext cx="130656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135694"/>
              </p:ext>
            </p:extLst>
          </p:nvPr>
        </p:nvGraphicFramePr>
        <p:xfrm>
          <a:off x="1763688" y="4293096"/>
          <a:ext cx="5325166" cy="1613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7" imgW="2374900" imgH="711200" progId="Equation.DSMT4">
                  <p:embed/>
                </p:oleObj>
              </mc:Choice>
              <mc:Fallback>
                <p:oleObj name="Equation" r:id="rId7" imgW="23749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5325166" cy="16132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34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把</a:t>
            </a:r>
            <a:r>
              <a:rPr lang="zh-CN" altLang="zh-CN" sz="2400" b="1" kern="1400" spc="100" dirty="0">
                <a:latin typeface="Times New Roman" pitchFamily="18" charset="0"/>
              </a:rPr>
              <a:t>上述方程组写成矩阵方程</a:t>
            </a:r>
            <a:endParaRPr lang="en-US" altLang="zh-TW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于是</a:t>
            </a:r>
            <a:r>
              <a:rPr lang="zh-CN" altLang="zh-CN" sz="2400" b="1" kern="1400" spc="100" dirty="0">
                <a:latin typeface="Times New Roman" pitchFamily="18" charset="0"/>
              </a:rPr>
              <a:t>可以求得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91879" y="2420887"/>
            <a:ext cx="126681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63688" y="4552049"/>
            <a:ext cx="130656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1799" y="1548920"/>
            <a:ext cx="12891065" cy="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906910"/>
              </p:ext>
            </p:extLst>
          </p:nvPr>
        </p:nvGraphicFramePr>
        <p:xfrm>
          <a:off x="2771799" y="1908960"/>
          <a:ext cx="3202605" cy="137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5" imgW="1676400" imgH="711200" progId="Equation.DSMT4">
                  <p:embed/>
                </p:oleObj>
              </mc:Choice>
              <mc:Fallback>
                <p:oleObj name="Equation" r:id="rId5" imgW="1676400" imgH="7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99" y="1908960"/>
                        <a:ext cx="3202605" cy="1376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63689" y="4244460"/>
            <a:ext cx="118064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282236"/>
              </p:ext>
            </p:extLst>
          </p:nvPr>
        </p:nvGraphicFramePr>
        <p:xfrm>
          <a:off x="1763688" y="4454962"/>
          <a:ext cx="5085073" cy="142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7" imgW="2565400" imgH="711200" progId="Equation.DSMT4">
                  <p:embed/>
                </p:oleObj>
              </mc:Choice>
              <mc:Fallback>
                <p:oleObj name="Equation" r:id="rId7" imgW="25654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454962"/>
                        <a:ext cx="5085073" cy="14223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645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这</a:t>
            </a:r>
            <a:r>
              <a:rPr lang="zh-CN" altLang="zh-CN" sz="2400" b="1" kern="1400" spc="100" dirty="0">
                <a:latin typeface="Times New Roman" pitchFamily="18" charset="0"/>
              </a:rPr>
              <a:t>是分析设计传统控制系统，特别是设计控制器</a:t>
            </a:r>
            <a:r>
              <a:rPr lang="en-US" altLang="zh-CN" sz="2400" b="1" kern="1400" spc="100" dirty="0">
                <a:latin typeface="Times New Roman" pitchFamily="18" charset="0"/>
              </a:rPr>
              <a:t>C</a:t>
            </a:r>
            <a:r>
              <a:rPr lang="zh-CN" altLang="zh-CN" sz="2400" b="1" kern="1400" spc="100" dirty="0">
                <a:latin typeface="Times New Roman" pitchFamily="18" charset="0"/>
              </a:rPr>
              <a:t>的主要依据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系统</a:t>
            </a:r>
            <a:r>
              <a:rPr lang="zh-CN" altLang="zh-CN" sz="2400" b="1" kern="1400" spc="100" dirty="0">
                <a:latin typeface="Times New Roman" pitchFamily="18" charset="0"/>
              </a:rPr>
              <a:t>的控制目标就是要通过调节控制输入信号</a:t>
            </a:r>
            <a:r>
              <a:rPr lang="en-US" altLang="zh-CN" sz="2400" b="1" kern="1400" spc="100" dirty="0">
                <a:latin typeface="Times New Roman" pitchFamily="18" charset="0"/>
              </a:rPr>
              <a:t>u</a:t>
            </a:r>
            <a:r>
              <a:rPr lang="zh-CN" altLang="zh-CN" sz="2400" b="1" kern="1400" spc="100" dirty="0">
                <a:latin typeface="Times New Roman" pitchFamily="18" charset="0"/>
              </a:rPr>
              <a:t>，使输出信号</a:t>
            </a:r>
            <a:r>
              <a:rPr lang="en-US" altLang="zh-CN" sz="2400" b="1" kern="1400" spc="100" dirty="0">
                <a:latin typeface="Times New Roman" pitchFamily="18" charset="0"/>
              </a:rPr>
              <a:t>y</a:t>
            </a:r>
            <a:r>
              <a:rPr lang="zh-CN" altLang="zh-CN" sz="2400" b="1" kern="1400" spc="100" dirty="0">
                <a:latin typeface="Times New Roman" pitchFamily="18" charset="0"/>
              </a:rPr>
              <a:t>达到希望和要求的形式，或者使差值（</a:t>
            </a:r>
            <a:r>
              <a:rPr lang="en-US" altLang="zh-CN" sz="2400" b="1" kern="1400" spc="100" dirty="0">
                <a:latin typeface="Times New Roman" pitchFamily="18" charset="0"/>
              </a:rPr>
              <a:t>r-y</a:t>
            </a:r>
            <a:r>
              <a:rPr lang="zh-CN" altLang="zh-CN" sz="2400" b="1" kern="1400" spc="100" dirty="0">
                <a:latin typeface="Times New Roman" pitchFamily="18" charset="0"/>
              </a:rPr>
              <a:t>）尽量小，即通过调节</a:t>
            </a:r>
            <a:r>
              <a:rPr lang="en-US" altLang="zh-CN" sz="2400" b="1" kern="1400" spc="100" dirty="0">
                <a:latin typeface="Times New Roman" pitchFamily="18" charset="0"/>
              </a:rPr>
              <a:t>u</a:t>
            </a:r>
            <a:r>
              <a:rPr lang="zh-CN" altLang="zh-CN" sz="2400" b="1" kern="1400" spc="100" dirty="0">
                <a:latin typeface="Times New Roman" pitchFamily="18" charset="0"/>
              </a:rPr>
              <a:t>使输出</a:t>
            </a:r>
            <a:r>
              <a:rPr lang="en-US" altLang="zh-CN" sz="2400" b="1" kern="1400" spc="100" dirty="0">
                <a:latin typeface="Times New Roman" pitchFamily="18" charset="0"/>
              </a:rPr>
              <a:t>y</a:t>
            </a:r>
            <a:r>
              <a:rPr lang="zh-CN" altLang="zh-CN" sz="2400" b="1" kern="1400" spc="100" dirty="0">
                <a:latin typeface="Times New Roman" pitchFamily="18" charset="0"/>
              </a:rPr>
              <a:t>尽量接近标准信号</a:t>
            </a:r>
            <a:r>
              <a:rPr lang="en-US" altLang="zh-CN" sz="2400" b="1" kern="1400" spc="100" dirty="0">
                <a:latin typeface="Times New Roman" pitchFamily="18" charset="0"/>
              </a:rPr>
              <a:t>r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自动控制</a:t>
            </a:r>
            <a:r>
              <a:rPr lang="zh-CN" altLang="zh-CN" sz="2400" b="1" kern="1400" spc="100" dirty="0">
                <a:latin typeface="Times New Roman" pitchFamily="18" charset="0"/>
              </a:rPr>
              <a:t>的三个基本问题是建立系统模型、分析模型和设计控制器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因此</a:t>
            </a:r>
            <a:r>
              <a:rPr lang="zh-CN" altLang="zh-CN" sz="2400" b="1" kern="1400" spc="100" dirty="0">
                <a:latin typeface="Times New Roman" pitchFamily="18" charset="0"/>
              </a:rPr>
              <a:t>，首先通过机理分析或实验方式，建立起被控对象</a:t>
            </a:r>
            <a:r>
              <a:rPr lang="en-US" altLang="zh-CN" sz="2400" b="1" kern="1400" spc="100" dirty="0">
                <a:latin typeface="Times New Roman" pitchFamily="18" charset="0"/>
              </a:rPr>
              <a:t>G</a:t>
            </a:r>
            <a:r>
              <a:rPr lang="zh-CN" altLang="zh-CN" sz="2400" b="1" kern="1400" spc="100" dirty="0">
                <a:latin typeface="Times New Roman" pitchFamily="18" charset="0"/>
              </a:rPr>
              <a:t>的数学模型，然后依据控制目标和约束条件选定合适的控制器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91879" y="2420887"/>
            <a:ext cx="126681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63688" y="4552049"/>
            <a:ext cx="130656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1799" y="1548920"/>
            <a:ext cx="12891065" cy="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63689" y="4244460"/>
            <a:ext cx="118064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3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传统</a:t>
            </a:r>
            <a:r>
              <a:rPr lang="zh-CN" altLang="zh-CN" sz="2400" b="1" kern="1400" spc="100" dirty="0">
                <a:latin typeface="Times New Roman" pitchFamily="18" charset="0"/>
              </a:rPr>
              <a:t>控制系统中有多种形式的控制器，如串联校正、并联（反馈）校正、复合校正等，工业中用得最多的是比例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积分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微分（</a:t>
            </a:r>
            <a:r>
              <a:rPr lang="en-US" altLang="zh-CN" sz="2400" b="1" kern="1400" spc="100" dirty="0">
                <a:latin typeface="Times New Roman" pitchFamily="18" charset="0"/>
              </a:rPr>
              <a:t>PID</a:t>
            </a:r>
            <a:r>
              <a:rPr lang="zh-CN" altLang="zh-CN" sz="2400" b="1" kern="1400" spc="100" dirty="0">
                <a:latin typeface="Times New Roman" pitchFamily="18" charset="0"/>
              </a:rPr>
              <a:t>）控制器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确定</a:t>
            </a:r>
            <a:r>
              <a:rPr lang="en-US" altLang="zh-CN" sz="2400" b="1" kern="1400" spc="100" dirty="0">
                <a:latin typeface="Times New Roman" pitchFamily="18" charset="0"/>
              </a:rPr>
              <a:t>PID</a:t>
            </a:r>
            <a:r>
              <a:rPr lang="zh-CN" altLang="zh-CN" sz="2400" b="1" kern="1400" spc="100" dirty="0">
                <a:latin typeface="Times New Roman" pitchFamily="18" charset="0"/>
              </a:rPr>
              <a:t>控制器的结构和参数时，完全取决于被控对象</a:t>
            </a:r>
            <a:r>
              <a:rPr lang="en-US" altLang="zh-CN" sz="2400" b="1" kern="1400" spc="100" dirty="0">
                <a:latin typeface="Times New Roman" pitchFamily="18" charset="0"/>
              </a:rPr>
              <a:t>G</a:t>
            </a:r>
            <a:r>
              <a:rPr lang="zh-CN" altLang="zh-CN" sz="2400" b="1" kern="1400" spc="100" dirty="0">
                <a:latin typeface="Times New Roman" pitchFamily="18" charset="0"/>
              </a:rPr>
              <a:t>的数学模型。因此，建立、分析、调试数学模型</a:t>
            </a:r>
            <a:r>
              <a:rPr lang="en-US" altLang="zh-CN" sz="2400" b="1" kern="1400" spc="100" dirty="0">
                <a:latin typeface="Times New Roman" pitchFamily="18" charset="0"/>
              </a:rPr>
              <a:t>G</a:t>
            </a:r>
            <a:r>
              <a:rPr lang="zh-CN" altLang="zh-CN" sz="2400" b="1" kern="1400" spc="100" dirty="0">
                <a:latin typeface="Times New Roman" pitchFamily="18" charset="0"/>
              </a:rPr>
              <a:t>，是经典控制的中心工作。如果无法建立起控制对象的数学模型</a:t>
            </a:r>
            <a:r>
              <a:rPr lang="en-US" altLang="zh-CN" sz="2400" b="1" kern="1400" spc="100" dirty="0">
                <a:latin typeface="Times New Roman" pitchFamily="18" charset="0"/>
              </a:rPr>
              <a:t>G</a:t>
            </a:r>
            <a:r>
              <a:rPr lang="zh-CN" altLang="zh-CN" sz="2400" b="1" kern="1400" spc="100" dirty="0">
                <a:latin typeface="Times New Roman" pitchFamily="18" charset="0"/>
              </a:rPr>
              <a:t>，就很难实现</a:t>
            </a:r>
            <a:r>
              <a:rPr lang="en-US" altLang="zh-CN" sz="2400" b="1" kern="1400" spc="100" dirty="0">
                <a:latin typeface="Times New Roman" pitchFamily="18" charset="0"/>
              </a:rPr>
              <a:t>PID</a:t>
            </a:r>
            <a:r>
              <a:rPr lang="zh-CN" altLang="zh-CN" sz="2400" b="1" kern="1400" spc="100" dirty="0">
                <a:latin typeface="Times New Roman" pitchFamily="18" charset="0"/>
              </a:rPr>
              <a:t>控制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。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在</a:t>
            </a:r>
            <a:r>
              <a:rPr lang="zh-CN" altLang="zh-CN" sz="2400" b="1" kern="1400" spc="100" dirty="0">
                <a:latin typeface="Times New Roman" pitchFamily="18" charset="0"/>
              </a:rPr>
              <a:t>不知道控制对象的数学模型</a:t>
            </a:r>
            <a:r>
              <a:rPr lang="en-US" altLang="zh-CN" sz="2400" b="1" kern="1400" spc="100" dirty="0">
                <a:latin typeface="Times New Roman" pitchFamily="18" charset="0"/>
              </a:rPr>
              <a:t>G</a:t>
            </a:r>
            <a:r>
              <a:rPr lang="zh-CN" altLang="zh-CN" sz="2400" b="1" kern="1400" spc="100" dirty="0">
                <a:latin typeface="Times New Roman" pitchFamily="18" charset="0"/>
              </a:rPr>
              <a:t>时，也可以用齐格勒</a:t>
            </a:r>
            <a:r>
              <a:rPr lang="en-US" altLang="zh-CN" sz="2400" b="1" kern="1400" spc="100" dirty="0">
                <a:latin typeface="Times New Roman" pitchFamily="18" charset="0"/>
              </a:rPr>
              <a:t>-</a:t>
            </a:r>
            <a:r>
              <a:rPr lang="zh-CN" altLang="zh-CN" sz="2400" b="1" kern="1400" spc="100" dirty="0">
                <a:latin typeface="Times New Roman" pitchFamily="18" charset="0"/>
              </a:rPr>
              <a:t>尼克尔斯法则根据测试实验数据来调整</a:t>
            </a:r>
            <a:r>
              <a:rPr lang="en-US" altLang="zh-CN" sz="2400" b="1" kern="1400" spc="100" dirty="0">
                <a:latin typeface="Times New Roman" pitchFamily="18" charset="0"/>
              </a:rPr>
              <a:t>PID</a:t>
            </a:r>
            <a:r>
              <a:rPr lang="zh-CN" altLang="zh-CN" sz="2400" b="1" kern="1400" spc="100" dirty="0">
                <a:latin typeface="Times New Roman" pitchFamily="18" charset="0"/>
              </a:rPr>
              <a:t>控制器，但这毕竟不是一种普遍方法，有一定的局限性。</a:t>
            </a:r>
            <a:endParaRPr lang="en-US" altLang="zh-CN" sz="2400" b="1" kern="1400" spc="100" dirty="0">
              <a:latin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91879" y="2420887"/>
            <a:ext cx="126681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63688" y="4552049"/>
            <a:ext cx="130656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1799" y="1548920"/>
            <a:ext cx="12891065" cy="5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63689" y="4244460"/>
            <a:ext cx="118064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8" descr="til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xfrm>
            <a:off x="323850" y="333375"/>
            <a:ext cx="8229600" cy="6477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bg1"/>
                </a:solidFill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1.1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传统控制系统到模糊控制系统</a:t>
            </a:r>
          </a:p>
        </p:txBody>
      </p:sp>
      <p:sp>
        <p:nvSpPr>
          <p:cNvPr id="16" name="矩形 15"/>
          <p:cNvSpPr/>
          <p:nvPr/>
        </p:nvSpPr>
        <p:spPr>
          <a:xfrm>
            <a:off x="755650" y="1125538"/>
            <a:ext cx="7704138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en-US" altLang="zh-CN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1.1.2  </a:t>
            </a:r>
            <a:r>
              <a:rPr lang="zh-CN" altLang="en-US" sz="2400" b="1" kern="1400" spc="100" dirty="0" smtClean="0">
                <a:solidFill>
                  <a:srgbClr val="FF0000"/>
                </a:solidFill>
                <a:latin typeface="Times New Roman" pitchFamily="18" charset="0"/>
              </a:rPr>
              <a:t>模糊控制系统结构</a:t>
            </a: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跟</a:t>
            </a:r>
            <a:r>
              <a:rPr lang="zh-CN" altLang="zh-CN" sz="2400" b="1" kern="1400" spc="100" dirty="0">
                <a:latin typeface="Times New Roman" pitchFamily="18" charset="0"/>
              </a:rPr>
              <a:t>传统控制系统的主要差异是用模糊控制器</a:t>
            </a:r>
            <a:r>
              <a:rPr lang="en-US" altLang="zh-CN" sz="2400" b="1" kern="1400" spc="100" dirty="0">
                <a:latin typeface="Times New Roman" pitchFamily="18" charset="0"/>
              </a:rPr>
              <a:t>FC</a:t>
            </a:r>
            <a:r>
              <a:rPr lang="zh-CN" altLang="zh-CN" sz="2400" b="1" kern="1400" spc="100" dirty="0">
                <a:latin typeface="Times New Roman" pitchFamily="18" charset="0"/>
              </a:rPr>
              <a:t>代替了传统控制器</a:t>
            </a:r>
            <a:r>
              <a:rPr lang="en-US" altLang="zh-CN" sz="2400" b="1" kern="1400" spc="100" dirty="0">
                <a:latin typeface="Times New Roman" pitchFamily="18" charset="0"/>
              </a:rPr>
              <a:t>C</a:t>
            </a:r>
            <a:endParaRPr lang="en-US" altLang="zh-TW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endParaRPr lang="en-US" altLang="zh-CN" sz="2400" b="1" kern="1400" spc="100" dirty="0" smtClean="0">
              <a:latin typeface="Times New Roman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itchFamily="2" charset="2"/>
              <a:buChar char="p"/>
              <a:defRPr/>
            </a:pPr>
            <a:r>
              <a:rPr lang="zh-CN" altLang="zh-CN" sz="2400" b="1" kern="1400" spc="100" dirty="0" smtClean="0">
                <a:latin typeface="Times New Roman" pitchFamily="18" charset="0"/>
              </a:rPr>
              <a:t>图中</a:t>
            </a:r>
            <a:r>
              <a:rPr lang="zh-CN" altLang="zh-CN" sz="2400" b="1" kern="1400" spc="100" dirty="0">
                <a:latin typeface="Times New Roman" pitchFamily="18" charset="0"/>
              </a:rPr>
              <a:t>的</a:t>
            </a:r>
            <a:r>
              <a:rPr lang="en-US" altLang="zh-CN" sz="2400" b="1" kern="1400" spc="100" dirty="0">
                <a:latin typeface="Times New Roman" pitchFamily="18" charset="0"/>
              </a:rPr>
              <a:t>FC(Fuzzy Controller</a:t>
            </a:r>
            <a:r>
              <a:rPr lang="zh-CN" altLang="zh-CN" sz="2400" b="1" kern="1400" spc="100" dirty="0">
                <a:latin typeface="Times New Roman" pitchFamily="18" charset="0"/>
              </a:rPr>
              <a:t>，</a:t>
            </a:r>
            <a:r>
              <a:rPr lang="en-US" altLang="zh-CN" sz="2400" b="1" kern="1400" spc="100" dirty="0">
                <a:latin typeface="Times New Roman" pitchFamily="18" charset="0"/>
              </a:rPr>
              <a:t>FC)</a:t>
            </a:r>
            <a:r>
              <a:rPr lang="zh-CN" altLang="zh-CN" sz="2400" b="1" kern="1400" spc="100" dirty="0">
                <a:latin typeface="Times New Roman" pitchFamily="18" charset="0"/>
              </a:rPr>
              <a:t>是模糊控制器，也称为模糊逻辑控制器</a:t>
            </a:r>
            <a:r>
              <a:rPr lang="en-US" altLang="zh-CN" sz="2400" b="1" kern="1400" spc="100" dirty="0">
                <a:latin typeface="Times New Roman" pitchFamily="18" charset="0"/>
              </a:rPr>
              <a:t> (Fuzzy Logic Controller, FLC)</a:t>
            </a:r>
            <a:r>
              <a:rPr lang="zh-CN" altLang="zh-CN" sz="2400" b="1" kern="1400" spc="100" dirty="0">
                <a:latin typeface="Times New Roman" pitchFamily="18" charset="0"/>
              </a:rPr>
              <a:t>。由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图可知</a:t>
            </a:r>
            <a:r>
              <a:rPr lang="zh-CN" altLang="zh-CN" sz="2400" b="1" kern="1400" spc="100" dirty="0">
                <a:latin typeface="Times New Roman" pitchFamily="18" charset="0"/>
              </a:rPr>
              <a:t>，输入模糊控制器</a:t>
            </a:r>
            <a:r>
              <a:rPr lang="en-US" altLang="zh-CN" sz="2400" b="1" kern="1400" spc="100" dirty="0">
                <a:latin typeface="Times New Roman" pitchFamily="18" charset="0"/>
              </a:rPr>
              <a:t>FC</a:t>
            </a:r>
            <a:r>
              <a:rPr lang="zh-CN" altLang="zh-CN" sz="2400" b="1" kern="1400" spc="100" dirty="0">
                <a:latin typeface="Times New Roman" pitchFamily="18" charset="0"/>
              </a:rPr>
              <a:t>的是标准信号和反馈信号之差 ，它输出的是控制信号</a:t>
            </a:r>
            <a:r>
              <a:rPr lang="en-US" altLang="zh-CN" sz="2400" b="1" kern="1400" spc="100" dirty="0">
                <a:latin typeface="Times New Roman" pitchFamily="18" charset="0"/>
              </a:rPr>
              <a:t>u</a:t>
            </a:r>
            <a:r>
              <a:rPr lang="zh-CN" altLang="zh-CN" sz="2400" b="1" kern="1400" spc="100" dirty="0">
                <a:latin typeface="Times New Roman" pitchFamily="18" charset="0"/>
              </a:rPr>
              <a:t>，这些都是清晰</a:t>
            </a:r>
            <a:r>
              <a:rPr lang="zh-CN" altLang="zh-CN" sz="2400" b="1" kern="1400" spc="100" dirty="0" smtClean="0">
                <a:latin typeface="Times New Roman" pitchFamily="18" charset="0"/>
              </a:rPr>
              <a:t>值</a:t>
            </a:r>
            <a:r>
              <a:rPr lang="zh-CN" altLang="en-US" sz="2400" b="1" kern="1400" spc="100" dirty="0" smtClean="0">
                <a:latin typeface="Times New Roman" pitchFamily="18" charset="0"/>
              </a:rPr>
              <a:t>。</a:t>
            </a:r>
            <a:endParaRPr lang="zh-CN" altLang="zh-CN" sz="2400" b="1" kern="1400" spc="100" dirty="0">
              <a:latin typeface="Times New Roman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4968552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0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15280</TotalTime>
  <Words>2272</Words>
  <Application>Microsoft Office PowerPoint</Application>
  <PresentationFormat>全屏显示(4:3)</PresentationFormat>
  <Paragraphs>144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黑体</vt:lpstr>
      <vt:lpstr>华文楷体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自定义设计方案</vt:lpstr>
      <vt:lpstr>Equation</vt:lpstr>
      <vt:lpstr>Visio</vt:lpstr>
      <vt:lpstr>模糊控制理论</vt:lpstr>
      <vt:lpstr> 课程回顾</vt:lpstr>
      <vt:lpstr>  第四章  模糊控制器的设计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1.1 传统控制系统到模糊控制系统</vt:lpstr>
      <vt:lpstr> 1.2 模糊控制器的结构</vt:lpstr>
      <vt:lpstr> 1.2 模糊控制器的结构</vt:lpstr>
      <vt:lpstr> 1.2 模糊控制器的结构</vt:lpstr>
      <vt:lpstr> 1.2 模糊控制器的结构</vt:lpstr>
      <vt:lpstr> 1.2 模糊控制器的结构</vt:lpstr>
      <vt:lpstr> 1.2 模糊控制器的结构</vt:lpstr>
      <vt:lpstr>  第四章  模糊控制器的设计</vt:lpstr>
      <vt:lpstr> 2.1 Mamdani型模糊控制器的基本组成</vt:lpstr>
      <vt:lpstr> 2.1 Mamdani型模糊控制器的基本组成</vt:lpstr>
      <vt:lpstr> 2.1 Mamdani型模糊控制器的基本组成</vt:lpstr>
      <vt:lpstr> 2.2 量化因子和比例因子</vt:lpstr>
      <vt:lpstr> 2.2 量化因子和比例因子</vt:lpstr>
      <vt:lpstr> 2.2 量化因子和比例因子</vt:lpstr>
      <vt:lpstr> 2.2 量化因子和比例因子</vt:lpstr>
      <vt:lpstr> 2.2 量化因子和比例因子</vt:lpstr>
      <vt:lpstr> 2.2 量化因子和比例因子</vt:lpstr>
      <vt:lpstr> 本节内容</vt:lpstr>
      <vt:lpstr>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基于多源视频网络的运动目标协同检测</dc:title>
  <dc:creator>User</dc:creator>
  <cp:lastModifiedBy>bin</cp:lastModifiedBy>
  <cp:revision>941</cp:revision>
  <dcterms:created xsi:type="dcterms:W3CDTF">2011-09-23T11:11:13Z</dcterms:created>
  <dcterms:modified xsi:type="dcterms:W3CDTF">2018-06-03T08:14:51Z</dcterms:modified>
</cp:coreProperties>
</file>