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4"/>
  </p:notesMasterIdLst>
  <p:sldIdLst>
    <p:sldId id="256" r:id="rId2"/>
    <p:sldId id="257" r:id="rId3"/>
    <p:sldId id="258" r:id="rId4"/>
    <p:sldId id="259" r:id="rId5"/>
    <p:sldId id="262" r:id="rId6"/>
    <p:sldId id="260" r:id="rId7"/>
    <p:sldId id="278" r:id="rId8"/>
    <p:sldId id="289" r:id="rId9"/>
    <p:sldId id="290" r:id="rId10"/>
    <p:sldId id="291" r:id="rId11"/>
    <p:sldId id="292" r:id="rId12"/>
    <p:sldId id="293" r:id="rId13"/>
    <p:sldId id="294" r:id="rId14"/>
    <p:sldId id="274" r:id="rId15"/>
    <p:sldId id="263" r:id="rId16"/>
    <p:sldId id="261" r:id="rId17"/>
    <p:sldId id="264" r:id="rId18"/>
    <p:sldId id="295" r:id="rId19"/>
    <p:sldId id="296" r:id="rId20"/>
    <p:sldId id="265" r:id="rId21"/>
    <p:sldId id="266" r:id="rId22"/>
    <p:sldId id="275" r:id="rId23"/>
    <p:sldId id="281" r:id="rId24"/>
    <p:sldId id="279" r:id="rId25"/>
    <p:sldId id="276" r:id="rId26"/>
    <p:sldId id="277" r:id="rId27"/>
    <p:sldId id="286" r:id="rId28"/>
    <p:sldId id="267" r:id="rId29"/>
    <p:sldId id="268" r:id="rId30"/>
    <p:sldId id="285" r:id="rId31"/>
    <p:sldId id="287" r:id="rId32"/>
    <p:sldId id="269" r:id="rId33"/>
    <p:sldId id="282" r:id="rId34"/>
    <p:sldId id="270" r:id="rId35"/>
    <p:sldId id="283" r:id="rId36"/>
    <p:sldId id="288" r:id="rId37"/>
    <p:sldId id="271" r:id="rId38"/>
    <p:sldId id="297" r:id="rId39"/>
    <p:sldId id="272" r:id="rId40"/>
    <p:sldId id="298" r:id="rId41"/>
    <p:sldId id="284" r:id="rId42"/>
    <p:sldId id="299"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8" autoAdjust="0"/>
    <p:restoredTop sz="94660"/>
  </p:normalViewPr>
  <p:slideViewPr>
    <p:cSldViewPr>
      <p:cViewPr varScale="1">
        <p:scale>
          <a:sx n="63" d="100"/>
          <a:sy n="63" d="100"/>
        </p:scale>
        <p:origin x="-61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78ACC7-420B-4AAE-A6FD-D61187C0AF2F}" type="datetimeFigureOut">
              <a:rPr lang="zh-CN" altLang="en-US" smtClean="0"/>
              <a:pPr/>
              <a:t>2013-7-23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71C6BB-D857-40A9-A9D0-3FC008DA632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9B899183-7C0D-4A10-8944-C6CA57E2DB58}"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9D5AA2B-D76D-43A2-AD83-14335A2084BB}"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623F194-73AF-4F58-8B44-4A6C77B6CE84}"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85720" y="285728"/>
            <a:ext cx="8028000" cy="648000"/>
          </a:xfrm>
        </p:spPr>
        <p:txBody>
          <a:bodyPr/>
          <a:lstStyle>
            <a:lvl1pPr algn="ctr">
              <a:defRPr sz="3600" b="0">
                <a:latin typeface="+mj-ea"/>
                <a:ea typeface="+mj-ea"/>
              </a:defRPr>
            </a:lvl1p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a:xfrm>
            <a:off x="251837" y="1038480"/>
            <a:ext cx="8424000" cy="5184000"/>
          </a:xfrm>
        </p:spPr>
        <p:txBody>
          <a:bodyPr/>
          <a:lstStyle>
            <a:lvl1pPr>
              <a:defRPr sz="2400" b="1">
                <a:latin typeface="+mj-ea"/>
                <a:ea typeface="+mj-ea"/>
              </a:defRPr>
            </a:lvl1pPr>
            <a:lvl2pPr>
              <a:defRPr sz="2400">
                <a:latin typeface="+mj-ea"/>
                <a:ea typeface="+mj-ea"/>
              </a:defRPr>
            </a:lvl2pPr>
            <a:lvl3pPr>
              <a:defRPr sz="2400">
                <a:latin typeface="+mj-ea"/>
                <a:ea typeface="+mj-ea"/>
              </a:defRPr>
            </a:lvl3pPr>
            <a:lvl4pPr>
              <a:defRPr sz="2400">
                <a:latin typeface="+mj-ea"/>
                <a:ea typeface="+mj-ea"/>
              </a:defRPr>
            </a:lvl4pPr>
            <a:lvl5pPr>
              <a:defRPr sz="2400">
                <a:latin typeface="+mj-ea"/>
                <a:ea typeface="+mj-ea"/>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dirty="0"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a:t>
            </a:fld>
            <a:endParaRPr lang="zh-CN" altLang="en-US" dirty="0"/>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4B010B2D-F262-4CCB-BF43-E141A0507957}"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a:t>
            </a:fld>
            <a:endParaRPr lang="zh-CN" altLang="en-US"/>
          </a:p>
        </p:txBody>
      </p:sp>
      <p:pic>
        <p:nvPicPr>
          <p:cNvPr id="7" name="图片 6"/>
          <p:cNvPicPr>
            <a:picLocks noChangeAspect="1"/>
          </p:cNvPicPr>
          <p:nvPr/>
        </p:nvPicPr>
        <p:blipFill>
          <a:blip r:embed="rId2" cstate="print">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4731447-E295-4DD1-95D0-3AC495DA7B6C}" type="datetime1">
              <a:rPr lang="zh-CN" altLang="en-US" smtClean="0"/>
              <a:pPr/>
              <a:t>2013-7-23</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7" name="灯片编号占位符 6"/>
          <p:cNvSpPr>
            <a:spLocks noGrp="1"/>
          </p:cNvSpPr>
          <p:nvPr>
            <p:ph type="sldNum" sz="quarter" idx="12"/>
          </p:nvPr>
        </p:nvSpPr>
        <p:spPr/>
        <p:txBody>
          <a:bodyPr/>
          <a:lstStyle/>
          <a:p>
            <a:fld id="{4E22AECA-F52B-447F-A56E-E4F363D5AABE}"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E83900F1-750C-40E0-8855-EEE5162A3AC7}" type="datetime1">
              <a:rPr lang="zh-CN" altLang="en-US" smtClean="0"/>
              <a:pPr/>
              <a:t>2013-7-23</a:t>
            </a:fld>
            <a:endParaRPr lang="zh-CN" altLang="en-US"/>
          </a:p>
        </p:txBody>
      </p:sp>
      <p:sp>
        <p:nvSpPr>
          <p:cNvPr id="8" name="页脚占位符 7"/>
          <p:cNvSpPr>
            <a:spLocks noGrp="1"/>
          </p:cNvSpPr>
          <p:nvPr>
            <p:ph type="ftr" sz="quarter" idx="11"/>
          </p:nvPr>
        </p:nvSpPr>
        <p:spPr/>
        <p:txBody>
          <a:bodyPr/>
          <a:lstStyle/>
          <a:p>
            <a:r>
              <a:rPr lang="zh-CN" altLang="en-US" smtClean="0"/>
              <a:t>宏观经济学</a:t>
            </a:r>
            <a:endParaRPr lang="zh-CN" altLang="en-US"/>
          </a:p>
        </p:txBody>
      </p:sp>
      <p:sp>
        <p:nvSpPr>
          <p:cNvPr id="9" name="灯片编号占位符 8"/>
          <p:cNvSpPr>
            <a:spLocks noGrp="1"/>
          </p:cNvSpPr>
          <p:nvPr>
            <p:ph type="sldNum" sz="quarter" idx="12"/>
          </p:nvPr>
        </p:nvSpPr>
        <p:spPr/>
        <p:txBody>
          <a:bodyPr/>
          <a:lstStyle/>
          <a:p>
            <a:fld id="{4E22AECA-F52B-447F-A56E-E4F363D5AABE}" type="slidenum">
              <a:rPr lang="zh-CN" altLang="en-US" smtClean="0"/>
              <a:pPr/>
              <a:t>‹#›</a:t>
            </a:fld>
            <a:endParaRPr lang="zh-CN" altLang="en-US"/>
          </a:p>
        </p:txBody>
      </p:sp>
      <p:pic>
        <p:nvPicPr>
          <p:cNvPr id="11" name="图片 10"/>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0C45574-E821-4548-9D91-9614A94E7DA3}" type="datetime1">
              <a:rPr lang="zh-CN" altLang="en-US" smtClean="0"/>
              <a:pPr/>
              <a:t>2013-7-23</a:t>
            </a:fld>
            <a:endParaRPr lang="zh-CN" altLang="en-US"/>
          </a:p>
        </p:txBody>
      </p:sp>
      <p:sp>
        <p:nvSpPr>
          <p:cNvPr id="4" name="页脚占位符 3"/>
          <p:cNvSpPr>
            <a:spLocks noGrp="1"/>
          </p:cNvSpPr>
          <p:nvPr>
            <p:ph type="ftr" sz="quarter" idx="11"/>
          </p:nvPr>
        </p:nvSpPr>
        <p:spPr/>
        <p:txBody>
          <a:bodyPr/>
          <a:lstStyle/>
          <a:p>
            <a:r>
              <a:rPr lang="zh-CN" altLang="en-US" smtClean="0"/>
              <a:t>宏观经济学</a:t>
            </a:r>
            <a:endParaRPr lang="zh-CN" altLang="en-US"/>
          </a:p>
        </p:txBody>
      </p:sp>
      <p:sp>
        <p:nvSpPr>
          <p:cNvPr id="5" name="灯片编号占位符 4"/>
          <p:cNvSpPr>
            <a:spLocks noGrp="1"/>
          </p:cNvSpPr>
          <p:nvPr>
            <p:ph type="sldNum" sz="quarter" idx="12"/>
          </p:nvPr>
        </p:nvSpPr>
        <p:spPr/>
        <p:txBody>
          <a:bodyPr/>
          <a:lstStyle/>
          <a:p>
            <a:fld id="{4E22AECA-F52B-447F-A56E-E4F363D5AABE}" type="slidenum">
              <a:rPr lang="zh-CN" altLang="en-US" smtClean="0"/>
              <a:pPr/>
              <a:t>‹#›</a:t>
            </a:fld>
            <a:endParaRPr lang="zh-CN" altLang="en-US"/>
          </a:p>
        </p:txBody>
      </p:sp>
      <p:pic>
        <p:nvPicPr>
          <p:cNvPr id="7" name="图片 6"/>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E98F63FF-EFF2-456A-B3B9-BD0F4538F0DE}" type="datetime1">
              <a:rPr lang="zh-CN" altLang="en-US" smtClean="0"/>
              <a:pPr/>
              <a:t>2013-7-23</a:t>
            </a:fld>
            <a:endParaRPr lang="zh-CN" altLang="en-US"/>
          </a:p>
        </p:txBody>
      </p:sp>
      <p:sp>
        <p:nvSpPr>
          <p:cNvPr id="3" name="页脚占位符 2"/>
          <p:cNvSpPr>
            <a:spLocks noGrp="1"/>
          </p:cNvSpPr>
          <p:nvPr>
            <p:ph type="ftr" sz="quarter" idx="11"/>
          </p:nvPr>
        </p:nvSpPr>
        <p:spPr/>
        <p:txBody>
          <a:bodyPr/>
          <a:lstStyle/>
          <a:p>
            <a:r>
              <a:rPr lang="zh-CN" altLang="en-US" smtClean="0"/>
              <a:t>宏观经济学</a:t>
            </a:r>
            <a:endParaRPr lang="zh-CN" altLang="en-US"/>
          </a:p>
        </p:txBody>
      </p:sp>
      <p:sp>
        <p:nvSpPr>
          <p:cNvPr id="4" name="灯片编号占位符 3"/>
          <p:cNvSpPr>
            <a:spLocks noGrp="1"/>
          </p:cNvSpPr>
          <p:nvPr>
            <p:ph type="sldNum" sz="quarter" idx="12"/>
          </p:nvPr>
        </p:nvSpPr>
        <p:spPr/>
        <p:txBody>
          <a:bodyPr/>
          <a:lstStyle/>
          <a:p>
            <a:fld id="{4E22AECA-F52B-447F-A56E-E4F363D5AABE}" type="slidenum">
              <a:rPr lang="zh-CN" altLang="en-US" smtClean="0"/>
              <a:pPr/>
              <a:t>‹#›</a:t>
            </a:fld>
            <a:endParaRPr lang="zh-CN" altLang="en-US"/>
          </a:p>
        </p:txBody>
      </p:sp>
      <p:pic>
        <p:nvPicPr>
          <p:cNvPr id="6" name="图片 5"/>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22FD36C-ED2D-41EC-B1AB-FA54A3549F4D}" type="datetime1">
              <a:rPr lang="zh-CN" altLang="en-US" smtClean="0"/>
              <a:pPr/>
              <a:t>2013-7-23</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7" name="灯片编号占位符 6"/>
          <p:cNvSpPr>
            <a:spLocks noGrp="1"/>
          </p:cNvSpPr>
          <p:nvPr>
            <p:ph type="sldNum" sz="quarter" idx="12"/>
          </p:nvPr>
        </p:nvSpPr>
        <p:spPr/>
        <p:txBody>
          <a:bodyPr/>
          <a:lstStyle/>
          <a:p>
            <a:fld id="{4E22AECA-F52B-447F-A56E-E4F363D5AABE}"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6492878"/>
            <a:ext cx="1676384" cy="365125"/>
          </a:xfrm>
        </p:spPr>
        <p:txBody>
          <a:bodyPr/>
          <a:lstStyle/>
          <a:p>
            <a:fld id="{DBD790AF-89AB-4518-8788-21C7DD3E5D1E}" type="datetime1">
              <a:rPr lang="zh-CN" altLang="en-US" smtClean="0"/>
              <a:pPr/>
              <a:t>2013-7-23</a:t>
            </a:fld>
            <a:endParaRPr lang="zh-CN" altLang="en-US"/>
          </a:p>
        </p:txBody>
      </p:sp>
      <p:sp>
        <p:nvSpPr>
          <p:cNvPr id="6" name="页脚占位符 5"/>
          <p:cNvSpPr>
            <a:spLocks noGrp="1"/>
          </p:cNvSpPr>
          <p:nvPr>
            <p:ph type="ftr" sz="quarter" idx="11"/>
          </p:nvPr>
        </p:nvSpPr>
        <p:spPr>
          <a:xfrm>
            <a:off x="2285984" y="6492876"/>
            <a:ext cx="2643206" cy="365125"/>
          </a:xfrm>
        </p:spPr>
        <p:txBody>
          <a:bodyPr/>
          <a:lstStyle/>
          <a:p>
            <a:r>
              <a:rPr lang="zh-CN" altLang="en-US" smtClean="0"/>
              <a:t>宏观经济学</a:t>
            </a:r>
            <a:endParaRPr lang="zh-CN" altLang="en-US"/>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4E22AECA-F52B-447F-A56E-E4F363D5AABE}"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fld id="{EBA15F1F-FCEC-4A15-90D8-EF6637255DE5}" type="datetime1">
              <a:rPr lang="zh-CN" altLang="en-US" smtClean="0"/>
              <a:pPr/>
              <a:t>2013-7-23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r>
              <a:rPr lang="zh-CN" altLang="en-US" smtClean="0"/>
              <a:t>宏观经济学</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4E22AECA-F52B-447F-A56E-E4F363D5AABE}"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宏观经济学</a:t>
            </a:r>
          </a:p>
        </p:txBody>
      </p:sp>
      <p:sp>
        <p:nvSpPr>
          <p:cNvPr id="3" name="副标题 2"/>
          <p:cNvSpPr>
            <a:spLocks noGrp="1"/>
          </p:cNvSpPr>
          <p:nvPr>
            <p:ph type="subTitle" idx="1"/>
          </p:nvPr>
        </p:nvSpPr>
        <p:spPr/>
        <p:txBody>
          <a:bodyPr>
            <a:normAutofit/>
          </a:bodyPr>
          <a:lstStyle/>
          <a:p>
            <a:r>
              <a:rPr lang="zh-CN" altLang="en-US" sz="4000" dirty="0" smtClean="0">
                <a:latin typeface="+mj-ea"/>
                <a:ea typeface="+mj-ea"/>
              </a:rPr>
              <a:t>第一讲  宏观经济分析变量</a:t>
            </a:r>
            <a:endParaRPr lang="zh-CN" altLang="en-US" sz="4000"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r>
              <a:rPr lang="zh-CN" altLang="en-US" dirty="0" smtClean="0"/>
              <a:t>宏观经济学研究的方法</a:t>
            </a:r>
            <a:endParaRPr lang="zh-CN" altLang="en-US" dirty="0"/>
          </a:p>
        </p:txBody>
      </p:sp>
      <p:sp>
        <p:nvSpPr>
          <p:cNvPr id="3" name="内容占位符 2"/>
          <p:cNvSpPr>
            <a:spLocks noGrp="1"/>
          </p:cNvSpPr>
          <p:nvPr>
            <p:ph idx="1"/>
          </p:nvPr>
        </p:nvSpPr>
        <p:spPr/>
        <p:txBody>
          <a:bodyPr/>
          <a:lstStyle/>
          <a:p>
            <a:pPr>
              <a:buFont typeface="Wingdings" pitchFamily="2" charset="2"/>
              <a:buNone/>
            </a:pPr>
            <a:r>
              <a:rPr lang="zh-CN" altLang="en-US" sz="3200" dirty="0" smtClean="0"/>
              <a:t>一、一般方法与基本假定前提</a:t>
            </a:r>
          </a:p>
          <a:p>
            <a:pPr>
              <a:buFont typeface="Wingdings" pitchFamily="2" charset="2"/>
              <a:buNone/>
            </a:pPr>
            <a:r>
              <a:rPr lang="zh-CN" altLang="en-US" dirty="0" smtClean="0"/>
              <a:t>总量分析法：</a:t>
            </a:r>
            <a:endParaRPr lang="en-US" altLang="zh-CN" dirty="0" smtClean="0"/>
          </a:p>
          <a:p>
            <a:pPr marL="365125" lvl="1" indent="92075">
              <a:buFont typeface="Wingdings" pitchFamily="2" charset="2"/>
              <a:buNone/>
            </a:pPr>
            <a:r>
              <a:rPr lang="zh-CN" altLang="en-US" dirty="0" smtClean="0"/>
              <a:t>是指对宏观经济运行总量指标的影响因素及其变动规律进行考察分析，如对国民生产总值、消费额、投资额、物价总水平、就业与失业总水平等的影响因素及变动规律的分析。总量分析中也包括动态和静态分析。</a:t>
            </a:r>
          </a:p>
          <a:p>
            <a:pPr>
              <a:buFont typeface="Wingdings" pitchFamily="2" charset="2"/>
              <a:buNone/>
            </a:pPr>
            <a:r>
              <a:rPr lang="zh-CN" altLang="en-US" dirty="0" smtClean="0"/>
              <a:t>基本假设：</a:t>
            </a:r>
            <a:endParaRPr lang="en-US" altLang="zh-CN" dirty="0" smtClean="0"/>
          </a:p>
          <a:p>
            <a:pPr marL="441325" lvl="1" indent="15875">
              <a:buFont typeface="Wingdings" pitchFamily="2" charset="2"/>
              <a:buNone/>
            </a:pPr>
            <a:r>
              <a:rPr lang="zh-CN" altLang="en-US" dirty="0" smtClean="0"/>
              <a:t>从事经济活动的利益主体都是“理性人”和“经济人”；在经济分析中对社会经济制度本身不作评价。  </a:t>
            </a:r>
          </a:p>
          <a:p>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10</a:t>
            </a:fld>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r>
              <a:rPr lang="zh-CN" altLang="en-US" dirty="0" smtClean="0"/>
              <a:t>宏观经济学研究的方法</a:t>
            </a:r>
            <a:endParaRPr lang="zh-CN" altLang="en-US" dirty="0"/>
          </a:p>
        </p:txBody>
      </p:sp>
      <p:sp>
        <p:nvSpPr>
          <p:cNvPr id="3" name="内容占位符 2"/>
          <p:cNvSpPr>
            <a:spLocks noGrp="1"/>
          </p:cNvSpPr>
          <p:nvPr>
            <p:ph idx="1"/>
          </p:nvPr>
        </p:nvSpPr>
        <p:spPr/>
        <p:txBody>
          <a:bodyPr/>
          <a:lstStyle/>
          <a:p>
            <a:pPr>
              <a:lnSpc>
                <a:spcPct val="90000"/>
              </a:lnSpc>
              <a:buFont typeface="Wingdings" pitchFamily="2" charset="2"/>
              <a:buNone/>
            </a:pPr>
            <a:r>
              <a:rPr lang="zh-CN" altLang="en-US" sz="3200" dirty="0" smtClean="0"/>
              <a:t>二、具体分析方法</a:t>
            </a:r>
          </a:p>
          <a:p>
            <a:pPr indent="-68263">
              <a:lnSpc>
                <a:spcPct val="90000"/>
              </a:lnSpc>
              <a:buFont typeface="Wingdings" pitchFamily="2" charset="2"/>
              <a:buNone/>
            </a:pPr>
            <a:r>
              <a:rPr lang="en-US" altLang="zh-CN" dirty="0" smtClean="0"/>
              <a:t>1.</a:t>
            </a:r>
            <a:r>
              <a:rPr lang="zh-CN" altLang="en-US" dirty="0" smtClean="0"/>
              <a:t>规范分析与实证分析方法</a:t>
            </a:r>
          </a:p>
          <a:p>
            <a:pPr lvl="1">
              <a:lnSpc>
                <a:spcPct val="90000"/>
              </a:lnSpc>
              <a:buNone/>
            </a:pPr>
            <a:r>
              <a:rPr lang="zh-CN" altLang="en-US" dirty="0" smtClean="0"/>
              <a:t>规范分析是以一定的价值判断为基础，对宏观经济问题提出分析和处理的标准，作为决策前提和政策的依据，并研究如何才能符合这些标准。它回答“应该是什么”的问题。</a:t>
            </a:r>
          </a:p>
          <a:p>
            <a:pPr lvl="1">
              <a:lnSpc>
                <a:spcPct val="90000"/>
              </a:lnSpc>
              <a:buNone/>
            </a:pPr>
            <a:r>
              <a:rPr lang="zh-CN" altLang="en-US" dirty="0" smtClean="0"/>
              <a:t>实证分析基本上排除了价值判断，只对宏观经济现象、运行过程及发展趋势进行客观描述，研究其本身的内在规律。它回答“是什么”的问题。</a:t>
            </a:r>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11</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r>
              <a:rPr lang="zh-CN" altLang="en-US" dirty="0" smtClean="0"/>
              <a:t>宏观经济学研究的方法</a:t>
            </a:r>
            <a:endParaRPr lang="zh-CN" altLang="en-US" dirty="0"/>
          </a:p>
        </p:txBody>
      </p:sp>
      <p:sp>
        <p:nvSpPr>
          <p:cNvPr id="3" name="内容占位符 2"/>
          <p:cNvSpPr>
            <a:spLocks noGrp="1"/>
          </p:cNvSpPr>
          <p:nvPr>
            <p:ph idx="1"/>
          </p:nvPr>
        </p:nvSpPr>
        <p:spPr/>
        <p:txBody>
          <a:bodyPr/>
          <a:lstStyle/>
          <a:p>
            <a:pPr>
              <a:lnSpc>
                <a:spcPct val="90000"/>
              </a:lnSpc>
              <a:buFont typeface="Wingdings" pitchFamily="2" charset="2"/>
              <a:buNone/>
            </a:pPr>
            <a:r>
              <a:rPr lang="en-US" altLang="zh-CN" sz="3200" dirty="0" smtClean="0"/>
              <a:t> 2.</a:t>
            </a:r>
            <a:r>
              <a:rPr lang="zh-CN" altLang="en-US" sz="3200" dirty="0" smtClean="0"/>
              <a:t>均衡分析与非均衡分析方法 </a:t>
            </a:r>
          </a:p>
          <a:p>
            <a:pPr marL="441325" lvl="1" indent="15875">
              <a:lnSpc>
                <a:spcPct val="90000"/>
              </a:lnSpc>
              <a:buNone/>
            </a:pPr>
            <a:r>
              <a:rPr lang="zh-CN" altLang="en-US" sz="2800" dirty="0" smtClean="0"/>
              <a:t>均衡是在一定的假设条件之下，经济系统最终会达到的一种状态。如果没有外在条件的改变，这种状态就会一直保持下去，或重复出现。 </a:t>
            </a:r>
          </a:p>
          <a:p>
            <a:pPr marL="441325" lvl="1" indent="15875">
              <a:lnSpc>
                <a:spcPct val="90000"/>
              </a:lnSpc>
              <a:buNone/>
            </a:pPr>
            <a:r>
              <a:rPr lang="zh-CN" altLang="en-US" sz="2800" dirty="0" smtClean="0"/>
              <a:t>均衡分析方法首先要论证说明的一个问题是，均衡是存在的 。均衡分析的一个重要特点是它并不描述从不均衡到均衡的具体过程，而只是论证说明达到均衡状态所需具备的条件是什么。  </a:t>
            </a:r>
          </a:p>
          <a:p>
            <a:pPr marL="441325" lvl="1" indent="15875">
              <a:lnSpc>
                <a:spcPct val="90000"/>
              </a:lnSpc>
              <a:buNone/>
            </a:pPr>
            <a:r>
              <a:rPr lang="zh-CN" altLang="en-US" sz="2800" dirty="0" smtClean="0"/>
              <a:t>与均衡分析方法相对照，存在着描述有关变量相互作用的发展变化的具体过程的非均衡分析方法。</a:t>
            </a:r>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12</a:t>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r>
              <a:rPr lang="zh-CN" altLang="en-US" dirty="0" smtClean="0"/>
              <a:t>宏观经济学研究的方法</a:t>
            </a:r>
            <a:endParaRPr lang="zh-CN" altLang="en-US" dirty="0"/>
          </a:p>
        </p:txBody>
      </p:sp>
      <p:sp>
        <p:nvSpPr>
          <p:cNvPr id="3" name="内容占位符 2"/>
          <p:cNvSpPr>
            <a:spLocks noGrp="1"/>
          </p:cNvSpPr>
          <p:nvPr>
            <p:ph idx="1"/>
          </p:nvPr>
        </p:nvSpPr>
        <p:spPr/>
        <p:txBody>
          <a:bodyPr/>
          <a:lstStyle/>
          <a:p>
            <a:pPr>
              <a:buFont typeface="Wingdings" pitchFamily="2" charset="2"/>
              <a:buNone/>
            </a:pPr>
            <a:r>
              <a:rPr lang="en-US" altLang="zh-CN" sz="3200" dirty="0" smtClean="0"/>
              <a:t>3.</a:t>
            </a:r>
            <a:r>
              <a:rPr lang="zh-CN" altLang="en-US" sz="3200" dirty="0" smtClean="0"/>
              <a:t>静态分析、比较静态分析与动态分析方法 </a:t>
            </a:r>
          </a:p>
          <a:p>
            <a:pPr>
              <a:buFont typeface="Wingdings" pitchFamily="2" charset="2"/>
              <a:buNone/>
            </a:pPr>
            <a:r>
              <a:rPr lang="zh-CN" altLang="en-US" dirty="0" smtClean="0"/>
              <a:t>           </a:t>
            </a:r>
            <a:r>
              <a:rPr lang="zh-CN" altLang="en-US" sz="2800" dirty="0" smtClean="0"/>
              <a:t>静态分析就是探讨经济变量在同一时期内的相互关系，它不涉及经济变量在不同时期中的变化。 </a:t>
            </a:r>
          </a:p>
          <a:p>
            <a:pPr indent="465138">
              <a:buFont typeface="Wingdings" pitchFamily="2" charset="2"/>
              <a:buNone/>
            </a:pPr>
            <a:r>
              <a:rPr lang="zh-CN" altLang="en-US" sz="2800" dirty="0" smtClean="0"/>
              <a:t>当自变量之一或两者同时发生变化时，因变量会相应地发生变化，这样的分析方法，被称为比较静态分析。 </a:t>
            </a:r>
          </a:p>
          <a:p>
            <a:pPr>
              <a:buFont typeface="Wingdings" pitchFamily="2" charset="2"/>
              <a:buNone/>
            </a:pPr>
            <a:r>
              <a:rPr lang="zh-CN" altLang="en-US" sz="2800" dirty="0" smtClean="0"/>
              <a:t>          动态分析的本质在于把经济变动过程中的时间因素考虑在内， 考察一个时期里发生的事情如何与前面一些时期内发生的事情相联系，以及如何与以后一些时期里预期会发生的事情相联系。 </a:t>
            </a:r>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13</a:t>
            </a:fld>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itchFamily="2" charset="-122"/>
                <a:ea typeface="黑体" pitchFamily="2" charset="-122"/>
              </a:rPr>
              <a:t>宏观经济分析的简化模型（货币流程）</a:t>
            </a:r>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14</a:t>
            </a:fld>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151" y="944251"/>
            <a:ext cx="9232360" cy="54726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1.6</a:t>
            </a:r>
            <a:r>
              <a:rPr lang="zh-CN" altLang="en-US" dirty="0" smtClean="0"/>
              <a:t>宏观经济学与微观经济学</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None/>
            </a:pPr>
            <a:r>
              <a:rPr lang="zh-CN" altLang="en-US" sz="2800" dirty="0" smtClean="0"/>
              <a:t>三、微观经济学（</a:t>
            </a:r>
            <a:r>
              <a:rPr lang="en-US" altLang="zh-CN" sz="2800" dirty="0" smtClean="0"/>
              <a:t>microeconomics</a:t>
            </a:r>
            <a:r>
              <a:rPr lang="zh-CN" altLang="en-US" sz="2800" dirty="0" smtClean="0"/>
              <a:t>）的研究对象</a:t>
            </a:r>
          </a:p>
          <a:p>
            <a:pPr lvl="1">
              <a:lnSpc>
                <a:spcPct val="90000"/>
              </a:lnSpc>
              <a:buNone/>
            </a:pPr>
            <a:r>
              <a:rPr lang="zh-CN" altLang="en-US" sz="2800" b="1" dirty="0" smtClean="0">
                <a:solidFill>
                  <a:srgbClr val="FF0000"/>
                </a:solidFill>
              </a:rPr>
              <a:t>研究对象：</a:t>
            </a:r>
            <a:endParaRPr lang="en-US" altLang="zh-CN" sz="2800" b="1" dirty="0" smtClean="0">
              <a:solidFill>
                <a:srgbClr val="FF0000"/>
              </a:solidFill>
            </a:endParaRPr>
          </a:p>
          <a:p>
            <a:pPr marL="533400" lvl="2" indent="381000">
              <a:lnSpc>
                <a:spcPct val="90000"/>
              </a:lnSpc>
              <a:buNone/>
            </a:pPr>
            <a:r>
              <a:rPr lang="zh-CN" altLang="en-US" dirty="0" smtClean="0"/>
              <a:t>以单个经济单位</a:t>
            </a:r>
            <a:r>
              <a:rPr lang="en-US" altLang="zh-CN" dirty="0" smtClean="0"/>
              <a:t>(</a:t>
            </a:r>
            <a:r>
              <a:rPr lang="zh-CN" altLang="en-US" dirty="0" smtClean="0"/>
              <a:t>居民户、厂商以及单个产品市场</a:t>
            </a:r>
            <a:r>
              <a:rPr lang="en-US" altLang="zh-CN" dirty="0" smtClean="0"/>
              <a:t>)</a:t>
            </a:r>
            <a:r>
              <a:rPr lang="zh-CN" altLang="en-US" dirty="0" smtClean="0"/>
              <a:t>为考察对象，研究单个经济单位的经济行为，以及相关单个经济变量的决定。</a:t>
            </a:r>
          </a:p>
          <a:p>
            <a:pPr marL="441325" indent="0" algn="just">
              <a:lnSpc>
                <a:spcPct val="90000"/>
              </a:lnSpc>
              <a:buNone/>
            </a:pPr>
            <a:r>
              <a:rPr lang="zh-CN" altLang="en-US" sz="2800" dirty="0" smtClean="0"/>
              <a:t>  </a:t>
            </a:r>
            <a:r>
              <a:rPr lang="zh-CN" altLang="en-US" sz="2800" dirty="0" smtClean="0">
                <a:solidFill>
                  <a:srgbClr val="FF0000"/>
                </a:solidFill>
              </a:rPr>
              <a:t>基本内容：</a:t>
            </a:r>
            <a:endParaRPr lang="en-US" altLang="zh-CN" sz="2800" dirty="0" smtClean="0">
              <a:solidFill>
                <a:srgbClr val="FF0000"/>
              </a:solidFill>
            </a:endParaRPr>
          </a:p>
          <a:p>
            <a:pPr marL="533400" lvl="2" indent="381000" algn="just">
              <a:lnSpc>
                <a:spcPct val="90000"/>
              </a:lnSpc>
              <a:buNone/>
            </a:pPr>
            <a:r>
              <a:rPr lang="zh-CN" altLang="en-US" dirty="0" smtClean="0"/>
              <a:t>均衡价格与弹性理论、消费者行为理论、生产与成本理论、市场结构理论、生产要素价格理论、福利经济学与一般均衡分析</a:t>
            </a:r>
          </a:p>
        </p:txBody>
      </p:sp>
      <p:sp>
        <p:nvSpPr>
          <p:cNvPr id="4" name="日期占位符 3"/>
          <p:cNvSpPr>
            <a:spLocks noGrp="1"/>
          </p:cNvSpPr>
          <p:nvPr>
            <p:ph type="dt" sz="half" idx="10"/>
          </p:nvPr>
        </p:nvSpPr>
        <p:spPr/>
        <p:txBody>
          <a:bodyPr/>
          <a:lstStyle/>
          <a:p>
            <a:fld id="{0F1F0410-8278-4F34-95FB-59A77E792DF7}" type="datetime1">
              <a:rPr lang="zh-CN" altLang="en-US" smtClean="0"/>
              <a:pPr/>
              <a:t>2013-7-23</a:t>
            </a:fld>
            <a:endParaRPr lang="zh-CN" altLang="en-US"/>
          </a:p>
        </p:txBody>
      </p:sp>
      <p:sp>
        <p:nvSpPr>
          <p:cNvPr id="5" name="灯片编号占位符 4"/>
          <p:cNvSpPr>
            <a:spLocks noGrp="1"/>
          </p:cNvSpPr>
          <p:nvPr>
            <p:ph type="sldNum" sz="quarter" idx="12"/>
          </p:nvPr>
        </p:nvSpPr>
        <p:spPr/>
        <p:txBody>
          <a:bodyPr/>
          <a:lstStyle/>
          <a:p>
            <a:fld id="{4E22AECA-F52B-447F-A56E-E4F363D5AABE}" type="slidenum">
              <a:rPr lang="zh-CN" altLang="en-US" smtClean="0"/>
              <a:pPr/>
              <a:t>15</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微观经济学鸟瞰</a:t>
            </a:r>
            <a:endParaRPr lang="zh-CN" altLang="en-US" dirty="0"/>
          </a:p>
        </p:txBody>
      </p:sp>
      <p:sp>
        <p:nvSpPr>
          <p:cNvPr id="4" name="日期占位符 3"/>
          <p:cNvSpPr>
            <a:spLocks noGrp="1"/>
          </p:cNvSpPr>
          <p:nvPr>
            <p:ph type="dt" sz="half" idx="10"/>
          </p:nvPr>
        </p:nvSpPr>
        <p:spPr/>
        <p:txBody>
          <a:bodyPr/>
          <a:lstStyle/>
          <a:p>
            <a:fld id="{A67B85D9-00BA-40B2-8598-A5CA76E1D87B}" type="datetime1">
              <a:rPr lang="zh-CN" altLang="en-US" smtClean="0"/>
              <a:pPr/>
              <a:t>2013-7-23</a:t>
            </a:fld>
            <a:endParaRPr lang="zh-CN" altLang="en-US"/>
          </a:p>
        </p:txBody>
      </p:sp>
      <p:sp>
        <p:nvSpPr>
          <p:cNvPr id="5" name="灯片编号占位符 4"/>
          <p:cNvSpPr>
            <a:spLocks noGrp="1"/>
          </p:cNvSpPr>
          <p:nvPr>
            <p:ph type="sldNum" sz="quarter" idx="12"/>
          </p:nvPr>
        </p:nvSpPr>
        <p:spPr/>
        <p:txBody>
          <a:bodyPr/>
          <a:lstStyle/>
          <a:p>
            <a:fld id="{4E22AECA-F52B-447F-A56E-E4F363D5AABE}" type="slidenum">
              <a:rPr lang="zh-CN" altLang="en-US" smtClean="0"/>
              <a:pPr/>
              <a:t>16</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7" name="Oval 4"/>
          <p:cNvSpPr>
            <a:spLocks noChangeArrowheads="1"/>
          </p:cNvSpPr>
          <p:nvPr/>
        </p:nvSpPr>
        <p:spPr bwMode="auto">
          <a:xfrm>
            <a:off x="892810" y="3207703"/>
            <a:ext cx="792163" cy="1150937"/>
          </a:xfrm>
          <a:prstGeom prst="ellipse">
            <a:avLst/>
          </a:prstGeom>
          <a:solidFill>
            <a:schemeClr val="accent1"/>
          </a:solidFill>
          <a:ln w="12700" cap="rnd" algn="ctr">
            <a:solidFill>
              <a:schemeClr val="tx1"/>
            </a:solidFill>
            <a:round/>
            <a:headEnd type="none" w="sm" len="sm"/>
            <a:tailEnd type="none" w="sm" len="sm"/>
          </a:ln>
          <a:effectLst/>
        </p:spPr>
        <p:txBody>
          <a:bodyPr wrap="none" anchor="ctr"/>
          <a:lstStyle/>
          <a:p>
            <a:pPr algn="ctr"/>
            <a:r>
              <a:rPr lang="zh-CN" altLang="en-US"/>
              <a:t>家庭</a:t>
            </a:r>
          </a:p>
        </p:txBody>
      </p:sp>
      <p:sp>
        <p:nvSpPr>
          <p:cNvPr id="8" name="Oval 5"/>
          <p:cNvSpPr>
            <a:spLocks noChangeArrowheads="1"/>
          </p:cNvSpPr>
          <p:nvPr/>
        </p:nvSpPr>
        <p:spPr bwMode="auto">
          <a:xfrm>
            <a:off x="2550160" y="1839278"/>
            <a:ext cx="1295400" cy="1008062"/>
          </a:xfrm>
          <a:prstGeom prst="ellipse">
            <a:avLst/>
          </a:prstGeom>
          <a:solidFill>
            <a:schemeClr val="accent1"/>
          </a:solidFill>
          <a:ln w="12700" cap="rnd" algn="ctr">
            <a:solidFill>
              <a:schemeClr val="tx1"/>
            </a:solidFill>
            <a:round/>
            <a:headEnd type="none" w="sm" len="sm"/>
            <a:tailEnd type="none" w="sm" len="sm"/>
          </a:ln>
          <a:effectLst/>
        </p:spPr>
        <p:txBody>
          <a:bodyPr wrap="none" anchor="ctr"/>
          <a:lstStyle/>
          <a:p>
            <a:pPr algn="ctr"/>
            <a:endParaRPr lang="zh-CN" altLang="zh-CN"/>
          </a:p>
        </p:txBody>
      </p:sp>
      <p:sp>
        <p:nvSpPr>
          <p:cNvPr id="9" name="Oval 8"/>
          <p:cNvSpPr>
            <a:spLocks noChangeArrowheads="1"/>
          </p:cNvSpPr>
          <p:nvPr/>
        </p:nvSpPr>
        <p:spPr bwMode="auto">
          <a:xfrm>
            <a:off x="4853623" y="3279140"/>
            <a:ext cx="792162" cy="1152525"/>
          </a:xfrm>
          <a:prstGeom prst="ellipse">
            <a:avLst/>
          </a:prstGeom>
          <a:solidFill>
            <a:schemeClr val="accent1"/>
          </a:solidFill>
          <a:ln w="12700" cap="rnd" algn="ctr">
            <a:solidFill>
              <a:schemeClr val="tx1"/>
            </a:solidFill>
            <a:round/>
            <a:headEnd type="none" w="sm" len="sm"/>
            <a:tailEnd type="none" w="sm" len="sm"/>
          </a:ln>
          <a:effectLst/>
        </p:spPr>
        <p:txBody>
          <a:bodyPr wrap="none" anchor="ctr"/>
          <a:lstStyle/>
          <a:p>
            <a:pPr algn="ctr"/>
            <a:r>
              <a:rPr lang="zh-CN" altLang="en-US"/>
              <a:t>厂商</a:t>
            </a:r>
          </a:p>
        </p:txBody>
      </p:sp>
      <p:sp>
        <p:nvSpPr>
          <p:cNvPr id="10" name="Oval 9"/>
          <p:cNvSpPr>
            <a:spLocks noChangeArrowheads="1"/>
          </p:cNvSpPr>
          <p:nvPr/>
        </p:nvSpPr>
        <p:spPr bwMode="auto">
          <a:xfrm>
            <a:off x="2550160" y="4576128"/>
            <a:ext cx="1368425" cy="1008062"/>
          </a:xfrm>
          <a:prstGeom prst="ellipse">
            <a:avLst/>
          </a:prstGeom>
          <a:solidFill>
            <a:schemeClr val="accent1"/>
          </a:solidFill>
          <a:ln w="12700" cap="rnd" algn="ctr">
            <a:solidFill>
              <a:schemeClr val="tx1"/>
            </a:solidFill>
            <a:round/>
            <a:headEnd type="none" w="sm" len="sm"/>
            <a:tailEnd type="none" w="sm" len="sm"/>
          </a:ln>
          <a:effectLst/>
        </p:spPr>
        <p:txBody>
          <a:bodyPr wrap="none" anchor="ctr"/>
          <a:lstStyle/>
          <a:p>
            <a:pPr algn="ctr"/>
            <a:endParaRPr lang="zh-CN" altLang="zh-CN"/>
          </a:p>
        </p:txBody>
      </p:sp>
      <p:sp>
        <p:nvSpPr>
          <p:cNvPr id="11" name="Line 10"/>
          <p:cNvSpPr>
            <a:spLocks noChangeShapeType="1"/>
          </p:cNvSpPr>
          <p:nvPr/>
        </p:nvSpPr>
        <p:spPr bwMode="auto">
          <a:xfrm>
            <a:off x="2766060" y="5368290"/>
            <a:ext cx="1008063" cy="0"/>
          </a:xfrm>
          <a:prstGeom prst="line">
            <a:avLst/>
          </a:prstGeom>
          <a:noFill/>
          <a:ln w="12700" cap="rnd">
            <a:solidFill>
              <a:schemeClr val="tx1"/>
            </a:solidFill>
            <a:round/>
            <a:headEnd type="none" w="sm" len="sm"/>
            <a:tailEnd type="none" w="sm" len="sm"/>
          </a:ln>
          <a:effectLst/>
        </p:spPr>
        <p:txBody>
          <a:bodyPr/>
          <a:lstStyle/>
          <a:p>
            <a:endParaRPr lang="zh-CN" altLang="en-US"/>
          </a:p>
        </p:txBody>
      </p:sp>
      <p:sp>
        <p:nvSpPr>
          <p:cNvPr id="12" name="Line 11"/>
          <p:cNvSpPr>
            <a:spLocks noChangeShapeType="1"/>
          </p:cNvSpPr>
          <p:nvPr/>
        </p:nvSpPr>
        <p:spPr bwMode="auto">
          <a:xfrm flipV="1">
            <a:off x="2766060" y="4792028"/>
            <a:ext cx="0" cy="576262"/>
          </a:xfrm>
          <a:prstGeom prst="line">
            <a:avLst/>
          </a:prstGeom>
          <a:noFill/>
          <a:ln w="12700" cap="rnd">
            <a:solidFill>
              <a:schemeClr val="tx1"/>
            </a:solidFill>
            <a:round/>
            <a:headEnd type="none" w="sm" len="sm"/>
            <a:tailEnd type="none" w="sm" len="sm"/>
          </a:ln>
          <a:effectLst/>
        </p:spPr>
        <p:txBody>
          <a:bodyPr/>
          <a:lstStyle/>
          <a:p>
            <a:endParaRPr lang="zh-CN" altLang="en-US"/>
          </a:p>
        </p:txBody>
      </p:sp>
      <p:sp>
        <p:nvSpPr>
          <p:cNvPr id="13" name="Line 12"/>
          <p:cNvSpPr>
            <a:spLocks noChangeShapeType="1"/>
          </p:cNvSpPr>
          <p:nvPr/>
        </p:nvSpPr>
        <p:spPr bwMode="auto">
          <a:xfrm flipV="1">
            <a:off x="2908935" y="4719003"/>
            <a:ext cx="649288" cy="431800"/>
          </a:xfrm>
          <a:prstGeom prst="line">
            <a:avLst/>
          </a:prstGeom>
          <a:noFill/>
          <a:ln w="12700" cap="rnd">
            <a:solidFill>
              <a:schemeClr val="tx1"/>
            </a:solidFill>
            <a:round/>
            <a:headEnd type="none" w="sm" len="sm"/>
            <a:tailEnd type="none" w="sm" len="sm"/>
          </a:ln>
          <a:effectLst/>
        </p:spPr>
        <p:txBody>
          <a:bodyPr/>
          <a:lstStyle/>
          <a:p>
            <a:endParaRPr lang="zh-CN" altLang="en-US"/>
          </a:p>
        </p:txBody>
      </p:sp>
      <p:sp>
        <p:nvSpPr>
          <p:cNvPr id="14" name="Line 13"/>
          <p:cNvSpPr>
            <a:spLocks noChangeShapeType="1"/>
          </p:cNvSpPr>
          <p:nvPr/>
        </p:nvSpPr>
        <p:spPr bwMode="auto">
          <a:xfrm>
            <a:off x="2908935" y="4863465"/>
            <a:ext cx="649288" cy="360363"/>
          </a:xfrm>
          <a:prstGeom prst="line">
            <a:avLst/>
          </a:prstGeom>
          <a:noFill/>
          <a:ln w="12700" cap="rnd">
            <a:solidFill>
              <a:schemeClr val="tx1"/>
            </a:solidFill>
            <a:round/>
            <a:headEnd type="none" w="sm" len="sm"/>
            <a:tailEnd type="none" w="sm" len="sm"/>
          </a:ln>
          <a:effectLst/>
        </p:spPr>
        <p:txBody>
          <a:bodyPr/>
          <a:lstStyle/>
          <a:p>
            <a:endParaRPr lang="zh-CN" altLang="en-US"/>
          </a:p>
        </p:txBody>
      </p:sp>
      <p:sp>
        <p:nvSpPr>
          <p:cNvPr id="15" name="Line 14"/>
          <p:cNvSpPr>
            <a:spLocks noChangeShapeType="1"/>
          </p:cNvSpPr>
          <p:nvPr/>
        </p:nvSpPr>
        <p:spPr bwMode="auto">
          <a:xfrm>
            <a:off x="2837498" y="1983740"/>
            <a:ext cx="0" cy="720725"/>
          </a:xfrm>
          <a:prstGeom prst="line">
            <a:avLst/>
          </a:prstGeom>
          <a:noFill/>
          <a:ln w="12700" cap="rnd">
            <a:solidFill>
              <a:schemeClr val="tx1"/>
            </a:solidFill>
            <a:round/>
            <a:headEnd type="none" w="sm" len="sm"/>
            <a:tailEnd type="none" w="sm" len="sm"/>
          </a:ln>
          <a:effectLst/>
        </p:spPr>
        <p:txBody>
          <a:bodyPr/>
          <a:lstStyle/>
          <a:p>
            <a:endParaRPr lang="zh-CN" altLang="en-US"/>
          </a:p>
        </p:txBody>
      </p:sp>
      <p:sp>
        <p:nvSpPr>
          <p:cNvPr id="16" name="Line 15"/>
          <p:cNvSpPr>
            <a:spLocks noChangeShapeType="1"/>
          </p:cNvSpPr>
          <p:nvPr/>
        </p:nvSpPr>
        <p:spPr bwMode="auto">
          <a:xfrm>
            <a:off x="2837498" y="2702878"/>
            <a:ext cx="720725" cy="0"/>
          </a:xfrm>
          <a:prstGeom prst="line">
            <a:avLst/>
          </a:prstGeom>
          <a:noFill/>
          <a:ln w="12700" cap="rnd">
            <a:solidFill>
              <a:schemeClr val="tx1"/>
            </a:solidFill>
            <a:round/>
            <a:headEnd type="none" w="sm" len="sm"/>
            <a:tailEnd type="none" w="sm" len="sm"/>
          </a:ln>
          <a:effectLst/>
        </p:spPr>
        <p:txBody>
          <a:bodyPr/>
          <a:lstStyle/>
          <a:p>
            <a:endParaRPr lang="zh-CN" altLang="en-US"/>
          </a:p>
        </p:txBody>
      </p:sp>
      <p:sp>
        <p:nvSpPr>
          <p:cNvPr id="17" name="Line 16"/>
          <p:cNvSpPr>
            <a:spLocks noChangeShapeType="1"/>
          </p:cNvSpPr>
          <p:nvPr/>
        </p:nvSpPr>
        <p:spPr bwMode="auto">
          <a:xfrm flipH="1">
            <a:off x="2908935" y="2199640"/>
            <a:ext cx="576263" cy="288925"/>
          </a:xfrm>
          <a:prstGeom prst="line">
            <a:avLst/>
          </a:prstGeom>
          <a:noFill/>
          <a:ln w="12700" cap="rnd">
            <a:solidFill>
              <a:schemeClr val="tx1"/>
            </a:solidFill>
            <a:round/>
            <a:headEnd type="none" w="sm" len="sm"/>
            <a:tailEnd type="none" w="sm" len="sm"/>
          </a:ln>
          <a:effectLst/>
        </p:spPr>
        <p:txBody>
          <a:bodyPr/>
          <a:lstStyle/>
          <a:p>
            <a:endParaRPr lang="zh-CN" altLang="en-US"/>
          </a:p>
        </p:txBody>
      </p:sp>
      <p:sp>
        <p:nvSpPr>
          <p:cNvPr id="18" name="Line 17"/>
          <p:cNvSpPr>
            <a:spLocks noChangeShapeType="1"/>
          </p:cNvSpPr>
          <p:nvPr/>
        </p:nvSpPr>
        <p:spPr bwMode="auto">
          <a:xfrm>
            <a:off x="2908935" y="2055178"/>
            <a:ext cx="504825" cy="503237"/>
          </a:xfrm>
          <a:prstGeom prst="line">
            <a:avLst/>
          </a:prstGeom>
          <a:noFill/>
          <a:ln w="12700" cap="rnd">
            <a:solidFill>
              <a:schemeClr val="tx1"/>
            </a:solidFill>
            <a:round/>
            <a:headEnd type="none" w="sm" len="sm"/>
            <a:tailEnd type="none" w="sm" len="sm"/>
          </a:ln>
          <a:effectLst/>
        </p:spPr>
        <p:txBody>
          <a:bodyPr/>
          <a:lstStyle/>
          <a:p>
            <a:endParaRPr lang="zh-CN" altLang="en-US"/>
          </a:p>
        </p:txBody>
      </p:sp>
      <p:sp>
        <p:nvSpPr>
          <p:cNvPr id="19" name="Line 19"/>
          <p:cNvSpPr>
            <a:spLocks noChangeShapeType="1"/>
          </p:cNvSpPr>
          <p:nvPr/>
        </p:nvSpPr>
        <p:spPr bwMode="auto">
          <a:xfrm flipV="1">
            <a:off x="5213985" y="2486978"/>
            <a:ext cx="0" cy="792162"/>
          </a:xfrm>
          <a:prstGeom prst="line">
            <a:avLst/>
          </a:prstGeom>
          <a:noFill/>
          <a:ln w="12700" cap="rnd">
            <a:solidFill>
              <a:schemeClr val="tx1"/>
            </a:solidFill>
            <a:round/>
            <a:headEnd type="none" w="sm" len="sm"/>
            <a:tailEnd type="none" w="sm" len="sm"/>
          </a:ln>
          <a:effectLst/>
        </p:spPr>
        <p:txBody>
          <a:bodyPr/>
          <a:lstStyle/>
          <a:p>
            <a:endParaRPr lang="zh-CN" altLang="en-US"/>
          </a:p>
        </p:txBody>
      </p:sp>
      <p:sp>
        <p:nvSpPr>
          <p:cNvPr id="20" name="Line 20"/>
          <p:cNvSpPr>
            <a:spLocks noChangeShapeType="1"/>
          </p:cNvSpPr>
          <p:nvPr/>
        </p:nvSpPr>
        <p:spPr bwMode="auto">
          <a:xfrm flipH="1" flipV="1">
            <a:off x="1253173" y="2342515"/>
            <a:ext cx="0" cy="865188"/>
          </a:xfrm>
          <a:prstGeom prst="line">
            <a:avLst/>
          </a:prstGeom>
          <a:noFill/>
          <a:ln w="12700" cap="rnd">
            <a:solidFill>
              <a:schemeClr val="tx1"/>
            </a:solidFill>
            <a:round/>
            <a:headEnd type="none" w="sm" len="sm"/>
            <a:tailEnd type="none" w="sm" len="sm"/>
          </a:ln>
          <a:effectLst/>
        </p:spPr>
        <p:txBody>
          <a:bodyPr/>
          <a:lstStyle/>
          <a:p>
            <a:endParaRPr lang="zh-CN" altLang="en-US"/>
          </a:p>
        </p:txBody>
      </p:sp>
      <p:sp>
        <p:nvSpPr>
          <p:cNvPr id="21" name="Line 21"/>
          <p:cNvSpPr>
            <a:spLocks noChangeShapeType="1"/>
          </p:cNvSpPr>
          <p:nvPr/>
        </p:nvSpPr>
        <p:spPr bwMode="auto">
          <a:xfrm>
            <a:off x="5285423" y="4431665"/>
            <a:ext cx="0" cy="720725"/>
          </a:xfrm>
          <a:prstGeom prst="line">
            <a:avLst/>
          </a:prstGeom>
          <a:noFill/>
          <a:ln w="12700" cap="rnd">
            <a:solidFill>
              <a:schemeClr val="tx1"/>
            </a:solidFill>
            <a:round/>
            <a:headEnd type="none" w="sm" len="sm"/>
            <a:tailEnd type="none" w="sm" len="sm"/>
          </a:ln>
          <a:effectLst/>
        </p:spPr>
        <p:txBody>
          <a:bodyPr/>
          <a:lstStyle/>
          <a:p>
            <a:endParaRPr lang="zh-CN" altLang="en-US"/>
          </a:p>
        </p:txBody>
      </p:sp>
      <p:sp>
        <p:nvSpPr>
          <p:cNvPr id="22" name="Line 22"/>
          <p:cNvSpPr>
            <a:spLocks noChangeShapeType="1"/>
          </p:cNvSpPr>
          <p:nvPr/>
        </p:nvSpPr>
        <p:spPr bwMode="auto">
          <a:xfrm>
            <a:off x="1253173" y="4358640"/>
            <a:ext cx="0" cy="792163"/>
          </a:xfrm>
          <a:prstGeom prst="line">
            <a:avLst/>
          </a:prstGeom>
          <a:noFill/>
          <a:ln w="12700" cap="rnd">
            <a:solidFill>
              <a:schemeClr val="tx1"/>
            </a:solidFill>
            <a:round/>
            <a:headEnd type="none" w="sm" len="sm"/>
            <a:tailEnd type="none" w="sm" len="sm"/>
          </a:ln>
          <a:effectLst/>
        </p:spPr>
        <p:txBody>
          <a:bodyPr/>
          <a:lstStyle/>
          <a:p>
            <a:endParaRPr lang="zh-CN" altLang="en-US"/>
          </a:p>
        </p:txBody>
      </p:sp>
      <p:sp>
        <p:nvSpPr>
          <p:cNvPr id="23" name="Line 23"/>
          <p:cNvSpPr>
            <a:spLocks noChangeShapeType="1"/>
          </p:cNvSpPr>
          <p:nvPr/>
        </p:nvSpPr>
        <p:spPr bwMode="auto">
          <a:xfrm flipH="1">
            <a:off x="3845560" y="2486978"/>
            <a:ext cx="1368425" cy="0"/>
          </a:xfrm>
          <a:prstGeom prst="line">
            <a:avLst/>
          </a:prstGeom>
          <a:noFill/>
          <a:ln w="12700" cap="rnd">
            <a:solidFill>
              <a:schemeClr val="tx1"/>
            </a:solidFill>
            <a:round/>
            <a:headEnd type="none" w="sm" len="sm"/>
            <a:tailEnd type="triangle" w="sm" len="sm"/>
          </a:ln>
          <a:effectLst/>
        </p:spPr>
        <p:txBody>
          <a:bodyPr/>
          <a:lstStyle/>
          <a:p>
            <a:endParaRPr lang="zh-CN" altLang="en-US"/>
          </a:p>
        </p:txBody>
      </p:sp>
      <p:sp>
        <p:nvSpPr>
          <p:cNvPr id="24" name="Line 24"/>
          <p:cNvSpPr>
            <a:spLocks noChangeShapeType="1"/>
          </p:cNvSpPr>
          <p:nvPr/>
        </p:nvSpPr>
        <p:spPr bwMode="auto">
          <a:xfrm>
            <a:off x="1253173" y="5150803"/>
            <a:ext cx="1223962" cy="0"/>
          </a:xfrm>
          <a:prstGeom prst="line">
            <a:avLst/>
          </a:prstGeom>
          <a:noFill/>
          <a:ln w="12700" cap="rnd">
            <a:solidFill>
              <a:schemeClr val="tx1"/>
            </a:solidFill>
            <a:round/>
            <a:headEnd type="none" w="sm" len="sm"/>
            <a:tailEnd type="triangle" w="sm" len="sm"/>
          </a:ln>
          <a:effectLst/>
        </p:spPr>
        <p:txBody>
          <a:bodyPr/>
          <a:lstStyle/>
          <a:p>
            <a:endParaRPr lang="zh-CN" altLang="en-US"/>
          </a:p>
        </p:txBody>
      </p:sp>
      <p:sp>
        <p:nvSpPr>
          <p:cNvPr id="25" name="Line 25"/>
          <p:cNvSpPr>
            <a:spLocks noChangeShapeType="1"/>
          </p:cNvSpPr>
          <p:nvPr/>
        </p:nvSpPr>
        <p:spPr bwMode="auto">
          <a:xfrm>
            <a:off x="3918585" y="5150803"/>
            <a:ext cx="1366838" cy="0"/>
          </a:xfrm>
          <a:prstGeom prst="line">
            <a:avLst/>
          </a:prstGeom>
          <a:noFill/>
          <a:ln w="12700" cap="rnd">
            <a:solidFill>
              <a:schemeClr val="tx1"/>
            </a:solidFill>
            <a:round/>
            <a:headEnd type="none" w="sm" len="sm"/>
            <a:tailEnd type="triangle" w="sm" len="sm"/>
          </a:ln>
          <a:effectLst/>
        </p:spPr>
        <p:txBody>
          <a:bodyPr/>
          <a:lstStyle/>
          <a:p>
            <a:endParaRPr lang="zh-CN" altLang="en-US"/>
          </a:p>
        </p:txBody>
      </p:sp>
      <p:sp>
        <p:nvSpPr>
          <p:cNvPr id="26" name="Line 26"/>
          <p:cNvSpPr>
            <a:spLocks noChangeShapeType="1"/>
          </p:cNvSpPr>
          <p:nvPr/>
        </p:nvSpPr>
        <p:spPr bwMode="auto">
          <a:xfrm flipH="1">
            <a:off x="1253173" y="2342515"/>
            <a:ext cx="1296987" cy="0"/>
          </a:xfrm>
          <a:prstGeom prst="line">
            <a:avLst/>
          </a:prstGeom>
          <a:noFill/>
          <a:ln w="12700" cap="rnd">
            <a:solidFill>
              <a:schemeClr val="tx1"/>
            </a:solidFill>
            <a:round/>
            <a:headEnd type="none" w="sm" len="sm"/>
            <a:tailEnd type="triangle" w="sm" len="sm"/>
          </a:ln>
          <a:effectLst/>
        </p:spPr>
        <p:txBody>
          <a:bodyPr/>
          <a:lstStyle/>
          <a:p>
            <a:endParaRPr lang="zh-CN" altLang="en-US"/>
          </a:p>
        </p:txBody>
      </p:sp>
      <p:sp>
        <p:nvSpPr>
          <p:cNvPr id="27" name="AutoShape 29"/>
          <p:cNvSpPr>
            <a:spLocks noChangeArrowheads="1"/>
          </p:cNvSpPr>
          <p:nvPr/>
        </p:nvSpPr>
        <p:spPr bwMode="auto">
          <a:xfrm>
            <a:off x="3845560" y="1623378"/>
            <a:ext cx="1295400" cy="360362"/>
          </a:xfrm>
          <a:prstGeom prst="wedgeRoundRectCallout">
            <a:avLst>
              <a:gd name="adj1" fmla="val -43750"/>
              <a:gd name="adj2" fmla="val 70000"/>
              <a:gd name="adj3" fmla="val 16667"/>
            </a:avLst>
          </a:prstGeom>
          <a:solidFill>
            <a:srgbClr val="99CC00"/>
          </a:solidFill>
          <a:ln w="12700" cap="rnd" algn="ctr">
            <a:solidFill>
              <a:schemeClr val="tx1"/>
            </a:solidFill>
            <a:miter lim="800000"/>
            <a:headEnd type="none" w="sm" len="sm"/>
            <a:tailEnd type="none" w="sm" len="sm"/>
          </a:ln>
          <a:effectLst/>
        </p:spPr>
        <p:txBody>
          <a:bodyPr/>
          <a:lstStyle/>
          <a:p>
            <a:pPr algn="ctr"/>
            <a:r>
              <a:rPr lang="zh-CN" altLang="en-US"/>
              <a:t>产品市场</a:t>
            </a:r>
          </a:p>
        </p:txBody>
      </p:sp>
      <p:sp>
        <p:nvSpPr>
          <p:cNvPr id="28" name="AutoShape 30"/>
          <p:cNvSpPr>
            <a:spLocks noChangeArrowheads="1"/>
          </p:cNvSpPr>
          <p:nvPr/>
        </p:nvSpPr>
        <p:spPr bwMode="auto">
          <a:xfrm>
            <a:off x="3342322" y="3999864"/>
            <a:ext cx="1367581" cy="575543"/>
          </a:xfrm>
          <a:prstGeom prst="wedgeEllipseCallout">
            <a:avLst>
              <a:gd name="adj1" fmla="val -50130"/>
              <a:gd name="adj2" fmla="val 83088"/>
            </a:avLst>
          </a:prstGeom>
          <a:solidFill>
            <a:srgbClr val="99CC00"/>
          </a:solidFill>
          <a:ln w="12700" cap="rnd" algn="ctr">
            <a:solidFill>
              <a:schemeClr val="tx1"/>
            </a:solidFill>
            <a:miter lim="800000"/>
            <a:headEnd type="none" w="sm" len="sm"/>
            <a:tailEnd type="none" w="sm" len="sm"/>
          </a:ln>
          <a:effectLst/>
        </p:spPr>
        <p:txBody>
          <a:bodyPr/>
          <a:lstStyle/>
          <a:p>
            <a:pPr algn="ctr"/>
            <a:r>
              <a:rPr lang="zh-CN" altLang="en-US" sz="1400" dirty="0"/>
              <a:t>要素市场</a:t>
            </a:r>
          </a:p>
        </p:txBody>
      </p:sp>
      <p:sp>
        <p:nvSpPr>
          <p:cNvPr id="29" name="TextBox 28"/>
          <p:cNvSpPr txBox="1"/>
          <p:nvPr/>
        </p:nvSpPr>
        <p:spPr>
          <a:xfrm>
            <a:off x="6156176" y="2132856"/>
            <a:ext cx="1728192" cy="2400657"/>
          </a:xfrm>
          <a:prstGeom prst="rect">
            <a:avLst/>
          </a:prstGeom>
          <a:noFill/>
        </p:spPr>
        <p:txBody>
          <a:bodyPr wrap="square" rtlCol="0">
            <a:spAutoFit/>
          </a:bodyPr>
          <a:lstStyle/>
          <a:p>
            <a:pPr>
              <a:spcBef>
                <a:spcPct val="50000"/>
              </a:spcBef>
            </a:pPr>
            <a:r>
              <a:rPr lang="zh-CN" altLang="en-US" sz="2400" b="1" dirty="0" smtClean="0"/>
              <a:t>条件：</a:t>
            </a:r>
          </a:p>
          <a:p>
            <a:pPr>
              <a:spcBef>
                <a:spcPct val="50000"/>
              </a:spcBef>
            </a:pPr>
            <a:r>
              <a:rPr lang="zh-CN" altLang="en-US" sz="2400" dirty="0" smtClean="0"/>
              <a:t>市场出清；</a:t>
            </a:r>
            <a:endParaRPr lang="en-US" altLang="zh-CN" sz="2400" dirty="0" smtClean="0"/>
          </a:p>
          <a:p>
            <a:pPr>
              <a:spcBef>
                <a:spcPct val="50000"/>
              </a:spcBef>
            </a:pPr>
            <a:r>
              <a:rPr lang="zh-CN" altLang="en-US" sz="2400" dirty="0" smtClean="0"/>
              <a:t>完全理性；</a:t>
            </a:r>
            <a:endParaRPr lang="en-US" altLang="zh-CN" sz="2400" dirty="0" smtClean="0"/>
          </a:p>
          <a:p>
            <a:pPr>
              <a:spcBef>
                <a:spcPct val="50000"/>
              </a:spcBef>
            </a:pPr>
            <a:r>
              <a:rPr lang="zh-CN" altLang="en-US" sz="2400" dirty="0" smtClean="0"/>
              <a:t>完全信息。</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1.6</a:t>
            </a:r>
            <a:r>
              <a:rPr lang="zh-CN" altLang="en-US" dirty="0" smtClean="0"/>
              <a:t>宏观经济学与微观经济学</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None/>
            </a:pPr>
            <a:r>
              <a:rPr lang="zh-CN" altLang="en-US" sz="3200" dirty="0" smtClean="0"/>
              <a:t>四、宏观经济学与微观经济学的联系与区别</a:t>
            </a:r>
            <a:endParaRPr lang="en-US" altLang="zh-CN" sz="3200" dirty="0" smtClean="0"/>
          </a:p>
          <a:p>
            <a:pPr indent="98425">
              <a:buFont typeface="Wingdings" pitchFamily="2" charset="2"/>
              <a:buNone/>
            </a:pPr>
            <a:r>
              <a:rPr lang="en-US" altLang="zh-CN" dirty="0" smtClean="0"/>
              <a:t>1</a:t>
            </a:r>
            <a:r>
              <a:rPr lang="zh-CN" altLang="en-US" dirty="0" smtClean="0"/>
              <a:t>、内在联系</a:t>
            </a:r>
            <a:endParaRPr lang="en-US" altLang="zh-CN" dirty="0" smtClean="0"/>
          </a:p>
          <a:p>
            <a:pPr lvl="1" indent="247650">
              <a:lnSpc>
                <a:spcPct val="140000"/>
              </a:lnSpc>
            </a:pPr>
            <a:r>
              <a:rPr lang="zh-CN" altLang="en-US" dirty="0" smtClean="0"/>
              <a:t>相互补充</a:t>
            </a:r>
          </a:p>
          <a:p>
            <a:pPr lvl="1" indent="247650">
              <a:lnSpc>
                <a:spcPct val="140000"/>
              </a:lnSpc>
            </a:pPr>
            <a:r>
              <a:rPr lang="zh-CN" altLang="en-US" dirty="0" smtClean="0"/>
              <a:t>微观经济学是宏观经济学的基础</a:t>
            </a:r>
          </a:p>
          <a:p>
            <a:pPr lvl="1" indent="247650">
              <a:lnSpc>
                <a:spcPct val="140000"/>
              </a:lnSpc>
            </a:pPr>
            <a:r>
              <a:rPr lang="zh-CN" altLang="en-US" dirty="0" smtClean="0"/>
              <a:t>互为条件</a:t>
            </a:r>
          </a:p>
          <a:p>
            <a:pPr lvl="1" indent="247650">
              <a:lnSpc>
                <a:spcPct val="140000"/>
              </a:lnSpc>
            </a:pPr>
            <a:r>
              <a:rPr lang="zh-CN" altLang="en-US" dirty="0" smtClean="0"/>
              <a:t>交替发展</a:t>
            </a:r>
          </a:p>
          <a:p>
            <a:pPr lvl="1" indent="247650">
              <a:lnSpc>
                <a:spcPct val="140000"/>
              </a:lnSpc>
            </a:pPr>
            <a:r>
              <a:rPr lang="zh-CN" altLang="en-US" dirty="0" smtClean="0"/>
              <a:t>都属于实证分析</a:t>
            </a:r>
          </a:p>
          <a:p>
            <a:pPr indent="190500">
              <a:buFont typeface="Wingdings" pitchFamily="2" charset="2"/>
              <a:buNone/>
            </a:pPr>
            <a:r>
              <a:rPr lang="en-US" altLang="zh-CN" dirty="0" smtClean="0"/>
              <a:t>2</a:t>
            </a:r>
            <a:r>
              <a:rPr lang="zh-CN" altLang="en-US" dirty="0" smtClean="0"/>
              <a:t>、区别</a:t>
            </a:r>
            <a:endParaRPr lang="en-US" altLang="zh-CN" dirty="0" smtClean="0"/>
          </a:p>
          <a:p>
            <a:pPr>
              <a:buFont typeface="Wingdings" pitchFamily="2" charset="2"/>
              <a:buNone/>
            </a:pPr>
            <a:endParaRPr lang="zh-CN" altLang="en-US" dirty="0"/>
          </a:p>
        </p:txBody>
      </p:sp>
      <p:sp>
        <p:nvSpPr>
          <p:cNvPr id="4" name="日期占位符 3"/>
          <p:cNvSpPr>
            <a:spLocks noGrp="1"/>
          </p:cNvSpPr>
          <p:nvPr>
            <p:ph type="dt" sz="half" idx="10"/>
          </p:nvPr>
        </p:nvSpPr>
        <p:spPr/>
        <p:txBody>
          <a:bodyPr/>
          <a:lstStyle/>
          <a:p>
            <a:fld id="{0F1F0410-8278-4F34-95FB-59A77E792DF7}" type="datetime1">
              <a:rPr lang="zh-CN" altLang="en-US" smtClean="0"/>
              <a:pPr/>
              <a:t>2013-7-23</a:t>
            </a:fld>
            <a:endParaRPr lang="zh-CN" altLang="en-US"/>
          </a:p>
        </p:txBody>
      </p:sp>
      <p:sp>
        <p:nvSpPr>
          <p:cNvPr id="5" name="灯片编号占位符 4"/>
          <p:cNvSpPr>
            <a:spLocks noGrp="1"/>
          </p:cNvSpPr>
          <p:nvPr>
            <p:ph type="sldNum" sz="quarter" idx="12"/>
          </p:nvPr>
        </p:nvSpPr>
        <p:spPr/>
        <p:txBody>
          <a:bodyPr/>
          <a:lstStyle/>
          <a:p>
            <a:fld id="{4E22AECA-F52B-447F-A56E-E4F363D5AABE}" type="slidenum">
              <a:rPr lang="zh-CN" altLang="en-US" smtClean="0"/>
              <a:pPr/>
              <a:t>17</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8028000" cy="692696"/>
          </a:xfrm>
        </p:spPr>
        <p:txBody>
          <a:bodyPr>
            <a:normAutofit/>
          </a:bodyPr>
          <a:lstStyle/>
          <a:p>
            <a:r>
              <a:rPr lang="en-US" altLang="zh-CN" dirty="0" smtClean="0"/>
              <a:t>1.7</a:t>
            </a:r>
            <a:r>
              <a:rPr lang="zh-CN" altLang="en-US" dirty="0" smtClean="0"/>
              <a:t>宏观经济分析的变量</a:t>
            </a:r>
            <a:endParaRPr lang="zh-CN" altLang="en-US" dirty="0"/>
          </a:p>
        </p:txBody>
      </p:sp>
      <p:sp>
        <p:nvSpPr>
          <p:cNvPr id="3" name="内容占位符 2"/>
          <p:cNvSpPr>
            <a:spLocks noGrp="1"/>
          </p:cNvSpPr>
          <p:nvPr>
            <p:ph idx="1"/>
          </p:nvPr>
        </p:nvSpPr>
        <p:spPr>
          <a:xfrm>
            <a:off x="0" y="476672"/>
            <a:ext cx="8964488" cy="5976664"/>
          </a:xfrm>
        </p:spPr>
        <p:txBody>
          <a:bodyPr>
            <a:normAutofit/>
          </a:bodyPr>
          <a:lstStyle/>
          <a:p>
            <a:r>
              <a:rPr lang="zh-CN" altLang="en-US" dirty="0" smtClean="0"/>
              <a:t>国民收入帐户：</a:t>
            </a:r>
            <a:endParaRPr lang="en-US" altLang="zh-CN" dirty="0" smtClean="0"/>
          </a:p>
          <a:p>
            <a:pPr marL="365125" lvl="1" indent="92075">
              <a:buNone/>
            </a:pPr>
            <a:r>
              <a:rPr lang="zh-CN" altLang="en-US" dirty="0" smtClean="0"/>
              <a:t>如果把一国经济比喻为一辆汽车，国民收入帐户就是汽车发动机的机械示意图。虽然它没有解释发动机如何进行工作，但是标示了汽车关键部件的名称，并且显示了这些部件如何相互联系。因而，如同想要安装发动机，必须首先读懂发动机机械示意图一样，要想理解宏观经济运行，首先需要了解国民收入帐户知识。</a:t>
            </a:r>
          </a:p>
          <a:p>
            <a:r>
              <a:rPr lang="zh-CN" altLang="en-US" dirty="0" smtClean="0"/>
              <a:t>国民收入帐户产生背景：</a:t>
            </a:r>
            <a:endParaRPr lang="en-US" altLang="zh-CN" dirty="0" smtClean="0"/>
          </a:p>
          <a:p>
            <a:pPr lvl="1"/>
            <a:r>
              <a:rPr lang="en-US" altLang="zh-CN" dirty="0" smtClean="0"/>
              <a:t>20</a:t>
            </a:r>
            <a:r>
              <a:rPr lang="zh-CN" altLang="en-US" dirty="0" smtClean="0"/>
              <a:t>世纪</a:t>
            </a:r>
            <a:r>
              <a:rPr lang="en-US" altLang="zh-CN" dirty="0" smtClean="0"/>
              <a:t>30</a:t>
            </a:r>
            <a:r>
              <a:rPr lang="zh-CN" altLang="en-US" dirty="0" smtClean="0"/>
              <a:t>年代西方经济大危机，对经济运行整体情况的信息需求比任何时侯都更为迫切，国民经济帐户和</a:t>
            </a:r>
            <a:r>
              <a:rPr lang="en-US" altLang="zh-CN" dirty="0" smtClean="0"/>
              <a:t>GDP</a:t>
            </a:r>
            <a:r>
              <a:rPr lang="zh-CN" altLang="en-US" dirty="0" smtClean="0"/>
              <a:t>度量体系应运而生；</a:t>
            </a:r>
          </a:p>
          <a:p>
            <a:pPr lvl="1"/>
            <a:r>
              <a:rPr lang="zh-CN" altLang="en-US" dirty="0" smtClean="0"/>
              <a:t>二战期间政府控制经济需要上升，推动了有关统计体系进一步发展；</a:t>
            </a:r>
          </a:p>
          <a:p>
            <a:pPr lvl="1"/>
            <a:r>
              <a:rPr lang="zh-CN" altLang="en-US" dirty="0" smtClean="0"/>
              <a:t>后来由于政府，专家，企业界和公众的合作和不断努力，国民收入帐户统计不断改进和丰富。</a:t>
            </a:r>
          </a:p>
          <a:p>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18</a:t>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1.7</a:t>
            </a:r>
            <a:r>
              <a:rPr lang="zh-CN" altLang="en-US" dirty="0" smtClean="0"/>
              <a:t>宏观经济分析的变量</a:t>
            </a:r>
            <a:endParaRPr lang="zh-CN" altLang="en-US" dirty="0"/>
          </a:p>
        </p:txBody>
      </p:sp>
      <p:sp>
        <p:nvSpPr>
          <p:cNvPr id="3" name="内容占位符 2"/>
          <p:cNvSpPr>
            <a:spLocks noGrp="1"/>
          </p:cNvSpPr>
          <p:nvPr>
            <p:ph idx="1"/>
          </p:nvPr>
        </p:nvSpPr>
        <p:spPr/>
        <p:txBody>
          <a:bodyPr/>
          <a:lstStyle/>
          <a:p>
            <a:pPr marL="457200" indent="-457200">
              <a:spcBef>
                <a:spcPct val="0"/>
              </a:spcBef>
              <a:buClrTx/>
              <a:buSzTx/>
              <a:buNone/>
            </a:pPr>
            <a:r>
              <a:rPr kumimoji="1" lang="zh-CN" altLang="en-US" sz="3200" dirty="0" smtClean="0">
                <a:latin typeface="Times New Roman" pitchFamily="18" charset="0"/>
              </a:rPr>
              <a:t>国民收入核算体系：</a:t>
            </a:r>
          </a:p>
          <a:p>
            <a:pPr marL="857250" lvl="1" indent="-457200">
              <a:spcBef>
                <a:spcPct val="0"/>
              </a:spcBef>
              <a:buClrTx/>
              <a:buSzTx/>
              <a:buNone/>
            </a:pPr>
            <a:r>
              <a:rPr kumimoji="1" lang="en-US" altLang="zh-CN" dirty="0" smtClean="0">
                <a:latin typeface="Times New Roman" pitchFamily="18" charset="0"/>
              </a:rPr>
              <a:t>SNA</a:t>
            </a:r>
            <a:r>
              <a:rPr kumimoji="1" lang="zh-CN" altLang="en-US" dirty="0" smtClean="0">
                <a:latin typeface="Times New Roman" pitchFamily="18" charset="0"/>
              </a:rPr>
              <a:t>：</a:t>
            </a:r>
            <a:r>
              <a:rPr kumimoji="1" lang="en-US" altLang="zh-CN" dirty="0" smtClean="0">
                <a:latin typeface="Times New Roman" pitchFamily="18" charset="0"/>
              </a:rPr>
              <a:t>The system of national accounts</a:t>
            </a:r>
          </a:p>
          <a:p>
            <a:pPr marL="857250" lvl="1" indent="-457200">
              <a:spcBef>
                <a:spcPct val="0"/>
              </a:spcBef>
              <a:buClrTx/>
              <a:buSzTx/>
              <a:buNone/>
            </a:pPr>
            <a:r>
              <a:rPr kumimoji="1" lang="en-US" altLang="zh-CN" dirty="0" smtClean="0">
                <a:latin typeface="Times New Roman" pitchFamily="18" charset="0"/>
              </a:rPr>
              <a:t>MPS:  The system of material products balance</a:t>
            </a:r>
          </a:p>
          <a:p>
            <a:pPr marL="457200" indent="-457200">
              <a:spcBef>
                <a:spcPct val="0"/>
              </a:spcBef>
              <a:buClrTx/>
              <a:buSzTx/>
              <a:buNone/>
            </a:pPr>
            <a:r>
              <a:rPr kumimoji="1" lang="zh-CN" altLang="en-US" sz="3200" dirty="0" smtClean="0">
                <a:latin typeface="Times New Roman" pitchFamily="18" charset="0"/>
              </a:rPr>
              <a:t>国民收入核算体系包括以下五个指标：   </a:t>
            </a:r>
            <a:r>
              <a:rPr kumimoji="1" lang="zh-CN" altLang="en-US" dirty="0" smtClean="0">
                <a:latin typeface="Times New Roman" pitchFamily="18" charset="0"/>
              </a:rPr>
              <a:t>  </a:t>
            </a:r>
          </a:p>
          <a:p>
            <a:pPr marL="857250" lvl="1" indent="-457200">
              <a:spcBef>
                <a:spcPct val="0"/>
              </a:spcBef>
              <a:buClrTx/>
              <a:buSzTx/>
              <a:buFontTx/>
              <a:buAutoNum type="arabicPeriod"/>
            </a:pPr>
            <a:r>
              <a:rPr kumimoji="1" lang="zh-CN" altLang="en-US" sz="2800" dirty="0" smtClean="0">
                <a:latin typeface="Times New Roman" pitchFamily="18" charset="0"/>
              </a:rPr>
              <a:t>国内生产总值</a:t>
            </a:r>
            <a:r>
              <a:rPr kumimoji="1" lang="en-US" altLang="zh-CN" sz="2800" dirty="0" smtClean="0">
                <a:latin typeface="Times New Roman" pitchFamily="18" charset="0"/>
              </a:rPr>
              <a:t>GNP (</a:t>
            </a:r>
            <a:r>
              <a:rPr kumimoji="1" lang="zh-CN" altLang="en-US" sz="2800" dirty="0" smtClean="0">
                <a:latin typeface="Times New Roman" pitchFamily="18" charset="0"/>
              </a:rPr>
              <a:t>或国民生产总值</a:t>
            </a:r>
            <a:r>
              <a:rPr kumimoji="1" lang="en-US" altLang="zh-CN" sz="2800" dirty="0" smtClean="0">
                <a:latin typeface="Times New Roman" pitchFamily="18" charset="0"/>
              </a:rPr>
              <a:t>) Gross national production</a:t>
            </a:r>
            <a:r>
              <a:rPr kumimoji="1" lang="zh-CN" altLang="en-US" sz="2800" dirty="0" smtClean="0">
                <a:latin typeface="Times New Roman" pitchFamily="18" charset="0"/>
              </a:rPr>
              <a:t>；</a:t>
            </a:r>
          </a:p>
          <a:p>
            <a:pPr marL="857250" lvl="1" indent="-457200">
              <a:spcBef>
                <a:spcPct val="0"/>
              </a:spcBef>
              <a:buClrTx/>
              <a:buSzTx/>
              <a:buFontTx/>
              <a:buAutoNum type="arabicPeriod"/>
            </a:pPr>
            <a:r>
              <a:rPr kumimoji="1" lang="zh-CN" altLang="en-US" sz="2800" dirty="0" smtClean="0">
                <a:latin typeface="Times New Roman" pitchFamily="18" charset="0"/>
              </a:rPr>
              <a:t>国民生产净值</a:t>
            </a:r>
            <a:r>
              <a:rPr kumimoji="1" lang="en-US" altLang="zh-CN" sz="2800" dirty="0" smtClean="0">
                <a:latin typeface="Times New Roman" pitchFamily="18" charset="0"/>
              </a:rPr>
              <a:t>NNP </a:t>
            </a:r>
            <a:r>
              <a:rPr kumimoji="1" lang="zh-CN" altLang="en-US" sz="2800" dirty="0" smtClean="0">
                <a:latin typeface="Times New Roman" pitchFamily="18" charset="0"/>
              </a:rPr>
              <a:t>；</a:t>
            </a:r>
          </a:p>
          <a:p>
            <a:pPr marL="857250" lvl="1" indent="-457200">
              <a:spcBef>
                <a:spcPct val="0"/>
              </a:spcBef>
              <a:buClrTx/>
              <a:buSzTx/>
              <a:buFontTx/>
              <a:buAutoNum type="arabicPeriod"/>
            </a:pPr>
            <a:r>
              <a:rPr kumimoji="1" lang="zh-CN" altLang="en-US" sz="2800" dirty="0" smtClean="0">
                <a:latin typeface="Times New Roman" pitchFamily="18" charset="0"/>
              </a:rPr>
              <a:t>国民收入</a:t>
            </a:r>
            <a:r>
              <a:rPr kumimoji="1" lang="en-US" altLang="zh-CN" sz="2800" dirty="0" smtClean="0">
                <a:latin typeface="Times New Roman" pitchFamily="18" charset="0"/>
              </a:rPr>
              <a:t>NI </a:t>
            </a:r>
            <a:r>
              <a:rPr kumimoji="1" lang="zh-CN" altLang="en-US" sz="2800" dirty="0" smtClean="0">
                <a:latin typeface="Times New Roman" pitchFamily="18" charset="0"/>
              </a:rPr>
              <a:t>；</a:t>
            </a:r>
          </a:p>
          <a:p>
            <a:pPr marL="857250" lvl="1" indent="-457200">
              <a:spcBef>
                <a:spcPct val="0"/>
              </a:spcBef>
              <a:buClrTx/>
              <a:buSzTx/>
              <a:buFontTx/>
              <a:buAutoNum type="arabicPeriod"/>
            </a:pPr>
            <a:r>
              <a:rPr kumimoji="1" lang="zh-CN" altLang="en-US" sz="2800" dirty="0" smtClean="0">
                <a:latin typeface="Times New Roman" pitchFamily="18" charset="0"/>
              </a:rPr>
              <a:t>个人收入</a:t>
            </a:r>
            <a:r>
              <a:rPr kumimoji="1" lang="en-US" altLang="zh-CN" sz="2800" dirty="0" smtClean="0">
                <a:latin typeface="Times New Roman" pitchFamily="18" charset="0"/>
              </a:rPr>
              <a:t>PI</a:t>
            </a:r>
            <a:r>
              <a:rPr kumimoji="1" lang="zh-CN" altLang="en-US" sz="2800" dirty="0" smtClean="0">
                <a:latin typeface="Times New Roman" pitchFamily="18" charset="0"/>
              </a:rPr>
              <a:t>；</a:t>
            </a:r>
          </a:p>
          <a:p>
            <a:pPr marL="857250" lvl="1" indent="-457200">
              <a:spcBef>
                <a:spcPct val="0"/>
              </a:spcBef>
              <a:buClrTx/>
              <a:buSzTx/>
              <a:buFontTx/>
              <a:buAutoNum type="arabicPeriod"/>
            </a:pPr>
            <a:r>
              <a:rPr kumimoji="1" lang="zh-CN" altLang="en-US" sz="2800" dirty="0" smtClean="0">
                <a:latin typeface="Times New Roman" pitchFamily="18" charset="0"/>
              </a:rPr>
              <a:t>个人可支配收入</a:t>
            </a:r>
            <a:r>
              <a:rPr kumimoji="1" lang="en-US" altLang="zh-CN" sz="2800" dirty="0" smtClean="0">
                <a:latin typeface="Times New Roman" pitchFamily="18" charset="0"/>
              </a:rPr>
              <a:t>PDI </a:t>
            </a:r>
            <a:r>
              <a:rPr kumimoji="1" lang="zh-CN" altLang="en-US" sz="2800" dirty="0" smtClean="0">
                <a:latin typeface="Times New Roman" pitchFamily="18" charset="0"/>
              </a:rPr>
              <a:t>。</a:t>
            </a:r>
            <a:endParaRPr lang="zh-CN" altLang="en-US" sz="2800"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19</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000" b="1" dirty="0" smtClean="0"/>
              <a:t>内容概要</a:t>
            </a:r>
            <a:endParaRPr lang="zh-CN" altLang="en-US" sz="4000" b="1" dirty="0"/>
          </a:p>
        </p:txBody>
      </p:sp>
      <p:sp>
        <p:nvSpPr>
          <p:cNvPr id="3" name="内容占位符 2"/>
          <p:cNvSpPr>
            <a:spLocks noGrp="1"/>
          </p:cNvSpPr>
          <p:nvPr>
            <p:ph idx="1"/>
          </p:nvPr>
        </p:nvSpPr>
        <p:spPr/>
        <p:txBody>
          <a:bodyPr/>
          <a:lstStyle/>
          <a:p>
            <a:r>
              <a:rPr lang="en-US" altLang="zh-CN" dirty="0" smtClean="0"/>
              <a:t>1.1</a:t>
            </a:r>
            <a:r>
              <a:rPr lang="zh-CN" altLang="en-US" dirty="0" smtClean="0"/>
              <a:t>经济学研究的内容和方法</a:t>
            </a:r>
            <a:endParaRPr lang="en-US" altLang="zh-CN" dirty="0" smtClean="0"/>
          </a:p>
          <a:p>
            <a:r>
              <a:rPr lang="en-US" altLang="zh-CN" dirty="0" smtClean="0"/>
              <a:t>1.2</a:t>
            </a:r>
            <a:r>
              <a:rPr lang="zh-CN" altLang="en-US" dirty="0" smtClean="0"/>
              <a:t>宏观经济学</a:t>
            </a:r>
            <a:r>
              <a:rPr lang="zh-CN" altLang="en-US" dirty="0" smtClean="0"/>
              <a:t>的研究对象</a:t>
            </a:r>
            <a:endParaRPr lang="en-US" altLang="zh-CN" dirty="0" smtClean="0"/>
          </a:p>
          <a:p>
            <a:r>
              <a:rPr lang="en-US" altLang="zh-CN" dirty="0" smtClean="0"/>
              <a:t>1.3</a:t>
            </a:r>
            <a:r>
              <a:rPr lang="zh-CN" altLang="en-US" dirty="0" smtClean="0"/>
              <a:t>宏观经济学的基本</a:t>
            </a:r>
            <a:r>
              <a:rPr lang="zh-CN" altLang="en-US" dirty="0" smtClean="0"/>
              <a:t>问题</a:t>
            </a:r>
            <a:endParaRPr lang="en-US" altLang="zh-CN" dirty="0" smtClean="0"/>
          </a:p>
          <a:p>
            <a:r>
              <a:rPr lang="en-US" altLang="zh-CN" dirty="0" smtClean="0"/>
              <a:t>1.4</a:t>
            </a:r>
            <a:r>
              <a:rPr lang="zh-CN" altLang="en-US" dirty="0" smtClean="0"/>
              <a:t>宏观经济学的</a:t>
            </a:r>
            <a:r>
              <a:rPr lang="zh-CN" altLang="en-US" dirty="0" smtClean="0"/>
              <a:t>发展</a:t>
            </a:r>
            <a:endParaRPr lang="en-US" altLang="zh-CN" dirty="0" smtClean="0"/>
          </a:p>
          <a:p>
            <a:r>
              <a:rPr lang="en-US" altLang="zh-CN" dirty="0" smtClean="0"/>
              <a:t>1.5</a:t>
            </a:r>
            <a:r>
              <a:rPr lang="zh-CN" altLang="en-US" dirty="0" smtClean="0"/>
              <a:t>宏观经济学研究的</a:t>
            </a:r>
            <a:r>
              <a:rPr lang="zh-CN" altLang="en-US" dirty="0" smtClean="0"/>
              <a:t>方法</a:t>
            </a:r>
            <a:endParaRPr lang="en-US" altLang="zh-CN" dirty="0" smtClean="0"/>
          </a:p>
          <a:p>
            <a:r>
              <a:rPr lang="en-US" altLang="zh-CN" dirty="0" smtClean="0"/>
              <a:t>1.6</a:t>
            </a:r>
            <a:r>
              <a:rPr lang="zh-CN" altLang="en-US" dirty="0" smtClean="0"/>
              <a:t>宏观经济学与微观经济学</a:t>
            </a:r>
            <a:endParaRPr lang="en-US" altLang="zh-CN" dirty="0" smtClean="0"/>
          </a:p>
          <a:p>
            <a:r>
              <a:rPr lang="en-US" altLang="zh-CN" dirty="0" smtClean="0"/>
              <a:t>1.7</a:t>
            </a:r>
            <a:r>
              <a:rPr lang="zh-CN" altLang="en-US" dirty="0" smtClean="0"/>
              <a:t>宏观经济分析的</a:t>
            </a:r>
            <a:r>
              <a:rPr lang="zh-CN" altLang="en-US" dirty="0" smtClean="0"/>
              <a:t>变量</a:t>
            </a:r>
            <a:endParaRPr lang="en-US" altLang="zh-CN" dirty="0" smtClean="0"/>
          </a:p>
          <a:p>
            <a:r>
              <a:rPr lang="en-US" altLang="zh-CN" dirty="0" smtClean="0"/>
              <a:t>1.8</a:t>
            </a:r>
            <a:r>
              <a:rPr lang="zh-CN" altLang="en-US" dirty="0" smtClean="0"/>
              <a:t>两个部门经济收入的</a:t>
            </a:r>
            <a:r>
              <a:rPr lang="zh-CN" altLang="en-US" dirty="0" smtClean="0"/>
              <a:t>构成</a:t>
            </a:r>
            <a:endParaRPr lang="en-US" altLang="zh-CN" dirty="0" smtClean="0"/>
          </a:p>
          <a:p>
            <a:r>
              <a:rPr lang="en-US" altLang="zh-CN" dirty="0" smtClean="0"/>
              <a:t>1.9</a:t>
            </a:r>
            <a:r>
              <a:rPr lang="zh-CN" altLang="en-US" dirty="0" smtClean="0"/>
              <a:t>三个部门经济收入的</a:t>
            </a:r>
            <a:r>
              <a:rPr lang="zh-CN" altLang="en-US" dirty="0" smtClean="0"/>
              <a:t>构成</a:t>
            </a:r>
            <a:endParaRPr lang="en-US" altLang="zh-CN" dirty="0" smtClean="0"/>
          </a:p>
          <a:p>
            <a:r>
              <a:rPr lang="en-US" altLang="zh-CN" dirty="0" smtClean="0"/>
              <a:t>1.10 </a:t>
            </a:r>
            <a:r>
              <a:rPr lang="zh-CN" altLang="en-US" dirty="0" smtClean="0"/>
              <a:t>四个部门经济收入的构成</a:t>
            </a:r>
            <a:endParaRPr lang="zh-CN" altLang="en-US" dirty="0"/>
          </a:p>
        </p:txBody>
      </p:sp>
      <p:sp>
        <p:nvSpPr>
          <p:cNvPr id="4" name="日期占位符 3"/>
          <p:cNvSpPr>
            <a:spLocks noGrp="1"/>
          </p:cNvSpPr>
          <p:nvPr>
            <p:ph type="dt" sz="half" idx="10"/>
          </p:nvPr>
        </p:nvSpPr>
        <p:spPr/>
        <p:txBody>
          <a:bodyPr/>
          <a:lstStyle/>
          <a:p>
            <a:fld id="{17C86FBA-79ED-4B39-9A0D-55B50D075152}" type="datetime1">
              <a:rPr lang="zh-CN" altLang="en-US" smtClean="0"/>
              <a:pPr/>
              <a:t>2013-7-23</a:t>
            </a:fld>
            <a:endParaRPr lang="zh-CN" altLang="en-US"/>
          </a:p>
        </p:txBody>
      </p:sp>
      <p:sp>
        <p:nvSpPr>
          <p:cNvPr id="5" name="灯片编号占位符 4"/>
          <p:cNvSpPr>
            <a:spLocks noGrp="1"/>
          </p:cNvSpPr>
          <p:nvPr>
            <p:ph type="sldNum" sz="quarter" idx="12"/>
          </p:nvPr>
        </p:nvSpPr>
        <p:spPr/>
        <p:txBody>
          <a:bodyPr/>
          <a:lstStyle/>
          <a:p>
            <a:fld id="{4E22AECA-F52B-447F-A56E-E4F363D5AABE}" type="slidenum">
              <a:rPr lang="zh-CN" altLang="en-US" smtClean="0"/>
              <a:pPr/>
              <a:t>2</a:t>
            </a:fld>
            <a:endParaRPr lang="zh-CN" altLang="en-US" dirty="0"/>
          </a:p>
        </p:txBody>
      </p:sp>
      <p:sp>
        <p:nvSpPr>
          <p:cNvPr id="6" name="页脚占位符 5"/>
          <p:cNvSpPr>
            <a:spLocks noGrp="1"/>
          </p:cNvSpPr>
          <p:nvPr>
            <p:ph type="ftr" sz="quarter" idx="11"/>
          </p:nvPr>
        </p:nvSpPr>
        <p:spPr/>
        <p:txBody>
          <a:bodyPr/>
          <a:lstStyle/>
          <a:p>
            <a:r>
              <a:rPr lang="zh-CN" altLang="en-US" dirty="0" smtClean="0"/>
              <a:t>宏观经济学</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1.7</a:t>
            </a:r>
            <a:r>
              <a:rPr lang="zh-CN" altLang="en-US" dirty="0" smtClean="0"/>
              <a:t>宏观经济分析的变量</a:t>
            </a:r>
            <a:endParaRPr lang="zh-CN" altLang="en-US" dirty="0"/>
          </a:p>
        </p:txBody>
      </p:sp>
      <p:sp>
        <p:nvSpPr>
          <p:cNvPr id="3" name="内容占位符 2"/>
          <p:cNvSpPr>
            <a:spLocks noGrp="1"/>
          </p:cNvSpPr>
          <p:nvPr>
            <p:ph idx="1"/>
          </p:nvPr>
        </p:nvSpPr>
        <p:spPr/>
        <p:txBody>
          <a:bodyPr/>
          <a:lstStyle/>
          <a:p>
            <a:pPr>
              <a:buNone/>
            </a:pPr>
            <a:r>
              <a:rPr lang="zh-CN" altLang="en-US" sz="2800" dirty="0" smtClean="0"/>
              <a:t>一、国民产出</a:t>
            </a:r>
            <a:r>
              <a:rPr lang="en-US" altLang="zh-CN" sz="2800" dirty="0" smtClean="0"/>
              <a:t>National Output</a:t>
            </a:r>
          </a:p>
          <a:p>
            <a:pPr marL="914400" lvl="1" indent="-457200">
              <a:buFont typeface="+mj-lt"/>
              <a:buAutoNum type="arabicPeriod"/>
            </a:pPr>
            <a:r>
              <a:rPr lang="zh-CN" altLang="en-US" b="1" dirty="0" smtClean="0">
                <a:solidFill>
                  <a:srgbClr val="FF0000"/>
                </a:solidFill>
              </a:rPr>
              <a:t>国内生产总值</a:t>
            </a:r>
            <a:r>
              <a:rPr lang="en-US" altLang="zh-CN" dirty="0" smtClean="0"/>
              <a:t>GDP(Gross domestic product)</a:t>
            </a:r>
          </a:p>
          <a:p>
            <a:pPr marL="914400" lvl="1" indent="-457200">
              <a:buFont typeface="+mj-lt"/>
              <a:buAutoNum type="arabicPeriod"/>
            </a:pPr>
            <a:r>
              <a:rPr lang="zh-CN" altLang="en-US" dirty="0" smtClean="0"/>
              <a:t>国内生产净值</a:t>
            </a:r>
            <a:r>
              <a:rPr lang="en-US" altLang="zh-CN" dirty="0" smtClean="0"/>
              <a:t>NDP(Net domestic product)</a:t>
            </a:r>
          </a:p>
          <a:p>
            <a:pPr marL="914400" lvl="1" indent="-457200">
              <a:buFont typeface="+mj-lt"/>
              <a:buAutoNum type="arabicPeriod"/>
            </a:pPr>
            <a:r>
              <a:rPr lang="zh-CN" altLang="en-US" b="1" dirty="0" smtClean="0">
                <a:solidFill>
                  <a:srgbClr val="FF0000"/>
                </a:solidFill>
              </a:rPr>
              <a:t>国民生产总值</a:t>
            </a:r>
            <a:r>
              <a:rPr lang="en-US" altLang="zh-CN" dirty="0" smtClean="0"/>
              <a:t>GNP(Gross national product)</a:t>
            </a:r>
          </a:p>
          <a:p>
            <a:pPr marL="914400" lvl="1" indent="-457200">
              <a:buFont typeface="+mj-lt"/>
              <a:buAutoNum type="arabicPeriod"/>
            </a:pPr>
            <a:r>
              <a:rPr lang="zh-CN" altLang="en-US" dirty="0" smtClean="0"/>
              <a:t>国民生产净值</a:t>
            </a:r>
            <a:r>
              <a:rPr lang="en-US" altLang="zh-CN" dirty="0" smtClean="0"/>
              <a:t>NNP</a:t>
            </a:r>
          </a:p>
          <a:p>
            <a:pPr marL="914400" lvl="1" indent="-457200">
              <a:buFont typeface="+mj-lt"/>
              <a:buAutoNum type="arabicPeriod"/>
            </a:pPr>
            <a:r>
              <a:rPr lang="zh-CN" altLang="en-US" b="1" dirty="0" smtClean="0">
                <a:solidFill>
                  <a:srgbClr val="FF0000"/>
                </a:solidFill>
              </a:rPr>
              <a:t>国民收入</a:t>
            </a:r>
            <a:r>
              <a:rPr lang="en-US" altLang="zh-CN" dirty="0" smtClean="0"/>
              <a:t>NI(National income)</a:t>
            </a:r>
          </a:p>
          <a:p>
            <a:pPr marL="914400" lvl="1" indent="-457200">
              <a:buFont typeface="+mj-lt"/>
              <a:buAutoNum type="arabicPeriod"/>
            </a:pPr>
            <a:r>
              <a:rPr lang="zh-CN" altLang="en-US" dirty="0" smtClean="0"/>
              <a:t>国民净收入</a:t>
            </a:r>
            <a:r>
              <a:rPr lang="en-US" altLang="zh-CN" dirty="0" smtClean="0"/>
              <a:t>NNI</a:t>
            </a:r>
          </a:p>
          <a:p>
            <a:pPr marL="914400" lvl="1" indent="-457200">
              <a:buFont typeface="+mj-lt"/>
              <a:buAutoNum type="arabicPeriod"/>
            </a:pPr>
            <a:r>
              <a:rPr lang="zh-CN" altLang="en-US" b="1" dirty="0" smtClean="0">
                <a:solidFill>
                  <a:srgbClr val="FF0000"/>
                </a:solidFill>
              </a:rPr>
              <a:t>个人收入</a:t>
            </a:r>
            <a:r>
              <a:rPr lang="en-US" altLang="zh-CN" dirty="0" smtClean="0"/>
              <a:t>PI(personal income)</a:t>
            </a:r>
          </a:p>
          <a:p>
            <a:pPr marL="914400" lvl="1" indent="-457200">
              <a:buFont typeface="+mj-lt"/>
              <a:buAutoNum type="arabicPeriod"/>
            </a:pPr>
            <a:r>
              <a:rPr lang="zh-CN" altLang="en-US" b="1" dirty="0" smtClean="0">
                <a:solidFill>
                  <a:srgbClr val="FF0000"/>
                </a:solidFill>
              </a:rPr>
              <a:t>个人可支配收入</a:t>
            </a:r>
            <a:r>
              <a:rPr lang="en-US" altLang="zh-CN" dirty="0" smtClean="0"/>
              <a:t>PDI(Personal disposable income)</a:t>
            </a:r>
          </a:p>
          <a:p>
            <a:pPr>
              <a:buNone/>
            </a:pPr>
            <a:r>
              <a:rPr lang="zh-CN" altLang="en-US" sz="2800" dirty="0" smtClean="0"/>
              <a:t>二、失业率</a:t>
            </a:r>
            <a:endParaRPr lang="en-US" altLang="zh-CN" sz="2800" dirty="0" smtClean="0"/>
          </a:p>
          <a:p>
            <a:pPr>
              <a:buNone/>
            </a:pPr>
            <a:r>
              <a:rPr lang="zh-CN" altLang="en-US" sz="2800" dirty="0" smtClean="0"/>
              <a:t>三、价格总水平</a:t>
            </a:r>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20</a:t>
            </a:fld>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1.7</a:t>
            </a:r>
            <a:r>
              <a:rPr lang="zh-CN" altLang="en-US" dirty="0" smtClean="0"/>
              <a:t>宏观经济分析的变量</a:t>
            </a:r>
            <a:endParaRPr lang="zh-CN" altLang="en-US" dirty="0"/>
          </a:p>
        </p:txBody>
      </p:sp>
      <p:sp>
        <p:nvSpPr>
          <p:cNvPr id="3" name="内容占位符 2"/>
          <p:cNvSpPr>
            <a:spLocks noGrp="1"/>
          </p:cNvSpPr>
          <p:nvPr>
            <p:ph idx="1"/>
          </p:nvPr>
        </p:nvSpPr>
        <p:spPr/>
        <p:txBody>
          <a:bodyPr/>
          <a:lstStyle/>
          <a:p>
            <a:pPr marL="342900" lvl="1" indent="-342900">
              <a:buFont typeface="Wingdings 2"/>
              <a:buChar char=""/>
            </a:pPr>
            <a:r>
              <a:rPr lang="zh-CN" altLang="en-US" sz="2800" b="1" dirty="0" smtClean="0"/>
              <a:t>国内生产总值</a:t>
            </a:r>
            <a:r>
              <a:rPr lang="en-US" altLang="zh-CN" sz="2800" b="1" dirty="0" smtClean="0"/>
              <a:t>GDP(Gross domestic product)</a:t>
            </a:r>
          </a:p>
          <a:p>
            <a:pPr lvl="1">
              <a:buNone/>
            </a:pPr>
            <a:r>
              <a:rPr lang="zh-CN" altLang="en-US" sz="2800" b="1" i="1" dirty="0" smtClean="0">
                <a:solidFill>
                  <a:srgbClr val="FF0000"/>
                </a:solidFill>
              </a:rPr>
              <a:t>国民产出：</a:t>
            </a:r>
            <a:r>
              <a:rPr lang="zh-CN" altLang="en-US" i="1" dirty="0" smtClean="0"/>
              <a:t>一年中一国生产的全部产品（物品</a:t>
            </a:r>
            <a:r>
              <a:rPr lang="en-US" altLang="zh-CN" i="1" dirty="0" smtClean="0"/>
              <a:t>goods</a:t>
            </a:r>
            <a:r>
              <a:rPr lang="zh-CN" altLang="en-US" i="1" dirty="0" smtClean="0"/>
              <a:t>和服务</a:t>
            </a:r>
            <a:r>
              <a:rPr lang="en-US" altLang="zh-CN" i="1" dirty="0" smtClean="0"/>
              <a:t>services</a:t>
            </a:r>
            <a:r>
              <a:rPr lang="zh-CN" altLang="en-US" i="1" dirty="0" smtClean="0"/>
              <a:t>）</a:t>
            </a:r>
            <a:endParaRPr lang="en-US" altLang="zh-CN" i="1" dirty="0" smtClean="0"/>
          </a:p>
          <a:p>
            <a:pPr lvl="1">
              <a:buNone/>
            </a:pPr>
            <a:r>
              <a:rPr lang="zh-CN" altLang="en-US" sz="2800" b="1" i="1" dirty="0" smtClean="0">
                <a:solidFill>
                  <a:srgbClr val="FF0000"/>
                </a:solidFill>
              </a:rPr>
              <a:t>国民产品</a:t>
            </a:r>
            <a:r>
              <a:rPr lang="en-US" altLang="zh-CN" sz="2800" b="1" i="1" dirty="0" smtClean="0">
                <a:solidFill>
                  <a:srgbClr val="FF0000"/>
                </a:solidFill>
              </a:rPr>
              <a:t>NP</a:t>
            </a:r>
            <a:r>
              <a:rPr lang="en-US" altLang="zh-CN" i="1" dirty="0" smtClean="0"/>
              <a:t>(National Product)</a:t>
            </a:r>
            <a:r>
              <a:rPr lang="zh-CN" altLang="en-US" i="1" dirty="0" smtClean="0"/>
              <a:t>：国民产出的市场值。</a:t>
            </a:r>
            <a:endParaRPr lang="en-US" altLang="zh-CN" i="1" dirty="0" smtClean="0"/>
          </a:p>
          <a:p>
            <a:pPr lvl="1">
              <a:buNone/>
            </a:pPr>
            <a:r>
              <a:rPr lang="zh-CN" altLang="en-US" sz="2800" b="1" dirty="0" smtClean="0">
                <a:solidFill>
                  <a:srgbClr val="FF0000"/>
                </a:solidFill>
              </a:rPr>
              <a:t>国内生产总值</a:t>
            </a:r>
            <a:r>
              <a:rPr lang="en-US" altLang="zh-CN" sz="2800" b="1" dirty="0" smtClean="0">
                <a:solidFill>
                  <a:srgbClr val="FF0000"/>
                </a:solidFill>
              </a:rPr>
              <a:t>GDP</a:t>
            </a:r>
            <a:r>
              <a:rPr lang="zh-CN" altLang="en-US" sz="2800" b="1" dirty="0" smtClean="0">
                <a:solidFill>
                  <a:srgbClr val="FF0000"/>
                </a:solidFill>
              </a:rPr>
              <a:t>：</a:t>
            </a:r>
            <a:r>
              <a:rPr lang="zh-CN" altLang="en-US" dirty="0" smtClean="0"/>
              <a:t>一国或一地区在一定时期内运用生产要素所生产的全部最终产品的市场值。</a:t>
            </a:r>
            <a:endParaRPr lang="en-US" altLang="zh-CN" dirty="0" smtClean="0"/>
          </a:p>
          <a:p>
            <a:pPr lvl="1">
              <a:buNone/>
            </a:pPr>
            <a:r>
              <a:rPr lang="zh-CN" altLang="en-US" sz="2800" b="1" dirty="0" smtClean="0">
                <a:solidFill>
                  <a:srgbClr val="FF0000"/>
                </a:solidFill>
              </a:rPr>
              <a:t>最终产品：</a:t>
            </a:r>
            <a:r>
              <a:rPr lang="zh-CN" altLang="en-US" dirty="0" smtClean="0"/>
              <a:t>在一定时期内生产的并由其最后使用者购买的产品和劳务。</a:t>
            </a:r>
            <a:endParaRPr lang="en-US" altLang="zh-CN" dirty="0" smtClean="0"/>
          </a:p>
          <a:p>
            <a:pPr lvl="1">
              <a:buNone/>
            </a:pPr>
            <a:r>
              <a:rPr lang="zh-CN" altLang="en-US" sz="2800" b="1" dirty="0" smtClean="0">
                <a:solidFill>
                  <a:srgbClr val="FF0000"/>
                </a:solidFill>
              </a:rPr>
              <a:t>中间产品：</a:t>
            </a:r>
            <a:r>
              <a:rPr lang="zh-CN" altLang="en-US" dirty="0" smtClean="0"/>
              <a:t>用于再出售而供生产别种产品用的产品。</a:t>
            </a:r>
            <a:endParaRPr lang="en-US" altLang="zh-CN" dirty="0" smtClean="0"/>
          </a:p>
          <a:p>
            <a:endParaRPr lang="zh-CN" altLang="en-US" dirty="0"/>
          </a:p>
        </p:txBody>
      </p:sp>
      <p:sp>
        <p:nvSpPr>
          <p:cNvPr id="4" name="日期占位符 3"/>
          <p:cNvSpPr>
            <a:spLocks noGrp="1"/>
          </p:cNvSpPr>
          <p:nvPr>
            <p:ph type="dt" sz="half" idx="10"/>
          </p:nvPr>
        </p:nvSpPr>
        <p:spPr>
          <a:xfrm>
            <a:off x="467544" y="6492875"/>
            <a:ext cx="2133600" cy="365125"/>
          </a:xfrm>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21</a:t>
            </a:fld>
            <a:endParaRPr lang="zh-CN" altLang="en-US" dirty="0"/>
          </a:p>
        </p:txBody>
      </p:sp>
      <p:grpSp>
        <p:nvGrpSpPr>
          <p:cNvPr id="25" name="组合 24"/>
          <p:cNvGrpSpPr/>
          <p:nvPr/>
        </p:nvGrpSpPr>
        <p:grpSpPr>
          <a:xfrm>
            <a:off x="971600" y="5354052"/>
            <a:ext cx="7128792" cy="1099284"/>
            <a:chOff x="1043608" y="5373216"/>
            <a:chExt cx="7128792" cy="1099284"/>
          </a:xfrm>
        </p:grpSpPr>
        <p:sp>
          <p:nvSpPr>
            <p:cNvPr id="26" name="右箭头标注 25"/>
            <p:cNvSpPr/>
            <p:nvPr/>
          </p:nvSpPr>
          <p:spPr>
            <a:xfrm>
              <a:off x="1043608" y="5373216"/>
              <a:ext cx="1152128" cy="648072"/>
            </a:xfrm>
            <a:prstGeom prst="rightArrowCallout">
              <a:avLst>
                <a:gd name="adj1" fmla="val 25000"/>
                <a:gd name="adj2" fmla="val 3836"/>
                <a:gd name="adj3" fmla="val 25000"/>
                <a:gd name="adj4" fmla="val 64977"/>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rPr>
                <a:t>种棉</a:t>
              </a:r>
              <a:r>
                <a:rPr lang="en-US" altLang="zh-CN" dirty="0" smtClean="0">
                  <a:solidFill>
                    <a:srgbClr val="C00000"/>
                  </a:solidFill>
                </a:rPr>
                <a:t>15$</a:t>
              </a:r>
              <a:endParaRPr lang="zh-CN" altLang="en-US" dirty="0">
                <a:solidFill>
                  <a:srgbClr val="C00000"/>
                </a:solidFill>
              </a:endParaRPr>
            </a:p>
          </p:txBody>
        </p:sp>
        <p:sp>
          <p:nvSpPr>
            <p:cNvPr id="27" name="右箭头标注 26"/>
            <p:cNvSpPr/>
            <p:nvPr/>
          </p:nvSpPr>
          <p:spPr>
            <a:xfrm>
              <a:off x="2411760" y="5373216"/>
              <a:ext cx="1152128" cy="648072"/>
            </a:xfrm>
            <a:prstGeom prst="rightArrowCallout">
              <a:avLst>
                <a:gd name="adj1" fmla="val 25000"/>
                <a:gd name="adj2" fmla="val 3836"/>
                <a:gd name="adj3" fmla="val 25000"/>
                <a:gd name="adj4" fmla="val 64977"/>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rPr>
                <a:t>纺纱</a:t>
              </a:r>
              <a:r>
                <a:rPr lang="en-US" altLang="zh-CN" dirty="0" smtClean="0">
                  <a:solidFill>
                    <a:srgbClr val="C00000"/>
                  </a:solidFill>
                </a:rPr>
                <a:t>20$</a:t>
              </a:r>
              <a:endParaRPr lang="zh-CN" altLang="en-US" dirty="0">
                <a:solidFill>
                  <a:srgbClr val="C00000"/>
                </a:solidFill>
              </a:endParaRPr>
            </a:p>
          </p:txBody>
        </p:sp>
        <p:sp>
          <p:nvSpPr>
            <p:cNvPr id="28" name="右箭头标注 27"/>
            <p:cNvSpPr/>
            <p:nvPr/>
          </p:nvSpPr>
          <p:spPr>
            <a:xfrm>
              <a:off x="3779912" y="5373216"/>
              <a:ext cx="1152128" cy="648072"/>
            </a:xfrm>
            <a:prstGeom prst="rightArrowCallout">
              <a:avLst>
                <a:gd name="adj1" fmla="val 25000"/>
                <a:gd name="adj2" fmla="val 3836"/>
                <a:gd name="adj3" fmla="val 25000"/>
                <a:gd name="adj4" fmla="val 64977"/>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rPr>
                <a:t>织布</a:t>
              </a:r>
              <a:r>
                <a:rPr lang="en-US" altLang="zh-CN" dirty="0" smtClean="0">
                  <a:solidFill>
                    <a:srgbClr val="C00000"/>
                  </a:solidFill>
                </a:rPr>
                <a:t>30$</a:t>
              </a:r>
              <a:endParaRPr lang="zh-CN" altLang="en-US" dirty="0">
                <a:solidFill>
                  <a:srgbClr val="C00000"/>
                </a:solidFill>
              </a:endParaRPr>
            </a:p>
          </p:txBody>
        </p:sp>
        <p:sp>
          <p:nvSpPr>
            <p:cNvPr id="29" name="右箭头标注 28"/>
            <p:cNvSpPr/>
            <p:nvPr/>
          </p:nvSpPr>
          <p:spPr>
            <a:xfrm>
              <a:off x="5148064" y="5373216"/>
              <a:ext cx="1152128" cy="648072"/>
            </a:xfrm>
            <a:prstGeom prst="rightArrowCallout">
              <a:avLst>
                <a:gd name="adj1" fmla="val 25000"/>
                <a:gd name="adj2" fmla="val 3836"/>
                <a:gd name="adj3" fmla="val 25000"/>
                <a:gd name="adj4" fmla="val 64977"/>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rPr>
                <a:t>制衣</a:t>
              </a:r>
              <a:r>
                <a:rPr lang="en-US" altLang="zh-CN" dirty="0" smtClean="0">
                  <a:solidFill>
                    <a:srgbClr val="C00000"/>
                  </a:solidFill>
                </a:rPr>
                <a:t>45$</a:t>
              </a:r>
              <a:endParaRPr lang="zh-CN" altLang="en-US" dirty="0">
                <a:solidFill>
                  <a:srgbClr val="C00000"/>
                </a:solidFill>
              </a:endParaRPr>
            </a:p>
          </p:txBody>
        </p:sp>
        <p:sp>
          <p:nvSpPr>
            <p:cNvPr id="30" name="矩形 29"/>
            <p:cNvSpPr/>
            <p:nvPr/>
          </p:nvSpPr>
          <p:spPr>
            <a:xfrm>
              <a:off x="6300192" y="5373216"/>
              <a:ext cx="864096" cy="648072"/>
            </a:xfrm>
            <a:prstGeom prst="rect">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rPr>
                <a:t>销售</a:t>
              </a:r>
              <a:r>
                <a:rPr lang="en-US" altLang="zh-CN" dirty="0" smtClean="0">
                  <a:solidFill>
                    <a:srgbClr val="C00000"/>
                  </a:solidFill>
                </a:rPr>
                <a:t>50$</a:t>
              </a:r>
              <a:endParaRPr lang="zh-CN" altLang="en-US" dirty="0">
                <a:solidFill>
                  <a:srgbClr val="C00000"/>
                </a:solidFill>
              </a:endParaRPr>
            </a:p>
          </p:txBody>
        </p:sp>
        <p:sp>
          <p:nvSpPr>
            <p:cNvPr id="31" name="TextBox 30"/>
            <p:cNvSpPr txBox="1"/>
            <p:nvPr/>
          </p:nvSpPr>
          <p:spPr>
            <a:xfrm>
              <a:off x="1135048" y="5986616"/>
              <a:ext cx="576064" cy="369332"/>
            </a:xfrm>
            <a:prstGeom prst="rect">
              <a:avLst/>
            </a:prstGeom>
            <a:noFill/>
          </p:spPr>
          <p:txBody>
            <a:bodyPr wrap="square" rtlCol="0">
              <a:spAutoFit/>
            </a:bodyPr>
            <a:lstStyle/>
            <a:p>
              <a:r>
                <a:rPr lang="en-US" altLang="zh-CN" b="1" dirty="0" smtClean="0">
                  <a:solidFill>
                    <a:srgbClr val="FF0000"/>
                  </a:solidFill>
                </a:rPr>
                <a:t>15$</a:t>
              </a:r>
              <a:endParaRPr lang="zh-CN" altLang="en-US" b="1" dirty="0">
                <a:solidFill>
                  <a:srgbClr val="FF0000"/>
                </a:solidFill>
              </a:endParaRPr>
            </a:p>
          </p:txBody>
        </p:sp>
        <p:sp>
          <p:nvSpPr>
            <p:cNvPr id="32" name="TextBox 31"/>
            <p:cNvSpPr txBox="1"/>
            <p:nvPr/>
          </p:nvSpPr>
          <p:spPr>
            <a:xfrm>
              <a:off x="2483768" y="6017096"/>
              <a:ext cx="576064" cy="369332"/>
            </a:xfrm>
            <a:prstGeom prst="rect">
              <a:avLst/>
            </a:prstGeom>
            <a:noFill/>
          </p:spPr>
          <p:txBody>
            <a:bodyPr wrap="square" rtlCol="0">
              <a:spAutoFit/>
            </a:bodyPr>
            <a:lstStyle/>
            <a:p>
              <a:r>
                <a:rPr lang="en-US" altLang="zh-CN" b="1" dirty="0" smtClean="0">
                  <a:solidFill>
                    <a:srgbClr val="FF0000"/>
                  </a:solidFill>
                </a:rPr>
                <a:t>5$</a:t>
              </a:r>
              <a:endParaRPr lang="zh-CN" altLang="en-US" b="1" dirty="0">
                <a:solidFill>
                  <a:srgbClr val="FF0000"/>
                </a:solidFill>
              </a:endParaRPr>
            </a:p>
          </p:txBody>
        </p:sp>
        <p:sp>
          <p:nvSpPr>
            <p:cNvPr id="33" name="TextBox 32"/>
            <p:cNvSpPr txBox="1"/>
            <p:nvPr/>
          </p:nvSpPr>
          <p:spPr>
            <a:xfrm>
              <a:off x="5220072" y="6021288"/>
              <a:ext cx="576064" cy="369332"/>
            </a:xfrm>
            <a:prstGeom prst="rect">
              <a:avLst/>
            </a:prstGeom>
            <a:noFill/>
          </p:spPr>
          <p:txBody>
            <a:bodyPr wrap="square" rtlCol="0">
              <a:spAutoFit/>
            </a:bodyPr>
            <a:lstStyle/>
            <a:p>
              <a:r>
                <a:rPr lang="en-US" altLang="zh-CN" b="1" dirty="0" smtClean="0">
                  <a:solidFill>
                    <a:srgbClr val="FF0000"/>
                  </a:solidFill>
                </a:rPr>
                <a:t>15$</a:t>
              </a:r>
              <a:endParaRPr lang="zh-CN" altLang="en-US" b="1" dirty="0">
                <a:solidFill>
                  <a:srgbClr val="FF0000"/>
                </a:solidFill>
              </a:endParaRPr>
            </a:p>
          </p:txBody>
        </p:sp>
        <p:sp>
          <p:nvSpPr>
            <p:cNvPr id="34" name="TextBox 33"/>
            <p:cNvSpPr txBox="1"/>
            <p:nvPr/>
          </p:nvSpPr>
          <p:spPr>
            <a:xfrm>
              <a:off x="6520408" y="6001856"/>
              <a:ext cx="576064" cy="369332"/>
            </a:xfrm>
            <a:prstGeom prst="rect">
              <a:avLst/>
            </a:prstGeom>
            <a:noFill/>
          </p:spPr>
          <p:txBody>
            <a:bodyPr wrap="square" rtlCol="0">
              <a:spAutoFit/>
            </a:bodyPr>
            <a:lstStyle/>
            <a:p>
              <a:r>
                <a:rPr lang="en-US" altLang="zh-CN" b="1" dirty="0" smtClean="0">
                  <a:solidFill>
                    <a:srgbClr val="FF0000"/>
                  </a:solidFill>
                </a:rPr>
                <a:t>5$</a:t>
              </a:r>
              <a:endParaRPr lang="zh-CN" altLang="en-US" b="1" dirty="0">
                <a:solidFill>
                  <a:srgbClr val="FF0000"/>
                </a:solidFill>
              </a:endParaRPr>
            </a:p>
          </p:txBody>
        </p:sp>
        <p:sp>
          <p:nvSpPr>
            <p:cNvPr id="35" name="TextBox 34"/>
            <p:cNvSpPr txBox="1"/>
            <p:nvPr/>
          </p:nvSpPr>
          <p:spPr>
            <a:xfrm>
              <a:off x="3923928" y="6021288"/>
              <a:ext cx="576064" cy="369332"/>
            </a:xfrm>
            <a:prstGeom prst="rect">
              <a:avLst/>
            </a:prstGeom>
            <a:noFill/>
          </p:spPr>
          <p:txBody>
            <a:bodyPr wrap="square" rtlCol="0">
              <a:spAutoFit/>
            </a:bodyPr>
            <a:lstStyle/>
            <a:p>
              <a:r>
                <a:rPr lang="en-US" altLang="zh-CN" b="1" dirty="0" smtClean="0">
                  <a:solidFill>
                    <a:srgbClr val="FF0000"/>
                  </a:solidFill>
                </a:rPr>
                <a:t>10$</a:t>
              </a:r>
              <a:endParaRPr lang="zh-CN" altLang="en-US" b="1" dirty="0">
                <a:solidFill>
                  <a:srgbClr val="FF0000"/>
                </a:solidFill>
              </a:endParaRPr>
            </a:p>
          </p:txBody>
        </p:sp>
        <p:sp>
          <p:nvSpPr>
            <p:cNvPr id="36" name="TextBox 35"/>
            <p:cNvSpPr txBox="1"/>
            <p:nvPr/>
          </p:nvSpPr>
          <p:spPr>
            <a:xfrm>
              <a:off x="7596336" y="6010240"/>
              <a:ext cx="576064" cy="369332"/>
            </a:xfrm>
            <a:prstGeom prst="rect">
              <a:avLst/>
            </a:prstGeom>
            <a:noFill/>
          </p:spPr>
          <p:txBody>
            <a:bodyPr wrap="square" rtlCol="0">
              <a:spAutoFit/>
            </a:bodyPr>
            <a:lstStyle/>
            <a:p>
              <a:r>
                <a:rPr lang="en-US" altLang="zh-CN" b="1" dirty="0" smtClean="0">
                  <a:solidFill>
                    <a:srgbClr val="FF0000"/>
                  </a:solidFill>
                </a:rPr>
                <a:t>50$</a:t>
              </a:r>
              <a:endParaRPr lang="zh-CN" altLang="en-US" b="1" dirty="0">
                <a:solidFill>
                  <a:srgbClr val="FF0000"/>
                </a:solidFill>
              </a:endParaRPr>
            </a:p>
          </p:txBody>
        </p:sp>
        <p:sp>
          <p:nvSpPr>
            <p:cNvPr id="37" name="TextBox 36"/>
            <p:cNvSpPr txBox="1"/>
            <p:nvPr/>
          </p:nvSpPr>
          <p:spPr>
            <a:xfrm>
              <a:off x="1927136" y="5914608"/>
              <a:ext cx="412616" cy="523220"/>
            </a:xfrm>
            <a:prstGeom prst="rect">
              <a:avLst/>
            </a:prstGeom>
            <a:noFill/>
          </p:spPr>
          <p:txBody>
            <a:bodyPr wrap="square" rtlCol="0">
              <a:spAutoFit/>
            </a:bodyPr>
            <a:lstStyle/>
            <a:p>
              <a:r>
                <a:rPr lang="en-US" altLang="zh-CN" sz="2800" b="1" dirty="0" smtClean="0">
                  <a:solidFill>
                    <a:srgbClr val="FF0000"/>
                  </a:solidFill>
                </a:rPr>
                <a:t>+</a:t>
              </a:r>
              <a:endParaRPr lang="zh-CN" altLang="en-US" sz="2800" b="1" dirty="0">
                <a:solidFill>
                  <a:srgbClr val="FF0000"/>
                </a:solidFill>
              </a:endParaRPr>
            </a:p>
          </p:txBody>
        </p:sp>
        <p:sp>
          <p:nvSpPr>
            <p:cNvPr id="38" name="TextBox 37"/>
            <p:cNvSpPr txBox="1"/>
            <p:nvPr/>
          </p:nvSpPr>
          <p:spPr>
            <a:xfrm>
              <a:off x="3275856" y="5949280"/>
              <a:ext cx="412616" cy="523220"/>
            </a:xfrm>
            <a:prstGeom prst="rect">
              <a:avLst/>
            </a:prstGeom>
            <a:noFill/>
          </p:spPr>
          <p:txBody>
            <a:bodyPr wrap="square" rtlCol="0">
              <a:spAutoFit/>
            </a:bodyPr>
            <a:lstStyle/>
            <a:p>
              <a:r>
                <a:rPr lang="en-US" altLang="zh-CN" sz="2800" b="1" dirty="0" smtClean="0">
                  <a:solidFill>
                    <a:srgbClr val="FF0000"/>
                  </a:solidFill>
                </a:rPr>
                <a:t>+</a:t>
              </a:r>
              <a:endParaRPr lang="zh-CN" altLang="en-US" sz="2800" b="1" dirty="0">
                <a:solidFill>
                  <a:srgbClr val="FF0000"/>
                </a:solidFill>
              </a:endParaRPr>
            </a:p>
          </p:txBody>
        </p:sp>
        <p:sp>
          <p:nvSpPr>
            <p:cNvPr id="39" name="TextBox 38"/>
            <p:cNvSpPr txBox="1"/>
            <p:nvPr/>
          </p:nvSpPr>
          <p:spPr>
            <a:xfrm>
              <a:off x="4644008" y="5949280"/>
              <a:ext cx="412616" cy="523220"/>
            </a:xfrm>
            <a:prstGeom prst="rect">
              <a:avLst/>
            </a:prstGeom>
            <a:noFill/>
          </p:spPr>
          <p:txBody>
            <a:bodyPr wrap="square" rtlCol="0">
              <a:spAutoFit/>
            </a:bodyPr>
            <a:lstStyle/>
            <a:p>
              <a:r>
                <a:rPr lang="en-US" altLang="zh-CN" sz="2800" b="1" dirty="0" smtClean="0">
                  <a:solidFill>
                    <a:srgbClr val="FF0000"/>
                  </a:solidFill>
                </a:rPr>
                <a:t>+</a:t>
              </a:r>
              <a:endParaRPr lang="zh-CN" altLang="en-US" sz="2800" b="1" dirty="0">
                <a:solidFill>
                  <a:srgbClr val="FF0000"/>
                </a:solidFill>
              </a:endParaRPr>
            </a:p>
          </p:txBody>
        </p:sp>
        <p:sp>
          <p:nvSpPr>
            <p:cNvPr id="40" name="TextBox 39"/>
            <p:cNvSpPr txBox="1"/>
            <p:nvPr/>
          </p:nvSpPr>
          <p:spPr>
            <a:xfrm>
              <a:off x="5940152" y="5914608"/>
              <a:ext cx="412616" cy="523220"/>
            </a:xfrm>
            <a:prstGeom prst="rect">
              <a:avLst/>
            </a:prstGeom>
            <a:noFill/>
          </p:spPr>
          <p:txBody>
            <a:bodyPr wrap="square" rtlCol="0">
              <a:spAutoFit/>
            </a:bodyPr>
            <a:lstStyle/>
            <a:p>
              <a:r>
                <a:rPr lang="en-US" altLang="zh-CN" sz="2800" b="1" dirty="0" smtClean="0">
                  <a:solidFill>
                    <a:srgbClr val="FF0000"/>
                  </a:solidFill>
                </a:rPr>
                <a:t>+</a:t>
              </a:r>
              <a:endParaRPr lang="zh-CN" altLang="en-US" sz="2800" b="1" dirty="0">
                <a:solidFill>
                  <a:srgbClr val="FF0000"/>
                </a:solidFill>
              </a:endParaRPr>
            </a:p>
          </p:txBody>
        </p:sp>
        <p:sp>
          <p:nvSpPr>
            <p:cNvPr id="41" name="TextBox 40"/>
            <p:cNvSpPr txBox="1"/>
            <p:nvPr/>
          </p:nvSpPr>
          <p:spPr>
            <a:xfrm>
              <a:off x="7164288" y="5949280"/>
              <a:ext cx="412616" cy="523220"/>
            </a:xfrm>
            <a:prstGeom prst="rect">
              <a:avLst/>
            </a:prstGeom>
            <a:noFill/>
          </p:spPr>
          <p:txBody>
            <a:bodyPr wrap="square" rtlCol="0">
              <a:spAutoFit/>
            </a:bodyPr>
            <a:lstStyle/>
            <a:p>
              <a:r>
                <a:rPr lang="en-US" altLang="zh-CN" sz="2800" b="1" dirty="0" smtClean="0">
                  <a:solidFill>
                    <a:srgbClr val="FF0000"/>
                  </a:solidFill>
                </a:rPr>
                <a:t>=</a:t>
              </a:r>
              <a:endParaRPr lang="zh-CN" altLang="en-US" sz="2800" b="1" dirty="0">
                <a:solidFill>
                  <a:srgbClr val="FF0000"/>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1.7</a:t>
            </a:r>
            <a:r>
              <a:rPr lang="zh-CN" altLang="en-US" dirty="0" smtClean="0"/>
              <a:t>宏观经济分析的变量</a:t>
            </a:r>
            <a:endParaRPr lang="zh-CN" altLang="en-US" dirty="0"/>
          </a:p>
        </p:txBody>
      </p:sp>
      <p:sp>
        <p:nvSpPr>
          <p:cNvPr id="3" name="内容占位符 2"/>
          <p:cNvSpPr>
            <a:spLocks noGrp="1"/>
          </p:cNvSpPr>
          <p:nvPr>
            <p:ph idx="1"/>
          </p:nvPr>
        </p:nvSpPr>
        <p:spPr/>
        <p:txBody>
          <a:bodyPr>
            <a:normAutofit lnSpcReduction="10000"/>
          </a:bodyPr>
          <a:lstStyle/>
          <a:p>
            <a:pPr marL="342900" lvl="1" indent="-342900">
              <a:buFont typeface="Wingdings 2"/>
              <a:buChar char=""/>
            </a:pPr>
            <a:r>
              <a:rPr lang="zh-CN" altLang="en-US" sz="2800" b="1" dirty="0" smtClean="0"/>
              <a:t>国内生产总值</a:t>
            </a:r>
            <a:r>
              <a:rPr lang="en-US" altLang="zh-CN" sz="2800" b="1" dirty="0" smtClean="0"/>
              <a:t>GDP(Gross domestic product)</a:t>
            </a:r>
            <a:r>
              <a:rPr lang="zh-CN" altLang="en-US" sz="2800" b="1" dirty="0" smtClean="0"/>
              <a:t>核算：</a:t>
            </a:r>
            <a:endParaRPr lang="en-US" altLang="zh-CN" sz="2800" b="1" dirty="0" smtClean="0"/>
          </a:p>
          <a:p>
            <a:pPr marL="742950" lvl="2" indent="-342900">
              <a:buNone/>
            </a:pPr>
            <a:r>
              <a:rPr lang="en-US" altLang="zh-CN" sz="2800" b="1" dirty="0" smtClean="0"/>
              <a:t>1</a:t>
            </a:r>
            <a:r>
              <a:rPr lang="zh-CN" altLang="en-US" sz="2800" b="1" dirty="0" smtClean="0"/>
              <a:t>、生产法</a:t>
            </a:r>
            <a:r>
              <a:rPr lang="en-US" altLang="zh-CN" sz="2800" b="1" dirty="0" smtClean="0"/>
              <a:t>production approach </a:t>
            </a:r>
            <a:r>
              <a:rPr lang="zh-CN" altLang="en-US" sz="2800" b="1" dirty="0" smtClean="0"/>
              <a:t>（部门法</a:t>
            </a:r>
            <a:r>
              <a:rPr lang="en-US" altLang="zh-CN" sz="2800" b="1" dirty="0" smtClean="0"/>
              <a:t>sector approach </a:t>
            </a:r>
            <a:r>
              <a:rPr lang="zh-CN" altLang="en-US" sz="2800" b="1" dirty="0" smtClean="0"/>
              <a:t>）：</a:t>
            </a:r>
            <a:endParaRPr lang="en-US" altLang="zh-CN" sz="2800" b="1" dirty="0" smtClean="0"/>
          </a:p>
          <a:p>
            <a:pPr marL="898525" lvl="3" indent="625475">
              <a:buNone/>
            </a:pPr>
            <a:r>
              <a:rPr lang="zh-CN" altLang="en-US" b="1" dirty="0" smtClean="0"/>
              <a:t>按提供物质产品和劳务的各个部门的产值计算，反映国内生产总值的来源。</a:t>
            </a:r>
            <a:endParaRPr lang="en-US" altLang="zh-CN" b="1" dirty="0" smtClean="0"/>
          </a:p>
          <a:p>
            <a:pPr marL="1200150" lvl="3" indent="-342900">
              <a:buNone/>
            </a:pPr>
            <a:r>
              <a:rPr lang="zh-CN" altLang="en-US" b="1" dirty="0" smtClean="0">
                <a:solidFill>
                  <a:srgbClr val="FF0000"/>
                </a:solidFill>
              </a:rPr>
              <a:t>物质部门：</a:t>
            </a:r>
            <a:r>
              <a:rPr lang="zh-CN" altLang="en-US" sz="2000" b="1" dirty="0" smtClean="0"/>
              <a:t>中间产品产值扣除，仅计算部门增值。</a:t>
            </a:r>
            <a:endParaRPr lang="en-US" altLang="zh-CN" sz="2000" b="1" dirty="0" smtClean="0"/>
          </a:p>
          <a:p>
            <a:pPr marL="1200150" lvl="3" indent="-342900">
              <a:buNone/>
            </a:pPr>
            <a:r>
              <a:rPr lang="zh-CN" altLang="en-US" b="1" dirty="0" smtClean="0">
                <a:solidFill>
                  <a:srgbClr val="FF0000"/>
                </a:solidFill>
              </a:rPr>
              <a:t>无法计算增值的部门：</a:t>
            </a:r>
            <a:r>
              <a:rPr lang="zh-CN" altLang="en-US" sz="2000" b="1" dirty="0" smtClean="0"/>
              <a:t>按部门职工工资收入计算。</a:t>
            </a:r>
            <a:endParaRPr lang="en-US" altLang="zh-CN" sz="2800" b="1" dirty="0" smtClean="0"/>
          </a:p>
          <a:p>
            <a:pPr marL="742950" lvl="2" indent="-342900">
              <a:buNone/>
            </a:pPr>
            <a:r>
              <a:rPr lang="en-US" altLang="zh-CN" sz="2800" b="1" dirty="0" smtClean="0"/>
              <a:t>2</a:t>
            </a:r>
            <a:r>
              <a:rPr lang="zh-CN" altLang="en-US" sz="2800" b="1" dirty="0" smtClean="0"/>
              <a:t>、支出法（</a:t>
            </a:r>
            <a:r>
              <a:rPr lang="zh-CN" altLang="en-US" b="1" dirty="0" smtClean="0"/>
              <a:t>产品流动法、产品支出法、最终产品法</a:t>
            </a:r>
            <a:r>
              <a:rPr lang="zh-CN" altLang="en-US" sz="2800" b="1" dirty="0" smtClean="0"/>
              <a:t>）</a:t>
            </a:r>
            <a:endParaRPr lang="en-US" altLang="zh-CN" sz="2800" b="1" dirty="0" smtClean="0"/>
          </a:p>
          <a:p>
            <a:pPr marL="808038" lvl="3" indent="350838">
              <a:buNone/>
            </a:pPr>
            <a:r>
              <a:rPr lang="zh-CN" altLang="en-US" b="1" dirty="0" smtClean="0"/>
              <a:t>从产品的使用出发，一年内购买各项最终产品的支出加总。</a:t>
            </a:r>
            <a:endParaRPr lang="en-US" altLang="zh-CN" b="1" dirty="0" smtClean="0"/>
          </a:p>
          <a:p>
            <a:pPr marL="342900" lvl="1" indent="-342900">
              <a:buFont typeface="Wingdings 2"/>
              <a:buChar char=""/>
            </a:pPr>
            <a:endParaRPr lang="en-US" altLang="zh-CN" sz="2800" b="1" dirty="0" smtClean="0"/>
          </a:p>
          <a:p>
            <a:pPr marL="342900" lvl="1" indent="-342900">
              <a:buFont typeface="Wingdings 2"/>
              <a:buChar char=""/>
            </a:pPr>
            <a:r>
              <a:rPr lang="zh-CN" altLang="en-US" sz="2800" b="1" dirty="0" smtClean="0"/>
              <a:t>谁是最后的使用者？</a:t>
            </a:r>
            <a:endParaRPr lang="en-US" altLang="zh-CN" sz="2800" b="1" dirty="0" smtClean="0"/>
          </a:p>
          <a:p>
            <a:pPr marL="342900" lvl="1" indent="-342900">
              <a:buFont typeface="Wingdings 2"/>
              <a:buChar char=""/>
            </a:pPr>
            <a:endParaRPr lang="en-US" altLang="zh-CN" sz="2800" b="1" dirty="0" smtClean="0"/>
          </a:p>
        </p:txBody>
      </p:sp>
      <p:sp>
        <p:nvSpPr>
          <p:cNvPr id="4" name="日期占位符 3"/>
          <p:cNvSpPr>
            <a:spLocks noGrp="1"/>
          </p:cNvSpPr>
          <p:nvPr>
            <p:ph type="dt" sz="half" idx="10"/>
          </p:nvPr>
        </p:nvSpPr>
        <p:spPr>
          <a:xfrm>
            <a:off x="467544" y="6492875"/>
            <a:ext cx="2133600" cy="365125"/>
          </a:xfrm>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22</a:t>
            </a:fld>
            <a:endParaRPr lang="zh-CN" altLang="en-US" dirty="0"/>
          </a:p>
        </p:txBody>
      </p:sp>
      <p:graphicFrame>
        <p:nvGraphicFramePr>
          <p:cNvPr id="41" name="对象 40"/>
          <p:cNvGraphicFramePr>
            <a:graphicFrameLocks noChangeAspect="1"/>
          </p:cNvGraphicFramePr>
          <p:nvPr/>
        </p:nvGraphicFramePr>
        <p:xfrm>
          <a:off x="2699792" y="4941168"/>
          <a:ext cx="2088232" cy="564387"/>
        </p:xfrm>
        <a:graphic>
          <a:graphicData uri="http://schemas.openxmlformats.org/presentationml/2006/ole">
            <p:oleObj spid="_x0000_s2050" name="Equation" r:id="rId3" imgW="939600" imgH="253800" progId="Equation.DSMT4">
              <p:embed/>
            </p:oleObj>
          </a:graphicData>
        </a:graphic>
      </p:graphicFrame>
      <p:graphicFrame>
        <p:nvGraphicFramePr>
          <p:cNvPr id="44" name="对象 43"/>
          <p:cNvGraphicFramePr>
            <a:graphicFrameLocks noChangeAspect="1"/>
          </p:cNvGraphicFramePr>
          <p:nvPr/>
        </p:nvGraphicFramePr>
        <p:xfrm>
          <a:off x="3851920" y="5589240"/>
          <a:ext cx="4822743" cy="563240"/>
        </p:xfrm>
        <a:graphic>
          <a:graphicData uri="http://schemas.openxmlformats.org/presentationml/2006/ole">
            <p:oleObj spid="_x0000_s2053" name="Equation" r:id="rId4" imgW="1739880" imgH="203040" progId="Equation.DSMT4">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23</a:t>
            </a:fld>
            <a:endParaRPr lang="zh-CN" altLang="en-US" dirty="0"/>
          </a:p>
        </p:txBody>
      </p:sp>
      <p:pic>
        <p:nvPicPr>
          <p:cNvPr id="7" name="Picture 5"/>
          <p:cNvPicPr>
            <a:picLocks noGrp="1" noChangeAspect="1" noChangeArrowheads="1"/>
          </p:cNvPicPr>
          <p:nvPr>
            <p:ph idx="1"/>
          </p:nvPr>
        </p:nvPicPr>
        <p:blipFill>
          <a:blip r:embed="rId2" cstate="print">
            <a:duotone>
              <a:prstClr val="black"/>
              <a:schemeClr val="accent3">
                <a:tint val="45000"/>
                <a:satMod val="400000"/>
              </a:schemeClr>
            </a:duotone>
            <a:lum bright="100000" contrast="97000"/>
          </a:blip>
          <a:stretch>
            <a:fillRect/>
          </a:stretch>
        </p:blipFill>
        <p:spPr bwMode="auto">
          <a:xfrm>
            <a:off x="0" y="0"/>
            <a:ext cx="91440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424000" cy="6048672"/>
          </a:xfrm>
        </p:spPr>
        <p:txBody>
          <a:bodyPr>
            <a:normAutofit fontScale="92500" lnSpcReduction="10000"/>
          </a:bodyPr>
          <a:lstStyle/>
          <a:p>
            <a:pPr algn="just">
              <a:spcBef>
                <a:spcPts val="600"/>
              </a:spcBef>
            </a:pPr>
            <a:endParaRPr lang="en-US" altLang="zh-CN" u="sng" dirty="0" smtClean="0">
              <a:solidFill>
                <a:srgbClr val="FF6699"/>
              </a:solidFill>
            </a:endParaRPr>
          </a:p>
          <a:p>
            <a:pPr algn="just">
              <a:spcBef>
                <a:spcPts val="600"/>
              </a:spcBef>
            </a:pPr>
            <a:endParaRPr lang="en-US" altLang="zh-CN" u="sng" dirty="0" smtClean="0">
              <a:solidFill>
                <a:srgbClr val="FF6699"/>
              </a:solidFill>
            </a:endParaRPr>
          </a:p>
          <a:p>
            <a:pPr algn="just">
              <a:spcBef>
                <a:spcPts val="600"/>
              </a:spcBef>
            </a:pPr>
            <a:r>
              <a:rPr lang="zh-CN" altLang="en-US" u="sng" dirty="0" smtClean="0">
                <a:solidFill>
                  <a:srgbClr val="FF6699"/>
                </a:solidFill>
              </a:rPr>
              <a:t>消费支出（</a:t>
            </a:r>
            <a:r>
              <a:rPr lang="en-US" altLang="zh-CN" u="sng" dirty="0" smtClean="0">
                <a:solidFill>
                  <a:srgbClr val="FF6699"/>
                </a:solidFill>
              </a:rPr>
              <a:t>consumption</a:t>
            </a:r>
            <a:r>
              <a:rPr lang="zh-CN" altLang="en-US" u="sng" dirty="0" smtClean="0">
                <a:solidFill>
                  <a:srgbClr val="FF6699"/>
                </a:solidFill>
              </a:rPr>
              <a:t>）</a:t>
            </a:r>
            <a:r>
              <a:rPr lang="zh-CN" altLang="en-US" dirty="0" smtClean="0">
                <a:solidFill>
                  <a:srgbClr val="FF6699"/>
                </a:solidFill>
              </a:rPr>
              <a:t>：即居民支出，一般占到</a:t>
            </a:r>
            <a:r>
              <a:rPr lang="en-US" altLang="zh-CN" dirty="0" smtClean="0">
                <a:solidFill>
                  <a:srgbClr val="FF6699"/>
                </a:solidFill>
              </a:rPr>
              <a:t>GDP</a:t>
            </a:r>
            <a:r>
              <a:rPr lang="zh-CN" altLang="en-US" dirty="0" smtClean="0">
                <a:solidFill>
                  <a:srgbClr val="FF6699"/>
                </a:solidFill>
              </a:rPr>
              <a:t>一半以上。</a:t>
            </a:r>
          </a:p>
          <a:p>
            <a:pPr algn="just">
              <a:spcBef>
                <a:spcPts val="600"/>
              </a:spcBef>
            </a:pPr>
            <a:r>
              <a:rPr lang="zh-CN" altLang="en-US" u="sng" dirty="0" smtClean="0">
                <a:solidFill>
                  <a:srgbClr val="0099FF"/>
                </a:solidFill>
              </a:rPr>
              <a:t>固定投资（</a:t>
            </a:r>
            <a:r>
              <a:rPr lang="en-US" altLang="zh-CN" u="sng" dirty="0" smtClean="0">
                <a:solidFill>
                  <a:srgbClr val="0099FF"/>
                </a:solidFill>
              </a:rPr>
              <a:t>fixed investment</a:t>
            </a:r>
            <a:r>
              <a:rPr lang="zh-CN" altLang="en-US" u="sng" dirty="0" smtClean="0">
                <a:solidFill>
                  <a:srgbClr val="0099FF"/>
                </a:solidFill>
              </a:rPr>
              <a:t>）</a:t>
            </a:r>
            <a:r>
              <a:rPr lang="zh-CN" altLang="en-US" dirty="0" smtClean="0">
                <a:solidFill>
                  <a:srgbClr val="0099FF"/>
                </a:solidFill>
              </a:rPr>
              <a:t>：分居民住房投资和企业固定投资，“固定”表示这类投资可以长期存在和使用。分为重置投资（</a:t>
            </a:r>
            <a:r>
              <a:rPr lang="en-US" altLang="zh-CN" dirty="0" smtClean="0">
                <a:solidFill>
                  <a:srgbClr val="0099FF"/>
                </a:solidFill>
              </a:rPr>
              <a:t>replacement investment</a:t>
            </a:r>
            <a:r>
              <a:rPr lang="zh-CN" altLang="en-US" dirty="0" smtClean="0">
                <a:solidFill>
                  <a:srgbClr val="0099FF"/>
                </a:solidFill>
              </a:rPr>
              <a:t>）与净投资。</a:t>
            </a:r>
          </a:p>
          <a:p>
            <a:pPr algn="just">
              <a:spcBef>
                <a:spcPts val="600"/>
              </a:spcBef>
            </a:pPr>
            <a:r>
              <a:rPr lang="zh-CN" altLang="en-US" u="sng" dirty="0" smtClean="0">
                <a:solidFill>
                  <a:srgbClr val="0099FF"/>
                </a:solidFill>
              </a:rPr>
              <a:t>存货投资（</a:t>
            </a:r>
            <a:r>
              <a:rPr lang="en-US" altLang="zh-CN" u="sng" dirty="0" smtClean="0">
                <a:solidFill>
                  <a:srgbClr val="0099FF"/>
                </a:solidFill>
              </a:rPr>
              <a:t>inventory investment</a:t>
            </a:r>
            <a:r>
              <a:rPr lang="zh-CN" altLang="en-US" u="sng" dirty="0" smtClean="0">
                <a:solidFill>
                  <a:srgbClr val="0099FF"/>
                </a:solidFill>
              </a:rPr>
              <a:t>）：</a:t>
            </a:r>
            <a:r>
              <a:rPr lang="zh-CN" altLang="en-US" dirty="0" smtClean="0">
                <a:solidFill>
                  <a:srgbClr val="0099FF"/>
                </a:solidFill>
              </a:rPr>
              <a:t> 它不代表产品和劳务实际支出，而是企业持有存货数量变化，即产量超过实际销售量的存货积累。</a:t>
            </a:r>
          </a:p>
          <a:p>
            <a:pPr algn="just">
              <a:spcBef>
                <a:spcPts val="600"/>
              </a:spcBef>
            </a:pPr>
            <a:r>
              <a:rPr lang="zh-CN" altLang="en-US" u="sng" dirty="0" smtClean="0">
                <a:solidFill>
                  <a:srgbClr val="00CC00"/>
                </a:solidFill>
              </a:rPr>
              <a:t>政府购买（</a:t>
            </a:r>
            <a:r>
              <a:rPr lang="en-US" altLang="zh-CN" u="sng" dirty="0" smtClean="0">
                <a:solidFill>
                  <a:srgbClr val="00CC00"/>
                </a:solidFill>
              </a:rPr>
              <a:t>government purchase</a:t>
            </a:r>
            <a:r>
              <a:rPr lang="zh-CN" altLang="en-US" u="sng" dirty="0" smtClean="0">
                <a:solidFill>
                  <a:srgbClr val="00CC00"/>
                </a:solidFill>
              </a:rPr>
              <a:t>）</a:t>
            </a:r>
            <a:r>
              <a:rPr lang="zh-CN" altLang="en-US" dirty="0" smtClean="0">
                <a:solidFill>
                  <a:srgbClr val="00CC00"/>
                </a:solidFill>
              </a:rPr>
              <a:t>：政府购买的产品与劳务总和。</a:t>
            </a:r>
          </a:p>
          <a:p>
            <a:pPr algn="just">
              <a:spcBef>
                <a:spcPts val="600"/>
              </a:spcBef>
            </a:pPr>
            <a:r>
              <a:rPr lang="zh-CN" altLang="en-US" u="sng" dirty="0" smtClean="0">
                <a:solidFill>
                  <a:srgbClr val="9933FF"/>
                </a:solidFill>
              </a:rPr>
              <a:t>净出口（</a:t>
            </a:r>
            <a:r>
              <a:rPr lang="en-US" altLang="zh-CN" u="sng" dirty="0" smtClean="0">
                <a:solidFill>
                  <a:srgbClr val="9933FF"/>
                </a:solidFill>
              </a:rPr>
              <a:t>net exports</a:t>
            </a:r>
            <a:r>
              <a:rPr lang="zh-CN" altLang="en-US" u="sng" dirty="0" smtClean="0">
                <a:solidFill>
                  <a:srgbClr val="9933FF"/>
                </a:solidFill>
              </a:rPr>
              <a:t>）</a:t>
            </a:r>
            <a:r>
              <a:rPr lang="zh-CN" altLang="en-US" dirty="0" smtClean="0">
                <a:solidFill>
                  <a:srgbClr val="9933FF"/>
                </a:solidFill>
              </a:rPr>
              <a:t>：出口减去进口得到的差额，表示本国最终产品有多少通过外国人支出而实现其市场价值。</a:t>
            </a:r>
          </a:p>
          <a:p>
            <a:pPr>
              <a:lnSpc>
                <a:spcPct val="130000"/>
              </a:lnSpc>
              <a:spcBef>
                <a:spcPct val="0"/>
              </a:spcBef>
              <a:buClrTx/>
              <a:buSzTx/>
              <a:buNone/>
            </a:pPr>
            <a:r>
              <a:rPr kumimoji="1" lang="en-US" altLang="zh-CN" dirty="0" smtClean="0">
                <a:solidFill>
                  <a:srgbClr val="CC0099"/>
                </a:solidFill>
                <a:latin typeface="Times New Roman" pitchFamily="18" charset="0"/>
              </a:rPr>
              <a:t> </a:t>
            </a:r>
            <a:r>
              <a:rPr kumimoji="1" lang="zh-CN" altLang="en-US" dirty="0" smtClean="0">
                <a:solidFill>
                  <a:srgbClr val="CC0099"/>
                </a:solidFill>
                <a:latin typeface="Times New Roman" pitchFamily="18" charset="0"/>
              </a:rPr>
              <a:t>注</a:t>
            </a:r>
            <a:r>
              <a:rPr kumimoji="1" lang="zh-CN" altLang="en-US" dirty="0" smtClean="0">
                <a:solidFill>
                  <a:srgbClr val="CC0099"/>
                </a:solidFill>
                <a:latin typeface="Times New Roman" pitchFamily="18" charset="0"/>
                <a:sym typeface="Wingdings" pitchFamily="2" charset="2"/>
              </a:rPr>
              <a:t>：（</a:t>
            </a:r>
            <a:r>
              <a:rPr kumimoji="1" lang="en-US" altLang="zh-CN" dirty="0" err="1" smtClean="0">
                <a:solidFill>
                  <a:srgbClr val="CC0099"/>
                </a:solidFill>
                <a:latin typeface="Times New Roman" pitchFamily="18" charset="0"/>
                <a:sym typeface="Wingdings" pitchFamily="2" charset="2"/>
              </a:rPr>
              <a:t>i</a:t>
            </a:r>
            <a:r>
              <a:rPr kumimoji="1" lang="zh-CN" altLang="en-US" dirty="0" smtClean="0">
                <a:solidFill>
                  <a:srgbClr val="CC0099"/>
                </a:solidFill>
                <a:latin typeface="Times New Roman" pitchFamily="18" charset="0"/>
                <a:sym typeface="Wingdings" pitchFamily="2" charset="2"/>
              </a:rPr>
              <a:t>）家庭对新住宅的购买归入投资支出类</a:t>
            </a:r>
          </a:p>
          <a:p>
            <a:pPr>
              <a:lnSpc>
                <a:spcPct val="130000"/>
              </a:lnSpc>
              <a:spcBef>
                <a:spcPct val="0"/>
              </a:spcBef>
              <a:buClrTx/>
              <a:buSzTx/>
              <a:buNone/>
            </a:pPr>
            <a:r>
              <a:rPr kumimoji="1" lang="zh-CN" altLang="en-US" dirty="0" smtClean="0">
                <a:solidFill>
                  <a:srgbClr val="CC0099"/>
                </a:solidFill>
                <a:latin typeface="Times New Roman" pitchFamily="18" charset="0"/>
                <a:sym typeface="Wingdings" pitchFamily="2" charset="2"/>
              </a:rPr>
              <a:t>           （</a:t>
            </a:r>
            <a:r>
              <a:rPr kumimoji="1" lang="en-US" altLang="zh-CN" dirty="0" smtClean="0">
                <a:solidFill>
                  <a:srgbClr val="CC0099"/>
                </a:solidFill>
                <a:latin typeface="Times New Roman" pitchFamily="18" charset="0"/>
                <a:sym typeface="Wingdings" pitchFamily="2" charset="2"/>
              </a:rPr>
              <a:t>ii</a:t>
            </a:r>
            <a:r>
              <a:rPr kumimoji="1" lang="zh-CN" altLang="en-US" dirty="0" smtClean="0">
                <a:solidFill>
                  <a:srgbClr val="CC0099"/>
                </a:solidFill>
                <a:latin typeface="Times New Roman" pitchFamily="18" charset="0"/>
                <a:sym typeface="Wingdings" pitchFamily="2" charset="2"/>
              </a:rPr>
              <a:t>）企业新增存货归入投资支出类，可视为企业对   </a:t>
            </a:r>
            <a:endParaRPr kumimoji="1" lang="zh-CN" altLang="en-US" sz="2800" dirty="0" smtClean="0">
              <a:solidFill>
                <a:srgbClr val="CC0099"/>
              </a:solidFill>
              <a:latin typeface="Times New Roman" pitchFamily="18" charset="0"/>
            </a:endParaRPr>
          </a:p>
          <a:p>
            <a:pPr>
              <a:spcBef>
                <a:spcPct val="0"/>
              </a:spcBef>
              <a:buClrTx/>
              <a:buSzTx/>
              <a:buNone/>
            </a:pPr>
            <a:r>
              <a:rPr kumimoji="1" lang="zh-CN" altLang="en-US" sz="2800" dirty="0" smtClean="0">
                <a:latin typeface="Times New Roman" pitchFamily="18" charset="0"/>
              </a:rPr>
              <a:t>                  </a:t>
            </a:r>
            <a:r>
              <a:rPr kumimoji="1" lang="zh-CN" altLang="en-US" dirty="0" smtClean="0">
                <a:latin typeface="Times New Roman" pitchFamily="18" charset="0"/>
              </a:rPr>
              <a:t>自己产品的购买。</a:t>
            </a:r>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24</a:t>
            </a:fld>
            <a:endParaRPr lang="zh-CN" altLang="en-US" dirty="0"/>
          </a:p>
        </p:txBody>
      </p:sp>
      <p:graphicFrame>
        <p:nvGraphicFramePr>
          <p:cNvPr id="6146" name="Object 2"/>
          <p:cNvGraphicFramePr>
            <a:graphicFrameLocks noChangeAspect="1"/>
          </p:cNvGraphicFramePr>
          <p:nvPr/>
        </p:nvGraphicFramePr>
        <p:xfrm>
          <a:off x="1763688" y="476672"/>
          <a:ext cx="4822825" cy="563562"/>
        </p:xfrm>
        <a:graphic>
          <a:graphicData uri="http://schemas.openxmlformats.org/presentationml/2006/ole">
            <p:oleObj spid="_x0000_s6146" name="Equation" r:id="rId3" imgW="1739880" imgH="203040" progId="Equation.DSMT4">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1.7</a:t>
            </a:r>
            <a:r>
              <a:rPr lang="zh-CN" altLang="en-US" dirty="0" smtClean="0"/>
              <a:t>宏观经济分析的变量</a:t>
            </a:r>
            <a:endParaRPr lang="zh-CN" altLang="en-US" dirty="0"/>
          </a:p>
        </p:txBody>
      </p:sp>
      <p:sp>
        <p:nvSpPr>
          <p:cNvPr id="3" name="内容占位符 2"/>
          <p:cNvSpPr>
            <a:spLocks noGrp="1"/>
          </p:cNvSpPr>
          <p:nvPr>
            <p:ph idx="1"/>
          </p:nvPr>
        </p:nvSpPr>
        <p:spPr/>
        <p:txBody>
          <a:bodyPr/>
          <a:lstStyle/>
          <a:p>
            <a:pPr marL="342900" lvl="1" indent="-342900">
              <a:buFont typeface="Wingdings 2"/>
              <a:buChar char=""/>
            </a:pPr>
            <a:r>
              <a:rPr lang="zh-CN" altLang="en-US" sz="2800" b="1" dirty="0" smtClean="0"/>
              <a:t>国内生产总值</a:t>
            </a:r>
            <a:r>
              <a:rPr lang="en-US" altLang="zh-CN" sz="2800" b="1" dirty="0" smtClean="0"/>
              <a:t>GDP(Gross domestic product)</a:t>
            </a:r>
            <a:r>
              <a:rPr lang="zh-CN" altLang="en-US" sz="2800" b="1" dirty="0" smtClean="0"/>
              <a:t>核算：</a:t>
            </a:r>
            <a:endParaRPr lang="en-US" altLang="zh-CN" sz="2800" b="1" dirty="0" smtClean="0"/>
          </a:p>
          <a:p>
            <a:pPr marL="742950" lvl="2" indent="-342900">
              <a:buNone/>
            </a:pPr>
            <a:r>
              <a:rPr lang="en-US" altLang="zh-CN" sz="2800" b="1" dirty="0" smtClean="0"/>
              <a:t>3</a:t>
            </a:r>
            <a:r>
              <a:rPr lang="zh-CN" altLang="en-US" sz="2800" b="1" dirty="0" smtClean="0"/>
              <a:t>、收入法（要素支付法、要素收入法）</a:t>
            </a:r>
            <a:endParaRPr lang="en-US" altLang="zh-CN" sz="2800" b="1" dirty="0" smtClean="0"/>
          </a:p>
          <a:p>
            <a:pPr marL="625475" lvl="3" indent="231775">
              <a:buNone/>
            </a:pPr>
            <a:r>
              <a:rPr lang="zh-CN" altLang="en-US" sz="2800" b="1" dirty="0" smtClean="0"/>
              <a:t>从收入的角度出发，把要素在生产中所得各种收入加总。</a:t>
            </a:r>
            <a:endParaRPr lang="en-US" altLang="zh-CN" sz="2800" b="1" dirty="0" smtClean="0"/>
          </a:p>
          <a:p>
            <a:pPr marL="914400" lvl="2" indent="-514350">
              <a:buFont typeface="+mj-ea"/>
              <a:buAutoNum type="circleNumDbPlain"/>
            </a:pPr>
            <a:r>
              <a:rPr lang="zh-CN" altLang="en-US" b="1" dirty="0" smtClean="0"/>
              <a:t>工资、利息和租金</a:t>
            </a:r>
            <a:endParaRPr lang="en-US" altLang="zh-CN" b="1" dirty="0" smtClean="0"/>
          </a:p>
          <a:p>
            <a:pPr marL="914400" lvl="2" indent="-514350">
              <a:buFont typeface="+mj-ea"/>
              <a:buAutoNum type="circleNumDbPlain"/>
            </a:pPr>
            <a:r>
              <a:rPr lang="zh-CN" altLang="en-US" b="1" dirty="0" smtClean="0"/>
              <a:t>非公司企业主收入</a:t>
            </a:r>
            <a:endParaRPr lang="en-US" altLang="zh-CN" b="1" dirty="0" smtClean="0"/>
          </a:p>
          <a:p>
            <a:pPr marL="914400" lvl="2" indent="-514350">
              <a:buFont typeface="+mj-ea"/>
              <a:buAutoNum type="circleNumDbPlain"/>
            </a:pPr>
            <a:r>
              <a:rPr lang="zh-CN" altLang="en-US" b="1" dirty="0" smtClean="0"/>
              <a:t>公司税前利润，包括公司所得税、社会保险税、股东红利、公司未分配利润。</a:t>
            </a:r>
            <a:endParaRPr lang="en-US" altLang="zh-CN" b="1" dirty="0" smtClean="0"/>
          </a:p>
          <a:p>
            <a:pPr marL="914400" lvl="2" indent="-514350">
              <a:buFont typeface="+mj-ea"/>
              <a:buAutoNum type="circleNumDbPlain"/>
            </a:pPr>
            <a:r>
              <a:rPr lang="zh-CN" altLang="en-US" b="1" dirty="0" smtClean="0"/>
              <a:t>企业转移支付及企业间接税。</a:t>
            </a:r>
            <a:endParaRPr lang="en-US" altLang="zh-CN" b="1" dirty="0" smtClean="0"/>
          </a:p>
          <a:p>
            <a:pPr marL="914400" lvl="2" indent="-514350">
              <a:buFont typeface="+mj-ea"/>
              <a:buAutoNum type="circleNumDbPlain"/>
            </a:pPr>
            <a:r>
              <a:rPr lang="zh-CN" altLang="en-US" b="1" dirty="0" smtClean="0"/>
              <a:t>资本折旧</a:t>
            </a:r>
            <a:endParaRPr lang="en-US" altLang="zh-CN" b="1" dirty="0" smtClean="0"/>
          </a:p>
          <a:p>
            <a:pPr marL="342900" lvl="1" indent="-342900">
              <a:buFont typeface="Wingdings 2"/>
              <a:buChar char=""/>
            </a:pPr>
            <a:endParaRPr lang="en-US" altLang="zh-CN" sz="2800" b="1" dirty="0" smtClean="0"/>
          </a:p>
        </p:txBody>
      </p:sp>
      <p:sp>
        <p:nvSpPr>
          <p:cNvPr id="4" name="日期占位符 3"/>
          <p:cNvSpPr>
            <a:spLocks noGrp="1"/>
          </p:cNvSpPr>
          <p:nvPr>
            <p:ph type="dt" sz="half" idx="10"/>
          </p:nvPr>
        </p:nvSpPr>
        <p:spPr>
          <a:xfrm>
            <a:off x="467544" y="6492875"/>
            <a:ext cx="2133600" cy="365125"/>
          </a:xfrm>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25</a:t>
            </a:fld>
            <a:endParaRPr lang="zh-CN" altLang="en-US" dirty="0"/>
          </a:p>
        </p:txBody>
      </p:sp>
      <p:graphicFrame>
        <p:nvGraphicFramePr>
          <p:cNvPr id="9" name="对象 8"/>
          <p:cNvGraphicFramePr>
            <a:graphicFrameLocks noChangeAspect="1"/>
          </p:cNvGraphicFramePr>
          <p:nvPr/>
        </p:nvGraphicFramePr>
        <p:xfrm>
          <a:off x="827584" y="5661248"/>
          <a:ext cx="7812360" cy="297800"/>
        </p:xfrm>
        <a:graphic>
          <a:graphicData uri="http://schemas.openxmlformats.org/presentationml/2006/ole">
            <p:oleObj spid="_x0000_s3076" name="Equation" r:id="rId3" imgW="3517560" imgH="203040" progId="Equation.DSMT4">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1.7</a:t>
            </a:r>
            <a:r>
              <a:rPr lang="zh-CN" altLang="en-US" dirty="0" smtClean="0"/>
              <a:t>宏观经济分析的变量</a:t>
            </a:r>
            <a:endParaRPr lang="zh-CN" altLang="en-US" dirty="0"/>
          </a:p>
        </p:txBody>
      </p:sp>
      <p:sp>
        <p:nvSpPr>
          <p:cNvPr id="3" name="内容占位符 2"/>
          <p:cNvSpPr>
            <a:spLocks noGrp="1"/>
          </p:cNvSpPr>
          <p:nvPr>
            <p:ph idx="1"/>
          </p:nvPr>
        </p:nvSpPr>
        <p:spPr/>
        <p:txBody>
          <a:bodyPr/>
          <a:lstStyle/>
          <a:p>
            <a:pPr marL="342900" lvl="1" indent="-342900">
              <a:buNone/>
            </a:pPr>
            <a:r>
              <a:rPr lang="zh-CN" altLang="en-US" sz="2800" b="1" dirty="0" smtClean="0">
                <a:solidFill>
                  <a:srgbClr val="FF0000"/>
                </a:solidFill>
              </a:rPr>
              <a:t>国内生产净值</a:t>
            </a:r>
            <a:r>
              <a:rPr lang="en-US" altLang="zh-CN" sz="2800" b="1" dirty="0" smtClean="0">
                <a:solidFill>
                  <a:srgbClr val="FF0000"/>
                </a:solidFill>
              </a:rPr>
              <a:t>NDP</a:t>
            </a:r>
          </a:p>
          <a:p>
            <a:pPr marL="1200150" lvl="3" indent="-342900">
              <a:buNone/>
            </a:pPr>
            <a:r>
              <a:rPr lang="en-US" altLang="zh-CN" sz="2800" b="1" dirty="0" smtClean="0"/>
              <a:t>NDP=GDP-</a:t>
            </a:r>
            <a:r>
              <a:rPr lang="zh-CN" altLang="en-US" sz="2800" b="1" dirty="0" smtClean="0"/>
              <a:t>折旧</a:t>
            </a:r>
            <a:endParaRPr lang="en-US" altLang="zh-CN" sz="2800" b="1" dirty="0" smtClean="0"/>
          </a:p>
          <a:p>
            <a:pPr marL="342900" lvl="1" indent="-342900">
              <a:buNone/>
            </a:pPr>
            <a:r>
              <a:rPr lang="zh-CN" altLang="en-US" sz="2800" b="1" dirty="0" smtClean="0">
                <a:solidFill>
                  <a:srgbClr val="FF0000"/>
                </a:solidFill>
              </a:rPr>
              <a:t>国民收入</a:t>
            </a:r>
            <a:r>
              <a:rPr lang="en-US" altLang="zh-CN" sz="2800" b="1" dirty="0" smtClean="0">
                <a:solidFill>
                  <a:srgbClr val="FF0000"/>
                </a:solidFill>
              </a:rPr>
              <a:t>NI</a:t>
            </a:r>
            <a:r>
              <a:rPr lang="zh-CN" altLang="en-US" sz="2800" b="1" dirty="0" smtClean="0">
                <a:solidFill>
                  <a:srgbClr val="FF0000"/>
                </a:solidFill>
              </a:rPr>
              <a:t>：</a:t>
            </a:r>
            <a:r>
              <a:rPr lang="zh-CN" altLang="en-US" sz="2800" b="1" dirty="0" smtClean="0"/>
              <a:t>按生产要素报酬计算的。</a:t>
            </a:r>
            <a:endParaRPr lang="en-US" altLang="zh-CN" sz="2800" b="1" dirty="0" smtClean="0"/>
          </a:p>
          <a:p>
            <a:pPr marL="1200150" lvl="3" indent="-342900">
              <a:buNone/>
            </a:pPr>
            <a:r>
              <a:rPr lang="en-US" altLang="zh-CN" sz="2800" b="1" dirty="0" smtClean="0"/>
              <a:t>NI=</a:t>
            </a:r>
            <a:r>
              <a:rPr lang="zh-CN" altLang="en-US" sz="2800" b="1" dirty="0" smtClean="0"/>
              <a:t>工资</a:t>
            </a:r>
            <a:r>
              <a:rPr lang="en-US" altLang="zh-CN" sz="2800" b="1" dirty="0" smtClean="0"/>
              <a:t>+</a:t>
            </a:r>
            <a:r>
              <a:rPr lang="zh-CN" altLang="en-US" sz="2800" b="1" dirty="0" smtClean="0"/>
              <a:t>利息</a:t>
            </a:r>
            <a:r>
              <a:rPr lang="en-US" altLang="zh-CN" sz="2800" b="1" dirty="0" smtClean="0"/>
              <a:t>+</a:t>
            </a:r>
            <a:r>
              <a:rPr lang="zh-CN" altLang="en-US" sz="2800" b="1" dirty="0" smtClean="0"/>
              <a:t>租金</a:t>
            </a:r>
            <a:r>
              <a:rPr lang="en-US" altLang="zh-CN" sz="2800" b="1" dirty="0" smtClean="0"/>
              <a:t>+</a:t>
            </a:r>
            <a:r>
              <a:rPr lang="zh-CN" altLang="en-US" sz="2800" b="1" dirty="0" smtClean="0"/>
              <a:t>利润</a:t>
            </a:r>
            <a:endParaRPr lang="en-US" altLang="zh-CN" sz="2800" b="1" dirty="0" smtClean="0"/>
          </a:p>
          <a:p>
            <a:pPr marL="1200150" lvl="3" indent="-342900">
              <a:buNone/>
            </a:pPr>
            <a:r>
              <a:rPr lang="en-US" altLang="zh-CN" sz="2800" b="1" dirty="0" smtClean="0"/>
              <a:t>     =NDP-</a:t>
            </a:r>
            <a:r>
              <a:rPr lang="zh-CN" altLang="en-US" sz="2800" b="1" dirty="0" smtClean="0"/>
              <a:t>间接税</a:t>
            </a:r>
            <a:r>
              <a:rPr lang="en-US" altLang="zh-CN" sz="2800" b="1" dirty="0" smtClean="0"/>
              <a:t>-</a:t>
            </a:r>
            <a:r>
              <a:rPr lang="zh-CN" altLang="en-US" sz="2800" b="1" dirty="0" smtClean="0"/>
              <a:t>企业转移支付</a:t>
            </a:r>
            <a:r>
              <a:rPr lang="en-US" altLang="zh-CN" sz="2800" b="1" dirty="0" smtClean="0"/>
              <a:t>+</a:t>
            </a:r>
            <a:r>
              <a:rPr lang="zh-CN" altLang="en-US" sz="2800" b="1" dirty="0" smtClean="0"/>
              <a:t>政府补助金</a:t>
            </a:r>
            <a:endParaRPr lang="en-US" altLang="zh-CN" sz="2800" b="1" dirty="0" smtClean="0"/>
          </a:p>
          <a:p>
            <a:pPr marL="342900" lvl="1" indent="-342900">
              <a:buNone/>
            </a:pPr>
            <a:r>
              <a:rPr lang="zh-CN" altLang="en-US" sz="2800" b="1" dirty="0" smtClean="0">
                <a:solidFill>
                  <a:srgbClr val="FF0000"/>
                </a:solidFill>
              </a:rPr>
              <a:t>个人收入：</a:t>
            </a:r>
            <a:endParaRPr lang="en-US" altLang="zh-CN" sz="2800" b="1" dirty="0" smtClean="0">
              <a:solidFill>
                <a:srgbClr val="FF0000"/>
              </a:solidFill>
            </a:endParaRPr>
          </a:p>
          <a:p>
            <a:pPr marL="1200150" lvl="3" indent="-342900">
              <a:buNone/>
            </a:pPr>
            <a:r>
              <a:rPr lang="en-US" altLang="zh-CN" sz="2800" b="1" dirty="0" smtClean="0"/>
              <a:t>PI=NI-</a:t>
            </a:r>
            <a:r>
              <a:rPr lang="zh-CN" altLang="en-US" sz="2800" b="1" dirty="0" smtClean="0"/>
              <a:t>公司未分配利润</a:t>
            </a:r>
            <a:r>
              <a:rPr lang="en-US" altLang="zh-CN" sz="2800" b="1" dirty="0" smtClean="0"/>
              <a:t>-</a:t>
            </a:r>
            <a:r>
              <a:rPr lang="zh-CN" altLang="en-US" sz="2800" b="1" dirty="0" smtClean="0"/>
              <a:t>公司所得税</a:t>
            </a:r>
            <a:r>
              <a:rPr lang="en-US" altLang="zh-CN" sz="2800" b="1" dirty="0" smtClean="0"/>
              <a:t>-</a:t>
            </a:r>
            <a:r>
              <a:rPr lang="zh-CN" altLang="en-US" sz="2800" b="1" dirty="0" smtClean="0"/>
              <a:t>社会保险费</a:t>
            </a:r>
            <a:r>
              <a:rPr lang="en-US" altLang="zh-CN" sz="2800" b="1" dirty="0" smtClean="0"/>
              <a:t>+</a:t>
            </a:r>
            <a:r>
              <a:rPr lang="zh-CN" altLang="en-US" sz="2800" b="1" dirty="0" smtClean="0"/>
              <a:t>政府给个人的转移支付</a:t>
            </a:r>
            <a:endParaRPr lang="en-US" altLang="zh-CN" sz="2800" b="1" dirty="0" smtClean="0"/>
          </a:p>
          <a:p>
            <a:pPr marL="342900" lvl="1" indent="-342900">
              <a:buNone/>
            </a:pPr>
            <a:r>
              <a:rPr lang="zh-CN" altLang="en-US" sz="2800" b="1" dirty="0" smtClean="0">
                <a:solidFill>
                  <a:srgbClr val="FF0000"/>
                </a:solidFill>
              </a:rPr>
              <a:t>个人可支配收入</a:t>
            </a:r>
            <a:r>
              <a:rPr lang="en-US" altLang="zh-CN" sz="2800" b="1" dirty="0" smtClean="0">
                <a:solidFill>
                  <a:srgbClr val="FF0000"/>
                </a:solidFill>
              </a:rPr>
              <a:t>DPI</a:t>
            </a:r>
          </a:p>
          <a:p>
            <a:pPr marL="1200150" lvl="3" indent="-342900">
              <a:buNone/>
            </a:pPr>
            <a:r>
              <a:rPr lang="en-US" altLang="zh-CN" sz="2800" b="1" dirty="0" smtClean="0"/>
              <a:t>DPI=PI-</a:t>
            </a:r>
            <a:r>
              <a:rPr lang="zh-CN" altLang="en-US" sz="2800" b="1" dirty="0" smtClean="0"/>
              <a:t>个人所得税</a:t>
            </a:r>
            <a:endParaRPr lang="en-US" altLang="zh-CN" sz="2800" b="1" dirty="0" smtClean="0"/>
          </a:p>
        </p:txBody>
      </p:sp>
      <p:sp>
        <p:nvSpPr>
          <p:cNvPr id="4" name="日期占位符 3"/>
          <p:cNvSpPr>
            <a:spLocks noGrp="1"/>
          </p:cNvSpPr>
          <p:nvPr>
            <p:ph type="dt" sz="half" idx="10"/>
          </p:nvPr>
        </p:nvSpPr>
        <p:spPr>
          <a:xfrm>
            <a:off x="467544" y="6492875"/>
            <a:ext cx="2133600" cy="365125"/>
          </a:xfrm>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26</a:t>
            </a:fld>
            <a:endParaRPr lang="zh-CN" altLang="en-US" dirty="0"/>
          </a:p>
        </p:txBody>
      </p:sp>
      <p:graphicFrame>
        <p:nvGraphicFramePr>
          <p:cNvPr id="9" name="对象 8"/>
          <p:cNvGraphicFramePr>
            <a:graphicFrameLocks noChangeAspect="1"/>
          </p:cNvGraphicFramePr>
          <p:nvPr/>
        </p:nvGraphicFramePr>
        <p:xfrm>
          <a:off x="323528" y="6021288"/>
          <a:ext cx="7812360" cy="297800"/>
        </p:xfrm>
        <a:graphic>
          <a:graphicData uri="http://schemas.openxmlformats.org/presentationml/2006/ole">
            <p:oleObj spid="_x0000_s4098" name="Equation" r:id="rId3" imgW="3517560" imgH="203040" progId="Equation.DSMT4">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GDP</a:t>
            </a:r>
            <a:r>
              <a:rPr lang="zh-CN" altLang="en-US" b="1" dirty="0" smtClean="0"/>
              <a:t>与</a:t>
            </a:r>
            <a:r>
              <a:rPr lang="en-US" altLang="zh-CN" b="1" dirty="0" smtClean="0"/>
              <a:t>GNP</a:t>
            </a:r>
            <a:endParaRPr lang="zh-CN" altLang="en-US" b="1" dirty="0"/>
          </a:p>
        </p:txBody>
      </p:sp>
      <p:sp>
        <p:nvSpPr>
          <p:cNvPr id="3" name="内容占位符 2"/>
          <p:cNvSpPr>
            <a:spLocks noGrp="1"/>
          </p:cNvSpPr>
          <p:nvPr>
            <p:ph idx="1"/>
          </p:nvPr>
        </p:nvSpPr>
        <p:spPr/>
        <p:txBody>
          <a:bodyPr/>
          <a:lstStyle/>
          <a:p>
            <a:r>
              <a:rPr lang="en-US" altLang="zh-CN" dirty="0" smtClean="0"/>
              <a:t>GDP</a:t>
            </a:r>
            <a:r>
              <a:rPr lang="zh-CN" altLang="en-US" dirty="0" smtClean="0"/>
              <a:t>：一年内在本国领土所生产的最终产品的价值总和。以地理上的国境为统计标准。</a:t>
            </a:r>
            <a:endParaRPr lang="en-US" altLang="zh-CN" dirty="0" smtClean="0"/>
          </a:p>
          <a:p>
            <a:r>
              <a:rPr lang="en-US" altLang="zh-CN" dirty="0" smtClean="0"/>
              <a:t>GNP</a:t>
            </a:r>
            <a:r>
              <a:rPr lang="zh-CN" altLang="en-US" dirty="0" smtClean="0"/>
              <a:t>：一年内本国常住居民所生产的最终产品的价值总和。以人口为统计标准。</a:t>
            </a:r>
            <a:endParaRPr lang="en-US" altLang="zh-CN" dirty="0" smtClean="0"/>
          </a:p>
          <a:p>
            <a:pPr lvl="1"/>
            <a:r>
              <a:rPr lang="en-US" altLang="zh-CN" dirty="0" smtClean="0"/>
              <a:t>GNP=GDP+</a:t>
            </a:r>
            <a:r>
              <a:rPr lang="zh-CN" altLang="en-US" dirty="0" smtClean="0"/>
              <a:t>本国公民在国外生产的最终产品的价值总和</a:t>
            </a:r>
            <a:r>
              <a:rPr lang="en-US" altLang="zh-CN" dirty="0" smtClean="0"/>
              <a:t>-</a:t>
            </a:r>
            <a:r>
              <a:rPr lang="zh-CN" altLang="en-US" dirty="0" smtClean="0"/>
              <a:t>外国公民在本国生产的最终产品的价值总和。</a:t>
            </a:r>
            <a:endParaRPr lang="en-US" altLang="zh-CN" dirty="0" smtClean="0"/>
          </a:p>
          <a:p>
            <a:r>
              <a:rPr lang="zh-CN" altLang="en-US" dirty="0" smtClean="0"/>
              <a:t>国民收入核算中五种总量关系：</a:t>
            </a:r>
            <a:endParaRPr lang="en-US" altLang="zh-CN" dirty="0" smtClean="0"/>
          </a:p>
          <a:p>
            <a:pPr lvl="1"/>
            <a:r>
              <a:rPr lang="en-US" altLang="zh-CN" dirty="0" smtClean="0"/>
              <a:t>GNP-</a:t>
            </a:r>
            <a:r>
              <a:rPr lang="zh-CN" altLang="en-US" dirty="0" smtClean="0"/>
              <a:t>折旧</a:t>
            </a:r>
            <a:r>
              <a:rPr lang="en-US" altLang="zh-CN" dirty="0" smtClean="0"/>
              <a:t>=NNP</a:t>
            </a:r>
          </a:p>
          <a:p>
            <a:pPr lvl="1"/>
            <a:r>
              <a:rPr lang="en-US" altLang="zh-CN" dirty="0" smtClean="0"/>
              <a:t>NNP-</a:t>
            </a:r>
            <a:r>
              <a:rPr lang="zh-CN" altLang="en-US" dirty="0" smtClean="0"/>
              <a:t>间接税</a:t>
            </a:r>
            <a:r>
              <a:rPr lang="en-US" altLang="zh-CN" dirty="0" smtClean="0"/>
              <a:t>=NI</a:t>
            </a:r>
          </a:p>
          <a:p>
            <a:pPr lvl="1"/>
            <a:r>
              <a:rPr lang="en-US" altLang="zh-CN" dirty="0" smtClean="0"/>
              <a:t>NI-</a:t>
            </a:r>
            <a:r>
              <a:rPr lang="zh-CN" altLang="en-US" dirty="0" smtClean="0"/>
              <a:t>公司未分配利润</a:t>
            </a:r>
            <a:r>
              <a:rPr lang="en-US" altLang="zh-CN" dirty="0" smtClean="0"/>
              <a:t>+</a:t>
            </a:r>
            <a:r>
              <a:rPr lang="zh-CN" altLang="en-US" dirty="0" smtClean="0"/>
              <a:t>政府给居民的转移支付</a:t>
            </a:r>
            <a:r>
              <a:rPr lang="en-US" altLang="zh-CN" dirty="0" smtClean="0"/>
              <a:t>+</a:t>
            </a:r>
            <a:r>
              <a:rPr lang="zh-CN" altLang="en-US" dirty="0" smtClean="0"/>
              <a:t>政府向居民支付的利息</a:t>
            </a:r>
            <a:r>
              <a:rPr lang="en-US" altLang="zh-CN" dirty="0" smtClean="0"/>
              <a:t>=PI=</a:t>
            </a:r>
            <a:r>
              <a:rPr lang="zh-CN" altLang="en-US" dirty="0" smtClean="0"/>
              <a:t>消费</a:t>
            </a:r>
            <a:r>
              <a:rPr lang="en-US" altLang="zh-CN" dirty="0" smtClean="0"/>
              <a:t>+</a:t>
            </a:r>
            <a:r>
              <a:rPr lang="zh-CN" altLang="en-US" dirty="0" smtClean="0"/>
              <a:t>储蓄</a:t>
            </a:r>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27</a:t>
            </a:fld>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1.7</a:t>
            </a:r>
            <a:r>
              <a:rPr lang="zh-CN" altLang="en-US" dirty="0" smtClean="0"/>
              <a:t>宏观经济分析的变量</a:t>
            </a:r>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28</a:t>
            </a:fld>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467544" y="980728"/>
            <a:ext cx="8224837" cy="51276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1.7</a:t>
            </a:r>
            <a:r>
              <a:rPr lang="zh-CN" altLang="en-US" dirty="0" smtClean="0"/>
              <a:t>宏观经济分析的变量</a:t>
            </a:r>
            <a:endParaRPr lang="zh-CN" altLang="en-US" dirty="0"/>
          </a:p>
        </p:txBody>
      </p:sp>
      <p:sp>
        <p:nvSpPr>
          <p:cNvPr id="3" name="内容占位符 2"/>
          <p:cNvSpPr>
            <a:spLocks noGrp="1"/>
          </p:cNvSpPr>
          <p:nvPr>
            <p:ph idx="1"/>
          </p:nvPr>
        </p:nvSpPr>
        <p:spPr/>
        <p:txBody>
          <a:bodyPr/>
          <a:lstStyle/>
          <a:p>
            <a:pPr algn="just">
              <a:spcBef>
                <a:spcPts val="600"/>
              </a:spcBef>
              <a:buFont typeface="Wingdings" pitchFamily="2" charset="2"/>
              <a:buNone/>
            </a:pPr>
            <a:r>
              <a:rPr lang="en-US" altLang="zh-CN" sz="3200" dirty="0" smtClean="0">
                <a:solidFill>
                  <a:srgbClr val="BF2101"/>
                </a:solidFill>
              </a:rPr>
              <a:t>GDP</a:t>
            </a:r>
            <a:r>
              <a:rPr lang="zh-CN" altLang="en-US" sz="3200" dirty="0" smtClean="0">
                <a:solidFill>
                  <a:srgbClr val="BF2101"/>
                </a:solidFill>
              </a:rPr>
              <a:t>存在问题：</a:t>
            </a:r>
          </a:p>
          <a:p>
            <a:pPr lvl="1" algn="just">
              <a:spcBef>
                <a:spcPts val="600"/>
              </a:spcBef>
            </a:pPr>
            <a:r>
              <a:rPr lang="zh-CN" altLang="en-US" sz="2800" dirty="0" smtClean="0"/>
              <a:t>一些没有经过市场交换程序的经济活动无法计入</a:t>
            </a:r>
            <a:r>
              <a:rPr lang="en-US" altLang="zh-CN" sz="2800" dirty="0" smtClean="0"/>
              <a:t>GDP</a:t>
            </a:r>
            <a:r>
              <a:rPr lang="zh-CN" altLang="en-US" sz="2800" dirty="0" smtClean="0"/>
              <a:t>。</a:t>
            </a:r>
          </a:p>
          <a:p>
            <a:pPr lvl="1" algn="just">
              <a:spcBef>
                <a:spcPts val="600"/>
              </a:spcBef>
            </a:pPr>
            <a:r>
              <a:rPr lang="en-US" altLang="zh-CN" sz="2800" dirty="0" smtClean="0"/>
              <a:t>GDP</a:t>
            </a:r>
            <a:r>
              <a:rPr lang="zh-CN" altLang="en-US" sz="2800" dirty="0" smtClean="0"/>
              <a:t>不衡量社会成本 </a:t>
            </a:r>
          </a:p>
          <a:p>
            <a:pPr lvl="1">
              <a:spcBef>
                <a:spcPts val="600"/>
              </a:spcBef>
            </a:pPr>
            <a:r>
              <a:rPr lang="en-US" altLang="zh-CN" sz="2800" dirty="0" smtClean="0"/>
              <a:t>GDP</a:t>
            </a:r>
            <a:r>
              <a:rPr lang="zh-CN" altLang="en-US" sz="2800" dirty="0" smtClean="0"/>
              <a:t>不衡量增长的代价和方式：中国成为世界上单位</a:t>
            </a:r>
            <a:r>
              <a:rPr lang="en-US" altLang="zh-CN" sz="2800" dirty="0" smtClean="0"/>
              <a:t>GDP</a:t>
            </a:r>
            <a:r>
              <a:rPr lang="zh-CN" altLang="en-US" sz="2800" dirty="0" smtClean="0"/>
              <a:t>创造能耗最高的国家之一，重点钢铁企业吨钢可比能耗比国际水平高</a:t>
            </a:r>
            <a:r>
              <a:rPr lang="en-US" altLang="zh-CN" sz="2800" dirty="0" smtClean="0"/>
              <a:t>40</a:t>
            </a:r>
            <a:r>
              <a:rPr lang="zh-CN" altLang="en-US" sz="2800" dirty="0" smtClean="0"/>
              <a:t>％，电力行业火电煤耗比国际水平高</a:t>
            </a:r>
            <a:r>
              <a:rPr lang="en-US" altLang="zh-CN" sz="2800" dirty="0" smtClean="0"/>
              <a:t>30</a:t>
            </a:r>
            <a:r>
              <a:rPr lang="zh-CN" altLang="en-US" sz="2800" dirty="0" smtClean="0"/>
              <a:t>％，万元</a:t>
            </a:r>
            <a:r>
              <a:rPr lang="en-US" altLang="zh-CN" sz="2800" dirty="0" smtClean="0"/>
              <a:t>GDP</a:t>
            </a:r>
            <a:r>
              <a:rPr lang="zh-CN" altLang="en-US" sz="2800" dirty="0" smtClean="0"/>
              <a:t>耗水量比国际水平高</a:t>
            </a:r>
            <a:r>
              <a:rPr lang="en-US" altLang="zh-CN" sz="2800" dirty="0" smtClean="0"/>
              <a:t>5</a:t>
            </a:r>
            <a:r>
              <a:rPr lang="zh-CN" altLang="en-US" sz="2800" dirty="0" smtClean="0"/>
              <a:t>倍，万元</a:t>
            </a:r>
            <a:r>
              <a:rPr lang="en-US" altLang="zh-CN" sz="2800" dirty="0" smtClean="0"/>
              <a:t>GDP</a:t>
            </a:r>
            <a:r>
              <a:rPr lang="zh-CN" altLang="en-US" sz="2800" dirty="0" smtClean="0"/>
              <a:t>总能耗是世界平均水平的</a:t>
            </a:r>
            <a:r>
              <a:rPr lang="en-US" altLang="zh-CN" sz="2800" dirty="0" smtClean="0"/>
              <a:t>3</a:t>
            </a:r>
            <a:r>
              <a:rPr lang="zh-CN" altLang="en-US" sz="2800" dirty="0" smtClean="0"/>
              <a:t>倍。 </a:t>
            </a:r>
          </a:p>
          <a:p>
            <a:pPr lvl="1">
              <a:spcBef>
                <a:spcPts val="600"/>
              </a:spcBef>
            </a:pPr>
            <a:r>
              <a:rPr lang="zh-CN" altLang="en-US" sz="2800" dirty="0" smtClean="0"/>
              <a:t>不衡量效益、效率、质量和实际国民财富 </a:t>
            </a:r>
            <a:endParaRPr lang="zh-CN" altLang="en-US" sz="2800"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29</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1.1</a:t>
            </a:r>
            <a:r>
              <a:rPr lang="zh-CN" altLang="en-US" dirty="0" smtClean="0"/>
              <a:t>经济学研究的内容和方法</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、经济学</a:t>
            </a:r>
            <a:r>
              <a:rPr lang="en-US" altLang="zh-CN" dirty="0" smtClean="0"/>
              <a:t>Economics  </a:t>
            </a:r>
          </a:p>
          <a:p>
            <a:pPr>
              <a:lnSpc>
                <a:spcPct val="260000"/>
              </a:lnSpc>
              <a:buNone/>
            </a:pPr>
            <a:r>
              <a:rPr lang="en-US" altLang="zh-CN" dirty="0" smtClean="0"/>
              <a:t>       </a:t>
            </a:r>
            <a:r>
              <a:rPr lang="zh-CN" altLang="en-US" dirty="0" smtClean="0"/>
              <a:t>研究在</a:t>
            </a:r>
            <a:r>
              <a:rPr lang="zh-CN" altLang="en-US" u="sng" dirty="0" smtClean="0"/>
              <a:t>一定的制度</a:t>
            </a:r>
            <a:r>
              <a:rPr lang="zh-CN" altLang="en-US" dirty="0" smtClean="0"/>
              <a:t>下</a:t>
            </a:r>
            <a:r>
              <a:rPr lang="zh-CN" altLang="en-US" u="sng" dirty="0" smtClean="0"/>
              <a:t>稀缺资源配置</a:t>
            </a:r>
            <a:r>
              <a:rPr lang="zh-CN" altLang="en-US" dirty="0" smtClean="0"/>
              <a:t>和</a:t>
            </a:r>
            <a:r>
              <a:rPr lang="zh-CN" altLang="en-US" u="sng" dirty="0" smtClean="0"/>
              <a:t>利用</a:t>
            </a:r>
            <a:r>
              <a:rPr lang="zh-CN" altLang="en-US" dirty="0" smtClean="0"/>
              <a:t>的科学。</a:t>
            </a:r>
          </a:p>
          <a:p>
            <a:pPr lvl="2">
              <a:buNone/>
            </a:pPr>
            <a:r>
              <a:rPr lang="en-US" altLang="zh-CN" sz="2800" dirty="0" smtClean="0">
                <a:solidFill>
                  <a:srgbClr val="FF0000"/>
                </a:solidFill>
              </a:rPr>
              <a:t>(1)</a:t>
            </a:r>
            <a:r>
              <a:rPr lang="zh-CN" altLang="en-US" sz="2800" dirty="0" smtClean="0">
                <a:solidFill>
                  <a:srgbClr val="FF0000"/>
                </a:solidFill>
              </a:rPr>
              <a:t>经济制度</a:t>
            </a:r>
          </a:p>
          <a:p>
            <a:pPr lvl="2">
              <a:lnSpc>
                <a:spcPct val="140000"/>
              </a:lnSpc>
            </a:pPr>
            <a:r>
              <a:rPr lang="zh-CN" altLang="en-US" dirty="0" smtClean="0"/>
              <a:t>市场经济制度</a:t>
            </a:r>
            <a:r>
              <a:rPr lang="en-US" altLang="zh-CN" dirty="0" smtClean="0"/>
              <a:t>market economy</a:t>
            </a:r>
            <a:r>
              <a:rPr lang="zh-CN" altLang="en-US" dirty="0" smtClean="0"/>
              <a:t>自由放任经济</a:t>
            </a:r>
            <a:r>
              <a:rPr lang="en-US" altLang="zh-CN" dirty="0" smtClean="0"/>
              <a:t>laissez-faire economy</a:t>
            </a:r>
          </a:p>
          <a:p>
            <a:pPr lvl="2">
              <a:lnSpc>
                <a:spcPct val="140000"/>
              </a:lnSpc>
            </a:pPr>
            <a:r>
              <a:rPr lang="zh-CN" altLang="en-US" dirty="0" smtClean="0"/>
              <a:t>计划经济制度</a:t>
            </a:r>
            <a:r>
              <a:rPr lang="en-US" altLang="zh-CN" dirty="0" smtClean="0"/>
              <a:t>command economy</a:t>
            </a:r>
          </a:p>
          <a:p>
            <a:pPr lvl="2">
              <a:lnSpc>
                <a:spcPct val="140000"/>
              </a:lnSpc>
            </a:pPr>
            <a:r>
              <a:rPr lang="zh-CN" altLang="en-US" dirty="0" smtClean="0"/>
              <a:t>混合经济制度</a:t>
            </a:r>
            <a:r>
              <a:rPr lang="en-US" altLang="zh-CN" dirty="0" smtClean="0"/>
              <a:t>mixed economy</a:t>
            </a:r>
          </a:p>
        </p:txBody>
      </p:sp>
      <p:sp>
        <p:nvSpPr>
          <p:cNvPr id="4" name="日期占位符 3"/>
          <p:cNvSpPr>
            <a:spLocks noGrp="1"/>
          </p:cNvSpPr>
          <p:nvPr>
            <p:ph type="dt" sz="half" idx="10"/>
          </p:nvPr>
        </p:nvSpPr>
        <p:spPr/>
        <p:txBody>
          <a:bodyPr/>
          <a:lstStyle/>
          <a:p>
            <a:fld id="{31B9B4CB-FC3C-4223-8E12-73CA77DA4BE6}" type="datetime1">
              <a:rPr lang="zh-CN" altLang="en-US" smtClean="0"/>
              <a:pPr/>
              <a:t>2013-7-23</a:t>
            </a:fld>
            <a:endParaRPr lang="zh-CN" altLang="en-US"/>
          </a:p>
        </p:txBody>
      </p:sp>
      <p:sp>
        <p:nvSpPr>
          <p:cNvPr id="5" name="灯片编号占位符 4"/>
          <p:cNvSpPr>
            <a:spLocks noGrp="1"/>
          </p:cNvSpPr>
          <p:nvPr>
            <p:ph type="sldNum" sz="quarter" idx="12"/>
          </p:nvPr>
        </p:nvSpPr>
        <p:spPr/>
        <p:txBody>
          <a:bodyPr/>
          <a:lstStyle/>
          <a:p>
            <a:fld id="{4E22AECA-F52B-447F-A56E-E4F363D5AABE}" type="slidenum">
              <a:rPr lang="zh-CN" altLang="en-US" smtClean="0"/>
              <a:pPr/>
              <a:t>3</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1.7</a:t>
            </a:r>
            <a:r>
              <a:rPr lang="zh-CN" altLang="en-US" dirty="0" smtClean="0"/>
              <a:t>宏观经济分析的变量</a:t>
            </a:r>
            <a:endParaRPr lang="zh-CN" altLang="en-US" dirty="0"/>
          </a:p>
        </p:txBody>
      </p:sp>
      <p:sp>
        <p:nvSpPr>
          <p:cNvPr id="3" name="内容占位符 2"/>
          <p:cNvSpPr>
            <a:spLocks noGrp="1"/>
          </p:cNvSpPr>
          <p:nvPr>
            <p:ph idx="1"/>
          </p:nvPr>
        </p:nvSpPr>
        <p:spPr/>
        <p:txBody>
          <a:bodyPr/>
          <a:lstStyle/>
          <a:p>
            <a:r>
              <a:rPr lang="zh-CN" altLang="en-US" sz="2800" dirty="0" smtClean="0"/>
              <a:t>名义</a:t>
            </a:r>
            <a:r>
              <a:rPr lang="en-US" altLang="zh-CN" sz="2800" dirty="0" smtClean="0"/>
              <a:t>GDP</a:t>
            </a:r>
            <a:r>
              <a:rPr lang="zh-CN" altLang="en-US" sz="2800" dirty="0" smtClean="0"/>
              <a:t>（货币</a:t>
            </a:r>
            <a:r>
              <a:rPr lang="en-US" altLang="zh-CN" sz="2800" dirty="0" smtClean="0"/>
              <a:t>GDP</a:t>
            </a:r>
            <a:r>
              <a:rPr lang="zh-CN" altLang="en-US" sz="2800" dirty="0" smtClean="0"/>
              <a:t>）：</a:t>
            </a:r>
            <a:endParaRPr lang="en-US" altLang="zh-CN" sz="2800" dirty="0" smtClean="0"/>
          </a:p>
          <a:p>
            <a:pPr marL="765175" lvl="2" indent="92075">
              <a:buNone/>
            </a:pPr>
            <a:r>
              <a:rPr lang="zh-CN" altLang="en-US" sz="2800" dirty="0" smtClean="0"/>
              <a:t>用生产物品和劳务的当年价格计算的全部最终产品的市场值。</a:t>
            </a:r>
            <a:endParaRPr lang="en-US" altLang="zh-CN" sz="2800" dirty="0" smtClean="0"/>
          </a:p>
          <a:p>
            <a:r>
              <a:rPr lang="zh-CN" altLang="en-US" sz="2800" dirty="0" smtClean="0"/>
              <a:t>实际</a:t>
            </a:r>
            <a:r>
              <a:rPr lang="en-US" altLang="zh-CN" sz="2800" dirty="0" smtClean="0"/>
              <a:t>GDP</a:t>
            </a:r>
            <a:r>
              <a:rPr lang="zh-CN" altLang="en-US" sz="2800" dirty="0" smtClean="0"/>
              <a:t>：</a:t>
            </a:r>
            <a:endParaRPr lang="en-US" altLang="zh-CN" sz="2800" dirty="0" smtClean="0"/>
          </a:p>
          <a:p>
            <a:pPr marL="674688" lvl="2" indent="182563">
              <a:buNone/>
            </a:pPr>
            <a:r>
              <a:rPr lang="zh-CN" altLang="en-US" sz="2800" dirty="0" smtClean="0"/>
              <a:t>用从前某一年作为基期价格计算出来的全部最终产品的市场值。</a:t>
            </a:r>
            <a:endParaRPr lang="en-US" altLang="zh-CN" sz="2800" dirty="0" smtClean="0"/>
          </a:p>
          <a:p>
            <a:r>
              <a:rPr lang="zh-CN" altLang="en-US" sz="2800" dirty="0" smtClean="0"/>
              <a:t>国内生产总值折算指数：</a:t>
            </a:r>
            <a:endParaRPr lang="en-US" altLang="zh-CN" sz="2800" dirty="0" smtClean="0"/>
          </a:p>
          <a:p>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dirty="0"/>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30</a:t>
            </a:fld>
            <a:endParaRPr lang="zh-CN" altLang="en-US" dirty="0"/>
          </a:p>
        </p:txBody>
      </p:sp>
      <p:graphicFrame>
        <p:nvGraphicFramePr>
          <p:cNvPr id="7" name="对象 6"/>
          <p:cNvGraphicFramePr>
            <a:graphicFrameLocks noChangeAspect="1"/>
          </p:cNvGraphicFramePr>
          <p:nvPr/>
        </p:nvGraphicFramePr>
        <p:xfrm>
          <a:off x="1475656" y="4725144"/>
          <a:ext cx="5873002" cy="914648"/>
        </p:xfrm>
        <a:graphic>
          <a:graphicData uri="http://schemas.openxmlformats.org/presentationml/2006/ole">
            <p:oleObj spid="_x0000_s7170" name="Equation" r:id="rId3" imgW="3098520" imgH="482400" progId="Equation.DSMT4">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31</a:t>
            </a:fld>
            <a:endParaRPr lang="zh-CN" altLang="en-US" dirty="0"/>
          </a:p>
        </p:txBody>
      </p:sp>
      <p:graphicFrame>
        <p:nvGraphicFramePr>
          <p:cNvPr id="8" name="表格 7"/>
          <p:cNvGraphicFramePr>
            <a:graphicFrameLocks noGrp="1"/>
          </p:cNvGraphicFramePr>
          <p:nvPr/>
        </p:nvGraphicFramePr>
        <p:xfrm>
          <a:off x="0" y="-5"/>
          <a:ext cx="9144001" cy="6862846"/>
        </p:xfrm>
        <a:graphic>
          <a:graphicData uri="http://schemas.openxmlformats.org/drawingml/2006/table">
            <a:tbl>
              <a:tblPr firstRow="1" bandRow="1">
                <a:tableStyleId>{5C22544A-7EE6-4342-B048-85BDC9FD1C3A}</a:tableStyleId>
              </a:tblPr>
              <a:tblGrid>
                <a:gridCol w="2411760"/>
                <a:gridCol w="648072"/>
                <a:gridCol w="979854"/>
                <a:gridCol w="208280"/>
                <a:gridCol w="3060338"/>
                <a:gridCol w="936104"/>
                <a:gridCol w="899593"/>
              </a:tblGrid>
              <a:tr h="530194">
                <a:tc gridSpan="7">
                  <a:txBody>
                    <a:bodyPr/>
                    <a:lstStyle/>
                    <a:p>
                      <a:pPr algn="ctr"/>
                      <a:r>
                        <a:rPr lang="en-US" altLang="zh-CN" sz="2400" b="1" dirty="0" smtClean="0">
                          <a:solidFill>
                            <a:srgbClr val="C00000"/>
                          </a:solidFill>
                        </a:rPr>
                        <a:t>2008</a:t>
                      </a:r>
                      <a:r>
                        <a:rPr lang="zh-CN" altLang="en-US" sz="2400" b="1" dirty="0" smtClean="0">
                          <a:solidFill>
                            <a:srgbClr val="C00000"/>
                          </a:solidFill>
                        </a:rPr>
                        <a:t>年美国从</a:t>
                      </a:r>
                      <a:r>
                        <a:rPr lang="en-US" altLang="zh-CN" sz="2400" b="1" dirty="0" smtClean="0">
                          <a:solidFill>
                            <a:srgbClr val="C00000"/>
                          </a:solidFill>
                        </a:rPr>
                        <a:t>GDP</a:t>
                      </a:r>
                      <a:r>
                        <a:rPr lang="zh-CN" altLang="en-US" sz="2400" b="1" dirty="0" smtClean="0">
                          <a:solidFill>
                            <a:srgbClr val="C00000"/>
                          </a:solidFill>
                        </a:rPr>
                        <a:t>到个人可支配收入</a:t>
                      </a:r>
                      <a:r>
                        <a:rPr lang="en-US" altLang="zh-CN" sz="2400" b="1" dirty="0" smtClean="0">
                          <a:solidFill>
                            <a:srgbClr val="C00000"/>
                          </a:solidFill>
                        </a:rPr>
                        <a:t>DPI    </a:t>
                      </a:r>
                      <a:r>
                        <a:rPr lang="zh-CN" altLang="en-US" sz="2000" dirty="0" smtClean="0">
                          <a:solidFill>
                            <a:srgbClr val="C00000"/>
                          </a:solidFill>
                        </a:rPr>
                        <a:t>（单位：</a:t>
                      </a:r>
                      <a:r>
                        <a:rPr lang="en-US" altLang="zh-CN" sz="2000" dirty="0" smtClean="0">
                          <a:solidFill>
                            <a:srgbClr val="C00000"/>
                          </a:solidFill>
                        </a:rPr>
                        <a:t>10</a:t>
                      </a:r>
                      <a:r>
                        <a:rPr lang="zh-CN" altLang="en-US" sz="2000" dirty="0" smtClean="0">
                          <a:solidFill>
                            <a:srgbClr val="C00000"/>
                          </a:solidFill>
                        </a:rPr>
                        <a:t>亿美元）</a:t>
                      </a:r>
                      <a:endParaRPr lang="zh-CN" altLang="en-US" sz="2000" dirty="0">
                        <a:solidFill>
                          <a:srgbClr val="C00000"/>
                        </a:solidFill>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530194">
                <a:tc>
                  <a:txBody>
                    <a:bodyPr/>
                    <a:lstStyle/>
                    <a:p>
                      <a:r>
                        <a:rPr lang="en-US" altLang="zh-CN" dirty="0" smtClean="0"/>
                        <a:t>GDP</a:t>
                      </a:r>
                      <a:endParaRPr lang="zh-CN" altLang="en-US" dirty="0"/>
                    </a:p>
                  </a:txBody>
                  <a:tcPr/>
                </a:tc>
                <a:tc>
                  <a:txBody>
                    <a:bodyPr/>
                    <a:lstStyle/>
                    <a:p>
                      <a:endParaRPr lang="zh-CN" altLang="en-US"/>
                    </a:p>
                  </a:txBody>
                  <a:tcPr/>
                </a:tc>
                <a:tc>
                  <a:txBody>
                    <a:bodyPr/>
                    <a:lstStyle/>
                    <a:p>
                      <a:r>
                        <a:rPr lang="en-US" altLang="zh-CN" dirty="0" smtClean="0"/>
                        <a:t>14441.4</a:t>
                      </a:r>
                      <a:endParaRPr lang="zh-CN" altLang="en-US" dirty="0"/>
                    </a:p>
                  </a:txBody>
                  <a:tcPr/>
                </a:tc>
                <a:tc>
                  <a:txBody>
                    <a:bodyPr/>
                    <a:lstStyle/>
                    <a:p>
                      <a:endParaRPr lang="zh-CN" altLang="en-US"/>
                    </a:p>
                  </a:txBody>
                  <a:tcPr/>
                </a:tc>
                <a:tc>
                  <a:txBody>
                    <a:bodyPr/>
                    <a:lstStyle/>
                    <a:p>
                      <a:r>
                        <a:rPr lang="en-US" altLang="zh-CN" dirty="0" smtClean="0">
                          <a:solidFill>
                            <a:srgbClr val="FF0000"/>
                          </a:solidFill>
                        </a:rPr>
                        <a:t>—</a:t>
                      </a:r>
                      <a:r>
                        <a:rPr lang="zh-CN" altLang="en-US" dirty="0" smtClean="0">
                          <a:solidFill>
                            <a:schemeClr val="dk1"/>
                          </a:solidFill>
                        </a:rPr>
                        <a:t>社会保险税</a:t>
                      </a:r>
                      <a:endParaRPr lang="zh-CN" altLang="en-US" dirty="0"/>
                    </a:p>
                  </a:txBody>
                  <a:tcPr/>
                </a:tc>
                <a:tc>
                  <a:txBody>
                    <a:bodyPr/>
                    <a:lstStyle/>
                    <a:p>
                      <a:r>
                        <a:rPr lang="en-US" altLang="zh-CN" sz="1400" dirty="0" smtClean="0"/>
                        <a:t>990.6</a:t>
                      </a:r>
                      <a:endParaRPr lang="zh-CN" altLang="en-US" sz="1400" dirty="0"/>
                    </a:p>
                  </a:txBody>
                  <a:tcPr/>
                </a:tc>
                <a:tc>
                  <a:txBody>
                    <a:bodyPr/>
                    <a:lstStyle/>
                    <a:p>
                      <a:endParaRPr lang="zh-CN" altLang="en-US" sz="1600" dirty="0"/>
                    </a:p>
                  </a:txBody>
                  <a:tcPr/>
                </a:tc>
              </a:tr>
              <a:tr h="760400">
                <a:tc>
                  <a:txBody>
                    <a:bodyPr/>
                    <a:lstStyle/>
                    <a:p>
                      <a:r>
                        <a:rPr lang="en-US" altLang="zh-CN" sz="2400" dirty="0" smtClean="0">
                          <a:solidFill>
                            <a:srgbClr val="FF0000"/>
                          </a:solidFill>
                        </a:rPr>
                        <a:t>+ </a:t>
                      </a:r>
                      <a:r>
                        <a:rPr lang="zh-CN" altLang="en-US" dirty="0" smtClean="0"/>
                        <a:t>本国居民来自国外的要素收入</a:t>
                      </a:r>
                      <a:endParaRPr lang="zh-CN" altLang="en-US" dirty="0"/>
                    </a:p>
                  </a:txBody>
                  <a:tcPr/>
                </a:tc>
                <a:tc>
                  <a:txBody>
                    <a:bodyPr/>
                    <a:lstStyle/>
                    <a:p>
                      <a:r>
                        <a:rPr lang="en-US" altLang="zh-CN" sz="1400" dirty="0" smtClean="0"/>
                        <a:t>809.2</a:t>
                      </a:r>
                      <a:endParaRPr lang="zh-CN" altLang="en-US" sz="1400" dirty="0"/>
                    </a:p>
                  </a:txBody>
                  <a:tcPr/>
                </a:tc>
                <a:tc>
                  <a:txBody>
                    <a:bodyPr/>
                    <a:lstStyle/>
                    <a:p>
                      <a:endParaRPr lang="zh-CN" altLang="en-US" sz="1400"/>
                    </a:p>
                  </a:txBody>
                  <a:tcPr/>
                </a:tc>
                <a:tc>
                  <a:txBody>
                    <a:bodyPr/>
                    <a:lstStyle/>
                    <a:p>
                      <a:endParaRPr lang="zh-CN" altLang="en-US"/>
                    </a:p>
                  </a:txBody>
                  <a:tcPr/>
                </a:tc>
                <a:tc>
                  <a:txBody>
                    <a:bodyPr/>
                    <a:lstStyle/>
                    <a:p>
                      <a:r>
                        <a:rPr lang="en-US" altLang="zh-CN" dirty="0" smtClean="0">
                          <a:solidFill>
                            <a:srgbClr val="FF0000"/>
                          </a:solidFill>
                        </a:rPr>
                        <a:t>—</a:t>
                      </a:r>
                      <a:r>
                        <a:rPr lang="zh-CN" altLang="en-US" dirty="0" smtClean="0">
                          <a:solidFill>
                            <a:schemeClr val="dk1"/>
                          </a:solidFill>
                        </a:rPr>
                        <a:t>政府所经营企业当前盈余</a:t>
                      </a:r>
                      <a:endParaRPr lang="zh-CN" altLang="en-US" dirty="0"/>
                    </a:p>
                  </a:txBody>
                  <a:tcPr/>
                </a:tc>
                <a:tc>
                  <a:txBody>
                    <a:bodyPr/>
                    <a:lstStyle/>
                    <a:p>
                      <a:r>
                        <a:rPr lang="en-US" altLang="zh-CN" sz="1400" dirty="0" smtClean="0"/>
                        <a:t>—6.9</a:t>
                      </a:r>
                      <a:endParaRPr lang="zh-CN" altLang="en-US" sz="1400" dirty="0"/>
                    </a:p>
                  </a:txBody>
                  <a:tcPr/>
                </a:tc>
                <a:tc>
                  <a:txBody>
                    <a:bodyPr/>
                    <a:lstStyle/>
                    <a:p>
                      <a:endParaRPr lang="zh-CN" altLang="en-US" sz="1600" dirty="0"/>
                    </a:p>
                  </a:txBody>
                  <a:tcPr/>
                </a:tc>
              </a:tr>
              <a:tr h="665350">
                <a:tc>
                  <a:txBody>
                    <a:bodyPr/>
                    <a:lstStyle/>
                    <a:p>
                      <a:r>
                        <a:rPr lang="en-US" altLang="zh-CN" dirty="0" smtClean="0">
                          <a:solidFill>
                            <a:srgbClr val="FF0000"/>
                          </a:solidFill>
                        </a:rPr>
                        <a:t>—</a:t>
                      </a:r>
                      <a:r>
                        <a:rPr lang="zh-CN" altLang="en-US" dirty="0" smtClean="0"/>
                        <a:t>本国支付给外国居民的要素收入</a:t>
                      </a:r>
                      <a:endParaRPr lang="zh-CN" altLang="en-US" dirty="0"/>
                    </a:p>
                  </a:txBody>
                  <a:tcPr/>
                </a:tc>
                <a:tc>
                  <a:txBody>
                    <a:bodyPr/>
                    <a:lstStyle/>
                    <a:p>
                      <a:r>
                        <a:rPr lang="en-US" altLang="zh-CN" sz="1400" dirty="0" smtClean="0"/>
                        <a:t>667.3</a:t>
                      </a:r>
                      <a:endParaRPr lang="zh-CN" altLang="en-US" sz="1400" dirty="0"/>
                    </a:p>
                  </a:txBody>
                  <a:tcPr/>
                </a:tc>
                <a:tc>
                  <a:txBody>
                    <a:bodyPr/>
                    <a:lstStyle/>
                    <a:p>
                      <a:endParaRPr lang="zh-CN" altLang="en-US" sz="1400"/>
                    </a:p>
                  </a:txBody>
                  <a:tcPr/>
                </a:tc>
                <a:tc>
                  <a:txBody>
                    <a:bodyPr/>
                    <a:lstStyle/>
                    <a:p>
                      <a:endParaRPr lang="zh-CN" altLang="en-US"/>
                    </a:p>
                  </a:txBody>
                  <a:tcPr/>
                </a:tc>
                <a:tc>
                  <a:txBody>
                    <a:bodyPr/>
                    <a:lstStyle/>
                    <a:p>
                      <a:r>
                        <a:rPr lang="en-US" altLang="zh-CN" dirty="0" smtClean="0">
                          <a:solidFill>
                            <a:srgbClr val="FF0000"/>
                          </a:solidFill>
                        </a:rPr>
                        <a:t>—</a:t>
                      </a:r>
                      <a:r>
                        <a:rPr lang="zh-CN" altLang="en-US" dirty="0" smtClean="0">
                          <a:solidFill>
                            <a:schemeClr val="dk1"/>
                          </a:solidFill>
                        </a:rPr>
                        <a:t>企业当前转移支付</a:t>
                      </a:r>
                      <a:endParaRPr lang="zh-CN" altLang="en-US" dirty="0"/>
                    </a:p>
                  </a:txBody>
                  <a:tcPr/>
                </a:tc>
                <a:tc>
                  <a:txBody>
                    <a:bodyPr/>
                    <a:lstStyle/>
                    <a:p>
                      <a:r>
                        <a:rPr lang="en-US" altLang="zh-CN" sz="1400" dirty="0" smtClean="0"/>
                        <a:t>118.8</a:t>
                      </a:r>
                      <a:endParaRPr lang="zh-CN" altLang="en-US" sz="1400" dirty="0"/>
                    </a:p>
                  </a:txBody>
                  <a:tcPr/>
                </a:tc>
                <a:tc>
                  <a:txBody>
                    <a:bodyPr/>
                    <a:lstStyle/>
                    <a:p>
                      <a:endParaRPr lang="zh-CN" altLang="en-US" sz="1600" dirty="0"/>
                    </a:p>
                  </a:txBody>
                  <a:tcPr/>
                </a:tc>
              </a:tr>
              <a:tr h="530194">
                <a:tc>
                  <a:txBody>
                    <a:bodyPr/>
                    <a:lstStyle/>
                    <a:p>
                      <a:r>
                        <a:rPr lang="en-US" altLang="zh-CN" sz="2400" dirty="0" smtClean="0">
                          <a:solidFill>
                            <a:srgbClr val="FF0000"/>
                          </a:solidFill>
                        </a:rPr>
                        <a:t>=</a:t>
                      </a:r>
                      <a:r>
                        <a:rPr lang="en-US" altLang="zh-CN" dirty="0" smtClean="0"/>
                        <a:t>GNP</a:t>
                      </a:r>
                      <a:endParaRPr lang="zh-CN" altLang="en-US" dirty="0"/>
                    </a:p>
                  </a:txBody>
                  <a:tcPr/>
                </a:tc>
                <a:tc>
                  <a:txBody>
                    <a:bodyPr/>
                    <a:lstStyle/>
                    <a:p>
                      <a:endParaRPr lang="zh-CN" altLang="en-US" sz="1400" dirty="0"/>
                    </a:p>
                  </a:txBody>
                  <a:tcPr/>
                </a:tc>
                <a:tc>
                  <a:txBody>
                    <a:bodyPr/>
                    <a:lstStyle/>
                    <a:p>
                      <a:r>
                        <a:rPr lang="en-US" altLang="zh-CN" sz="1400" dirty="0" smtClean="0"/>
                        <a:t>14583.3</a:t>
                      </a:r>
                      <a:endParaRPr lang="zh-CN" altLang="en-US" sz="1400" dirty="0"/>
                    </a:p>
                  </a:txBody>
                  <a:tcPr/>
                </a:tc>
                <a:tc>
                  <a:txBody>
                    <a:bodyPr/>
                    <a:lstStyle/>
                    <a:p>
                      <a:endParaRPr lang="zh-CN" altLang="en-US"/>
                    </a:p>
                  </a:txBody>
                  <a:tcPr/>
                </a:tc>
                <a:tc>
                  <a:txBody>
                    <a:bodyPr/>
                    <a:lstStyle/>
                    <a:p>
                      <a:r>
                        <a:rPr lang="en-US" altLang="zh-CN" sz="1800" dirty="0" smtClean="0">
                          <a:solidFill>
                            <a:srgbClr val="FF0000"/>
                          </a:solidFill>
                        </a:rPr>
                        <a:t>+ </a:t>
                      </a:r>
                      <a:r>
                        <a:rPr lang="zh-CN" altLang="en-US" sz="1800" dirty="0" smtClean="0">
                          <a:solidFill>
                            <a:schemeClr val="dk1"/>
                          </a:solidFill>
                        </a:rPr>
                        <a:t>个人资产收入</a:t>
                      </a:r>
                      <a:endParaRPr lang="zh-CN" altLang="en-US" dirty="0"/>
                    </a:p>
                  </a:txBody>
                  <a:tcPr/>
                </a:tc>
                <a:tc>
                  <a:txBody>
                    <a:bodyPr/>
                    <a:lstStyle/>
                    <a:p>
                      <a:r>
                        <a:rPr lang="en-US" altLang="zh-CN" sz="1400" dirty="0" smtClean="0"/>
                        <a:t>1994.4</a:t>
                      </a:r>
                      <a:endParaRPr lang="zh-CN" altLang="en-US" sz="1400" dirty="0"/>
                    </a:p>
                  </a:txBody>
                  <a:tcPr/>
                </a:tc>
                <a:tc>
                  <a:txBody>
                    <a:bodyPr/>
                    <a:lstStyle/>
                    <a:p>
                      <a:endParaRPr lang="zh-CN" altLang="en-US" sz="1600" dirty="0"/>
                    </a:p>
                  </a:txBody>
                  <a:tcPr/>
                </a:tc>
              </a:tr>
              <a:tr h="530194">
                <a:tc>
                  <a:txBody>
                    <a:bodyPr/>
                    <a:lstStyle/>
                    <a:p>
                      <a:r>
                        <a:rPr lang="en-US" altLang="zh-CN" dirty="0" smtClean="0">
                          <a:solidFill>
                            <a:srgbClr val="FF0000"/>
                          </a:solidFill>
                        </a:rPr>
                        <a:t>—</a:t>
                      </a:r>
                      <a:r>
                        <a:rPr lang="zh-CN" altLang="en-US" dirty="0" smtClean="0">
                          <a:solidFill>
                            <a:schemeClr val="dk1"/>
                          </a:solidFill>
                        </a:rPr>
                        <a:t>固定资产消耗</a:t>
                      </a:r>
                      <a:endParaRPr lang="zh-CN" altLang="en-US" dirty="0"/>
                    </a:p>
                  </a:txBody>
                  <a:tcPr/>
                </a:tc>
                <a:tc>
                  <a:txBody>
                    <a:bodyPr/>
                    <a:lstStyle/>
                    <a:p>
                      <a:r>
                        <a:rPr lang="en-US" altLang="zh-CN" sz="1400" dirty="0" smtClean="0"/>
                        <a:t>1847.1</a:t>
                      </a:r>
                      <a:endParaRPr lang="zh-CN" altLang="en-US" sz="1400" dirty="0"/>
                    </a:p>
                  </a:txBody>
                  <a:tcPr/>
                </a:tc>
                <a:tc>
                  <a:txBody>
                    <a:bodyPr/>
                    <a:lstStyle/>
                    <a:p>
                      <a:endParaRPr lang="zh-CN" altLang="en-US" sz="1400"/>
                    </a:p>
                  </a:txBody>
                  <a:tcPr/>
                </a:tc>
                <a:tc>
                  <a:txBody>
                    <a:bodyPr/>
                    <a:lstStyle/>
                    <a:p>
                      <a:endParaRPr lang="zh-CN" altLang="en-US"/>
                    </a:p>
                  </a:txBody>
                  <a:tcPr/>
                </a:tc>
                <a:tc>
                  <a:txBody>
                    <a:bodyPr/>
                    <a:lstStyle/>
                    <a:p>
                      <a:r>
                        <a:rPr lang="en-US" altLang="zh-CN" sz="1800" dirty="0" smtClean="0">
                          <a:solidFill>
                            <a:srgbClr val="FF0000"/>
                          </a:solidFill>
                        </a:rPr>
                        <a:t>+ </a:t>
                      </a:r>
                      <a:r>
                        <a:rPr lang="zh-CN" altLang="en-US" sz="1800" dirty="0" smtClean="0">
                          <a:solidFill>
                            <a:schemeClr val="dk1"/>
                          </a:solidFill>
                        </a:rPr>
                        <a:t>个人当前接收的转移支付</a:t>
                      </a:r>
                      <a:endParaRPr lang="zh-CN" altLang="en-US" dirty="0"/>
                    </a:p>
                  </a:txBody>
                  <a:tcPr/>
                </a:tc>
                <a:tc>
                  <a:txBody>
                    <a:bodyPr/>
                    <a:lstStyle/>
                    <a:p>
                      <a:r>
                        <a:rPr lang="en-US" altLang="zh-CN" sz="1400" dirty="0" smtClean="0"/>
                        <a:t>1875.9</a:t>
                      </a:r>
                      <a:endParaRPr lang="zh-CN" altLang="en-US" sz="1400" dirty="0"/>
                    </a:p>
                  </a:txBody>
                  <a:tcPr/>
                </a:tc>
                <a:tc>
                  <a:txBody>
                    <a:bodyPr/>
                    <a:lstStyle/>
                    <a:p>
                      <a:endParaRPr lang="zh-CN" altLang="en-US" sz="1600" dirty="0"/>
                    </a:p>
                  </a:txBody>
                  <a:tcPr/>
                </a:tc>
              </a:tr>
              <a:tr h="530194">
                <a:tc>
                  <a:txBody>
                    <a:bodyPr/>
                    <a:lstStyle/>
                    <a:p>
                      <a:r>
                        <a:rPr lang="en-US" altLang="zh-CN" sz="1800" dirty="0" smtClean="0">
                          <a:solidFill>
                            <a:srgbClr val="FF0000"/>
                          </a:solidFill>
                        </a:rPr>
                        <a:t>=</a:t>
                      </a:r>
                      <a:r>
                        <a:rPr lang="en-US" altLang="zh-CN" sz="1800" dirty="0" smtClean="0">
                          <a:solidFill>
                            <a:schemeClr val="bg1"/>
                          </a:solidFill>
                        </a:rPr>
                        <a:t>NNP</a:t>
                      </a:r>
                      <a:endParaRPr lang="zh-CN" altLang="en-US" dirty="0">
                        <a:solidFill>
                          <a:schemeClr val="bg1"/>
                        </a:solidFill>
                      </a:endParaRPr>
                    </a:p>
                  </a:txBody>
                  <a:tcPr/>
                </a:tc>
                <a:tc>
                  <a:txBody>
                    <a:bodyPr/>
                    <a:lstStyle/>
                    <a:p>
                      <a:endParaRPr lang="zh-CN" altLang="en-US" sz="1400" dirty="0"/>
                    </a:p>
                  </a:txBody>
                  <a:tcPr/>
                </a:tc>
                <a:tc>
                  <a:txBody>
                    <a:bodyPr/>
                    <a:lstStyle/>
                    <a:p>
                      <a:r>
                        <a:rPr lang="en-US" altLang="zh-CN" sz="1400" dirty="0" smtClean="0"/>
                        <a:t>12736.2</a:t>
                      </a:r>
                      <a:endParaRPr lang="zh-CN" altLang="en-US" sz="1400" dirty="0"/>
                    </a:p>
                  </a:txBody>
                  <a:tcPr/>
                </a:tc>
                <a:tc>
                  <a:txBody>
                    <a:bodyPr/>
                    <a:lstStyle/>
                    <a:p>
                      <a:endParaRPr lang="zh-CN" altLang="en-US"/>
                    </a:p>
                  </a:txBody>
                  <a:tcPr/>
                </a:tc>
                <a:tc>
                  <a:txBody>
                    <a:bodyPr/>
                    <a:lstStyle/>
                    <a:p>
                      <a:r>
                        <a:rPr lang="en-US" altLang="zh-CN" sz="1800" dirty="0" smtClean="0">
                          <a:solidFill>
                            <a:srgbClr val="FF0000"/>
                          </a:solidFill>
                        </a:rPr>
                        <a:t>+ </a:t>
                      </a:r>
                      <a:r>
                        <a:rPr lang="zh-CN" altLang="en-US" sz="1800" dirty="0" smtClean="0">
                          <a:solidFill>
                            <a:schemeClr val="dk1"/>
                          </a:solidFill>
                        </a:rPr>
                        <a:t>统计误差</a:t>
                      </a:r>
                      <a:endParaRPr lang="zh-CN" altLang="en-US" dirty="0"/>
                    </a:p>
                  </a:txBody>
                  <a:tcPr/>
                </a:tc>
                <a:tc>
                  <a:txBody>
                    <a:bodyPr/>
                    <a:lstStyle/>
                    <a:p>
                      <a:r>
                        <a:rPr lang="en-US" altLang="zh-CN" sz="1400" dirty="0" smtClean="0"/>
                        <a:t>5.1</a:t>
                      </a:r>
                      <a:endParaRPr lang="zh-CN" altLang="en-US" sz="1400" dirty="0"/>
                    </a:p>
                  </a:txBody>
                  <a:tcPr/>
                </a:tc>
                <a:tc>
                  <a:txBody>
                    <a:bodyPr/>
                    <a:lstStyle/>
                    <a:p>
                      <a:endParaRPr lang="zh-CN" altLang="en-US" sz="1600" dirty="0"/>
                    </a:p>
                  </a:txBody>
                  <a:tcPr/>
                </a:tc>
              </a:tr>
              <a:tr h="530194">
                <a:tc>
                  <a:txBody>
                    <a:bodyPr/>
                    <a:lstStyle/>
                    <a:p>
                      <a:r>
                        <a:rPr lang="en-US" altLang="zh-CN" dirty="0" smtClean="0">
                          <a:solidFill>
                            <a:srgbClr val="FF0000"/>
                          </a:solidFill>
                        </a:rPr>
                        <a:t>—</a:t>
                      </a:r>
                      <a:r>
                        <a:rPr lang="zh-CN" altLang="en-US" dirty="0" smtClean="0">
                          <a:solidFill>
                            <a:schemeClr val="dk1"/>
                          </a:solidFill>
                        </a:rPr>
                        <a:t>统计误差</a:t>
                      </a:r>
                      <a:endParaRPr lang="zh-CN" altLang="en-US" dirty="0"/>
                    </a:p>
                  </a:txBody>
                  <a:tcPr/>
                </a:tc>
                <a:tc>
                  <a:txBody>
                    <a:bodyPr/>
                    <a:lstStyle/>
                    <a:p>
                      <a:r>
                        <a:rPr lang="en-US" altLang="zh-CN" sz="1400" dirty="0" smtClean="0"/>
                        <a:t>101.0</a:t>
                      </a:r>
                      <a:endParaRPr lang="zh-CN" altLang="en-US" sz="1400" dirty="0"/>
                    </a:p>
                  </a:txBody>
                  <a:tcPr/>
                </a:tc>
                <a:tc>
                  <a:txBody>
                    <a:bodyPr/>
                    <a:lstStyle/>
                    <a:p>
                      <a:endParaRPr lang="zh-CN" altLang="en-US" sz="1400"/>
                    </a:p>
                  </a:txBody>
                  <a:tcPr/>
                </a:tc>
                <a:tc>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rgbClr val="FF0000"/>
                          </a:solidFill>
                        </a:rPr>
                        <a:t>=</a:t>
                      </a:r>
                      <a:r>
                        <a:rPr lang="zh-CN" altLang="en-US" sz="1800" dirty="0" smtClean="0">
                          <a:solidFill>
                            <a:schemeClr val="dk1"/>
                          </a:solidFill>
                        </a:rPr>
                        <a:t>个人收入</a:t>
                      </a:r>
                      <a:r>
                        <a:rPr lang="en-US" altLang="zh-CN" sz="1800" dirty="0" smtClean="0">
                          <a:solidFill>
                            <a:schemeClr val="dk1"/>
                          </a:solidFill>
                        </a:rPr>
                        <a:t>PI</a:t>
                      </a:r>
                      <a:endParaRPr lang="zh-CN" altLang="en-US" dirty="0"/>
                    </a:p>
                  </a:txBody>
                  <a:tcPr/>
                </a:tc>
                <a:tc>
                  <a:txBody>
                    <a:bodyPr/>
                    <a:lstStyle/>
                    <a:p>
                      <a:endParaRPr lang="zh-CN" altLang="en-US" sz="1400" dirty="0"/>
                    </a:p>
                  </a:txBody>
                  <a:tcPr/>
                </a:tc>
                <a:tc>
                  <a:txBody>
                    <a:bodyPr/>
                    <a:lstStyle/>
                    <a:p>
                      <a:r>
                        <a:rPr lang="en-US" altLang="zh-CN" sz="1600" dirty="0" smtClean="0"/>
                        <a:t>12238.8</a:t>
                      </a:r>
                      <a:endParaRPr lang="zh-CN" altLang="en-US" sz="1600" dirty="0"/>
                    </a:p>
                  </a:txBody>
                  <a:tcPr/>
                </a:tc>
              </a:tr>
              <a:tr h="530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rgbClr val="FF0000"/>
                          </a:solidFill>
                        </a:rPr>
                        <a:t>=</a:t>
                      </a:r>
                      <a:r>
                        <a:rPr lang="zh-CN" altLang="en-US" sz="1800" dirty="0" smtClean="0">
                          <a:solidFill>
                            <a:schemeClr val="bg1"/>
                          </a:solidFill>
                        </a:rPr>
                        <a:t>国民收入</a:t>
                      </a:r>
                      <a:r>
                        <a:rPr lang="en-US" altLang="zh-CN" dirty="0" smtClean="0"/>
                        <a:t>NI</a:t>
                      </a:r>
                      <a:endParaRPr lang="zh-CN" altLang="en-US" dirty="0"/>
                    </a:p>
                  </a:txBody>
                  <a:tcPr/>
                </a:tc>
                <a:tc>
                  <a:txBody>
                    <a:bodyPr/>
                    <a:lstStyle/>
                    <a:p>
                      <a:endParaRPr lang="zh-CN" altLang="en-US" sz="1400" dirty="0"/>
                    </a:p>
                  </a:txBody>
                  <a:tcPr/>
                </a:tc>
                <a:tc>
                  <a:txBody>
                    <a:bodyPr/>
                    <a:lstStyle/>
                    <a:p>
                      <a:r>
                        <a:rPr lang="en-US" altLang="zh-CN" sz="1400" dirty="0" smtClean="0"/>
                        <a:t>12635.2</a:t>
                      </a:r>
                      <a:endParaRPr lang="zh-CN" altLang="en-US" sz="1400" dirty="0"/>
                    </a:p>
                  </a:txBody>
                  <a:tcPr/>
                </a:tc>
                <a:tc>
                  <a:txBody>
                    <a:bodyPr/>
                    <a:lstStyle/>
                    <a:p>
                      <a:endParaRPr lang="zh-CN" altLang="en-US"/>
                    </a:p>
                  </a:txBody>
                  <a:tcPr/>
                </a:tc>
                <a:tc>
                  <a:txBody>
                    <a:bodyPr/>
                    <a:lstStyle/>
                    <a:p>
                      <a:r>
                        <a:rPr lang="en-US" altLang="zh-CN" dirty="0" smtClean="0">
                          <a:solidFill>
                            <a:srgbClr val="FF0000"/>
                          </a:solidFill>
                        </a:rPr>
                        <a:t>—</a:t>
                      </a:r>
                      <a:r>
                        <a:rPr lang="zh-CN" altLang="en-US" dirty="0" smtClean="0">
                          <a:solidFill>
                            <a:schemeClr val="dk1"/>
                          </a:solidFill>
                        </a:rPr>
                        <a:t>个人所得税和非税支付</a:t>
                      </a:r>
                      <a:endParaRPr lang="zh-CN" altLang="en-US" dirty="0"/>
                    </a:p>
                  </a:txBody>
                  <a:tcPr/>
                </a:tc>
                <a:tc>
                  <a:txBody>
                    <a:bodyPr/>
                    <a:lstStyle/>
                    <a:p>
                      <a:r>
                        <a:rPr lang="en-US" altLang="zh-CN" sz="1400" dirty="0" smtClean="0"/>
                        <a:t>1432.4</a:t>
                      </a:r>
                      <a:endParaRPr lang="zh-CN" altLang="en-US" sz="1400" dirty="0"/>
                    </a:p>
                  </a:txBody>
                  <a:tcPr/>
                </a:tc>
                <a:tc>
                  <a:txBody>
                    <a:bodyPr/>
                    <a:lstStyle/>
                    <a:p>
                      <a:endParaRPr lang="zh-CN" altLang="en-US" sz="1600" dirty="0"/>
                    </a:p>
                  </a:txBody>
                  <a:tcPr/>
                </a:tc>
              </a:tr>
              <a:tr h="665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a:t>
                      </a:r>
                      <a:r>
                        <a:rPr lang="zh-CN" altLang="en-US" dirty="0" smtClean="0">
                          <a:solidFill>
                            <a:schemeClr val="dk1"/>
                          </a:solidFill>
                        </a:rPr>
                        <a:t>包含存货价值和资本消耗调整的公司利润</a:t>
                      </a:r>
                      <a:endParaRPr lang="zh-CN" altLang="en-US" dirty="0"/>
                    </a:p>
                  </a:txBody>
                  <a:tcPr/>
                </a:tc>
                <a:tc>
                  <a:txBody>
                    <a:bodyPr/>
                    <a:lstStyle/>
                    <a:p>
                      <a:r>
                        <a:rPr lang="en-US" altLang="zh-CN" sz="1400" dirty="0" smtClean="0"/>
                        <a:t>1360.4</a:t>
                      </a:r>
                      <a:endParaRPr lang="zh-CN" altLang="en-US" sz="1400" dirty="0"/>
                    </a:p>
                  </a:txBody>
                  <a:tcPr/>
                </a:tc>
                <a:tc>
                  <a:txBody>
                    <a:bodyPr/>
                    <a:lstStyle/>
                    <a:p>
                      <a:endParaRPr lang="zh-CN" altLang="en-US" sz="1400" dirty="0"/>
                    </a:p>
                  </a:txBody>
                  <a:tcPr/>
                </a:tc>
                <a:tc>
                  <a:txBody>
                    <a:bodyPr/>
                    <a:lstStyle/>
                    <a:p>
                      <a:endParaRPr lang="zh-CN" altLang="en-US"/>
                    </a:p>
                  </a:txBody>
                  <a:tcPr/>
                </a:tc>
                <a:tc>
                  <a:txBody>
                    <a:bodyPr/>
                    <a:lstStyle/>
                    <a:p>
                      <a:r>
                        <a:rPr lang="en-US" altLang="zh-CN" sz="2400" dirty="0" smtClean="0">
                          <a:solidFill>
                            <a:srgbClr val="FF0000"/>
                          </a:solidFill>
                        </a:rPr>
                        <a:t>=</a:t>
                      </a:r>
                      <a:r>
                        <a:rPr lang="zh-CN" altLang="en-US" sz="1800" dirty="0" smtClean="0">
                          <a:solidFill>
                            <a:schemeClr val="dk1"/>
                          </a:solidFill>
                        </a:rPr>
                        <a:t>个人可支配收入</a:t>
                      </a:r>
                      <a:r>
                        <a:rPr lang="en-US" altLang="zh-CN" sz="1800" dirty="0" smtClean="0">
                          <a:solidFill>
                            <a:schemeClr val="dk1"/>
                          </a:solidFill>
                        </a:rPr>
                        <a:t>DPI</a:t>
                      </a:r>
                      <a:endParaRPr lang="zh-CN" altLang="en-US" dirty="0"/>
                    </a:p>
                  </a:txBody>
                  <a:tcPr/>
                </a:tc>
                <a:tc>
                  <a:txBody>
                    <a:bodyPr/>
                    <a:lstStyle/>
                    <a:p>
                      <a:endParaRPr lang="zh-CN" altLang="en-US" sz="1400" dirty="0"/>
                    </a:p>
                  </a:txBody>
                  <a:tcPr/>
                </a:tc>
                <a:tc>
                  <a:txBody>
                    <a:bodyPr/>
                    <a:lstStyle/>
                    <a:p>
                      <a:r>
                        <a:rPr lang="en-US" altLang="zh-CN" sz="1600" dirty="0" smtClean="0"/>
                        <a:t>10806.4</a:t>
                      </a:r>
                      <a:endParaRPr lang="zh-CN" altLang="en-US" sz="1600" dirty="0"/>
                    </a:p>
                  </a:txBody>
                  <a:tcPr/>
                </a:tc>
              </a:tr>
              <a:tr h="530194">
                <a:tc>
                  <a:txBody>
                    <a:bodyPr/>
                    <a:lstStyle/>
                    <a:p>
                      <a:r>
                        <a:rPr lang="en-US" altLang="zh-CN" dirty="0" smtClean="0">
                          <a:solidFill>
                            <a:srgbClr val="FF0000"/>
                          </a:solidFill>
                        </a:rPr>
                        <a:t>—</a:t>
                      </a:r>
                      <a:r>
                        <a:rPr lang="zh-CN" altLang="en-US" dirty="0" smtClean="0">
                          <a:solidFill>
                            <a:schemeClr val="dk1"/>
                          </a:solidFill>
                        </a:rPr>
                        <a:t>净税收</a:t>
                      </a:r>
                      <a:endParaRPr lang="zh-CN" altLang="en-US" dirty="0"/>
                    </a:p>
                  </a:txBody>
                  <a:tcPr/>
                </a:tc>
                <a:tc>
                  <a:txBody>
                    <a:bodyPr/>
                    <a:lstStyle/>
                    <a:p>
                      <a:r>
                        <a:rPr lang="en-US" altLang="zh-CN" sz="1400" dirty="0" smtClean="0"/>
                        <a:t>993.8</a:t>
                      </a:r>
                      <a:endParaRPr lang="zh-CN" altLang="en-US" sz="1400" dirty="0"/>
                    </a:p>
                  </a:txBody>
                  <a:tcPr/>
                </a:tc>
                <a:tc>
                  <a:txBody>
                    <a:bodyPr/>
                    <a:lstStyle/>
                    <a:p>
                      <a:endParaRPr lang="zh-CN" altLang="en-US" sz="1400" dirty="0"/>
                    </a:p>
                  </a:txBody>
                  <a:tcPr/>
                </a:tc>
                <a:tc>
                  <a:txBody>
                    <a:bodyPr/>
                    <a:lstStyle/>
                    <a:p>
                      <a:endParaRPr lang="zh-CN" altLang="en-US"/>
                    </a:p>
                  </a:txBody>
                  <a:tcPr/>
                </a:tc>
                <a:tc>
                  <a:txBody>
                    <a:bodyPr/>
                    <a:lstStyle/>
                    <a:p>
                      <a:r>
                        <a:rPr lang="en-US" altLang="zh-CN" dirty="0" smtClean="0">
                          <a:solidFill>
                            <a:srgbClr val="FF0000"/>
                          </a:solidFill>
                        </a:rPr>
                        <a:t>—</a:t>
                      </a:r>
                      <a:r>
                        <a:rPr lang="zh-CN" altLang="en-US" dirty="0" smtClean="0">
                          <a:solidFill>
                            <a:schemeClr val="dk1"/>
                          </a:solidFill>
                        </a:rPr>
                        <a:t>个人各项支出</a:t>
                      </a:r>
                      <a:endParaRPr lang="zh-CN" altLang="en-US" dirty="0"/>
                    </a:p>
                  </a:txBody>
                  <a:tcPr/>
                </a:tc>
                <a:tc>
                  <a:txBody>
                    <a:bodyPr/>
                    <a:lstStyle/>
                    <a:p>
                      <a:r>
                        <a:rPr lang="en-US" altLang="zh-CN" sz="1400" dirty="0" smtClean="0"/>
                        <a:t>10520.0</a:t>
                      </a:r>
                      <a:endParaRPr lang="zh-CN" altLang="en-US" sz="1400" dirty="0"/>
                    </a:p>
                  </a:txBody>
                  <a:tcPr/>
                </a:tc>
                <a:tc>
                  <a:txBody>
                    <a:bodyPr/>
                    <a:lstStyle/>
                    <a:p>
                      <a:endParaRPr lang="zh-CN" altLang="en-US" sz="1600" dirty="0"/>
                    </a:p>
                  </a:txBody>
                  <a:tcPr/>
                </a:tc>
              </a:tr>
              <a:tr h="530194">
                <a:tc>
                  <a:txBody>
                    <a:bodyPr/>
                    <a:lstStyle/>
                    <a:p>
                      <a:r>
                        <a:rPr lang="en-US" altLang="zh-CN" dirty="0" smtClean="0">
                          <a:solidFill>
                            <a:srgbClr val="FF0000"/>
                          </a:solidFill>
                        </a:rPr>
                        <a:t>—</a:t>
                      </a:r>
                      <a:r>
                        <a:rPr lang="zh-CN" altLang="en-US" dirty="0" smtClean="0">
                          <a:solidFill>
                            <a:schemeClr val="dk1"/>
                          </a:solidFill>
                        </a:rPr>
                        <a:t>净利息</a:t>
                      </a:r>
                      <a:endParaRPr lang="zh-CN" altLang="en-US" dirty="0"/>
                    </a:p>
                  </a:txBody>
                  <a:tcPr/>
                </a:tc>
                <a:tc>
                  <a:txBody>
                    <a:bodyPr/>
                    <a:lstStyle/>
                    <a:p>
                      <a:r>
                        <a:rPr lang="en-US" altLang="zh-CN" sz="1400" dirty="0" smtClean="0"/>
                        <a:t>815.1</a:t>
                      </a:r>
                      <a:endParaRPr lang="zh-CN" altLang="en-US" sz="1400" dirty="0"/>
                    </a:p>
                  </a:txBody>
                  <a:tcPr/>
                </a:tc>
                <a:tc>
                  <a:txBody>
                    <a:bodyPr/>
                    <a:lstStyle/>
                    <a:p>
                      <a:endParaRPr lang="zh-CN" altLang="en-US" sz="1400" dirty="0"/>
                    </a:p>
                  </a:txBody>
                  <a:tcPr/>
                </a:tc>
                <a:tc>
                  <a:txBody>
                    <a:bodyPr/>
                    <a:lstStyle/>
                    <a:p>
                      <a:endParaRPr lang="zh-CN" altLang="en-US"/>
                    </a:p>
                  </a:txBody>
                  <a:tcPr/>
                </a:tc>
                <a:tc>
                  <a:txBody>
                    <a:bodyPr/>
                    <a:lstStyle/>
                    <a:p>
                      <a:r>
                        <a:rPr lang="en-US" altLang="zh-CN" sz="2400" dirty="0" smtClean="0">
                          <a:solidFill>
                            <a:srgbClr val="FF0000"/>
                          </a:solidFill>
                        </a:rPr>
                        <a:t>=</a:t>
                      </a:r>
                      <a:r>
                        <a:rPr lang="zh-CN" altLang="en-US" sz="1800" dirty="0" smtClean="0">
                          <a:solidFill>
                            <a:schemeClr val="dk1"/>
                          </a:solidFill>
                        </a:rPr>
                        <a:t>个人储蓄</a:t>
                      </a:r>
                      <a:endParaRPr lang="zh-CN" altLang="en-US" dirty="0"/>
                    </a:p>
                  </a:txBody>
                  <a:tcPr/>
                </a:tc>
                <a:tc>
                  <a:txBody>
                    <a:bodyPr/>
                    <a:lstStyle/>
                    <a:p>
                      <a:endParaRPr lang="zh-CN" altLang="en-US" sz="1400" dirty="0"/>
                    </a:p>
                  </a:txBody>
                  <a:tcPr/>
                </a:tc>
                <a:tc>
                  <a:txBody>
                    <a:bodyPr/>
                    <a:lstStyle/>
                    <a:p>
                      <a:r>
                        <a:rPr lang="en-US" altLang="zh-CN" sz="1600" dirty="0" smtClean="0"/>
                        <a:t>286.4</a:t>
                      </a:r>
                      <a:endParaRPr lang="zh-CN" altLang="en-US" sz="1600" dirty="0"/>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568952" cy="908720"/>
          </a:xfrm>
        </p:spPr>
        <p:txBody>
          <a:bodyPr>
            <a:noAutofit/>
          </a:bodyPr>
          <a:lstStyle/>
          <a:p>
            <a:r>
              <a:rPr lang="zh-CN" altLang="en-US" sz="3200" b="1" dirty="0" smtClean="0">
                <a:solidFill>
                  <a:srgbClr val="FF0000"/>
                </a:solidFill>
              </a:rPr>
              <a:t>世界行公布的</a:t>
            </a:r>
            <a:r>
              <a:rPr lang="en-US" altLang="zh-CN" sz="3200" b="1" dirty="0" smtClean="0">
                <a:solidFill>
                  <a:srgbClr val="FF0000"/>
                </a:solidFill>
              </a:rPr>
              <a:t>2003</a:t>
            </a:r>
            <a:r>
              <a:rPr lang="zh-CN" altLang="en-US" sz="3200" b="1" dirty="0" smtClean="0">
                <a:solidFill>
                  <a:srgbClr val="FF0000"/>
                </a:solidFill>
              </a:rPr>
              <a:t>年全世界的国内生产总值</a:t>
            </a:r>
            <a:endParaRPr lang="zh-CN" altLang="en-US" sz="3200" b="1" dirty="0">
              <a:solidFill>
                <a:srgbClr val="FF0000"/>
              </a:solidFill>
            </a:endParaRPr>
          </a:p>
        </p:txBody>
      </p:sp>
      <p:sp>
        <p:nvSpPr>
          <p:cNvPr id="3" name="内容占位符 2"/>
          <p:cNvSpPr>
            <a:spLocks noGrp="1"/>
          </p:cNvSpPr>
          <p:nvPr>
            <p:ph idx="1"/>
          </p:nvPr>
        </p:nvSpPr>
        <p:spPr/>
        <p:txBody>
          <a:bodyPr/>
          <a:lstStyle/>
          <a:p>
            <a:r>
              <a:rPr lang="zh-CN" altLang="en-US" sz="2800" dirty="0" smtClean="0"/>
              <a:t>全球总的</a:t>
            </a:r>
            <a:r>
              <a:rPr lang="en-US" altLang="zh-CN" sz="2800" dirty="0" smtClean="0"/>
              <a:t>GDP</a:t>
            </a:r>
            <a:r>
              <a:rPr lang="zh-CN" altLang="en-US" sz="2800" dirty="0" smtClean="0"/>
              <a:t>已经达到</a:t>
            </a:r>
            <a:r>
              <a:rPr lang="en-US" altLang="zh-CN" sz="2800" dirty="0" smtClean="0"/>
              <a:t>36</a:t>
            </a:r>
            <a:r>
              <a:rPr lang="zh-CN" altLang="en-US" sz="2800" dirty="0" smtClean="0"/>
              <a:t>万亿美元。其中有</a:t>
            </a:r>
            <a:r>
              <a:rPr lang="en-US" altLang="zh-CN" sz="2800" dirty="0" smtClean="0"/>
              <a:t>7</a:t>
            </a:r>
            <a:r>
              <a:rPr lang="zh-CN" altLang="en-US" sz="2800" dirty="0" smtClean="0"/>
              <a:t>个国家的</a:t>
            </a:r>
            <a:r>
              <a:rPr lang="en-US" altLang="zh-CN" sz="2800" dirty="0" smtClean="0"/>
              <a:t>GDP</a:t>
            </a:r>
            <a:r>
              <a:rPr lang="zh-CN" altLang="en-US" sz="2800" dirty="0" smtClean="0"/>
              <a:t>超过了</a:t>
            </a:r>
            <a:r>
              <a:rPr lang="en-US" altLang="zh-CN" sz="2800" dirty="0" smtClean="0"/>
              <a:t>1</a:t>
            </a:r>
            <a:r>
              <a:rPr lang="zh-CN" altLang="en-US" sz="2800" dirty="0" smtClean="0"/>
              <a:t>万亿美元：</a:t>
            </a:r>
            <a:r>
              <a:rPr lang="zh-CN" altLang="en-US" sz="2800" dirty="0" smtClean="0">
                <a:solidFill>
                  <a:srgbClr val="3399FF"/>
                </a:solidFill>
              </a:rPr>
              <a:t>美国居首位，国内生产总值达到了</a:t>
            </a:r>
            <a:r>
              <a:rPr lang="en-US" altLang="zh-CN" sz="2800" dirty="0" smtClean="0">
                <a:solidFill>
                  <a:srgbClr val="3399FF"/>
                </a:solidFill>
              </a:rPr>
              <a:t>10.9</a:t>
            </a:r>
            <a:r>
              <a:rPr lang="zh-CN" altLang="en-US" sz="2800" dirty="0" smtClean="0">
                <a:solidFill>
                  <a:srgbClr val="3399FF"/>
                </a:solidFill>
              </a:rPr>
              <a:t>万亿美元</a:t>
            </a:r>
            <a:r>
              <a:rPr lang="zh-CN" altLang="en-US" sz="2800" dirty="0" smtClean="0"/>
              <a:t>；</a:t>
            </a:r>
            <a:r>
              <a:rPr lang="zh-CN" altLang="en-US" sz="2800" dirty="0" smtClean="0">
                <a:solidFill>
                  <a:srgbClr val="CC0099"/>
                </a:solidFill>
              </a:rPr>
              <a:t>日本，</a:t>
            </a:r>
            <a:r>
              <a:rPr lang="en-US" altLang="zh-CN" sz="2800" dirty="0" smtClean="0">
                <a:solidFill>
                  <a:srgbClr val="CC0099"/>
                </a:solidFill>
              </a:rPr>
              <a:t>4.3</a:t>
            </a:r>
            <a:r>
              <a:rPr lang="zh-CN" altLang="en-US" sz="2800" dirty="0" smtClean="0">
                <a:solidFill>
                  <a:srgbClr val="CC0099"/>
                </a:solidFill>
              </a:rPr>
              <a:t>万亿美元；德国，</a:t>
            </a:r>
            <a:r>
              <a:rPr lang="en-US" altLang="zh-CN" sz="2800" dirty="0" smtClean="0">
                <a:solidFill>
                  <a:srgbClr val="CC0099"/>
                </a:solidFill>
              </a:rPr>
              <a:t>2.4</a:t>
            </a:r>
            <a:r>
              <a:rPr lang="zh-CN" altLang="en-US" sz="2800" dirty="0" smtClean="0">
                <a:solidFill>
                  <a:srgbClr val="CC0099"/>
                </a:solidFill>
              </a:rPr>
              <a:t>万亿美元；</a:t>
            </a:r>
            <a:r>
              <a:rPr lang="zh-CN" altLang="en-US" sz="2800" dirty="0" smtClean="0">
                <a:solidFill>
                  <a:schemeClr val="hlink"/>
                </a:solidFill>
              </a:rPr>
              <a:t>英国</a:t>
            </a:r>
            <a:r>
              <a:rPr lang="en-US" altLang="zh-CN" sz="2800" dirty="0" smtClean="0">
                <a:solidFill>
                  <a:schemeClr val="hlink"/>
                </a:solidFill>
              </a:rPr>
              <a:t>1.8</a:t>
            </a:r>
            <a:r>
              <a:rPr lang="zh-CN" altLang="en-US" sz="2800" dirty="0" smtClean="0">
                <a:solidFill>
                  <a:schemeClr val="hlink"/>
                </a:solidFill>
              </a:rPr>
              <a:t>万亿美元</a:t>
            </a:r>
            <a:r>
              <a:rPr lang="zh-CN" altLang="en-US" sz="2800" dirty="0" smtClean="0"/>
              <a:t>；</a:t>
            </a:r>
            <a:r>
              <a:rPr lang="zh-CN" altLang="en-US" sz="2800" dirty="0" smtClean="0">
                <a:solidFill>
                  <a:srgbClr val="33CC33"/>
                </a:solidFill>
              </a:rPr>
              <a:t>法国，</a:t>
            </a:r>
            <a:r>
              <a:rPr lang="en-US" altLang="zh-CN" sz="2800" dirty="0" smtClean="0">
                <a:solidFill>
                  <a:srgbClr val="33CC33"/>
                </a:solidFill>
              </a:rPr>
              <a:t>1.7</a:t>
            </a:r>
            <a:r>
              <a:rPr lang="zh-CN" altLang="en-US" sz="2800" dirty="0" smtClean="0">
                <a:solidFill>
                  <a:srgbClr val="33CC33"/>
                </a:solidFill>
              </a:rPr>
              <a:t>万亿美元；</a:t>
            </a:r>
            <a:r>
              <a:rPr lang="zh-CN" altLang="en-US" sz="2800" dirty="0" smtClean="0">
                <a:solidFill>
                  <a:schemeClr val="tx2"/>
                </a:solidFill>
              </a:rPr>
              <a:t>意大利，</a:t>
            </a:r>
            <a:r>
              <a:rPr lang="en-US" altLang="zh-CN" sz="2800" dirty="0" smtClean="0">
                <a:solidFill>
                  <a:schemeClr val="tx2"/>
                </a:solidFill>
              </a:rPr>
              <a:t>1.5</a:t>
            </a:r>
            <a:r>
              <a:rPr lang="zh-CN" altLang="en-US" sz="2800" dirty="0" smtClean="0">
                <a:solidFill>
                  <a:schemeClr val="tx2"/>
                </a:solidFill>
              </a:rPr>
              <a:t>万亿美元</a:t>
            </a:r>
            <a:r>
              <a:rPr lang="zh-CN" altLang="en-US" sz="2800" dirty="0" smtClean="0"/>
              <a:t>；</a:t>
            </a:r>
            <a:r>
              <a:rPr lang="zh-CN" altLang="en-US" sz="2800" dirty="0" smtClean="0">
                <a:solidFill>
                  <a:schemeClr val="accent3"/>
                </a:solidFill>
              </a:rPr>
              <a:t>中国，</a:t>
            </a:r>
            <a:r>
              <a:rPr lang="en-US" altLang="zh-CN" sz="2800" dirty="0" smtClean="0">
                <a:solidFill>
                  <a:schemeClr val="accent3"/>
                </a:solidFill>
              </a:rPr>
              <a:t>1.4</a:t>
            </a:r>
            <a:r>
              <a:rPr lang="zh-CN" altLang="en-US" sz="2800" dirty="0" smtClean="0">
                <a:solidFill>
                  <a:schemeClr val="accent3"/>
                </a:solidFill>
              </a:rPr>
              <a:t>万亿美元。</a:t>
            </a:r>
          </a:p>
          <a:p>
            <a:r>
              <a:rPr lang="zh-CN" altLang="en-US" sz="2800" dirty="0" smtClean="0"/>
              <a:t>按照国家集团和地区分，欧盟的</a:t>
            </a:r>
            <a:r>
              <a:rPr lang="en-US" altLang="zh-CN" sz="2800" dirty="0" smtClean="0"/>
              <a:t>GDP</a:t>
            </a:r>
            <a:r>
              <a:rPr lang="zh-CN" altLang="en-US" sz="2800" dirty="0" smtClean="0"/>
              <a:t>为</a:t>
            </a:r>
            <a:r>
              <a:rPr lang="en-US" altLang="zh-CN" sz="2800" dirty="0" smtClean="0"/>
              <a:t>8</a:t>
            </a:r>
            <a:r>
              <a:rPr lang="zh-CN" altLang="en-US" sz="2800" dirty="0" smtClean="0"/>
              <a:t>．</a:t>
            </a:r>
            <a:r>
              <a:rPr lang="en-US" altLang="zh-CN" sz="2800" dirty="0" smtClean="0"/>
              <a:t>2</a:t>
            </a:r>
            <a:r>
              <a:rPr lang="zh-CN" altLang="en-US" sz="2800" dirty="0" smtClean="0"/>
              <a:t>万亿美元；亚洲和太平洋地区为</a:t>
            </a:r>
            <a:r>
              <a:rPr lang="en-US" altLang="zh-CN" sz="2800" dirty="0" smtClean="0"/>
              <a:t>2</a:t>
            </a:r>
            <a:r>
              <a:rPr lang="zh-CN" altLang="en-US" sz="2800" dirty="0" smtClean="0"/>
              <a:t>．</a:t>
            </a:r>
            <a:r>
              <a:rPr lang="en-US" altLang="zh-CN" sz="2800" dirty="0" smtClean="0"/>
              <a:t>8</a:t>
            </a:r>
            <a:r>
              <a:rPr lang="zh-CN" altLang="en-US" sz="2800" dirty="0" smtClean="0"/>
              <a:t>万亿美元；拉丁美洲和加勒比地区为</a:t>
            </a:r>
            <a:r>
              <a:rPr lang="en-US" altLang="zh-CN" sz="2800" dirty="0" smtClean="0"/>
              <a:t>1</a:t>
            </a:r>
            <a:r>
              <a:rPr lang="zh-CN" altLang="en-US" sz="2800" dirty="0" smtClean="0"/>
              <a:t>．</a:t>
            </a:r>
            <a:r>
              <a:rPr lang="en-US" altLang="zh-CN" sz="2800" dirty="0" smtClean="0"/>
              <a:t>7</a:t>
            </a:r>
            <a:r>
              <a:rPr lang="zh-CN" altLang="en-US" sz="2800" dirty="0" smtClean="0"/>
              <a:t>万亿美元；</a:t>
            </a:r>
            <a:r>
              <a:rPr lang="en-US" altLang="zh-CN" sz="2800" dirty="0" smtClean="0"/>
              <a:t>GDP</a:t>
            </a:r>
            <a:r>
              <a:rPr lang="zh-CN" altLang="en-US" sz="2800" dirty="0" smtClean="0"/>
              <a:t>最低的地区是撒哈拉以南的非洲地区，其</a:t>
            </a:r>
            <a:r>
              <a:rPr lang="en-US" altLang="zh-CN" sz="2800" dirty="0" smtClean="0"/>
              <a:t>GDP</a:t>
            </a:r>
            <a:r>
              <a:rPr lang="zh-CN" altLang="en-US" sz="2800" dirty="0" smtClean="0"/>
              <a:t>仅为</a:t>
            </a:r>
            <a:r>
              <a:rPr lang="en-US" altLang="zh-CN" sz="2800" dirty="0" smtClean="0"/>
              <a:t>4000</a:t>
            </a:r>
            <a:r>
              <a:rPr lang="zh-CN" altLang="en-US" sz="2800" dirty="0" smtClean="0"/>
              <a:t>亿美元。</a:t>
            </a:r>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32</a:t>
            </a:fld>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568952" cy="908720"/>
          </a:xfrm>
        </p:spPr>
        <p:txBody>
          <a:bodyPr>
            <a:noAutofit/>
          </a:bodyPr>
          <a:lstStyle/>
          <a:p>
            <a:r>
              <a:rPr lang="zh-CN" altLang="en-US" sz="3200" b="1" dirty="0" smtClean="0">
                <a:solidFill>
                  <a:srgbClr val="FF0000"/>
                </a:solidFill>
              </a:rPr>
              <a:t>世界行公布的</a:t>
            </a:r>
            <a:r>
              <a:rPr lang="en-US" altLang="zh-CN" sz="3200" b="1" dirty="0" smtClean="0">
                <a:solidFill>
                  <a:srgbClr val="FF0000"/>
                </a:solidFill>
              </a:rPr>
              <a:t>2003</a:t>
            </a:r>
            <a:r>
              <a:rPr lang="zh-CN" altLang="en-US" sz="3200" b="1" dirty="0" smtClean="0">
                <a:solidFill>
                  <a:srgbClr val="FF0000"/>
                </a:solidFill>
              </a:rPr>
              <a:t>年全世界的国内生产总值</a:t>
            </a:r>
            <a:endParaRPr lang="zh-CN" altLang="en-US" sz="3200" b="1" dirty="0">
              <a:solidFill>
                <a:srgbClr val="FF0000"/>
              </a:solidFill>
            </a:endParaRPr>
          </a:p>
        </p:txBody>
      </p:sp>
      <p:sp>
        <p:nvSpPr>
          <p:cNvPr id="3" name="内容占位符 2"/>
          <p:cNvSpPr>
            <a:spLocks noGrp="1"/>
          </p:cNvSpPr>
          <p:nvPr>
            <p:ph idx="1"/>
          </p:nvPr>
        </p:nvSpPr>
        <p:spPr/>
        <p:txBody>
          <a:bodyPr>
            <a:normAutofit fontScale="92500" lnSpcReduction="20000"/>
          </a:bodyPr>
          <a:lstStyle/>
          <a:p>
            <a:r>
              <a:rPr lang="zh-CN" altLang="en-US" sz="2800" dirty="0" smtClean="0"/>
              <a:t>在人口方面，人口最多的国家是中国，达到</a:t>
            </a:r>
            <a:r>
              <a:rPr lang="en-US" altLang="zh-CN" sz="2800" dirty="0" smtClean="0"/>
              <a:t>12</a:t>
            </a:r>
            <a:r>
              <a:rPr lang="zh-CN" altLang="en-US" sz="2800" dirty="0" smtClean="0"/>
              <a:t>．</a:t>
            </a:r>
            <a:r>
              <a:rPr lang="en-US" altLang="zh-CN" sz="2800" dirty="0" smtClean="0"/>
              <a:t>88</a:t>
            </a:r>
            <a:r>
              <a:rPr lang="zh-CN" altLang="en-US" sz="2800" dirty="0" smtClean="0"/>
              <a:t>亿；印度为</a:t>
            </a:r>
            <a:r>
              <a:rPr lang="en-US" altLang="zh-CN" sz="2800" dirty="0" smtClean="0"/>
              <a:t>10</a:t>
            </a:r>
            <a:r>
              <a:rPr lang="zh-CN" altLang="en-US" sz="2800" dirty="0" smtClean="0"/>
              <a:t>．</a:t>
            </a:r>
            <a:r>
              <a:rPr lang="en-US" altLang="zh-CN" sz="2800" dirty="0" smtClean="0"/>
              <a:t>65</a:t>
            </a:r>
            <a:r>
              <a:rPr lang="zh-CN" altLang="en-US" sz="2800" dirty="0" smtClean="0"/>
              <a:t>亿。还有</a:t>
            </a:r>
            <a:r>
              <a:rPr lang="en-US" altLang="zh-CN" sz="2800" dirty="0" smtClean="0"/>
              <a:t>9</a:t>
            </a:r>
            <a:r>
              <a:rPr lang="zh-CN" altLang="en-US" sz="2800" dirty="0" smtClean="0"/>
              <a:t>个人口超过</a:t>
            </a:r>
            <a:r>
              <a:rPr lang="en-US" altLang="zh-CN" sz="2800" dirty="0" smtClean="0"/>
              <a:t>1</a:t>
            </a:r>
            <a:r>
              <a:rPr lang="zh-CN" altLang="en-US" sz="2800" dirty="0" smtClean="0"/>
              <a:t>亿的国家：美国，</a:t>
            </a:r>
            <a:r>
              <a:rPr lang="en-US" altLang="zh-CN" sz="2800" dirty="0" smtClean="0"/>
              <a:t>2</a:t>
            </a:r>
            <a:r>
              <a:rPr lang="zh-CN" altLang="en-US" sz="2800" dirty="0" smtClean="0"/>
              <a:t>．</a:t>
            </a:r>
            <a:r>
              <a:rPr lang="en-US" altLang="zh-CN" sz="2800" dirty="0" smtClean="0"/>
              <a:t>91</a:t>
            </a:r>
            <a:r>
              <a:rPr lang="zh-CN" altLang="en-US" sz="2800" dirty="0" smtClean="0"/>
              <a:t>亿；印度尼西亚，</a:t>
            </a:r>
            <a:r>
              <a:rPr lang="en-US" altLang="zh-CN" sz="2800" dirty="0" smtClean="0"/>
              <a:t>2</a:t>
            </a:r>
            <a:r>
              <a:rPr lang="zh-CN" altLang="en-US" sz="2800" dirty="0" smtClean="0"/>
              <a:t>．</a:t>
            </a:r>
            <a:r>
              <a:rPr lang="en-US" altLang="zh-CN" sz="2800" dirty="0" smtClean="0"/>
              <a:t>15</a:t>
            </a:r>
            <a:r>
              <a:rPr lang="zh-CN" altLang="en-US" sz="2800" dirty="0" smtClean="0"/>
              <a:t>亿；巴西，</a:t>
            </a:r>
            <a:r>
              <a:rPr lang="en-US" altLang="zh-CN" sz="2800" dirty="0" smtClean="0"/>
              <a:t>1</a:t>
            </a:r>
            <a:r>
              <a:rPr lang="zh-CN" altLang="en-US" sz="2800" dirty="0" smtClean="0"/>
              <a:t>．</a:t>
            </a:r>
            <a:r>
              <a:rPr lang="en-US" altLang="zh-CN" sz="2800" dirty="0" smtClean="0"/>
              <a:t>77</a:t>
            </a:r>
            <a:r>
              <a:rPr lang="zh-CN" altLang="en-US" sz="2800" dirty="0" smtClean="0"/>
              <a:t>亿；巴基斯坦，</a:t>
            </a:r>
            <a:r>
              <a:rPr lang="en-US" altLang="zh-CN" sz="2800" dirty="0" smtClean="0"/>
              <a:t>1</a:t>
            </a:r>
            <a:r>
              <a:rPr lang="zh-CN" altLang="en-US" sz="2800" dirty="0" smtClean="0"/>
              <a:t>．</a:t>
            </a:r>
            <a:r>
              <a:rPr lang="en-US" altLang="zh-CN" sz="2800" dirty="0" smtClean="0"/>
              <a:t>48</a:t>
            </a:r>
            <a:r>
              <a:rPr lang="zh-CN" altLang="en-US" sz="2800" dirty="0" smtClean="0"/>
              <a:t>亿；俄罗斯，</a:t>
            </a:r>
            <a:r>
              <a:rPr lang="en-US" altLang="zh-CN" sz="2800" dirty="0" smtClean="0"/>
              <a:t>1</a:t>
            </a:r>
            <a:r>
              <a:rPr lang="zh-CN" altLang="en-US" sz="2800" dirty="0" smtClean="0"/>
              <a:t>．</a:t>
            </a:r>
            <a:r>
              <a:rPr lang="en-US" altLang="zh-CN" sz="2800" dirty="0" smtClean="0"/>
              <a:t>43</a:t>
            </a:r>
            <a:r>
              <a:rPr lang="zh-CN" altLang="en-US" sz="2800" dirty="0" smtClean="0"/>
              <a:t>亿；孟加拉国，</a:t>
            </a:r>
            <a:r>
              <a:rPr lang="en-US" altLang="zh-CN" sz="2800" dirty="0" smtClean="0"/>
              <a:t>1</a:t>
            </a:r>
            <a:r>
              <a:rPr lang="zh-CN" altLang="en-US" sz="2800" dirty="0" smtClean="0"/>
              <a:t>．</a:t>
            </a:r>
            <a:r>
              <a:rPr lang="en-US" altLang="zh-CN" sz="2800" dirty="0" smtClean="0"/>
              <a:t>38</a:t>
            </a:r>
            <a:r>
              <a:rPr lang="zh-CN" altLang="en-US" sz="2800" dirty="0" smtClean="0"/>
              <a:t>亿；尼日利亚，</a:t>
            </a:r>
            <a:r>
              <a:rPr lang="en-US" altLang="zh-CN" sz="2800" dirty="0" smtClean="0"/>
              <a:t>1</a:t>
            </a:r>
            <a:r>
              <a:rPr lang="zh-CN" altLang="en-US" sz="2800" dirty="0" smtClean="0"/>
              <a:t>．</a:t>
            </a:r>
            <a:r>
              <a:rPr lang="en-US" altLang="zh-CN" sz="2800" dirty="0" smtClean="0"/>
              <a:t>36</a:t>
            </a:r>
            <a:r>
              <a:rPr lang="zh-CN" altLang="en-US" sz="2800" dirty="0" smtClean="0"/>
              <a:t>亿；日本，</a:t>
            </a:r>
            <a:r>
              <a:rPr lang="en-US" altLang="zh-CN" sz="2800" dirty="0" smtClean="0"/>
              <a:t>1</a:t>
            </a:r>
            <a:r>
              <a:rPr lang="zh-CN" altLang="en-US" sz="2800" dirty="0" smtClean="0"/>
              <a:t>．</a:t>
            </a:r>
            <a:r>
              <a:rPr lang="en-US" altLang="zh-CN" sz="2800" dirty="0" smtClean="0"/>
              <a:t>27</a:t>
            </a:r>
            <a:r>
              <a:rPr lang="zh-CN" altLang="en-US" sz="2800" dirty="0" smtClean="0"/>
              <a:t>亿；墨西哥，</a:t>
            </a:r>
            <a:r>
              <a:rPr lang="en-US" altLang="zh-CN" sz="2800" dirty="0" smtClean="0"/>
              <a:t>1</a:t>
            </a:r>
            <a:r>
              <a:rPr lang="zh-CN" altLang="en-US" sz="2800" dirty="0" smtClean="0"/>
              <a:t>．</a:t>
            </a:r>
            <a:r>
              <a:rPr lang="en-US" altLang="zh-CN" sz="2800" dirty="0" smtClean="0"/>
              <a:t>03</a:t>
            </a:r>
            <a:r>
              <a:rPr lang="zh-CN" altLang="en-US" sz="2800" dirty="0" smtClean="0"/>
              <a:t>亿。</a:t>
            </a:r>
          </a:p>
          <a:p>
            <a:r>
              <a:rPr lang="zh-CN" altLang="en-US" sz="2800" dirty="0" smtClean="0"/>
              <a:t>所谓的</a:t>
            </a:r>
            <a:r>
              <a:rPr lang="en-US" altLang="zh-CN" sz="2800" dirty="0" smtClean="0"/>
              <a:t>7</a:t>
            </a:r>
            <a:r>
              <a:rPr lang="zh-CN" altLang="en-US" sz="2800" dirty="0" smtClean="0"/>
              <a:t>国集团，即美国、加拿大、德国、英国、法国、意大利和日本，总共占世界人口的</a:t>
            </a:r>
            <a:r>
              <a:rPr lang="en-US" altLang="zh-CN" sz="2800" dirty="0" smtClean="0"/>
              <a:t>11</a:t>
            </a:r>
            <a:r>
              <a:rPr lang="zh-CN" altLang="en-US" sz="2800" dirty="0" smtClean="0"/>
              <a:t>％，但是</a:t>
            </a:r>
            <a:r>
              <a:rPr lang="en-US" altLang="zh-CN" sz="2800" dirty="0" smtClean="0"/>
              <a:t>GDP</a:t>
            </a:r>
            <a:r>
              <a:rPr lang="zh-CN" altLang="en-US" sz="2800" dirty="0" smtClean="0"/>
              <a:t>占世界的</a:t>
            </a:r>
            <a:r>
              <a:rPr lang="en-US" altLang="zh-CN" sz="2800" dirty="0" smtClean="0"/>
              <a:t>65</a:t>
            </a:r>
            <a:r>
              <a:rPr lang="zh-CN" altLang="en-US" sz="2800" dirty="0" smtClean="0"/>
              <a:t>％。而世界其余地区，人口占世界的</a:t>
            </a:r>
            <a:r>
              <a:rPr lang="en-US" altLang="zh-CN" sz="2800" dirty="0" smtClean="0"/>
              <a:t>89</a:t>
            </a:r>
            <a:r>
              <a:rPr lang="zh-CN" altLang="en-US" sz="2800" dirty="0" smtClean="0"/>
              <a:t>％，而</a:t>
            </a:r>
            <a:r>
              <a:rPr lang="en-US" altLang="zh-CN" sz="2800" dirty="0" smtClean="0"/>
              <a:t>GDP</a:t>
            </a:r>
            <a:r>
              <a:rPr lang="zh-CN" altLang="en-US" sz="2800" dirty="0" smtClean="0"/>
              <a:t>仅为</a:t>
            </a:r>
            <a:r>
              <a:rPr lang="en-US" altLang="zh-CN" sz="2800" dirty="0" smtClean="0"/>
              <a:t>35</a:t>
            </a:r>
            <a:r>
              <a:rPr lang="zh-CN" altLang="en-US" sz="2800" dirty="0" smtClean="0"/>
              <a:t>％。</a:t>
            </a:r>
          </a:p>
          <a:p>
            <a:r>
              <a:rPr lang="zh-CN" altLang="en-US" sz="3200" dirty="0" smtClean="0">
                <a:solidFill>
                  <a:schemeClr val="accent3"/>
                </a:solidFill>
              </a:rPr>
              <a:t>中国工业占全国</a:t>
            </a:r>
            <a:r>
              <a:rPr lang="en-US" altLang="zh-CN" sz="3200" dirty="0" smtClean="0">
                <a:solidFill>
                  <a:schemeClr val="accent3"/>
                </a:solidFill>
              </a:rPr>
              <a:t>GDP</a:t>
            </a:r>
            <a:r>
              <a:rPr lang="zh-CN" altLang="en-US" sz="3200" dirty="0" smtClean="0">
                <a:solidFill>
                  <a:schemeClr val="accent3"/>
                </a:solidFill>
              </a:rPr>
              <a:t>的份额达</a:t>
            </a:r>
            <a:r>
              <a:rPr lang="en-US" altLang="zh-CN" sz="3200" dirty="0" smtClean="0">
                <a:solidFill>
                  <a:schemeClr val="accent3"/>
                </a:solidFill>
              </a:rPr>
              <a:t>51.2</a:t>
            </a:r>
            <a:r>
              <a:rPr lang="zh-CN" altLang="en-US" sz="3200" dirty="0" smtClean="0">
                <a:solidFill>
                  <a:schemeClr val="accent3"/>
                </a:solidFill>
              </a:rPr>
              <a:t>％，依然属于最主要的经济领域，服务行业所占的份额只有</a:t>
            </a:r>
            <a:r>
              <a:rPr lang="en-US" altLang="zh-CN" sz="3200" dirty="0" smtClean="0">
                <a:solidFill>
                  <a:schemeClr val="accent3"/>
                </a:solidFill>
              </a:rPr>
              <a:t>33.6%</a:t>
            </a:r>
            <a:r>
              <a:rPr lang="zh-CN" altLang="en-US" sz="3200" dirty="0" smtClean="0">
                <a:solidFill>
                  <a:schemeClr val="accent3"/>
                </a:solidFill>
              </a:rPr>
              <a:t>，而这个数字在欧洲则为</a:t>
            </a:r>
            <a:r>
              <a:rPr lang="en-US" altLang="zh-CN" sz="3200" dirty="0" smtClean="0">
                <a:solidFill>
                  <a:schemeClr val="accent3"/>
                </a:solidFill>
              </a:rPr>
              <a:t>70.9</a:t>
            </a:r>
            <a:r>
              <a:rPr lang="zh-CN" altLang="en-US" sz="3200" dirty="0" smtClean="0">
                <a:solidFill>
                  <a:schemeClr val="accent3"/>
                </a:solidFill>
              </a:rPr>
              <a:t>％，在美国为</a:t>
            </a:r>
            <a:r>
              <a:rPr lang="en-US" altLang="zh-CN" sz="3200" dirty="0" smtClean="0">
                <a:solidFill>
                  <a:schemeClr val="accent3"/>
                </a:solidFill>
              </a:rPr>
              <a:t>78.7</a:t>
            </a:r>
            <a:r>
              <a:rPr lang="zh-CN" altLang="en-US" sz="3200" dirty="0" smtClean="0">
                <a:solidFill>
                  <a:schemeClr val="accent3"/>
                </a:solidFill>
              </a:rPr>
              <a:t>％。 </a:t>
            </a:r>
            <a:endParaRPr lang="zh-CN" altLang="en-US" sz="3200" dirty="0">
              <a:solidFill>
                <a:schemeClr val="accent3"/>
              </a:solidFill>
            </a:endParaRPr>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dirty="0"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33</a:t>
            </a:fld>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应用与计算</a:t>
            </a:r>
            <a:endParaRPr lang="zh-CN" altLang="en-US" dirty="0"/>
          </a:p>
        </p:txBody>
      </p:sp>
      <p:sp>
        <p:nvSpPr>
          <p:cNvPr id="3" name="内容占位符 2"/>
          <p:cNvSpPr>
            <a:spLocks noGrp="1"/>
          </p:cNvSpPr>
          <p:nvPr>
            <p:ph idx="1"/>
          </p:nvPr>
        </p:nvSpPr>
        <p:spPr/>
        <p:txBody>
          <a:bodyPr/>
          <a:lstStyle/>
          <a:p>
            <a:r>
              <a:rPr lang="zh-CN" altLang="en-US" dirty="0" smtClean="0">
                <a:ea typeface="黑体" pitchFamily="2" charset="-122"/>
              </a:rPr>
              <a:t>已知某经济社会有下列统计资料：</a:t>
            </a:r>
            <a:endParaRPr lang="en-US" altLang="zh-CN" dirty="0" smtClean="0">
              <a:ea typeface="黑体" pitchFamily="2" charset="-122"/>
            </a:endParaRPr>
          </a:p>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工资</a:t>
            </a:r>
            <a:r>
              <a:rPr lang="en-US" altLang="zh-CN" dirty="0" smtClean="0">
                <a:latin typeface="黑体" pitchFamily="2" charset="-122"/>
                <a:ea typeface="黑体" pitchFamily="2" charset="-122"/>
              </a:rPr>
              <a:t>100</a:t>
            </a:r>
            <a:r>
              <a:rPr lang="zh-CN" altLang="en-US" dirty="0" smtClean="0">
                <a:latin typeface="黑体" pitchFamily="2" charset="-122"/>
                <a:ea typeface="黑体" pitchFamily="2" charset="-122"/>
              </a:rPr>
              <a:t>亿，间接税减津贴</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亿，利息</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亿，消费支出</a:t>
            </a:r>
            <a:r>
              <a:rPr lang="en-US" altLang="zh-CN" dirty="0" smtClean="0">
                <a:latin typeface="黑体" pitchFamily="2" charset="-122"/>
                <a:ea typeface="黑体" pitchFamily="2" charset="-122"/>
              </a:rPr>
              <a:t>90</a:t>
            </a:r>
            <a:r>
              <a:rPr lang="zh-CN" altLang="en-US" dirty="0" smtClean="0">
                <a:latin typeface="黑体" pitchFamily="2" charset="-122"/>
                <a:ea typeface="黑体" pitchFamily="2" charset="-122"/>
              </a:rPr>
              <a:t>亿，租金</a:t>
            </a:r>
            <a:r>
              <a:rPr lang="en-US" altLang="zh-CN" dirty="0" smtClean="0">
                <a:latin typeface="黑体" pitchFamily="2" charset="-122"/>
                <a:ea typeface="黑体" pitchFamily="2" charset="-122"/>
              </a:rPr>
              <a:t>30</a:t>
            </a:r>
            <a:r>
              <a:rPr lang="zh-CN" altLang="en-US" dirty="0" smtClean="0">
                <a:latin typeface="黑体" pitchFamily="2" charset="-122"/>
                <a:ea typeface="黑体" pitchFamily="2" charset="-122"/>
              </a:rPr>
              <a:t>亿，投资支出</a:t>
            </a:r>
            <a:r>
              <a:rPr lang="en-US" altLang="zh-CN" dirty="0" smtClean="0">
                <a:latin typeface="黑体" pitchFamily="2" charset="-122"/>
                <a:ea typeface="黑体" pitchFamily="2" charset="-122"/>
              </a:rPr>
              <a:t>60</a:t>
            </a:r>
            <a:r>
              <a:rPr lang="zh-CN" altLang="en-US" dirty="0" smtClean="0">
                <a:latin typeface="黑体" pitchFamily="2" charset="-122"/>
                <a:ea typeface="黑体" pitchFamily="2" charset="-122"/>
              </a:rPr>
              <a:t>亿，利润</a:t>
            </a:r>
            <a:r>
              <a:rPr lang="en-US" altLang="zh-CN" dirty="0" smtClean="0">
                <a:latin typeface="黑体" pitchFamily="2" charset="-122"/>
                <a:ea typeface="黑体" pitchFamily="2" charset="-122"/>
              </a:rPr>
              <a:t>20</a:t>
            </a:r>
            <a:r>
              <a:rPr lang="zh-CN" altLang="en-US" dirty="0" smtClean="0">
                <a:latin typeface="黑体" pitchFamily="2" charset="-122"/>
                <a:ea typeface="黑体" pitchFamily="2" charset="-122"/>
              </a:rPr>
              <a:t>亿，政府支出</a:t>
            </a:r>
            <a:r>
              <a:rPr lang="en-US" altLang="zh-CN" dirty="0" smtClean="0">
                <a:latin typeface="黑体" pitchFamily="2" charset="-122"/>
                <a:ea typeface="黑体" pitchFamily="2" charset="-122"/>
              </a:rPr>
              <a:t>30</a:t>
            </a:r>
            <a:r>
              <a:rPr lang="zh-CN" altLang="en-US" dirty="0" smtClean="0">
                <a:latin typeface="黑体" pitchFamily="2" charset="-122"/>
                <a:ea typeface="黑体" pitchFamily="2" charset="-122"/>
              </a:rPr>
              <a:t>亿，出口额</a:t>
            </a:r>
            <a:r>
              <a:rPr lang="en-US" altLang="zh-CN" dirty="0" smtClean="0">
                <a:latin typeface="黑体" pitchFamily="2" charset="-122"/>
                <a:ea typeface="黑体" pitchFamily="2" charset="-122"/>
              </a:rPr>
              <a:t>60</a:t>
            </a:r>
            <a:r>
              <a:rPr lang="zh-CN" altLang="en-US" dirty="0" smtClean="0">
                <a:latin typeface="黑体" pitchFamily="2" charset="-122"/>
                <a:ea typeface="黑体" pitchFamily="2" charset="-122"/>
              </a:rPr>
              <a:t>亿，进口额</a:t>
            </a:r>
            <a:r>
              <a:rPr lang="en-US" altLang="zh-CN" dirty="0" smtClean="0">
                <a:latin typeface="黑体" pitchFamily="2" charset="-122"/>
                <a:ea typeface="黑体" pitchFamily="2" charset="-122"/>
              </a:rPr>
              <a:t>70</a:t>
            </a:r>
            <a:r>
              <a:rPr lang="zh-CN" altLang="en-US" dirty="0" smtClean="0">
                <a:latin typeface="黑体" pitchFamily="2" charset="-122"/>
                <a:ea typeface="黑体" pitchFamily="2" charset="-122"/>
              </a:rPr>
              <a:t>亿，政府转移支付</a:t>
            </a:r>
            <a:r>
              <a:rPr lang="en-US" altLang="zh-CN" dirty="0" smtClean="0">
                <a:latin typeface="黑体" pitchFamily="2" charset="-122"/>
                <a:ea typeface="黑体" pitchFamily="2" charset="-122"/>
              </a:rPr>
              <a:t>5</a:t>
            </a:r>
            <a:r>
              <a:rPr lang="zh-CN" altLang="en-US" dirty="0" smtClean="0">
                <a:latin typeface="黑体" pitchFamily="2" charset="-122"/>
                <a:ea typeface="黑体" pitchFamily="2" charset="-122"/>
              </a:rPr>
              <a:t>亿，所得税</a:t>
            </a:r>
            <a:r>
              <a:rPr lang="en-US" altLang="zh-CN" dirty="0" smtClean="0">
                <a:latin typeface="黑体" pitchFamily="2" charset="-122"/>
                <a:ea typeface="黑体" pitchFamily="2" charset="-122"/>
              </a:rPr>
              <a:t>30</a:t>
            </a:r>
            <a:r>
              <a:rPr lang="zh-CN" altLang="en-US" dirty="0" smtClean="0">
                <a:latin typeface="黑体" pitchFamily="2" charset="-122"/>
                <a:ea typeface="黑体" pitchFamily="2" charset="-122"/>
              </a:rPr>
              <a:t>亿。</a:t>
            </a:r>
            <a:endParaRPr lang="zh-CN" altLang="en-US" dirty="0" smtClean="0">
              <a:solidFill>
                <a:srgbClr val="000000"/>
              </a:solidFill>
              <a:latin typeface="黑体" pitchFamily="2" charset="-122"/>
              <a:ea typeface="黑体" pitchFamily="2" charset="-122"/>
            </a:endParaRPr>
          </a:p>
          <a:p>
            <a:pPr>
              <a:buNone/>
            </a:pPr>
            <a:r>
              <a:rPr lang="zh-CN" altLang="en-US" dirty="0" smtClean="0">
                <a:latin typeface="黑体" pitchFamily="2" charset="-122"/>
                <a:ea typeface="黑体" pitchFamily="2" charset="-122"/>
              </a:rPr>
              <a:t>计算：</a:t>
            </a:r>
          </a:p>
          <a:p>
            <a:pPr lvl="1">
              <a:buNone/>
            </a:pPr>
            <a:r>
              <a:rPr lang="en-US" altLang="zh-CN" dirty="0" smtClean="0">
                <a:latin typeface="黑体" pitchFamily="2" charset="-122"/>
                <a:ea typeface="黑体" pitchFamily="2" charset="-122"/>
              </a:rPr>
              <a:t>A.</a:t>
            </a:r>
            <a:r>
              <a:rPr lang="zh-CN" altLang="en-US" dirty="0" smtClean="0">
                <a:latin typeface="黑体" pitchFamily="2" charset="-122"/>
                <a:ea typeface="黑体" pitchFamily="2" charset="-122"/>
              </a:rPr>
              <a:t>收入法</a:t>
            </a:r>
            <a:r>
              <a:rPr lang="en-US" altLang="zh-CN" dirty="0" smtClean="0">
                <a:latin typeface="黑体" pitchFamily="2" charset="-122"/>
                <a:ea typeface="黑体" pitchFamily="2" charset="-122"/>
              </a:rPr>
              <a:t>GNP</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lvl="1">
              <a:buNone/>
            </a:pPr>
            <a:r>
              <a:rPr lang="en-US" altLang="zh-CN" dirty="0" smtClean="0">
                <a:latin typeface="黑体" pitchFamily="2" charset="-122"/>
                <a:ea typeface="黑体" pitchFamily="2" charset="-122"/>
              </a:rPr>
              <a:t>B.</a:t>
            </a:r>
            <a:r>
              <a:rPr lang="zh-CN" altLang="en-US" dirty="0" smtClean="0">
                <a:latin typeface="黑体" pitchFamily="2" charset="-122"/>
                <a:ea typeface="黑体" pitchFamily="2" charset="-122"/>
              </a:rPr>
              <a:t>支出法</a:t>
            </a:r>
            <a:r>
              <a:rPr lang="en-US" altLang="zh-CN" dirty="0" smtClean="0">
                <a:latin typeface="黑体" pitchFamily="2" charset="-122"/>
                <a:ea typeface="黑体" pitchFamily="2" charset="-122"/>
              </a:rPr>
              <a:t>GNP</a:t>
            </a:r>
            <a:r>
              <a:rPr lang="zh-CN" altLang="en-US" dirty="0" smtClean="0">
                <a:latin typeface="黑体" pitchFamily="2" charset="-122"/>
                <a:ea typeface="黑体" pitchFamily="2" charset="-122"/>
              </a:rPr>
              <a:t>；</a:t>
            </a:r>
          </a:p>
          <a:p>
            <a:pPr lvl="1">
              <a:buNone/>
            </a:pPr>
            <a:r>
              <a:rPr lang="en-US" altLang="zh-CN" dirty="0" smtClean="0">
                <a:latin typeface="黑体" pitchFamily="2" charset="-122"/>
                <a:ea typeface="黑体" pitchFamily="2" charset="-122"/>
              </a:rPr>
              <a:t>C.</a:t>
            </a:r>
            <a:r>
              <a:rPr lang="zh-CN" altLang="en-US" dirty="0" smtClean="0">
                <a:latin typeface="黑体" pitchFamily="2" charset="-122"/>
                <a:ea typeface="黑体" pitchFamily="2" charset="-122"/>
              </a:rPr>
              <a:t>政府预算赤字：</a:t>
            </a:r>
            <a:endParaRPr lang="en-US" altLang="zh-CN" dirty="0" smtClean="0">
              <a:latin typeface="黑体" pitchFamily="2" charset="-122"/>
              <a:ea typeface="黑体" pitchFamily="2" charset="-122"/>
            </a:endParaRPr>
          </a:p>
          <a:p>
            <a:pPr lvl="1" indent="598488">
              <a:buNone/>
            </a:pPr>
            <a:r>
              <a:rPr lang="zh-CN" altLang="en-US" dirty="0" smtClean="0">
                <a:latin typeface="黑体" pitchFamily="2" charset="-122"/>
                <a:ea typeface="黑体" pitchFamily="2" charset="-122"/>
              </a:rPr>
              <a:t>赤字</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支出</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净税收</a:t>
            </a:r>
            <a:r>
              <a:rPr lang="en-US" altLang="zh-CN" dirty="0" smtClean="0">
                <a:latin typeface="黑体" pitchFamily="2" charset="-122"/>
                <a:ea typeface="黑体" pitchFamily="2" charset="-122"/>
              </a:rPr>
              <a:t>=30-</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30+10-5</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=-5</a:t>
            </a:r>
            <a:r>
              <a:rPr lang="zh-CN" altLang="en-US" dirty="0" smtClean="0">
                <a:latin typeface="黑体" pitchFamily="2" charset="-122"/>
                <a:ea typeface="黑体" pitchFamily="2" charset="-122"/>
              </a:rPr>
              <a:t>；</a:t>
            </a:r>
          </a:p>
          <a:p>
            <a:pPr lvl="1">
              <a:buNone/>
            </a:pPr>
            <a:r>
              <a:rPr lang="en-US" altLang="zh-CN" dirty="0" smtClean="0">
                <a:latin typeface="黑体" pitchFamily="2" charset="-122"/>
                <a:ea typeface="黑体" pitchFamily="2" charset="-122"/>
              </a:rPr>
              <a:t>D.</a:t>
            </a:r>
            <a:r>
              <a:rPr lang="zh-CN" altLang="en-US" dirty="0" smtClean="0">
                <a:latin typeface="黑体" pitchFamily="2" charset="-122"/>
                <a:ea typeface="黑体" pitchFamily="2" charset="-122"/>
              </a:rPr>
              <a:t>储蓄总额</a:t>
            </a:r>
            <a:r>
              <a:rPr lang="en-US" altLang="zh-CN" dirty="0" smtClean="0">
                <a:latin typeface="黑体" pitchFamily="2" charset="-122"/>
                <a:ea typeface="黑体" pitchFamily="2" charset="-122"/>
              </a:rPr>
              <a:t>S=Y-C-NT=170-90-35=45</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lvl="1">
              <a:buNone/>
            </a:pPr>
            <a:r>
              <a:rPr lang="en-US" altLang="zh-CN" dirty="0" smtClean="0">
                <a:latin typeface="黑体" pitchFamily="2" charset="-122"/>
                <a:ea typeface="黑体" pitchFamily="2" charset="-122"/>
              </a:rPr>
              <a:t>E.</a:t>
            </a:r>
            <a:r>
              <a:rPr lang="zh-CN" altLang="en-US" dirty="0" smtClean="0">
                <a:latin typeface="黑体" pitchFamily="2" charset="-122"/>
                <a:ea typeface="黑体" pitchFamily="2" charset="-122"/>
              </a:rPr>
              <a:t>进出口盈亏。</a:t>
            </a:r>
          </a:p>
          <a:p>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34</a:t>
            </a:fld>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应用与计算</a:t>
            </a:r>
            <a:endParaRPr lang="zh-CN" altLang="en-US" dirty="0"/>
          </a:p>
        </p:txBody>
      </p:sp>
      <p:sp>
        <p:nvSpPr>
          <p:cNvPr id="3" name="内容占位符 2"/>
          <p:cNvSpPr>
            <a:spLocks noGrp="1"/>
          </p:cNvSpPr>
          <p:nvPr>
            <p:ph idx="1"/>
          </p:nvPr>
        </p:nvSpPr>
        <p:spPr/>
        <p:txBody>
          <a:bodyPr>
            <a:normAutofit/>
          </a:bodyPr>
          <a:lstStyle/>
          <a:p>
            <a:r>
              <a:rPr lang="zh-CN" altLang="en-US" dirty="0" smtClean="0">
                <a:ea typeface="黑体" pitchFamily="2" charset="-122"/>
              </a:rPr>
              <a:t>已知某经济社会有下列统计资料：</a:t>
            </a:r>
            <a:endParaRPr lang="en-US" altLang="zh-CN" dirty="0" smtClean="0">
              <a:ea typeface="黑体" pitchFamily="2" charset="-122"/>
            </a:endParaRPr>
          </a:p>
          <a:p>
            <a:pPr>
              <a:buNone/>
            </a:pPr>
            <a:r>
              <a:rPr lang="en-US" altLang="zh-CN" dirty="0" smtClean="0">
                <a:solidFill>
                  <a:schemeClr val="tx2"/>
                </a:solidFill>
                <a:latin typeface="黑体" pitchFamily="2" charset="-122"/>
                <a:ea typeface="黑体" pitchFamily="2" charset="-122"/>
              </a:rPr>
              <a:t>2.</a:t>
            </a:r>
            <a:r>
              <a:rPr lang="zh-CN" altLang="en-US" dirty="0" smtClean="0">
                <a:solidFill>
                  <a:schemeClr val="tx2"/>
                </a:solidFill>
                <a:latin typeface="黑体" pitchFamily="2" charset="-122"/>
                <a:ea typeface="黑体" pitchFamily="2" charset="-122"/>
              </a:rPr>
              <a:t>净投资</a:t>
            </a:r>
            <a:r>
              <a:rPr lang="en-US" altLang="zh-CN" dirty="0" smtClean="0">
                <a:solidFill>
                  <a:schemeClr val="tx2"/>
                </a:solidFill>
                <a:latin typeface="黑体" pitchFamily="2" charset="-122"/>
                <a:ea typeface="黑体" pitchFamily="2" charset="-122"/>
              </a:rPr>
              <a:t>125</a:t>
            </a:r>
            <a:r>
              <a:rPr lang="zh-CN" altLang="en-US" dirty="0" smtClean="0">
                <a:solidFill>
                  <a:schemeClr val="tx2"/>
                </a:solidFill>
                <a:latin typeface="黑体" pitchFamily="2" charset="-122"/>
                <a:ea typeface="黑体" pitchFamily="2" charset="-122"/>
              </a:rPr>
              <a:t>，净出口</a:t>
            </a:r>
            <a:r>
              <a:rPr lang="en-US" altLang="zh-CN" dirty="0" smtClean="0">
                <a:solidFill>
                  <a:schemeClr val="tx2"/>
                </a:solidFill>
                <a:latin typeface="黑体" pitchFamily="2" charset="-122"/>
                <a:ea typeface="黑体" pitchFamily="2" charset="-122"/>
              </a:rPr>
              <a:t>15</a:t>
            </a:r>
            <a:r>
              <a:rPr lang="zh-CN" altLang="en-US" dirty="0" smtClean="0">
                <a:solidFill>
                  <a:schemeClr val="tx2"/>
                </a:solidFill>
                <a:latin typeface="黑体" pitchFamily="2" charset="-122"/>
                <a:ea typeface="黑体" pitchFamily="2" charset="-122"/>
              </a:rPr>
              <a:t>，储蓄</a:t>
            </a:r>
            <a:r>
              <a:rPr lang="en-US" altLang="zh-CN" dirty="0" smtClean="0">
                <a:solidFill>
                  <a:schemeClr val="tx2"/>
                </a:solidFill>
                <a:latin typeface="黑体" pitchFamily="2" charset="-122"/>
                <a:ea typeface="黑体" pitchFamily="2" charset="-122"/>
              </a:rPr>
              <a:t>160</a:t>
            </a:r>
            <a:r>
              <a:rPr lang="zh-CN" altLang="en-US" dirty="0" smtClean="0">
                <a:solidFill>
                  <a:schemeClr val="tx2"/>
                </a:solidFill>
                <a:latin typeface="黑体" pitchFamily="2" charset="-122"/>
                <a:ea typeface="黑体" pitchFamily="2" charset="-122"/>
              </a:rPr>
              <a:t>，资本折旧</a:t>
            </a:r>
            <a:r>
              <a:rPr lang="en-US" altLang="zh-CN" dirty="0" smtClean="0">
                <a:solidFill>
                  <a:schemeClr val="tx2"/>
                </a:solidFill>
                <a:latin typeface="黑体" pitchFamily="2" charset="-122"/>
                <a:ea typeface="黑体" pitchFamily="2" charset="-122"/>
              </a:rPr>
              <a:t>50</a:t>
            </a:r>
          </a:p>
          <a:p>
            <a:pPr>
              <a:buFont typeface="Wingdings" pitchFamily="2" charset="2"/>
              <a:buNone/>
            </a:pPr>
            <a:r>
              <a:rPr lang="en-US" altLang="zh-CN" dirty="0" smtClean="0">
                <a:solidFill>
                  <a:schemeClr val="tx2"/>
                </a:solidFill>
                <a:latin typeface="黑体" pitchFamily="2" charset="-122"/>
                <a:ea typeface="黑体" pitchFamily="2" charset="-122"/>
              </a:rPr>
              <a:t>   </a:t>
            </a:r>
            <a:r>
              <a:rPr lang="zh-CN" altLang="en-US" dirty="0" smtClean="0">
                <a:solidFill>
                  <a:schemeClr val="tx2"/>
                </a:solidFill>
                <a:latin typeface="黑体" pitchFamily="2" charset="-122"/>
                <a:ea typeface="黑体" pitchFamily="2" charset="-122"/>
              </a:rPr>
              <a:t>政府转移支付</a:t>
            </a:r>
            <a:r>
              <a:rPr lang="en-US" altLang="zh-CN" dirty="0" smtClean="0">
                <a:solidFill>
                  <a:schemeClr val="tx2"/>
                </a:solidFill>
                <a:latin typeface="黑体" pitchFamily="2" charset="-122"/>
                <a:ea typeface="黑体" pitchFamily="2" charset="-122"/>
              </a:rPr>
              <a:t>100</a:t>
            </a:r>
            <a:r>
              <a:rPr lang="zh-CN" altLang="en-US" dirty="0" smtClean="0">
                <a:solidFill>
                  <a:schemeClr val="tx2"/>
                </a:solidFill>
                <a:latin typeface="黑体" pitchFamily="2" charset="-122"/>
                <a:ea typeface="黑体" pitchFamily="2" charset="-122"/>
              </a:rPr>
              <a:t>，企业间接税</a:t>
            </a:r>
            <a:r>
              <a:rPr lang="en-US" altLang="zh-CN" dirty="0" smtClean="0">
                <a:solidFill>
                  <a:schemeClr val="tx2"/>
                </a:solidFill>
                <a:latin typeface="黑体" pitchFamily="2" charset="-122"/>
                <a:ea typeface="黑体" pitchFamily="2" charset="-122"/>
              </a:rPr>
              <a:t>75</a:t>
            </a:r>
            <a:r>
              <a:rPr lang="zh-CN" altLang="en-US" dirty="0" smtClean="0">
                <a:solidFill>
                  <a:schemeClr val="tx2"/>
                </a:solidFill>
                <a:latin typeface="黑体" pitchFamily="2" charset="-122"/>
                <a:ea typeface="黑体" pitchFamily="2" charset="-122"/>
              </a:rPr>
              <a:t>，政府购买</a:t>
            </a:r>
            <a:r>
              <a:rPr lang="en-US" altLang="zh-CN" dirty="0" smtClean="0">
                <a:solidFill>
                  <a:schemeClr val="tx2"/>
                </a:solidFill>
                <a:latin typeface="黑体" pitchFamily="2" charset="-122"/>
                <a:ea typeface="黑体" pitchFamily="2" charset="-122"/>
              </a:rPr>
              <a:t>200</a:t>
            </a:r>
          </a:p>
          <a:p>
            <a:pPr>
              <a:buFont typeface="Wingdings" pitchFamily="2" charset="2"/>
              <a:buNone/>
            </a:pPr>
            <a:r>
              <a:rPr lang="en-US" altLang="zh-CN" dirty="0" smtClean="0">
                <a:solidFill>
                  <a:schemeClr val="tx2"/>
                </a:solidFill>
                <a:latin typeface="黑体" pitchFamily="2" charset="-122"/>
                <a:ea typeface="黑体" pitchFamily="2" charset="-122"/>
              </a:rPr>
              <a:t>   </a:t>
            </a:r>
            <a:r>
              <a:rPr lang="zh-CN" altLang="en-US" dirty="0" smtClean="0">
                <a:solidFill>
                  <a:schemeClr val="tx2"/>
                </a:solidFill>
                <a:latin typeface="黑体" pitchFamily="2" charset="-122"/>
                <a:ea typeface="黑体" pitchFamily="2" charset="-122"/>
              </a:rPr>
              <a:t>社会保险金</a:t>
            </a:r>
            <a:r>
              <a:rPr lang="en-US" altLang="zh-CN" dirty="0" smtClean="0">
                <a:solidFill>
                  <a:schemeClr val="tx2"/>
                </a:solidFill>
                <a:latin typeface="黑体" pitchFamily="2" charset="-122"/>
                <a:ea typeface="黑体" pitchFamily="2" charset="-122"/>
              </a:rPr>
              <a:t>150</a:t>
            </a:r>
            <a:r>
              <a:rPr lang="zh-CN" altLang="en-US" dirty="0" smtClean="0">
                <a:solidFill>
                  <a:schemeClr val="tx2"/>
                </a:solidFill>
                <a:latin typeface="黑体" pitchFamily="2" charset="-122"/>
                <a:ea typeface="黑体" pitchFamily="2" charset="-122"/>
              </a:rPr>
              <a:t>，个人消费支出</a:t>
            </a:r>
            <a:r>
              <a:rPr lang="en-US" altLang="zh-CN" dirty="0" smtClean="0">
                <a:solidFill>
                  <a:schemeClr val="tx2"/>
                </a:solidFill>
                <a:latin typeface="黑体" pitchFamily="2" charset="-122"/>
                <a:ea typeface="黑体" pitchFamily="2" charset="-122"/>
              </a:rPr>
              <a:t>500</a:t>
            </a:r>
            <a:r>
              <a:rPr lang="zh-CN" altLang="en-US" dirty="0" smtClean="0">
                <a:solidFill>
                  <a:schemeClr val="tx2"/>
                </a:solidFill>
                <a:latin typeface="黑体" pitchFamily="2" charset="-122"/>
                <a:ea typeface="黑体" pitchFamily="2" charset="-122"/>
              </a:rPr>
              <a:t>，</a:t>
            </a:r>
          </a:p>
          <a:p>
            <a:pPr>
              <a:buFont typeface="Wingdings" pitchFamily="2" charset="2"/>
              <a:buNone/>
            </a:pPr>
            <a:r>
              <a:rPr lang="zh-CN" altLang="en-US" dirty="0" smtClean="0">
                <a:solidFill>
                  <a:schemeClr val="tx2"/>
                </a:solidFill>
                <a:latin typeface="黑体" pitchFamily="2" charset="-122"/>
                <a:ea typeface="黑体" pitchFamily="2" charset="-122"/>
              </a:rPr>
              <a:t>   公司未分配利润</a:t>
            </a:r>
            <a:r>
              <a:rPr lang="en-US" altLang="zh-CN" dirty="0" smtClean="0">
                <a:solidFill>
                  <a:schemeClr val="tx2"/>
                </a:solidFill>
                <a:latin typeface="黑体" pitchFamily="2" charset="-122"/>
                <a:ea typeface="黑体" pitchFamily="2" charset="-122"/>
              </a:rPr>
              <a:t>100</a:t>
            </a:r>
            <a:r>
              <a:rPr lang="zh-CN" altLang="en-US" dirty="0" smtClean="0">
                <a:solidFill>
                  <a:schemeClr val="tx2"/>
                </a:solidFill>
                <a:latin typeface="黑体" pitchFamily="2" charset="-122"/>
                <a:ea typeface="黑体" pitchFamily="2" charset="-122"/>
              </a:rPr>
              <a:t>，公司所得税</a:t>
            </a:r>
            <a:r>
              <a:rPr lang="en-US" altLang="zh-CN" dirty="0" smtClean="0">
                <a:solidFill>
                  <a:schemeClr val="tx2"/>
                </a:solidFill>
                <a:latin typeface="黑体" pitchFamily="2" charset="-122"/>
                <a:ea typeface="黑体" pitchFamily="2" charset="-122"/>
              </a:rPr>
              <a:t>50</a:t>
            </a:r>
            <a:r>
              <a:rPr lang="zh-CN" altLang="en-US" dirty="0" smtClean="0">
                <a:solidFill>
                  <a:schemeClr val="tx2"/>
                </a:solidFill>
                <a:latin typeface="黑体" pitchFamily="2" charset="-122"/>
                <a:ea typeface="黑体" pitchFamily="2" charset="-122"/>
              </a:rPr>
              <a:t>，个人所得税</a:t>
            </a:r>
            <a:r>
              <a:rPr lang="en-US" altLang="zh-CN" dirty="0" smtClean="0">
                <a:solidFill>
                  <a:schemeClr val="tx2"/>
                </a:solidFill>
                <a:latin typeface="黑体" pitchFamily="2" charset="-122"/>
                <a:ea typeface="黑体" pitchFamily="2" charset="-122"/>
              </a:rPr>
              <a:t>80</a:t>
            </a:r>
            <a:r>
              <a:rPr lang="zh-CN" altLang="en-US" dirty="0" smtClean="0">
                <a:solidFill>
                  <a:schemeClr val="tx2"/>
                </a:solidFill>
                <a:latin typeface="黑体" pitchFamily="2" charset="-122"/>
                <a:ea typeface="黑体" pitchFamily="2" charset="-122"/>
              </a:rPr>
              <a:t>。</a:t>
            </a:r>
          </a:p>
          <a:p>
            <a:pPr>
              <a:buNone/>
            </a:pPr>
            <a:r>
              <a:rPr lang="zh-CN" altLang="en-US" dirty="0" smtClean="0">
                <a:solidFill>
                  <a:schemeClr val="tx2"/>
                </a:solidFill>
                <a:latin typeface="黑体" pitchFamily="2" charset="-122"/>
                <a:ea typeface="黑体" pitchFamily="2" charset="-122"/>
              </a:rPr>
              <a:t>计算：</a:t>
            </a:r>
          </a:p>
          <a:p>
            <a:r>
              <a:rPr lang="en-US" altLang="zh-CN" dirty="0" smtClean="0">
                <a:latin typeface="黑体" pitchFamily="2" charset="-122"/>
                <a:ea typeface="黑体" pitchFamily="2" charset="-122"/>
              </a:rPr>
              <a:t>GNP=C+I+G+</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X-M</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=500+(125+50)+200+15=890</a:t>
            </a:r>
          </a:p>
          <a:p>
            <a:r>
              <a:rPr lang="en-US" altLang="zh-CN" dirty="0" smtClean="0">
                <a:latin typeface="黑体" pitchFamily="2" charset="-122"/>
                <a:ea typeface="黑体" pitchFamily="2" charset="-122"/>
              </a:rPr>
              <a:t>NNP=GNP-D=890-50=840</a:t>
            </a:r>
          </a:p>
          <a:p>
            <a:r>
              <a:rPr lang="en-US" altLang="zh-CN" dirty="0" smtClean="0">
                <a:latin typeface="黑体" pitchFamily="2" charset="-122"/>
                <a:ea typeface="黑体" pitchFamily="2" charset="-122"/>
              </a:rPr>
              <a:t>NI=NNP-</a:t>
            </a:r>
            <a:r>
              <a:rPr lang="zh-CN" altLang="en-US" dirty="0" smtClean="0">
                <a:latin typeface="黑体" pitchFamily="2" charset="-122"/>
                <a:ea typeface="黑体" pitchFamily="2" charset="-122"/>
              </a:rPr>
              <a:t>间接税</a:t>
            </a:r>
            <a:r>
              <a:rPr lang="en-US" altLang="zh-CN" dirty="0" smtClean="0">
                <a:latin typeface="黑体" pitchFamily="2" charset="-122"/>
                <a:ea typeface="黑体" pitchFamily="2" charset="-122"/>
              </a:rPr>
              <a:t>=840-75=765</a:t>
            </a:r>
          </a:p>
          <a:p>
            <a:r>
              <a:rPr lang="en-US" altLang="zh-CN" dirty="0" smtClean="0">
                <a:latin typeface="黑体" pitchFamily="2" charset="-122"/>
                <a:ea typeface="黑体" pitchFamily="2" charset="-122"/>
              </a:rPr>
              <a:t>PI=NI-</a:t>
            </a:r>
            <a:r>
              <a:rPr lang="zh-CN" altLang="en-US" dirty="0" smtClean="0">
                <a:latin typeface="黑体" pitchFamily="2" charset="-122"/>
                <a:ea typeface="黑体" pitchFamily="2" charset="-122"/>
              </a:rPr>
              <a:t>公司所得税</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不分配利润</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社会保险</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转移支付</a:t>
            </a:r>
            <a:r>
              <a:rPr lang="en-US" altLang="zh-CN" dirty="0" smtClean="0">
                <a:latin typeface="黑体" pitchFamily="2" charset="-122"/>
                <a:ea typeface="黑体" pitchFamily="2" charset="-122"/>
              </a:rPr>
              <a:t>=565</a:t>
            </a:r>
          </a:p>
          <a:p>
            <a:r>
              <a:rPr lang="en-US" altLang="zh-CN" dirty="0" smtClean="0">
                <a:latin typeface="黑体" pitchFamily="2" charset="-122"/>
                <a:ea typeface="黑体" pitchFamily="2" charset="-122"/>
              </a:rPr>
              <a:t>DI=PI-</a:t>
            </a:r>
            <a:r>
              <a:rPr lang="zh-CN" altLang="en-US" dirty="0" smtClean="0">
                <a:latin typeface="黑体" pitchFamily="2" charset="-122"/>
                <a:ea typeface="黑体" pitchFamily="2" charset="-122"/>
              </a:rPr>
              <a:t>个人所得税</a:t>
            </a:r>
            <a:r>
              <a:rPr lang="en-US" altLang="zh-CN" dirty="0" smtClean="0">
                <a:latin typeface="黑体" pitchFamily="2" charset="-122"/>
                <a:ea typeface="黑体" pitchFamily="2" charset="-122"/>
              </a:rPr>
              <a:t>=485</a:t>
            </a:r>
            <a:r>
              <a:rPr lang="zh-CN" altLang="en-US" dirty="0" smtClean="0">
                <a:latin typeface="黑体" pitchFamily="2" charset="-122"/>
                <a:ea typeface="黑体" pitchFamily="2" charset="-122"/>
              </a:rPr>
              <a:t>。（单位：</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亿美元）</a:t>
            </a:r>
          </a:p>
          <a:p>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35</a:t>
            </a:fld>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a:t>
            </a:r>
            <a:r>
              <a:rPr lang="zh-CN" altLang="en-US" dirty="0" smtClean="0"/>
              <a:t>两个部门经济收入的构成</a:t>
            </a:r>
            <a:endParaRPr lang="zh-CN" altLang="en-US" dirty="0"/>
          </a:p>
        </p:txBody>
      </p:sp>
      <p:sp>
        <p:nvSpPr>
          <p:cNvPr id="3" name="内容占位符 2"/>
          <p:cNvSpPr>
            <a:spLocks noGrp="1"/>
          </p:cNvSpPr>
          <p:nvPr>
            <p:ph idx="1"/>
          </p:nvPr>
        </p:nvSpPr>
        <p:spPr/>
        <p:txBody>
          <a:bodyPr/>
          <a:lstStyle/>
          <a:p>
            <a:r>
              <a:rPr lang="zh-CN" altLang="en-US" sz="3200" dirty="0" smtClean="0"/>
              <a:t>两部门经济的循环流动</a:t>
            </a:r>
            <a:r>
              <a:rPr lang="en-US" altLang="zh-CN" sz="3200" dirty="0" smtClean="0"/>
              <a:t>(</a:t>
            </a:r>
            <a:r>
              <a:rPr lang="zh-CN" altLang="en-US" sz="3200" dirty="0" smtClean="0"/>
              <a:t>图</a:t>
            </a:r>
            <a:r>
              <a:rPr lang="en-US" altLang="zh-CN" sz="3200" dirty="0" smtClean="0"/>
              <a:t>)</a:t>
            </a:r>
          </a:p>
          <a:p>
            <a:r>
              <a:rPr lang="zh-CN" altLang="en-US" sz="3200" dirty="0" smtClean="0"/>
              <a:t>特点：</a:t>
            </a:r>
            <a:endParaRPr lang="en-US" altLang="zh-CN" sz="3200" dirty="0" smtClean="0"/>
          </a:p>
          <a:p>
            <a:pPr marL="914400" lvl="1" indent="-457200">
              <a:buFont typeface="+mj-lt"/>
              <a:buAutoNum type="alphaUcPeriod"/>
            </a:pPr>
            <a:r>
              <a:rPr lang="zh-CN" altLang="en-US" sz="2800" dirty="0" smtClean="0"/>
              <a:t>不存在企业间接税</a:t>
            </a:r>
            <a:endParaRPr lang="en-US" altLang="zh-CN" sz="2800" dirty="0" smtClean="0"/>
          </a:p>
          <a:p>
            <a:pPr marL="914400" lvl="1" indent="-457200">
              <a:buFont typeface="+mj-lt"/>
              <a:buAutoNum type="alphaUcPeriod"/>
            </a:pPr>
            <a:r>
              <a:rPr lang="zh-CN" altLang="en-US" sz="2800" dirty="0" smtClean="0"/>
              <a:t>没有税收</a:t>
            </a:r>
            <a:r>
              <a:rPr lang="en-US" altLang="zh-CN" sz="2800" dirty="0" smtClean="0"/>
              <a:t>T</a:t>
            </a:r>
            <a:r>
              <a:rPr lang="zh-CN" altLang="en-US" sz="2800" dirty="0" smtClean="0"/>
              <a:t>、政府支出</a:t>
            </a:r>
            <a:r>
              <a:rPr lang="en-US" altLang="zh-CN" sz="2800" dirty="0" smtClean="0"/>
              <a:t>G</a:t>
            </a:r>
            <a:r>
              <a:rPr lang="zh-CN" altLang="en-US" sz="2800" dirty="0" smtClean="0"/>
              <a:t>、进出口贸易</a:t>
            </a:r>
            <a:endParaRPr lang="en-US" altLang="zh-CN" sz="2800" dirty="0" smtClean="0"/>
          </a:p>
          <a:p>
            <a:r>
              <a:rPr lang="zh-CN" altLang="en-US" sz="3200" dirty="0" smtClean="0"/>
              <a:t>国民收入构成：</a:t>
            </a:r>
            <a:endParaRPr lang="en-US" altLang="zh-CN" sz="3200" dirty="0" smtClean="0"/>
          </a:p>
          <a:p>
            <a:pPr lvl="1">
              <a:buNone/>
            </a:pPr>
            <a:r>
              <a:rPr lang="zh-CN" altLang="en-US" sz="2800" dirty="0" smtClean="0"/>
              <a:t>从支出角度：</a:t>
            </a:r>
            <a:r>
              <a:rPr lang="en-US" altLang="zh-CN" sz="2800" dirty="0" smtClean="0"/>
              <a:t>Y=C+I</a:t>
            </a:r>
          </a:p>
          <a:p>
            <a:pPr lvl="1">
              <a:buNone/>
            </a:pPr>
            <a:r>
              <a:rPr lang="zh-CN" altLang="en-US" sz="2800" dirty="0" smtClean="0"/>
              <a:t>从收入角度：</a:t>
            </a:r>
            <a:r>
              <a:rPr lang="en-US" altLang="zh-CN" sz="2800" dirty="0" smtClean="0"/>
              <a:t>Y=</a:t>
            </a:r>
            <a:r>
              <a:rPr lang="zh-CN" altLang="en-US" sz="2800" dirty="0" smtClean="0"/>
              <a:t>工资</a:t>
            </a:r>
            <a:r>
              <a:rPr lang="en-US" altLang="zh-CN" sz="2800" dirty="0" smtClean="0"/>
              <a:t>+</a:t>
            </a:r>
            <a:r>
              <a:rPr lang="zh-CN" altLang="en-US" sz="2800" dirty="0" smtClean="0"/>
              <a:t>利息</a:t>
            </a:r>
            <a:r>
              <a:rPr lang="en-US" altLang="zh-CN" sz="2800" dirty="0" smtClean="0"/>
              <a:t>+</a:t>
            </a:r>
            <a:r>
              <a:rPr lang="zh-CN" altLang="en-US" sz="2800" dirty="0" smtClean="0"/>
              <a:t>租金</a:t>
            </a:r>
            <a:r>
              <a:rPr lang="en-US" altLang="zh-CN" sz="2800" dirty="0" smtClean="0"/>
              <a:t>+</a:t>
            </a:r>
            <a:r>
              <a:rPr lang="zh-CN" altLang="en-US" sz="2800" dirty="0" smtClean="0"/>
              <a:t>利润</a:t>
            </a:r>
            <a:r>
              <a:rPr lang="en-US" altLang="zh-CN" sz="2800" dirty="0" smtClean="0"/>
              <a:t>=C+S</a:t>
            </a:r>
          </a:p>
          <a:p>
            <a:pPr lvl="1">
              <a:buNone/>
            </a:pPr>
            <a:r>
              <a:rPr lang="en-US" altLang="zh-CN" sz="2800" dirty="0" smtClean="0"/>
              <a:t>C+I=C+S</a:t>
            </a:r>
          </a:p>
          <a:p>
            <a:pPr lvl="1">
              <a:buNone/>
            </a:pPr>
            <a:r>
              <a:rPr lang="en-US" altLang="zh-CN" sz="2800" dirty="0" smtClean="0"/>
              <a:t>I=S</a:t>
            </a:r>
            <a:endParaRPr lang="zh-CN" altLang="en-US" sz="2800"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36</a:t>
            </a:fld>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两部门经济的循环流动</a:t>
            </a:r>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37</a:t>
            </a:fld>
            <a:endParaRPr lang="zh-CN" altLang="en-US" dirty="0"/>
          </a:p>
        </p:txBody>
      </p:sp>
      <p:pic>
        <p:nvPicPr>
          <p:cNvPr id="12" name="Picture 4" descr="P6"/>
          <p:cNvPicPr>
            <a:picLocks noGrp="1" noChangeAspect="1" noChangeArrowheads="1"/>
          </p:cNvPicPr>
          <p:nvPr>
            <p:ph idx="1"/>
          </p:nvPr>
        </p:nvPicPr>
        <p:blipFill>
          <a:blip r:embed="rId2" cstate="print"/>
          <a:srcRect/>
          <a:stretch>
            <a:fillRect/>
          </a:stretch>
        </p:blipFill>
        <p:spPr>
          <a:xfrm>
            <a:off x="467544" y="1052736"/>
            <a:ext cx="8064896" cy="5264718"/>
          </a:xfrm>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1.9</a:t>
            </a:r>
            <a:r>
              <a:rPr lang="zh-CN" altLang="en-US" dirty="0" smtClean="0"/>
              <a:t>三个部门经济收入的构成</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3200" dirty="0" smtClean="0"/>
              <a:t>三个部门经济的循环流动</a:t>
            </a:r>
            <a:r>
              <a:rPr lang="en-US" altLang="zh-CN" sz="3200" dirty="0" smtClean="0"/>
              <a:t>(</a:t>
            </a:r>
            <a:r>
              <a:rPr lang="zh-CN" altLang="en-US" sz="3200" dirty="0" smtClean="0"/>
              <a:t>图</a:t>
            </a:r>
            <a:r>
              <a:rPr lang="en-US" altLang="zh-CN" sz="3200" dirty="0" smtClean="0"/>
              <a:t>)</a:t>
            </a:r>
          </a:p>
          <a:p>
            <a:r>
              <a:rPr lang="zh-CN" altLang="en-US" sz="3200" dirty="0" smtClean="0"/>
              <a:t>特点：</a:t>
            </a:r>
            <a:endParaRPr lang="en-US" altLang="zh-CN" sz="3200" dirty="0" smtClean="0"/>
          </a:p>
          <a:p>
            <a:pPr marL="914400" lvl="1" indent="-457200">
              <a:buFont typeface="+mj-lt"/>
              <a:buAutoNum type="alphaUcPeriod"/>
            </a:pPr>
            <a:r>
              <a:rPr lang="zh-CN" altLang="en-US" sz="2800" dirty="0" smtClean="0"/>
              <a:t>政府收入、</a:t>
            </a:r>
            <a:endParaRPr lang="en-US" altLang="zh-CN" sz="2800" dirty="0" smtClean="0"/>
          </a:p>
          <a:p>
            <a:pPr marL="914400" lvl="1" indent="-457200">
              <a:buFont typeface="+mj-lt"/>
              <a:buAutoNum type="alphaUcPeriod"/>
            </a:pPr>
            <a:r>
              <a:rPr lang="zh-CN" altLang="en-US" sz="2800" dirty="0" smtClean="0"/>
              <a:t>政府支出</a:t>
            </a:r>
            <a:endParaRPr lang="en-US" altLang="zh-CN" sz="2800" dirty="0" smtClean="0"/>
          </a:p>
          <a:p>
            <a:pPr marL="914400" lvl="1" indent="-457200">
              <a:buFont typeface="+mj-lt"/>
              <a:buAutoNum type="alphaUcPeriod"/>
            </a:pPr>
            <a:r>
              <a:rPr lang="zh-CN" altLang="en-US" sz="2800" dirty="0" smtClean="0"/>
              <a:t>没有进出口贸易</a:t>
            </a:r>
            <a:endParaRPr lang="en-US" altLang="zh-CN" sz="2800" dirty="0" smtClean="0"/>
          </a:p>
          <a:p>
            <a:r>
              <a:rPr lang="zh-CN" altLang="en-US" sz="3200" dirty="0" smtClean="0"/>
              <a:t>国民收入构成：</a:t>
            </a:r>
            <a:endParaRPr lang="en-US" altLang="zh-CN" sz="3200" dirty="0" smtClean="0"/>
          </a:p>
          <a:p>
            <a:pPr lvl="1">
              <a:buNone/>
            </a:pPr>
            <a:r>
              <a:rPr lang="zh-CN" altLang="en-US" sz="2800" dirty="0" smtClean="0"/>
              <a:t>从支出角度：</a:t>
            </a:r>
            <a:r>
              <a:rPr lang="en-US" altLang="zh-CN" sz="2800" dirty="0" smtClean="0"/>
              <a:t>Y=C+I+G</a:t>
            </a:r>
          </a:p>
          <a:p>
            <a:pPr lvl="1">
              <a:buNone/>
            </a:pPr>
            <a:r>
              <a:rPr lang="zh-CN" altLang="en-US" sz="2800" dirty="0" smtClean="0"/>
              <a:t>从收入角度：</a:t>
            </a:r>
            <a:r>
              <a:rPr lang="en-US" altLang="zh-CN" sz="2800" dirty="0" smtClean="0"/>
              <a:t>Y=</a:t>
            </a:r>
            <a:r>
              <a:rPr lang="zh-CN" altLang="en-US" sz="2800" dirty="0" smtClean="0"/>
              <a:t>工资</a:t>
            </a:r>
            <a:r>
              <a:rPr lang="en-US" altLang="zh-CN" sz="2800" dirty="0" smtClean="0"/>
              <a:t>+</a:t>
            </a:r>
            <a:r>
              <a:rPr lang="zh-CN" altLang="en-US" sz="2800" dirty="0" smtClean="0"/>
              <a:t>利息</a:t>
            </a:r>
            <a:r>
              <a:rPr lang="en-US" altLang="zh-CN" sz="2800" dirty="0" smtClean="0"/>
              <a:t>+</a:t>
            </a:r>
            <a:r>
              <a:rPr lang="zh-CN" altLang="en-US" sz="2800" dirty="0" smtClean="0"/>
              <a:t>租金</a:t>
            </a:r>
            <a:r>
              <a:rPr lang="en-US" altLang="zh-CN" sz="2800" dirty="0" smtClean="0"/>
              <a:t>+</a:t>
            </a:r>
            <a:r>
              <a:rPr lang="zh-CN" altLang="en-US" sz="2800" dirty="0" smtClean="0"/>
              <a:t>利润</a:t>
            </a:r>
            <a:r>
              <a:rPr lang="en-US" altLang="zh-CN" sz="2800" dirty="0" smtClean="0"/>
              <a:t>=C+S+T</a:t>
            </a:r>
          </a:p>
          <a:p>
            <a:pPr lvl="1">
              <a:buNone/>
            </a:pPr>
            <a:endParaRPr lang="en-US" altLang="zh-CN" sz="2800" dirty="0" smtClean="0"/>
          </a:p>
          <a:p>
            <a:pPr lvl="1" indent="1589088">
              <a:buNone/>
            </a:pPr>
            <a:endParaRPr lang="en-US" altLang="zh-CN" sz="2800" dirty="0" smtClean="0"/>
          </a:p>
          <a:p>
            <a:pPr lvl="1" indent="1589088">
              <a:buNone/>
            </a:pPr>
            <a:r>
              <a:rPr lang="en-US" altLang="zh-CN" sz="3300" dirty="0" smtClean="0"/>
              <a:t>C+I+G=C+S+T</a:t>
            </a:r>
          </a:p>
          <a:p>
            <a:pPr lvl="1" indent="1589088">
              <a:buNone/>
            </a:pPr>
            <a:r>
              <a:rPr lang="en-US" altLang="zh-CN" sz="3300" dirty="0" smtClean="0"/>
              <a:t>I+G=S+T</a:t>
            </a:r>
          </a:p>
          <a:p>
            <a:pPr lvl="1" indent="1589088">
              <a:buNone/>
            </a:pPr>
            <a:r>
              <a:rPr lang="en-US" altLang="zh-CN" sz="3300" dirty="0" smtClean="0"/>
              <a:t>I=S+(T-G)</a:t>
            </a:r>
            <a:endParaRPr lang="zh-CN" altLang="en-US" sz="3300"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38</a:t>
            </a:fld>
            <a:endParaRPr lang="zh-CN" altLang="en-US" dirty="0"/>
          </a:p>
        </p:txBody>
      </p:sp>
      <p:graphicFrame>
        <p:nvGraphicFramePr>
          <p:cNvPr id="7" name="对象 6"/>
          <p:cNvGraphicFramePr>
            <a:graphicFrameLocks noChangeAspect="1"/>
          </p:cNvGraphicFramePr>
          <p:nvPr/>
        </p:nvGraphicFramePr>
        <p:xfrm>
          <a:off x="1835696" y="4077072"/>
          <a:ext cx="5616623" cy="481424"/>
        </p:xfrm>
        <a:graphic>
          <a:graphicData uri="http://schemas.openxmlformats.org/presentationml/2006/ole">
            <p:oleObj spid="_x0000_s8194" name="Equation" r:id="rId3" imgW="2666880" imgH="228600" progId="Equation.DSMT4">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三部门经济的循环流动</a:t>
            </a:r>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39</a:t>
            </a:fld>
            <a:endParaRPr lang="zh-CN" altLang="en-US" dirty="0"/>
          </a:p>
        </p:txBody>
      </p:sp>
      <p:pic>
        <p:nvPicPr>
          <p:cNvPr id="7" name="Picture 4" descr="p4"/>
          <p:cNvPicPr>
            <a:picLocks noGrp="1" noChangeAspect="1" noChangeArrowheads="1"/>
          </p:cNvPicPr>
          <p:nvPr>
            <p:ph idx="1"/>
          </p:nvPr>
        </p:nvPicPr>
        <p:blipFill>
          <a:blip r:embed="rId2" cstate="print"/>
          <a:srcRect/>
          <a:stretch>
            <a:fillRect/>
          </a:stretch>
        </p:blipFill>
        <p:spPr>
          <a:xfrm>
            <a:off x="431996" y="1484784"/>
            <a:ext cx="8100444" cy="4637217"/>
          </a:xfrm>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028000" cy="648000"/>
          </a:xfrm>
        </p:spPr>
        <p:txBody>
          <a:bodyPr>
            <a:normAutofit/>
          </a:bodyPr>
          <a:lstStyle/>
          <a:p>
            <a:r>
              <a:rPr lang="en-US" altLang="zh-CN" dirty="0" smtClean="0"/>
              <a:t>1.1</a:t>
            </a:r>
            <a:r>
              <a:rPr lang="zh-CN" altLang="en-US" dirty="0" smtClean="0"/>
              <a:t>经济学研究的内容和方法</a:t>
            </a:r>
            <a:endParaRPr lang="zh-CN" altLang="en-US" dirty="0"/>
          </a:p>
        </p:txBody>
      </p:sp>
      <p:sp>
        <p:nvSpPr>
          <p:cNvPr id="3" name="内容占位符 2"/>
          <p:cNvSpPr>
            <a:spLocks noGrp="1"/>
          </p:cNvSpPr>
          <p:nvPr>
            <p:ph idx="1"/>
          </p:nvPr>
        </p:nvSpPr>
        <p:spPr>
          <a:xfrm>
            <a:off x="251837" y="620688"/>
            <a:ext cx="8424000" cy="5601792"/>
          </a:xfrm>
        </p:spPr>
        <p:txBody>
          <a:bodyPr>
            <a:noAutofit/>
          </a:bodyPr>
          <a:lstStyle/>
          <a:p>
            <a:pPr lvl="1">
              <a:spcBef>
                <a:spcPts val="0"/>
              </a:spcBef>
              <a:buNone/>
            </a:pPr>
            <a:r>
              <a:rPr lang="en-US" altLang="zh-CN" sz="2000" b="1" dirty="0" smtClean="0">
                <a:solidFill>
                  <a:srgbClr val="FF0000"/>
                </a:solidFill>
              </a:rPr>
              <a:t>(2)</a:t>
            </a:r>
            <a:r>
              <a:rPr lang="zh-CN" altLang="en-US" sz="2000" b="1" dirty="0" smtClean="0">
                <a:solidFill>
                  <a:srgbClr val="FF0000"/>
                </a:solidFill>
              </a:rPr>
              <a:t>稀缺性</a:t>
            </a:r>
            <a:r>
              <a:rPr lang="en-US" altLang="zh-CN" sz="2000" dirty="0" smtClean="0"/>
              <a:t>scarcity</a:t>
            </a:r>
          </a:p>
          <a:p>
            <a:pPr>
              <a:lnSpc>
                <a:spcPct val="130000"/>
              </a:lnSpc>
              <a:spcBef>
                <a:spcPts val="0"/>
              </a:spcBef>
              <a:buNone/>
            </a:pPr>
            <a:r>
              <a:rPr lang="en-US" altLang="zh-CN" sz="2000" dirty="0" smtClean="0">
                <a:latin typeface="宋体" charset="-122"/>
              </a:rPr>
              <a:t>     </a:t>
            </a:r>
            <a:r>
              <a:rPr lang="zh-CN" altLang="en-US" sz="2000" dirty="0" smtClean="0">
                <a:latin typeface="宋体" charset="-122"/>
              </a:rPr>
              <a:t>社会资源的有限性，是指社会提供的东西少于人们想拥有的。</a:t>
            </a:r>
          </a:p>
          <a:p>
            <a:pPr>
              <a:lnSpc>
                <a:spcPct val="130000"/>
              </a:lnSpc>
              <a:spcBef>
                <a:spcPts val="0"/>
              </a:spcBef>
              <a:buNone/>
            </a:pPr>
            <a:r>
              <a:rPr lang="zh-CN" altLang="en-US" sz="2000" dirty="0" smtClean="0">
                <a:latin typeface="宋体" charset="-122"/>
              </a:rPr>
              <a:t>  基本假设：  ①人类的欲望是无穷的   ②资源是有限的</a:t>
            </a:r>
          </a:p>
          <a:p>
            <a:pPr algn="just">
              <a:lnSpc>
                <a:spcPct val="130000"/>
              </a:lnSpc>
              <a:spcBef>
                <a:spcPts val="0"/>
              </a:spcBef>
              <a:buNone/>
            </a:pPr>
            <a:r>
              <a:rPr lang="zh-CN" altLang="en-US" sz="2000" dirty="0" smtClean="0">
                <a:latin typeface="宋体" charset="-122"/>
              </a:rPr>
              <a:t>  生产要素：  ①劳动 体力</a:t>
            </a:r>
            <a:r>
              <a:rPr lang="en-US" altLang="zh-CN" sz="2000" dirty="0" smtClean="0">
                <a:latin typeface="宋体" charset="-122"/>
              </a:rPr>
              <a:t>/</a:t>
            </a:r>
            <a:r>
              <a:rPr lang="zh-CN" altLang="en-US" sz="2000" dirty="0" smtClean="0">
                <a:latin typeface="宋体" charset="-122"/>
              </a:rPr>
              <a:t>脑力 ②土地（自然资源）</a:t>
            </a:r>
          </a:p>
          <a:p>
            <a:pPr algn="just">
              <a:lnSpc>
                <a:spcPct val="130000"/>
              </a:lnSpc>
              <a:spcBef>
                <a:spcPts val="0"/>
              </a:spcBef>
              <a:buNone/>
            </a:pPr>
            <a:r>
              <a:rPr lang="zh-CN" altLang="en-US" sz="2000" dirty="0" smtClean="0">
                <a:latin typeface="宋体" charset="-122"/>
              </a:rPr>
              <a:t>              ③资本           ④企业家精神和才能</a:t>
            </a:r>
          </a:p>
          <a:p>
            <a:pPr>
              <a:lnSpc>
                <a:spcPct val="130000"/>
              </a:lnSpc>
              <a:spcBef>
                <a:spcPts val="0"/>
              </a:spcBef>
              <a:buNone/>
            </a:pPr>
            <a:r>
              <a:rPr lang="zh-CN" altLang="en-US" sz="2000" dirty="0" smtClean="0">
                <a:latin typeface="宋体" charset="-122"/>
              </a:rPr>
              <a:t>   选择</a:t>
            </a:r>
            <a:r>
              <a:rPr lang="en-US" altLang="zh-CN" sz="2000" dirty="0" smtClean="0">
                <a:latin typeface="宋体" charset="-122"/>
              </a:rPr>
              <a:t>(Choice):</a:t>
            </a:r>
            <a:r>
              <a:rPr lang="zh-CN" altLang="en-US" sz="2000" dirty="0" smtClean="0">
                <a:latin typeface="宋体" charset="-122"/>
              </a:rPr>
              <a:t>因为稀缺，人们不能得到所有想要的东西</a:t>
            </a:r>
            <a:r>
              <a:rPr lang="en-US" altLang="zh-CN" sz="2000" dirty="0" smtClean="0">
                <a:latin typeface="宋体" charset="-122"/>
              </a:rPr>
              <a:t>,</a:t>
            </a:r>
            <a:r>
              <a:rPr lang="zh-CN" altLang="en-US" sz="2000" dirty="0" smtClean="0">
                <a:latin typeface="宋体" charset="-122"/>
              </a:rPr>
              <a:t>不得不在有限的资源下作出选择。这是稀缺的结果。</a:t>
            </a:r>
            <a:endParaRPr lang="en-US" altLang="zh-CN" sz="2000" dirty="0" smtClean="0">
              <a:latin typeface="宋体" charset="-122"/>
            </a:endParaRPr>
          </a:p>
          <a:p>
            <a:pPr lvl="1">
              <a:lnSpc>
                <a:spcPct val="140000"/>
              </a:lnSpc>
              <a:spcBef>
                <a:spcPts val="0"/>
              </a:spcBef>
              <a:buNone/>
            </a:pPr>
            <a:r>
              <a:rPr lang="zh-CN" altLang="en-US" sz="2000" dirty="0" smtClean="0"/>
              <a:t>资源</a:t>
            </a:r>
            <a:r>
              <a:rPr lang="en-US" altLang="zh-CN" sz="2000" dirty="0" smtClean="0"/>
              <a:t>/</a:t>
            </a:r>
            <a:r>
              <a:rPr lang="zh-CN" altLang="en-US" sz="2000" dirty="0" smtClean="0"/>
              <a:t>投入</a:t>
            </a:r>
            <a:r>
              <a:rPr lang="en-US" altLang="zh-CN" sz="2000" dirty="0" smtClean="0"/>
              <a:t>input/</a:t>
            </a:r>
            <a:r>
              <a:rPr lang="zh-CN" altLang="en-US" sz="2000" dirty="0" smtClean="0"/>
              <a:t>生产要素</a:t>
            </a:r>
            <a:r>
              <a:rPr lang="en-US" altLang="zh-CN" sz="2000" dirty="0" smtClean="0"/>
              <a:t>factors of production</a:t>
            </a:r>
            <a:r>
              <a:rPr lang="zh-CN" altLang="en-US" sz="2000" dirty="0" smtClean="0"/>
              <a:t>：｛土地 劳动 资本 时间 管理才能 信息｝</a:t>
            </a:r>
            <a:r>
              <a:rPr lang="en-US" altLang="zh-CN" sz="2000" dirty="0" smtClean="0"/>
              <a:t>+</a:t>
            </a:r>
            <a:r>
              <a:rPr lang="zh-CN" altLang="en-US" sz="2000" dirty="0" smtClean="0"/>
              <a:t>｛品牌 营销网络 管理技术 成本节约 劳务和服务 税收筹划 资本运营｝</a:t>
            </a:r>
            <a:endParaRPr lang="zh-CN" altLang="en-US" sz="2000" dirty="0" smtClean="0">
              <a:latin typeface="宋体" charset="-122"/>
            </a:endParaRPr>
          </a:p>
          <a:p>
            <a:pPr>
              <a:lnSpc>
                <a:spcPct val="140000"/>
              </a:lnSpc>
              <a:spcBef>
                <a:spcPts val="0"/>
              </a:spcBef>
              <a:buNone/>
            </a:pPr>
            <a:r>
              <a:rPr lang="zh-CN" altLang="en-US" sz="2000" dirty="0" smtClean="0">
                <a:latin typeface="宋体" charset="-122"/>
              </a:rPr>
              <a:t>    </a:t>
            </a:r>
            <a:r>
              <a:rPr lang="en-US" altLang="zh-CN" sz="2000" dirty="0" smtClean="0">
                <a:solidFill>
                  <a:srgbClr val="FF0000"/>
                </a:solidFill>
              </a:rPr>
              <a:t>(3)</a:t>
            </a:r>
            <a:r>
              <a:rPr lang="zh-CN" altLang="en-US" sz="2000" dirty="0" smtClean="0">
                <a:solidFill>
                  <a:srgbClr val="FF0000"/>
                </a:solidFill>
              </a:rPr>
              <a:t>效率</a:t>
            </a:r>
            <a:r>
              <a:rPr lang="en-US" altLang="zh-CN" sz="2000" dirty="0" smtClean="0"/>
              <a:t>efficiency:</a:t>
            </a:r>
          </a:p>
          <a:p>
            <a:pPr lvl="2">
              <a:lnSpc>
                <a:spcPct val="140000"/>
              </a:lnSpc>
              <a:spcBef>
                <a:spcPts val="0"/>
              </a:spcBef>
              <a:buNone/>
            </a:pPr>
            <a:r>
              <a:rPr lang="zh-CN" altLang="en-US" sz="2000" dirty="0" smtClean="0"/>
              <a:t>最有效地使用社会资源以满足人类的愿望和需要。</a:t>
            </a:r>
          </a:p>
          <a:p>
            <a:pPr>
              <a:lnSpc>
                <a:spcPct val="140000"/>
              </a:lnSpc>
              <a:spcBef>
                <a:spcPts val="0"/>
              </a:spcBef>
              <a:buNone/>
            </a:pPr>
            <a:r>
              <a:rPr lang="zh-CN" altLang="en-US" sz="2000" dirty="0" smtClean="0"/>
              <a:t>           在不使他人境况变坏的前提下，一项经济活动如果不再有可能增进任何人的经济福利，那么该经济活动就是有效率的。</a:t>
            </a:r>
            <a:endParaRPr lang="zh-CN" altLang="en-US" sz="2000" dirty="0" smtClean="0">
              <a:latin typeface="宋体" charset="-122"/>
            </a:endParaRPr>
          </a:p>
        </p:txBody>
      </p:sp>
      <p:sp>
        <p:nvSpPr>
          <p:cNvPr id="4" name="日期占位符 3"/>
          <p:cNvSpPr>
            <a:spLocks noGrp="1"/>
          </p:cNvSpPr>
          <p:nvPr>
            <p:ph type="dt" sz="half" idx="10"/>
          </p:nvPr>
        </p:nvSpPr>
        <p:spPr/>
        <p:txBody>
          <a:bodyPr/>
          <a:lstStyle/>
          <a:p>
            <a:fld id="{BAEC2A13-2262-4A01-B1D3-981D2227F58E}" type="datetime1">
              <a:rPr lang="zh-CN" altLang="en-US" smtClean="0"/>
              <a:pPr/>
              <a:t>2013-7-23</a:t>
            </a:fld>
            <a:endParaRPr lang="zh-CN" altLang="en-US"/>
          </a:p>
        </p:txBody>
      </p:sp>
      <p:sp>
        <p:nvSpPr>
          <p:cNvPr id="5" name="灯片编号占位符 4"/>
          <p:cNvSpPr>
            <a:spLocks noGrp="1"/>
          </p:cNvSpPr>
          <p:nvPr>
            <p:ph type="sldNum" sz="quarter" idx="12"/>
          </p:nvPr>
        </p:nvSpPr>
        <p:spPr/>
        <p:txBody>
          <a:bodyPr/>
          <a:lstStyle/>
          <a:p>
            <a:fld id="{4E22AECA-F52B-447F-A56E-E4F363D5AABE}" type="slidenum">
              <a:rPr lang="zh-CN" altLang="en-US" smtClean="0"/>
              <a:pPr/>
              <a:t>4</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7312"/>
            <a:ext cx="8028000" cy="648000"/>
          </a:xfrm>
        </p:spPr>
        <p:txBody>
          <a:bodyPr/>
          <a:lstStyle/>
          <a:p>
            <a:r>
              <a:rPr lang="en-US" altLang="zh-CN" dirty="0" smtClean="0"/>
              <a:t>1.10 </a:t>
            </a:r>
            <a:r>
              <a:rPr lang="zh-CN" altLang="en-US" dirty="0" smtClean="0"/>
              <a:t>四个部门经济收入的构成</a:t>
            </a:r>
            <a:endParaRPr lang="zh-CN" altLang="en-US" dirty="0"/>
          </a:p>
        </p:txBody>
      </p:sp>
      <p:sp>
        <p:nvSpPr>
          <p:cNvPr id="3" name="内容占位符 2"/>
          <p:cNvSpPr>
            <a:spLocks noGrp="1"/>
          </p:cNvSpPr>
          <p:nvPr>
            <p:ph idx="1"/>
          </p:nvPr>
        </p:nvSpPr>
        <p:spPr>
          <a:xfrm>
            <a:off x="251837" y="548680"/>
            <a:ext cx="8424000" cy="5673800"/>
          </a:xfrm>
        </p:spPr>
        <p:txBody>
          <a:bodyPr>
            <a:normAutofit/>
          </a:bodyPr>
          <a:lstStyle/>
          <a:p>
            <a:r>
              <a:rPr lang="zh-CN" altLang="en-US" sz="3200" dirty="0" smtClean="0"/>
              <a:t>四个部门经济的循环流动</a:t>
            </a:r>
            <a:r>
              <a:rPr lang="en-US" altLang="zh-CN" sz="3200" dirty="0" smtClean="0"/>
              <a:t>(</a:t>
            </a:r>
            <a:r>
              <a:rPr lang="zh-CN" altLang="en-US" sz="3200" dirty="0" smtClean="0"/>
              <a:t>图</a:t>
            </a:r>
            <a:r>
              <a:rPr lang="en-US" altLang="zh-CN" sz="3200" dirty="0" smtClean="0"/>
              <a:t>)</a:t>
            </a:r>
          </a:p>
          <a:p>
            <a:r>
              <a:rPr lang="zh-CN" altLang="en-US" sz="3200" dirty="0" smtClean="0"/>
              <a:t>特点：</a:t>
            </a:r>
            <a:endParaRPr lang="en-US" altLang="zh-CN" sz="3200" dirty="0" smtClean="0"/>
          </a:p>
          <a:p>
            <a:pPr marL="914400" lvl="1" indent="-457200">
              <a:buFont typeface="+mj-lt"/>
              <a:buAutoNum type="alphaUcPeriod"/>
            </a:pPr>
            <a:r>
              <a:rPr lang="zh-CN" altLang="en-US" sz="2800" dirty="0" smtClean="0"/>
              <a:t>政府收入、</a:t>
            </a:r>
            <a:endParaRPr lang="en-US" altLang="zh-CN" sz="2800" dirty="0" smtClean="0"/>
          </a:p>
          <a:p>
            <a:pPr marL="914400" lvl="1" indent="-457200">
              <a:buFont typeface="+mj-lt"/>
              <a:buAutoNum type="alphaUcPeriod"/>
            </a:pPr>
            <a:r>
              <a:rPr lang="zh-CN" altLang="en-US" sz="2800" dirty="0" smtClean="0"/>
              <a:t>政府支出</a:t>
            </a:r>
            <a:endParaRPr lang="en-US" altLang="zh-CN" sz="2800" dirty="0" smtClean="0"/>
          </a:p>
          <a:p>
            <a:pPr marL="914400" lvl="1" indent="-457200">
              <a:buFont typeface="+mj-lt"/>
              <a:buAutoNum type="alphaUcPeriod"/>
            </a:pPr>
            <a:r>
              <a:rPr lang="zh-CN" altLang="en-US" sz="2800" dirty="0" smtClean="0"/>
              <a:t>进出口贸易</a:t>
            </a:r>
            <a:endParaRPr lang="en-US" altLang="zh-CN" sz="2800" dirty="0" smtClean="0"/>
          </a:p>
          <a:p>
            <a:r>
              <a:rPr lang="zh-CN" altLang="en-US" sz="3200" dirty="0" smtClean="0"/>
              <a:t>国民收入构成：</a:t>
            </a:r>
            <a:endParaRPr lang="en-US" altLang="zh-CN" sz="3200" dirty="0" smtClean="0"/>
          </a:p>
          <a:p>
            <a:pPr lvl="1">
              <a:buNone/>
            </a:pPr>
            <a:r>
              <a:rPr lang="zh-CN" altLang="en-US" sz="2800" dirty="0" smtClean="0"/>
              <a:t>从支出角度：</a:t>
            </a:r>
            <a:r>
              <a:rPr lang="en-US" altLang="zh-CN" sz="2800" dirty="0" smtClean="0"/>
              <a:t>Y=C+I+G+(X-M)</a:t>
            </a:r>
          </a:p>
          <a:p>
            <a:pPr lvl="1">
              <a:buNone/>
            </a:pPr>
            <a:r>
              <a:rPr lang="zh-CN" altLang="en-US" sz="2800" dirty="0" smtClean="0"/>
              <a:t>从收入角度：</a:t>
            </a:r>
            <a:endParaRPr lang="en-US" altLang="zh-CN" sz="2800" dirty="0" smtClean="0"/>
          </a:p>
          <a:p>
            <a:pPr lvl="1">
              <a:buNone/>
            </a:pPr>
            <a:endParaRPr lang="en-US" altLang="zh-CN" sz="2800" dirty="0" smtClean="0"/>
          </a:p>
          <a:p>
            <a:pPr lvl="1">
              <a:buNone/>
            </a:pPr>
            <a:endParaRPr lang="en-US" altLang="zh-CN" sz="2800" dirty="0" smtClean="0"/>
          </a:p>
          <a:p>
            <a:pPr lvl="1">
              <a:buNone/>
            </a:pPr>
            <a:endParaRPr lang="en-US" altLang="zh-CN" sz="2800" dirty="0" smtClean="0"/>
          </a:p>
          <a:p>
            <a:pPr lvl="1" indent="1589088">
              <a:buNone/>
            </a:pPr>
            <a:endParaRPr lang="en-US" altLang="zh-CN" sz="2800" dirty="0" smtClean="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40</a:t>
            </a:fld>
            <a:endParaRPr lang="zh-CN" altLang="en-US" dirty="0"/>
          </a:p>
        </p:txBody>
      </p:sp>
      <p:graphicFrame>
        <p:nvGraphicFramePr>
          <p:cNvPr id="8" name="对象 7"/>
          <p:cNvGraphicFramePr>
            <a:graphicFrameLocks noChangeAspect="1"/>
          </p:cNvGraphicFramePr>
          <p:nvPr/>
        </p:nvGraphicFramePr>
        <p:xfrm>
          <a:off x="2843808" y="4365104"/>
          <a:ext cx="5769057" cy="516632"/>
        </p:xfrm>
        <a:graphic>
          <a:graphicData uri="http://schemas.openxmlformats.org/presentationml/2006/ole">
            <p:oleObj spid="_x0000_s9219" name="Equation" r:id="rId3" imgW="2552400" imgH="228600" progId="Equation.DSMT4">
              <p:embed/>
            </p:oleObj>
          </a:graphicData>
        </a:graphic>
      </p:graphicFrame>
      <p:graphicFrame>
        <p:nvGraphicFramePr>
          <p:cNvPr id="9" name="对象 8"/>
          <p:cNvGraphicFramePr>
            <a:graphicFrameLocks noChangeAspect="1"/>
          </p:cNvGraphicFramePr>
          <p:nvPr/>
        </p:nvGraphicFramePr>
        <p:xfrm>
          <a:off x="1331640" y="4977172"/>
          <a:ext cx="4752528" cy="1425758"/>
        </p:xfrm>
        <a:graphic>
          <a:graphicData uri="http://schemas.openxmlformats.org/presentationml/2006/ole">
            <p:oleObj spid="_x0000_s9220" name="Equation" r:id="rId4" imgW="2286000" imgH="685800" progId="Equation.DSMT4">
              <p:embed/>
            </p:oleObj>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028000" cy="648000"/>
          </a:xfrm>
        </p:spPr>
        <p:txBody>
          <a:bodyPr/>
          <a:lstStyle/>
          <a:p>
            <a:r>
              <a:rPr lang="zh-CN" altLang="en-US" dirty="0" smtClean="0"/>
              <a:t>四部门经济的循环流动 </a:t>
            </a:r>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41</a:t>
            </a:fld>
            <a:endParaRPr lang="zh-CN" altLang="en-US" dirty="0"/>
          </a:p>
        </p:txBody>
      </p:sp>
      <p:pic>
        <p:nvPicPr>
          <p:cNvPr id="7" name="Picture 4" descr="p5"/>
          <p:cNvPicPr>
            <a:picLocks noGrp="1" noChangeAspect="1" noChangeArrowheads="1"/>
          </p:cNvPicPr>
          <p:nvPr>
            <p:ph idx="1"/>
          </p:nvPr>
        </p:nvPicPr>
        <p:blipFill>
          <a:blip r:embed="rId2" cstate="print"/>
          <a:srcRect/>
          <a:stretch>
            <a:fillRect/>
          </a:stretch>
        </p:blipFill>
        <p:spPr>
          <a:xfrm>
            <a:off x="251520" y="803749"/>
            <a:ext cx="8208912" cy="6054251"/>
          </a:xfrm>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、仔细阅读课本第十二章</a:t>
            </a:r>
            <a:endParaRPr lang="en-US" altLang="zh-CN" dirty="0" smtClean="0"/>
          </a:p>
          <a:p>
            <a:r>
              <a:rPr lang="en-US" altLang="zh-CN" dirty="0" smtClean="0"/>
              <a:t>2</a:t>
            </a:r>
            <a:r>
              <a:rPr lang="zh-CN" altLang="en-US" dirty="0" smtClean="0"/>
              <a:t>、复习与思考题</a:t>
            </a:r>
            <a:r>
              <a:rPr lang="en-US" altLang="zh-CN" dirty="0" smtClean="0"/>
              <a:t>P379-380</a:t>
            </a:r>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42</a:t>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1.1</a:t>
            </a:r>
            <a:r>
              <a:rPr lang="zh-CN" altLang="en-US" dirty="0" smtClean="0"/>
              <a:t>经济学研究的内容和方法</a:t>
            </a:r>
            <a:endParaRPr lang="zh-CN" altLang="en-US" dirty="0"/>
          </a:p>
        </p:txBody>
      </p:sp>
      <p:sp>
        <p:nvSpPr>
          <p:cNvPr id="3" name="内容占位符 2"/>
          <p:cNvSpPr>
            <a:spLocks noGrp="1"/>
          </p:cNvSpPr>
          <p:nvPr>
            <p:ph idx="1"/>
          </p:nvPr>
        </p:nvSpPr>
        <p:spPr/>
        <p:txBody>
          <a:bodyPr>
            <a:normAutofit/>
          </a:bodyPr>
          <a:lstStyle/>
          <a:p>
            <a:pPr>
              <a:lnSpc>
                <a:spcPct val="140000"/>
              </a:lnSpc>
              <a:buNone/>
            </a:pPr>
            <a:r>
              <a:rPr lang="en-US" altLang="zh-CN" sz="3200" dirty="0" smtClean="0">
                <a:solidFill>
                  <a:srgbClr val="FF0000"/>
                </a:solidFill>
              </a:rPr>
              <a:t>(3)</a:t>
            </a:r>
            <a:r>
              <a:rPr lang="zh-CN" altLang="en-US" sz="3200" dirty="0" smtClean="0">
                <a:solidFill>
                  <a:srgbClr val="FF0000"/>
                </a:solidFill>
              </a:rPr>
              <a:t>效率</a:t>
            </a:r>
            <a:r>
              <a:rPr lang="en-US" altLang="zh-CN" sz="2800" dirty="0" smtClean="0"/>
              <a:t>efficiency:</a:t>
            </a:r>
          </a:p>
          <a:p>
            <a:pPr lvl="2">
              <a:lnSpc>
                <a:spcPct val="140000"/>
              </a:lnSpc>
              <a:buNone/>
            </a:pPr>
            <a:r>
              <a:rPr lang="zh-CN" altLang="en-US" sz="2000" dirty="0" smtClean="0"/>
              <a:t>最有效地使用社会资源以满足人类的愿望和需要。</a:t>
            </a:r>
          </a:p>
          <a:p>
            <a:pPr>
              <a:lnSpc>
                <a:spcPct val="140000"/>
              </a:lnSpc>
              <a:buNone/>
            </a:pPr>
            <a:r>
              <a:rPr lang="zh-CN" altLang="en-US" sz="2000" dirty="0" smtClean="0"/>
              <a:t>           在不使他人境况变坏的前提下，一项经济活动如果不再有可能增进任何人的经济福利，那么该经济活动就是有效率的。</a:t>
            </a:r>
          </a:p>
          <a:p>
            <a:pPr>
              <a:lnSpc>
                <a:spcPct val="140000"/>
              </a:lnSpc>
              <a:buNone/>
            </a:pPr>
            <a:r>
              <a:rPr lang="zh-CN" altLang="en-US" dirty="0" smtClean="0"/>
              <a:t>资源</a:t>
            </a:r>
            <a:r>
              <a:rPr lang="en-US" altLang="zh-CN" dirty="0" smtClean="0"/>
              <a:t>/</a:t>
            </a:r>
            <a:r>
              <a:rPr lang="zh-CN" altLang="en-US" dirty="0" smtClean="0"/>
              <a:t>投入</a:t>
            </a:r>
            <a:r>
              <a:rPr lang="en-US" altLang="zh-CN" dirty="0" smtClean="0"/>
              <a:t>input/</a:t>
            </a:r>
            <a:r>
              <a:rPr lang="zh-CN" altLang="en-US" dirty="0" smtClean="0"/>
              <a:t>生产要素</a:t>
            </a:r>
            <a:r>
              <a:rPr lang="en-US" altLang="zh-CN" dirty="0" smtClean="0"/>
              <a:t>factors of production</a:t>
            </a:r>
          </a:p>
          <a:p>
            <a:pPr>
              <a:lnSpc>
                <a:spcPct val="140000"/>
              </a:lnSpc>
              <a:buNone/>
            </a:pPr>
            <a:r>
              <a:rPr lang="en-US" altLang="zh-CN" sz="2000" dirty="0" smtClean="0"/>
              <a:t>             </a:t>
            </a:r>
            <a:r>
              <a:rPr lang="zh-CN" altLang="en-US" sz="2000" dirty="0" smtClean="0"/>
              <a:t>｛土地 劳动 资本 时间 管理才能 信息｝</a:t>
            </a:r>
          </a:p>
          <a:p>
            <a:pPr>
              <a:lnSpc>
                <a:spcPct val="140000"/>
              </a:lnSpc>
              <a:buNone/>
            </a:pPr>
            <a:r>
              <a:rPr lang="zh-CN" altLang="en-US" sz="2000" dirty="0" smtClean="0"/>
              <a:t>              ｛品牌 营销网络 管理技术 成本节约 劳务和服务 税收筹划 资本运营｝</a:t>
            </a:r>
          </a:p>
        </p:txBody>
      </p:sp>
      <p:sp>
        <p:nvSpPr>
          <p:cNvPr id="4" name="日期占位符 3"/>
          <p:cNvSpPr>
            <a:spLocks noGrp="1"/>
          </p:cNvSpPr>
          <p:nvPr>
            <p:ph type="dt" sz="half" idx="10"/>
          </p:nvPr>
        </p:nvSpPr>
        <p:spPr/>
        <p:txBody>
          <a:bodyPr/>
          <a:lstStyle/>
          <a:p>
            <a:fld id="{BAEC2A13-2262-4A01-B1D3-981D2227F58E}" type="datetime1">
              <a:rPr lang="zh-CN" altLang="en-US" smtClean="0"/>
              <a:pPr/>
              <a:t>2013-7-23</a:t>
            </a:fld>
            <a:endParaRPr lang="zh-CN" altLang="en-US"/>
          </a:p>
        </p:txBody>
      </p:sp>
      <p:sp>
        <p:nvSpPr>
          <p:cNvPr id="5" name="灯片编号占位符 4"/>
          <p:cNvSpPr>
            <a:spLocks noGrp="1"/>
          </p:cNvSpPr>
          <p:nvPr>
            <p:ph type="sldNum" sz="quarter" idx="12"/>
          </p:nvPr>
        </p:nvSpPr>
        <p:spPr/>
        <p:txBody>
          <a:bodyPr/>
          <a:lstStyle/>
          <a:p>
            <a:fld id="{4E22AECA-F52B-447F-A56E-E4F363D5AABE}" type="slidenum">
              <a:rPr lang="zh-CN" altLang="en-US" smtClean="0"/>
              <a:pPr/>
              <a:t>5</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1.2</a:t>
            </a:r>
            <a:r>
              <a:rPr lang="zh-CN" altLang="en-US" dirty="0" smtClean="0"/>
              <a:t>宏观经济学的研究对象</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dirty="0" smtClean="0"/>
              <a:t>           </a:t>
            </a:r>
            <a:r>
              <a:rPr lang="en-US" altLang="en-US" dirty="0" smtClean="0"/>
              <a:t>“</a:t>
            </a:r>
            <a:r>
              <a:rPr lang="en-US" altLang="zh-CN" dirty="0" smtClean="0"/>
              <a:t>Macroeconomics” </a:t>
            </a:r>
            <a:r>
              <a:rPr lang="zh-CN" altLang="en-US" dirty="0" smtClean="0"/>
              <a:t>一词， </a:t>
            </a:r>
            <a:r>
              <a:rPr lang="en-US" altLang="zh-CN" dirty="0" smtClean="0"/>
              <a:t>1933</a:t>
            </a:r>
            <a:r>
              <a:rPr lang="zh-CN" altLang="en-US" dirty="0" smtClean="0"/>
              <a:t>年由挪威经济学家</a:t>
            </a:r>
            <a:r>
              <a:rPr lang="en-US" altLang="zh-CN" dirty="0" err="1" smtClean="0"/>
              <a:t>Ragnar</a:t>
            </a:r>
            <a:r>
              <a:rPr lang="en-US" altLang="zh-CN" dirty="0" smtClean="0"/>
              <a:t>  Frisch </a:t>
            </a:r>
            <a:r>
              <a:rPr lang="zh-CN" altLang="en-US" dirty="0" smtClean="0"/>
              <a:t>首次提出。定义为：</a:t>
            </a:r>
            <a:r>
              <a:rPr lang="zh-CN" altLang="en-US" dirty="0" smtClean="0">
                <a:solidFill>
                  <a:schemeClr val="tx2"/>
                </a:solidFill>
              </a:rPr>
              <a:t>关于某种经济类型的总的活动方式的理论。</a:t>
            </a:r>
            <a:r>
              <a:rPr lang="zh-CN" altLang="en-US" dirty="0" smtClean="0"/>
              <a:t>这一定义包括如下含义：</a:t>
            </a:r>
          </a:p>
          <a:p>
            <a:pPr marL="441325" lvl="1" indent="15875">
              <a:buNone/>
            </a:pPr>
            <a:r>
              <a:rPr lang="zh-CN" altLang="en-US" dirty="0" smtClean="0">
                <a:solidFill>
                  <a:schemeClr val="folHlink"/>
                </a:solidFill>
              </a:rPr>
              <a:t>其一，</a:t>
            </a:r>
            <a:r>
              <a:rPr lang="zh-CN" altLang="en-US" dirty="0" smtClean="0"/>
              <a:t>研究对象是整个经济社会的活动情况，即以整个国民经济为考察对象；</a:t>
            </a:r>
            <a:r>
              <a:rPr lang="zh-CN" altLang="en-US" dirty="0" smtClean="0">
                <a:solidFill>
                  <a:schemeClr val="folHlink"/>
                </a:solidFill>
              </a:rPr>
              <a:t>其二，</a:t>
            </a:r>
            <a:r>
              <a:rPr lang="zh-CN" altLang="en-US" dirty="0" smtClean="0"/>
              <a:t>解决的问题是如何使社会资源得到充分利用，即分析现有资源未被充分利用的原因， 实现充分利用的途径及经济实现稳定增长的条件；</a:t>
            </a:r>
            <a:r>
              <a:rPr lang="zh-CN" altLang="en-US" dirty="0" smtClean="0">
                <a:solidFill>
                  <a:schemeClr val="folHlink"/>
                </a:solidFill>
              </a:rPr>
              <a:t>其三，</a:t>
            </a:r>
            <a:r>
              <a:rPr lang="zh-CN" altLang="en-US" dirty="0" smtClean="0"/>
              <a:t>中心理论是国民收入决定与变动理论；</a:t>
            </a:r>
            <a:r>
              <a:rPr lang="zh-CN" altLang="en-US" dirty="0" smtClean="0">
                <a:solidFill>
                  <a:schemeClr val="folHlink"/>
                </a:solidFill>
              </a:rPr>
              <a:t>其四，</a:t>
            </a:r>
            <a:r>
              <a:rPr lang="zh-CN" altLang="en-US" dirty="0" smtClean="0"/>
              <a:t>研究方法是总量分析 ，即从国民收入总量出发考察国民经济的总体活动，具体为均衡分析与非均衡分析 、静态 、比较静态与动态分析 、 经验统计分析与数量经济模型等。</a:t>
            </a:r>
            <a:endParaRPr lang="en-US" altLang="zh-CN" dirty="0" smtClean="0"/>
          </a:p>
          <a:p>
            <a:pPr marL="441325" lvl="1" indent="15875">
              <a:buFont typeface="Wingdings" pitchFamily="2" charset="2"/>
              <a:buNone/>
            </a:pPr>
            <a:r>
              <a:rPr lang="zh-CN" altLang="en-US" dirty="0" smtClean="0"/>
              <a:t>宏观经济学研究</a:t>
            </a:r>
            <a:r>
              <a:rPr lang="zh-CN" altLang="en-US" dirty="0" smtClean="0">
                <a:solidFill>
                  <a:srgbClr val="FF33CC"/>
                </a:solidFill>
              </a:rPr>
              <a:t>国民收入的决定和变动、长期的经济增长和短期的经济波动以及与之相关的通货膨胀、失业和国际收支等现象</a:t>
            </a:r>
            <a:r>
              <a:rPr lang="zh-CN" altLang="en-US" dirty="0" smtClean="0"/>
              <a:t>，揭示这些经济现象所产生的原因及其相互关系，以期为政府制定宏观经济政策提供理论依据，为消费者、企业和投资者等微观利益行为主体提供经济运行的背景知识。</a:t>
            </a:r>
            <a:endParaRPr lang="zh-CN" altLang="en-US" dirty="0"/>
          </a:p>
        </p:txBody>
      </p:sp>
      <p:sp>
        <p:nvSpPr>
          <p:cNvPr id="4" name="日期占位符 3"/>
          <p:cNvSpPr>
            <a:spLocks noGrp="1"/>
          </p:cNvSpPr>
          <p:nvPr>
            <p:ph type="dt" sz="half" idx="10"/>
          </p:nvPr>
        </p:nvSpPr>
        <p:spPr/>
        <p:txBody>
          <a:bodyPr/>
          <a:lstStyle/>
          <a:p>
            <a:fld id="{0F1F0410-8278-4F34-95FB-59A77E792DF7}" type="datetime1">
              <a:rPr lang="zh-CN" altLang="en-US" smtClean="0"/>
              <a:pPr/>
              <a:t>2013-7-23</a:t>
            </a:fld>
            <a:endParaRPr lang="zh-CN" altLang="en-US"/>
          </a:p>
        </p:txBody>
      </p:sp>
      <p:sp>
        <p:nvSpPr>
          <p:cNvPr id="5" name="灯片编号占位符 4"/>
          <p:cNvSpPr>
            <a:spLocks noGrp="1"/>
          </p:cNvSpPr>
          <p:nvPr>
            <p:ph type="sldNum" sz="quarter" idx="12"/>
          </p:nvPr>
        </p:nvSpPr>
        <p:spPr/>
        <p:txBody>
          <a:bodyPr/>
          <a:lstStyle/>
          <a:p>
            <a:fld id="{4E22AECA-F52B-447F-A56E-E4F363D5AABE}" type="slidenum">
              <a:rPr lang="zh-CN" altLang="en-US" smtClean="0"/>
              <a:pPr/>
              <a:t>6</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1.3</a:t>
            </a:r>
            <a:r>
              <a:rPr lang="zh-CN" altLang="en-US" dirty="0" smtClean="0"/>
              <a:t>宏观经济学的基本问题</a:t>
            </a:r>
            <a:endParaRPr lang="zh-CN" altLang="en-US" dirty="0"/>
          </a:p>
        </p:txBody>
      </p:sp>
      <p:sp>
        <p:nvSpPr>
          <p:cNvPr id="3" name="内容占位符 2"/>
          <p:cNvSpPr>
            <a:spLocks noGrp="1"/>
          </p:cNvSpPr>
          <p:nvPr>
            <p:ph idx="1"/>
          </p:nvPr>
        </p:nvSpPr>
        <p:spPr/>
        <p:txBody>
          <a:bodyPr/>
          <a:lstStyle/>
          <a:p>
            <a:pPr lvl="1"/>
            <a:r>
              <a:rPr lang="zh-CN" altLang="en-US" sz="2800" dirty="0" smtClean="0"/>
              <a:t>国民收入的决定</a:t>
            </a:r>
          </a:p>
          <a:p>
            <a:pPr lvl="1"/>
            <a:r>
              <a:rPr lang="zh-CN" altLang="en-US" sz="2800" dirty="0" smtClean="0"/>
              <a:t>长期经济增长</a:t>
            </a:r>
          </a:p>
          <a:p>
            <a:pPr lvl="1"/>
            <a:r>
              <a:rPr lang="zh-CN" altLang="en-US" sz="2800" dirty="0" smtClean="0"/>
              <a:t>经济波动</a:t>
            </a:r>
          </a:p>
          <a:p>
            <a:pPr lvl="1"/>
            <a:r>
              <a:rPr lang="zh-CN" altLang="en-US" sz="2800" dirty="0" smtClean="0"/>
              <a:t>失业</a:t>
            </a:r>
          </a:p>
          <a:p>
            <a:pPr lvl="1"/>
            <a:r>
              <a:rPr lang="zh-CN" altLang="en-US" sz="2800" dirty="0" smtClean="0"/>
              <a:t>价格水平的波动</a:t>
            </a:r>
          </a:p>
          <a:p>
            <a:pPr lvl="1"/>
            <a:r>
              <a:rPr lang="zh-CN" altLang="en-US" sz="2800" dirty="0" smtClean="0"/>
              <a:t>宏观经济政策</a:t>
            </a:r>
          </a:p>
          <a:p>
            <a:pPr lvl="1"/>
            <a:r>
              <a:rPr lang="zh-CN" altLang="en-US" sz="2800" dirty="0" smtClean="0"/>
              <a:t>开放经济下的国民经济</a:t>
            </a:r>
          </a:p>
          <a:p>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7</a:t>
            </a:fld>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8028000" cy="692696"/>
          </a:xfrm>
        </p:spPr>
        <p:txBody>
          <a:bodyPr/>
          <a:lstStyle/>
          <a:p>
            <a:r>
              <a:rPr lang="en-US" altLang="zh-CN" dirty="0" smtClean="0"/>
              <a:t>1.4</a:t>
            </a:r>
            <a:r>
              <a:rPr lang="zh-CN" altLang="en-US" dirty="0" smtClean="0"/>
              <a:t>宏观经济学的发展</a:t>
            </a:r>
            <a:endParaRPr lang="zh-CN" altLang="en-US" dirty="0"/>
          </a:p>
        </p:txBody>
      </p:sp>
      <p:sp>
        <p:nvSpPr>
          <p:cNvPr id="3" name="内容占位符 2"/>
          <p:cNvSpPr>
            <a:spLocks noGrp="1"/>
          </p:cNvSpPr>
          <p:nvPr>
            <p:ph idx="1"/>
          </p:nvPr>
        </p:nvSpPr>
        <p:spPr>
          <a:xfrm>
            <a:off x="251837" y="620688"/>
            <a:ext cx="8424000" cy="5760640"/>
          </a:xfrm>
        </p:spPr>
        <p:txBody>
          <a:bodyPr>
            <a:normAutofit fontScale="92500" lnSpcReduction="10000"/>
          </a:bodyPr>
          <a:lstStyle/>
          <a:p>
            <a:pPr>
              <a:buFont typeface="Wingdings" pitchFamily="2" charset="2"/>
              <a:buNone/>
            </a:pPr>
            <a:r>
              <a:rPr lang="en-US" altLang="zh-CN" sz="2600" b="1" dirty="0" smtClean="0"/>
              <a:t>1</a:t>
            </a:r>
            <a:r>
              <a:rPr lang="zh-CN" altLang="en-US" sz="2600" b="1" dirty="0" smtClean="0"/>
              <a:t>、早期的宏观经济学</a:t>
            </a:r>
          </a:p>
          <a:p>
            <a:pPr lvl="1">
              <a:buNone/>
            </a:pPr>
            <a:r>
              <a:rPr lang="zh-CN" altLang="en-US" dirty="0" smtClean="0"/>
              <a:t>严格地说，早期的宏观经济学还不能被称为是“宏观经济学”，只能被看做是宏观经济思想或方法。</a:t>
            </a:r>
            <a:endParaRPr lang="en-US" altLang="zh-CN" dirty="0" smtClean="0"/>
          </a:p>
          <a:p>
            <a:pPr>
              <a:buNone/>
            </a:pPr>
            <a:r>
              <a:rPr lang="en-US" altLang="zh-CN" sz="2600" b="1" dirty="0" smtClean="0"/>
              <a:t>2</a:t>
            </a:r>
            <a:r>
              <a:rPr lang="zh-CN" altLang="en-US" sz="2600" b="1" dirty="0" smtClean="0"/>
              <a:t>、现代宏观经济学</a:t>
            </a:r>
          </a:p>
          <a:p>
            <a:pPr marL="441325" lvl="1" indent="15875">
              <a:lnSpc>
                <a:spcPct val="90000"/>
              </a:lnSpc>
              <a:buNone/>
            </a:pPr>
            <a:r>
              <a:rPr lang="zh-CN" altLang="en-US" dirty="0" smtClean="0"/>
              <a:t>现代宏观经济学是</a:t>
            </a:r>
            <a:r>
              <a:rPr lang="en-US" altLang="zh-CN" dirty="0" smtClean="0"/>
              <a:t>20</a:t>
            </a:r>
            <a:r>
              <a:rPr lang="zh-CN" altLang="en-US" dirty="0" smtClean="0"/>
              <a:t>世纪</a:t>
            </a:r>
            <a:r>
              <a:rPr lang="en-US" altLang="zh-CN" dirty="0" smtClean="0"/>
              <a:t>30</a:t>
            </a:r>
            <a:r>
              <a:rPr lang="zh-CN" altLang="en-US" dirty="0" smtClean="0"/>
              <a:t>年代以后在西方经济学中兴起的以国民收入的决定为核心内容完整理论体系。</a:t>
            </a:r>
          </a:p>
          <a:p>
            <a:pPr lvl="1">
              <a:lnSpc>
                <a:spcPct val="90000"/>
              </a:lnSpc>
              <a:buFont typeface="Wingdings" pitchFamily="2" charset="2"/>
              <a:buNone/>
            </a:pPr>
            <a:r>
              <a:rPr lang="zh-CN" altLang="en-US" dirty="0" smtClean="0"/>
              <a:t>（</a:t>
            </a:r>
            <a:r>
              <a:rPr lang="en-US" altLang="zh-CN" dirty="0" smtClean="0"/>
              <a:t>1</a:t>
            </a:r>
            <a:r>
              <a:rPr lang="zh-CN" altLang="en-US" dirty="0" smtClean="0"/>
              <a:t>）</a:t>
            </a:r>
            <a:r>
              <a:rPr lang="en-US" altLang="zh-CN" dirty="0" smtClean="0"/>
              <a:t>. </a:t>
            </a:r>
            <a:r>
              <a:rPr lang="zh-CN" altLang="en-US" dirty="0" smtClean="0"/>
              <a:t>现代宏观经济学的准备时期（</a:t>
            </a:r>
            <a:r>
              <a:rPr lang="en-US" altLang="zh-CN" dirty="0" smtClean="0"/>
              <a:t>19</a:t>
            </a:r>
            <a:r>
              <a:rPr lang="zh-CN" altLang="en-US" dirty="0" smtClean="0"/>
              <a:t>世纪</a:t>
            </a:r>
            <a:r>
              <a:rPr lang="en-US" altLang="zh-CN" dirty="0" smtClean="0"/>
              <a:t>70</a:t>
            </a:r>
            <a:r>
              <a:rPr lang="zh-CN" altLang="en-US" dirty="0" smtClean="0"/>
              <a:t>年代至</a:t>
            </a:r>
            <a:r>
              <a:rPr lang="en-US" altLang="zh-CN" dirty="0" smtClean="0"/>
              <a:t>20</a:t>
            </a:r>
            <a:r>
              <a:rPr lang="zh-CN" altLang="en-US" dirty="0" smtClean="0"/>
              <a:t>世纪</a:t>
            </a:r>
            <a:r>
              <a:rPr lang="en-US" altLang="zh-CN" dirty="0" smtClean="0"/>
              <a:t>30</a:t>
            </a:r>
            <a:r>
              <a:rPr lang="zh-CN" altLang="en-US" dirty="0" smtClean="0"/>
              <a:t>年代）</a:t>
            </a:r>
          </a:p>
          <a:p>
            <a:pPr lvl="1">
              <a:lnSpc>
                <a:spcPct val="90000"/>
              </a:lnSpc>
              <a:buNone/>
            </a:pPr>
            <a:r>
              <a:rPr lang="zh-CN" altLang="en-US" dirty="0" smtClean="0"/>
              <a:t>这一时期在西方经济学中占主导地位的是新古典经济学。</a:t>
            </a:r>
          </a:p>
          <a:p>
            <a:pPr lvl="1">
              <a:lnSpc>
                <a:spcPct val="90000"/>
              </a:lnSpc>
              <a:buFont typeface="Wingdings" pitchFamily="2" charset="2"/>
              <a:buNone/>
            </a:pPr>
            <a:r>
              <a:rPr lang="zh-CN" altLang="en-US" dirty="0" smtClean="0"/>
              <a:t>（</a:t>
            </a:r>
            <a:r>
              <a:rPr lang="en-US" altLang="zh-CN" dirty="0" smtClean="0"/>
              <a:t>2</a:t>
            </a:r>
            <a:r>
              <a:rPr lang="zh-CN" altLang="en-US" dirty="0" smtClean="0"/>
              <a:t>）</a:t>
            </a:r>
            <a:r>
              <a:rPr lang="en-US" altLang="zh-CN" dirty="0" smtClean="0"/>
              <a:t>.</a:t>
            </a:r>
            <a:r>
              <a:rPr lang="zh-CN" altLang="en-US" dirty="0" smtClean="0"/>
              <a:t>现代宏观经济学的建立和发展时期（</a:t>
            </a:r>
            <a:r>
              <a:rPr lang="en-US" altLang="zh-CN" dirty="0" smtClean="0"/>
              <a:t>20</a:t>
            </a:r>
            <a:r>
              <a:rPr lang="zh-CN" altLang="en-US" dirty="0" smtClean="0"/>
              <a:t>世纪</a:t>
            </a:r>
            <a:r>
              <a:rPr lang="en-US" altLang="zh-CN" dirty="0" smtClean="0"/>
              <a:t>30</a:t>
            </a:r>
            <a:r>
              <a:rPr lang="zh-CN" altLang="en-US" dirty="0" smtClean="0"/>
              <a:t>年代至</a:t>
            </a:r>
            <a:r>
              <a:rPr lang="en-US" altLang="zh-CN" dirty="0" smtClean="0"/>
              <a:t>60</a:t>
            </a:r>
            <a:r>
              <a:rPr lang="zh-CN" altLang="en-US" dirty="0" smtClean="0"/>
              <a:t>年代末）</a:t>
            </a:r>
          </a:p>
          <a:p>
            <a:pPr marL="441325" lvl="1" indent="15875">
              <a:lnSpc>
                <a:spcPct val="90000"/>
              </a:lnSpc>
              <a:buNone/>
            </a:pPr>
            <a:r>
              <a:rPr lang="zh-CN" altLang="en-US" sz="2600" dirty="0" smtClean="0">
                <a:solidFill>
                  <a:srgbClr val="FF33CC"/>
                </a:solidFill>
              </a:rPr>
              <a:t>现代宏观经济学的建立是以</a:t>
            </a:r>
            <a:r>
              <a:rPr lang="en-US" altLang="zh-CN" sz="2600" dirty="0" smtClean="0">
                <a:solidFill>
                  <a:srgbClr val="FF33CC"/>
                </a:solidFill>
              </a:rPr>
              <a:t>1936</a:t>
            </a:r>
            <a:r>
              <a:rPr lang="zh-CN" altLang="en-US" sz="2600" dirty="0" smtClean="0">
                <a:solidFill>
                  <a:srgbClr val="FF33CC"/>
                </a:solidFill>
              </a:rPr>
              <a:t>年英国经济学家凯恩斯</a:t>
            </a:r>
            <a:r>
              <a:rPr lang="en-US" altLang="zh-CN" sz="2600" dirty="0" smtClean="0">
                <a:solidFill>
                  <a:srgbClr val="FF33CC"/>
                </a:solidFill>
              </a:rPr>
              <a:t>《</a:t>
            </a:r>
            <a:r>
              <a:rPr lang="zh-CN" altLang="en-US" sz="2600" dirty="0" smtClean="0">
                <a:solidFill>
                  <a:srgbClr val="FF33CC"/>
                </a:solidFill>
              </a:rPr>
              <a:t>通论</a:t>
            </a:r>
            <a:r>
              <a:rPr lang="en-US" altLang="zh-CN" sz="2600" dirty="0" smtClean="0">
                <a:solidFill>
                  <a:srgbClr val="FF33CC"/>
                </a:solidFill>
              </a:rPr>
              <a:t>》</a:t>
            </a:r>
            <a:r>
              <a:rPr lang="zh-CN" altLang="en-US" sz="2600" dirty="0" smtClean="0">
                <a:solidFill>
                  <a:srgbClr val="FF33CC"/>
                </a:solidFill>
              </a:rPr>
              <a:t>一书的出版为标志的。  </a:t>
            </a:r>
          </a:p>
          <a:p>
            <a:pPr marL="441325" lvl="1" indent="15875">
              <a:lnSpc>
                <a:spcPct val="90000"/>
              </a:lnSpc>
              <a:buNone/>
            </a:pPr>
            <a:r>
              <a:rPr lang="zh-CN" altLang="en-US" sz="2600" dirty="0" smtClean="0"/>
              <a:t> 第二次世界大战以后，凯恩斯的追随者在发展起来的各种经济理论基础上形成了一些理论分支。其中主要有两派：一是以美国萨缪尔森为首的新古典综合派，二是以英国琼</a:t>
            </a:r>
            <a:r>
              <a:rPr lang="en-US" altLang="zh-CN" sz="2600" dirty="0" smtClean="0"/>
              <a:t>·</a:t>
            </a:r>
            <a:r>
              <a:rPr lang="zh-CN" altLang="en-US" sz="2600" dirty="0" smtClean="0"/>
              <a:t>罗宾逊为首的新剑桥学派。</a:t>
            </a:r>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8</a:t>
            </a:fld>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a:t>
            </a:r>
            <a:r>
              <a:rPr lang="zh-CN" altLang="en-US" dirty="0" smtClean="0"/>
              <a:t>宏观经济学的发展</a:t>
            </a:r>
            <a:endParaRPr lang="zh-CN" altLang="en-US" dirty="0"/>
          </a:p>
        </p:txBody>
      </p:sp>
      <p:sp>
        <p:nvSpPr>
          <p:cNvPr id="3" name="内容占位符 2"/>
          <p:cNvSpPr>
            <a:spLocks noGrp="1"/>
          </p:cNvSpPr>
          <p:nvPr>
            <p:ph idx="1"/>
          </p:nvPr>
        </p:nvSpPr>
        <p:spPr/>
        <p:txBody>
          <a:bodyPr/>
          <a:lstStyle/>
          <a:p>
            <a:pPr>
              <a:buFont typeface="Wingdings" pitchFamily="2" charset="2"/>
              <a:buNone/>
            </a:pPr>
            <a:r>
              <a:rPr lang="en-US" altLang="zh-CN" dirty="0" smtClean="0"/>
              <a:t>3.</a:t>
            </a:r>
            <a:r>
              <a:rPr lang="zh-CN" altLang="en-US" dirty="0" smtClean="0"/>
              <a:t>现代宏观经济学的深化及演变时期</a:t>
            </a:r>
          </a:p>
          <a:p>
            <a:pPr lvl="1">
              <a:buFont typeface="Wingdings" pitchFamily="2" charset="2"/>
              <a:buNone/>
            </a:pPr>
            <a:r>
              <a:rPr lang="zh-CN" altLang="en-US" dirty="0" smtClean="0"/>
              <a:t>  </a:t>
            </a:r>
            <a:r>
              <a:rPr lang="zh-CN" altLang="en-US" sz="2800" dirty="0" smtClean="0"/>
              <a:t>从</a:t>
            </a:r>
            <a:r>
              <a:rPr lang="en-US" altLang="zh-CN" sz="2800" dirty="0" smtClean="0"/>
              <a:t>20</a:t>
            </a:r>
            <a:r>
              <a:rPr lang="zh-CN" altLang="en-US" sz="2800" dirty="0" smtClean="0"/>
              <a:t>世纪的</a:t>
            </a:r>
            <a:r>
              <a:rPr lang="en-US" altLang="zh-CN" sz="2800" dirty="0" smtClean="0"/>
              <a:t>60</a:t>
            </a:r>
            <a:r>
              <a:rPr lang="zh-CN" altLang="en-US" sz="2800" dirty="0" smtClean="0"/>
              <a:t>年代末到</a:t>
            </a:r>
            <a:r>
              <a:rPr lang="en-US" altLang="zh-CN" sz="2800" dirty="0" smtClean="0"/>
              <a:t>70</a:t>
            </a:r>
            <a:r>
              <a:rPr lang="zh-CN" altLang="en-US" sz="2800" dirty="0" smtClean="0"/>
              <a:t>年代初， 一些反对凯恩斯主义的经济学流派纷纷崛起，主要有货币主义、供给学派和理性预期学派。这些学派都倾向于市场调节，主张国家在较少程度上干预经济生活。他们的基本思想实际上是回到了</a:t>
            </a:r>
            <a:r>
              <a:rPr lang="en-US" altLang="zh-CN" sz="2800" dirty="0" smtClean="0"/>
              <a:t>19</a:t>
            </a:r>
            <a:r>
              <a:rPr lang="zh-CN" altLang="en-US" sz="2800" dirty="0" smtClean="0"/>
              <a:t>世纪末新古典经济学的立场。 因而这些学派又被称为新古典主义。  </a:t>
            </a:r>
          </a:p>
          <a:p>
            <a:endParaRPr lang="zh-CN" altLang="en-US" dirty="0"/>
          </a:p>
        </p:txBody>
      </p:sp>
      <p:sp>
        <p:nvSpPr>
          <p:cNvPr id="4" name="日期占位符 3"/>
          <p:cNvSpPr>
            <a:spLocks noGrp="1"/>
          </p:cNvSpPr>
          <p:nvPr>
            <p:ph type="dt" sz="half" idx="10"/>
          </p:nvPr>
        </p:nvSpPr>
        <p:spPr/>
        <p:txBody>
          <a:bodyPr/>
          <a:lstStyle/>
          <a:p>
            <a:fld id="{BF00780F-BF99-4852-8629-A22737AB80BD}" type="datetime1">
              <a:rPr lang="zh-CN" altLang="en-US" smtClean="0"/>
              <a:pPr/>
              <a:t>2013-7-23</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dirty="0"/>
          </a:p>
        </p:txBody>
      </p:sp>
      <p:sp>
        <p:nvSpPr>
          <p:cNvPr id="6" name="灯片编号占位符 5"/>
          <p:cNvSpPr>
            <a:spLocks noGrp="1"/>
          </p:cNvSpPr>
          <p:nvPr>
            <p:ph type="sldNum" sz="quarter" idx="12"/>
          </p:nvPr>
        </p:nvSpPr>
        <p:spPr/>
        <p:txBody>
          <a:bodyPr/>
          <a:lstStyle/>
          <a:p>
            <a:fld id="{4E22AECA-F52B-447F-A56E-E4F363D5AABE}" type="slidenum">
              <a:rPr lang="zh-CN" altLang="en-US" smtClean="0"/>
              <a:pPr/>
              <a:t>9</a:t>
            </a:fld>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848</TotalTime>
  <Words>3670</Words>
  <Application>Microsoft Office PowerPoint</Application>
  <PresentationFormat>全屏显示(4:3)</PresentationFormat>
  <Paragraphs>459</Paragraphs>
  <Slides>42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凤舞九天</vt:lpstr>
      <vt:lpstr>Equation</vt:lpstr>
      <vt:lpstr>宏观经济学</vt:lpstr>
      <vt:lpstr>内容概要</vt:lpstr>
      <vt:lpstr>1.1经济学研究的内容和方法</vt:lpstr>
      <vt:lpstr>1.1经济学研究的内容和方法</vt:lpstr>
      <vt:lpstr>1.1经济学研究的内容和方法</vt:lpstr>
      <vt:lpstr>1.2宏观经济学的研究对象</vt:lpstr>
      <vt:lpstr>1.3宏观经济学的基本问题</vt:lpstr>
      <vt:lpstr>1.4宏观经济学的发展</vt:lpstr>
      <vt:lpstr>1.4宏观经济学的发展</vt:lpstr>
      <vt:lpstr>1.5宏观经济学研究的方法</vt:lpstr>
      <vt:lpstr>1.5宏观经济学研究的方法</vt:lpstr>
      <vt:lpstr>1.5宏观经济学研究的方法</vt:lpstr>
      <vt:lpstr>1.5宏观经济学研究的方法</vt:lpstr>
      <vt:lpstr>宏观经济分析的简化模型（货币流程）</vt:lpstr>
      <vt:lpstr>1.6宏观经济学与微观经济学</vt:lpstr>
      <vt:lpstr>微观经济学鸟瞰</vt:lpstr>
      <vt:lpstr>1.6宏观经济学与微观经济学</vt:lpstr>
      <vt:lpstr>1.7宏观经济分析的变量</vt:lpstr>
      <vt:lpstr>1.7宏观经济分析的变量</vt:lpstr>
      <vt:lpstr>1.7宏观经济分析的变量</vt:lpstr>
      <vt:lpstr>1.7宏观经济分析的变量</vt:lpstr>
      <vt:lpstr>1.7宏观经济分析的变量</vt:lpstr>
      <vt:lpstr>幻灯片 23</vt:lpstr>
      <vt:lpstr>幻灯片 24</vt:lpstr>
      <vt:lpstr>1.7宏观经济分析的变量</vt:lpstr>
      <vt:lpstr>1.7宏观经济分析的变量</vt:lpstr>
      <vt:lpstr>GDP与GNP</vt:lpstr>
      <vt:lpstr>1.7宏观经济分析的变量</vt:lpstr>
      <vt:lpstr>1.7宏观经济分析的变量</vt:lpstr>
      <vt:lpstr>1.7宏观经济分析的变量</vt:lpstr>
      <vt:lpstr>幻灯片 31</vt:lpstr>
      <vt:lpstr>世界行公布的2003年全世界的国内生产总值</vt:lpstr>
      <vt:lpstr>世界行公布的2003年全世界的国内生产总值</vt:lpstr>
      <vt:lpstr>应用与计算</vt:lpstr>
      <vt:lpstr>应用与计算</vt:lpstr>
      <vt:lpstr>1.8两个部门经济收入的构成</vt:lpstr>
      <vt:lpstr>两部门经济的循环流动</vt:lpstr>
      <vt:lpstr>1.9三个部门经济收入的构成</vt:lpstr>
      <vt:lpstr>三部门经济的循环流动</vt:lpstr>
      <vt:lpstr>1.10 四个部门经济收入的构成</vt:lpstr>
      <vt:lpstr>四部门经济的循环流动 </vt:lpstr>
      <vt:lpstr>课后作业</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宏观经济学</dc:title>
  <dc:creator>User</dc:creator>
  <cp:lastModifiedBy>User</cp:lastModifiedBy>
  <cp:revision>68</cp:revision>
  <dcterms:created xsi:type="dcterms:W3CDTF">2013-07-17T10:48:16Z</dcterms:created>
  <dcterms:modified xsi:type="dcterms:W3CDTF">2013-07-23T03:05:00Z</dcterms:modified>
</cp:coreProperties>
</file>