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sldIdLst>
    <p:sldId id="256" r:id="rId2"/>
    <p:sldId id="257" r:id="rId3"/>
    <p:sldId id="258" r:id="rId4"/>
    <p:sldId id="263" r:id="rId5"/>
    <p:sldId id="264" r:id="rId6"/>
    <p:sldId id="265" r:id="rId7"/>
    <p:sldId id="259" r:id="rId8"/>
    <p:sldId id="315" r:id="rId9"/>
    <p:sldId id="266" r:id="rId10"/>
    <p:sldId id="267" r:id="rId11"/>
    <p:sldId id="269" r:id="rId12"/>
    <p:sldId id="270" r:id="rId13"/>
    <p:sldId id="273" r:id="rId14"/>
    <p:sldId id="268" r:id="rId15"/>
    <p:sldId id="260" r:id="rId16"/>
    <p:sldId id="278" r:id="rId17"/>
    <p:sldId id="274" r:id="rId18"/>
    <p:sldId id="275" r:id="rId19"/>
    <p:sldId id="276" r:id="rId20"/>
    <p:sldId id="277" r:id="rId21"/>
    <p:sldId id="279" r:id="rId22"/>
    <p:sldId id="280" r:id="rId23"/>
    <p:sldId id="281" r:id="rId24"/>
    <p:sldId id="289" r:id="rId25"/>
    <p:sldId id="290" r:id="rId26"/>
    <p:sldId id="282" r:id="rId27"/>
    <p:sldId id="283" r:id="rId28"/>
    <p:sldId id="284" r:id="rId29"/>
    <p:sldId id="261" r:id="rId30"/>
    <p:sldId id="291" r:id="rId31"/>
    <p:sldId id="285" r:id="rId32"/>
    <p:sldId id="286" r:id="rId33"/>
    <p:sldId id="288" r:id="rId34"/>
    <p:sldId id="287" r:id="rId35"/>
    <p:sldId id="262" r:id="rId36"/>
    <p:sldId id="292" r:id="rId37"/>
    <p:sldId id="293" r:id="rId38"/>
    <p:sldId id="294" r:id="rId39"/>
    <p:sldId id="296" r:id="rId40"/>
    <p:sldId id="295" r:id="rId41"/>
    <p:sldId id="297" r:id="rId42"/>
    <p:sldId id="298" r:id="rId43"/>
    <p:sldId id="299" r:id="rId44"/>
    <p:sldId id="305" r:id="rId45"/>
    <p:sldId id="306" r:id="rId46"/>
    <p:sldId id="300" r:id="rId47"/>
    <p:sldId id="307" r:id="rId48"/>
    <p:sldId id="308" r:id="rId49"/>
    <p:sldId id="309" r:id="rId50"/>
    <p:sldId id="310" r:id="rId51"/>
    <p:sldId id="311" r:id="rId52"/>
    <p:sldId id="312" r:id="rId53"/>
    <p:sldId id="313" r:id="rId54"/>
    <p:sldId id="314"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4660"/>
  </p:normalViewPr>
  <p:slideViewPr>
    <p:cSldViewPr>
      <p:cViewPr varScale="1">
        <p:scale>
          <a:sx n="63" d="100"/>
          <a:sy n="63" d="100"/>
        </p:scale>
        <p:origin x="-642" y="-13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31.wmf"/><Relationship Id="rId3" Type="http://schemas.openxmlformats.org/officeDocument/2006/relationships/image" Target="../media/image19.wmf"/><Relationship Id="rId7" Type="http://schemas.openxmlformats.org/officeDocument/2006/relationships/image" Target="../media/image23.wmf"/><Relationship Id="rId12" Type="http://schemas.openxmlformats.org/officeDocument/2006/relationships/image" Target="../media/image30.wmf"/><Relationship Id="rId2" Type="http://schemas.openxmlformats.org/officeDocument/2006/relationships/image" Target="../media/image36.wmf"/><Relationship Id="rId16" Type="http://schemas.openxmlformats.org/officeDocument/2006/relationships/image" Target="../media/image38.wmf"/><Relationship Id="rId1" Type="http://schemas.openxmlformats.org/officeDocument/2006/relationships/image" Target="../media/image17.wmf"/><Relationship Id="rId6" Type="http://schemas.openxmlformats.org/officeDocument/2006/relationships/image" Target="../media/image22.wmf"/><Relationship Id="rId11" Type="http://schemas.openxmlformats.org/officeDocument/2006/relationships/image" Target="../media/image27.wmf"/><Relationship Id="rId5" Type="http://schemas.openxmlformats.org/officeDocument/2006/relationships/image" Target="../media/image21.wmf"/><Relationship Id="rId15" Type="http://schemas.openxmlformats.org/officeDocument/2006/relationships/image" Target="../media/image37.wmf"/><Relationship Id="rId10" Type="http://schemas.openxmlformats.org/officeDocument/2006/relationships/image" Target="../media/image26.wmf"/><Relationship Id="rId4" Type="http://schemas.openxmlformats.org/officeDocument/2006/relationships/image" Target="../media/image20.wmf"/><Relationship Id="rId9" Type="http://schemas.openxmlformats.org/officeDocument/2006/relationships/image" Target="../media/image25.wmf"/><Relationship Id="rId14"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7.wmf"/><Relationship Id="rId12" Type="http://schemas.openxmlformats.org/officeDocument/2006/relationships/image" Target="../media/image52.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11" Type="http://schemas.openxmlformats.org/officeDocument/2006/relationships/image" Target="../media/image51.wmf"/><Relationship Id="rId5" Type="http://schemas.openxmlformats.org/officeDocument/2006/relationships/image" Target="../media/image45.wmf"/><Relationship Id="rId10" Type="http://schemas.openxmlformats.org/officeDocument/2006/relationships/image" Target="../media/image50.wmf"/><Relationship Id="rId4" Type="http://schemas.openxmlformats.org/officeDocument/2006/relationships/image" Target="../media/image44.wmf"/><Relationship Id="rId9" Type="http://schemas.openxmlformats.org/officeDocument/2006/relationships/image" Target="../media/image4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image" Target="../media/image63.wmf"/><Relationship Id="rId7" Type="http://schemas.openxmlformats.org/officeDocument/2006/relationships/image" Target="../media/image77.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6.wmf"/><Relationship Id="rId5" Type="http://schemas.openxmlformats.org/officeDocument/2006/relationships/image" Target="../media/image75.wmf"/><Relationship Id="rId10" Type="http://schemas.openxmlformats.org/officeDocument/2006/relationships/image" Target="../media/image80.wmf"/><Relationship Id="rId4" Type="http://schemas.openxmlformats.org/officeDocument/2006/relationships/image" Target="../media/image64.wmf"/><Relationship Id="rId9" Type="http://schemas.openxmlformats.org/officeDocument/2006/relationships/image" Target="../media/image7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image" Target="../media/image64.wmf"/><Relationship Id="rId7" Type="http://schemas.openxmlformats.org/officeDocument/2006/relationships/image" Target="../media/image78.wmf"/><Relationship Id="rId2" Type="http://schemas.openxmlformats.org/officeDocument/2006/relationships/image" Target="../media/image63.wmf"/><Relationship Id="rId1" Type="http://schemas.openxmlformats.org/officeDocument/2006/relationships/image" Target="../media/image74.wmf"/><Relationship Id="rId6" Type="http://schemas.openxmlformats.org/officeDocument/2006/relationships/image" Target="../media/image77.wmf"/><Relationship Id="rId5" Type="http://schemas.openxmlformats.org/officeDocument/2006/relationships/image" Target="../media/image76.wmf"/><Relationship Id="rId10" Type="http://schemas.openxmlformats.org/officeDocument/2006/relationships/image" Target="../media/image73.wmf"/><Relationship Id="rId4" Type="http://schemas.openxmlformats.org/officeDocument/2006/relationships/image" Target="../media/image75.wmf"/><Relationship Id="rId9" Type="http://schemas.openxmlformats.org/officeDocument/2006/relationships/image" Target="../media/image81.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83.wmf"/><Relationship Id="rId7" Type="http://schemas.openxmlformats.org/officeDocument/2006/relationships/image" Target="../media/image87.wmf"/><Relationship Id="rId2" Type="http://schemas.openxmlformats.org/officeDocument/2006/relationships/image" Target="../media/image82.wmf"/><Relationship Id="rId1" Type="http://schemas.openxmlformats.org/officeDocument/2006/relationships/image" Target="../media/image74.wmf"/><Relationship Id="rId6" Type="http://schemas.openxmlformats.org/officeDocument/2006/relationships/image" Target="../media/image86.wmf"/><Relationship Id="rId5" Type="http://schemas.openxmlformats.org/officeDocument/2006/relationships/image" Target="../media/image85.wmf"/><Relationship Id="rId10" Type="http://schemas.openxmlformats.org/officeDocument/2006/relationships/image" Target="../media/image90.wmf"/><Relationship Id="rId4" Type="http://schemas.openxmlformats.org/officeDocument/2006/relationships/image" Target="../media/image84.wmf"/><Relationship Id="rId9" Type="http://schemas.openxmlformats.org/officeDocument/2006/relationships/image" Target="../media/image89.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image" Target="../media/image91.wmf"/><Relationship Id="rId7" Type="http://schemas.openxmlformats.org/officeDocument/2006/relationships/image" Target="../media/image93.wmf"/><Relationship Id="rId2" Type="http://schemas.openxmlformats.org/officeDocument/2006/relationships/image" Target="../media/image82.wmf"/><Relationship Id="rId1" Type="http://schemas.openxmlformats.org/officeDocument/2006/relationships/image" Target="../media/image74.wmf"/><Relationship Id="rId6" Type="http://schemas.openxmlformats.org/officeDocument/2006/relationships/image" Target="../media/image88.wmf"/><Relationship Id="rId5" Type="http://schemas.openxmlformats.org/officeDocument/2006/relationships/image" Target="../media/image92.wmf"/><Relationship Id="rId4" Type="http://schemas.openxmlformats.org/officeDocument/2006/relationships/image" Target="../media/image86.wmf"/><Relationship Id="rId9" Type="http://schemas.openxmlformats.org/officeDocument/2006/relationships/image" Target="../media/image94.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image" Target="../media/image91.wmf"/><Relationship Id="rId7" Type="http://schemas.openxmlformats.org/officeDocument/2006/relationships/image" Target="../media/image93.wmf"/><Relationship Id="rId2" Type="http://schemas.openxmlformats.org/officeDocument/2006/relationships/image" Target="../media/image82.wmf"/><Relationship Id="rId1" Type="http://schemas.openxmlformats.org/officeDocument/2006/relationships/image" Target="../media/image74.wmf"/><Relationship Id="rId6" Type="http://schemas.openxmlformats.org/officeDocument/2006/relationships/image" Target="../media/image88.wmf"/><Relationship Id="rId5" Type="http://schemas.openxmlformats.org/officeDocument/2006/relationships/image" Target="../media/image92.wmf"/><Relationship Id="rId4" Type="http://schemas.openxmlformats.org/officeDocument/2006/relationships/image" Target="../media/image86.wmf"/><Relationship Id="rId9" Type="http://schemas.openxmlformats.org/officeDocument/2006/relationships/image" Target="../media/image94.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image" Target="../media/image105.wmf"/><Relationship Id="rId3" Type="http://schemas.openxmlformats.org/officeDocument/2006/relationships/image" Target="../media/image97.wmf"/><Relationship Id="rId7" Type="http://schemas.openxmlformats.org/officeDocument/2006/relationships/image" Target="../media/image100.wmf"/><Relationship Id="rId12" Type="http://schemas.openxmlformats.org/officeDocument/2006/relationships/image" Target="../media/image104.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99.wmf"/><Relationship Id="rId11" Type="http://schemas.openxmlformats.org/officeDocument/2006/relationships/image" Target="../media/image93.wmf"/><Relationship Id="rId5" Type="http://schemas.openxmlformats.org/officeDocument/2006/relationships/image" Target="../media/image98.wmf"/><Relationship Id="rId10" Type="http://schemas.openxmlformats.org/officeDocument/2006/relationships/image" Target="../media/image103.wmf"/><Relationship Id="rId4" Type="http://schemas.openxmlformats.org/officeDocument/2006/relationships/image" Target="../media/image90.wmf"/><Relationship Id="rId9" Type="http://schemas.openxmlformats.org/officeDocument/2006/relationships/image" Target="../media/image102.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image" Target="../media/image103.wmf"/><Relationship Id="rId3" Type="http://schemas.openxmlformats.org/officeDocument/2006/relationships/image" Target="../media/image95.wmf"/><Relationship Id="rId7" Type="http://schemas.openxmlformats.org/officeDocument/2006/relationships/image" Target="../media/image90.wmf"/><Relationship Id="rId12" Type="http://schemas.openxmlformats.org/officeDocument/2006/relationships/image" Target="../media/image102.wmf"/><Relationship Id="rId2" Type="http://schemas.openxmlformats.org/officeDocument/2006/relationships/image" Target="../media/image107.wmf"/><Relationship Id="rId16" Type="http://schemas.openxmlformats.org/officeDocument/2006/relationships/image" Target="../media/image105.wmf"/><Relationship Id="rId1" Type="http://schemas.openxmlformats.org/officeDocument/2006/relationships/image" Target="../media/image106.wmf"/><Relationship Id="rId6" Type="http://schemas.openxmlformats.org/officeDocument/2006/relationships/image" Target="../media/image108.wmf"/><Relationship Id="rId11" Type="http://schemas.openxmlformats.org/officeDocument/2006/relationships/image" Target="../media/image101.wmf"/><Relationship Id="rId5" Type="http://schemas.openxmlformats.org/officeDocument/2006/relationships/image" Target="../media/image97.wmf"/><Relationship Id="rId15" Type="http://schemas.openxmlformats.org/officeDocument/2006/relationships/image" Target="../media/image104.wmf"/><Relationship Id="rId10" Type="http://schemas.openxmlformats.org/officeDocument/2006/relationships/image" Target="../media/image100.wmf"/><Relationship Id="rId4" Type="http://schemas.openxmlformats.org/officeDocument/2006/relationships/image" Target="../media/image96.wmf"/><Relationship Id="rId9" Type="http://schemas.openxmlformats.org/officeDocument/2006/relationships/image" Target="../media/image99.wmf"/><Relationship Id="rId14" Type="http://schemas.openxmlformats.org/officeDocument/2006/relationships/image" Target="../media/image93.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image" Target="../media/image103.wmf"/><Relationship Id="rId3" Type="http://schemas.openxmlformats.org/officeDocument/2006/relationships/image" Target="../media/image95.wmf"/><Relationship Id="rId7" Type="http://schemas.openxmlformats.org/officeDocument/2006/relationships/image" Target="../media/image90.wmf"/><Relationship Id="rId12" Type="http://schemas.openxmlformats.org/officeDocument/2006/relationships/image" Target="../media/image102.wmf"/><Relationship Id="rId17" Type="http://schemas.openxmlformats.org/officeDocument/2006/relationships/image" Target="../media/image109.wmf"/><Relationship Id="rId2" Type="http://schemas.openxmlformats.org/officeDocument/2006/relationships/image" Target="../media/image107.wmf"/><Relationship Id="rId16" Type="http://schemas.openxmlformats.org/officeDocument/2006/relationships/image" Target="../media/image105.wmf"/><Relationship Id="rId1" Type="http://schemas.openxmlformats.org/officeDocument/2006/relationships/image" Target="../media/image106.wmf"/><Relationship Id="rId6" Type="http://schemas.openxmlformats.org/officeDocument/2006/relationships/image" Target="../media/image108.wmf"/><Relationship Id="rId11" Type="http://schemas.openxmlformats.org/officeDocument/2006/relationships/image" Target="../media/image101.wmf"/><Relationship Id="rId5" Type="http://schemas.openxmlformats.org/officeDocument/2006/relationships/image" Target="../media/image97.wmf"/><Relationship Id="rId15" Type="http://schemas.openxmlformats.org/officeDocument/2006/relationships/image" Target="../media/image104.wmf"/><Relationship Id="rId10" Type="http://schemas.openxmlformats.org/officeDocument/2006/relationships/image" Target="../media/image100.wmf"/><Relationship Id="rId4" Type="http://schemas.openxmlformats.org/officeDocument/2006/relationships/image" Target="../media/image96.wmf"/><Relationship Id="rId9" Type="http://schemas.openxmlformats.org/officeDocument/2006/relationships/image" Target="../media/image99.wmf"/><Relationship Id="rId14" Type="http://schemas.openxmlformats.org/officeDocument/2006/relationships/image" Target="../media/image93.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image" Target="../media/image111.wmf"/><Relationship Id="rId7" Type="http://schemas.openxmlformats.org/officeDocument/2006/relationships/image" Target="../media/image101.wmf"/><Relationship Id="rId2" Type="http://schemas.openxmlformats.org/officeDocument/2006/relationships/image" Target="../media/image95.wmf"/><Relationship Id="rId1" Type="http://schemas.openxmlformats.org/officeDocument/2006/relationships/image" Target="../media/image110.wmf"/><Relationship Id="rId6" Type="http://schemas.openxmlformats.org/officeDocument/2006/relationships/image" Target="../media/image100.wmf"/><Relationship Id="rId11" Type="http://schemas.openxmlformats.org/officeDocument/2006/relationships/image" Target="../media/image114.wmf"/><Relationship Id="rId5" Type="http://schemas.openxmlformats.org/officeDocument/2006/relationships/image" Target="../media/image112.wmf"/><Relationship Id="rId10" Type="http://schemas.openxmlformats.org/officeDocument/2006/relationships/image" Target="../media/image113.wmf"/><Relationship Id="rId4" Type="http://schemas.openxmlformats.org/officeDocument/2006/relationships/image" Target="../media/image108.wmf"/><Relationship Id="rId9" Type="http://schemas.openxmlformats.org/officeDocument/2006/relationships/image" Target="../media/image93.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image" Target="../media/image115.wmf"/><Relationship Id="rId7" Type="http://schemas.openxmlformats.org/officeDocument/2006/relationships/image" Target="../media/image101.wmf"/><Relationship Id="rId2" Type="http://schemas.openxmlformats.org/officeDocument/2006/relationships/image" Target="../media/image95.wmf"/><Relationship Id="rId1" Type="http://schemas.openxmlformats.org/officeDocument/2006/relationships/image" Target="../media/image110.wmf"/><Relationship Id="rId6" Type="http://schemas.openxmlformats.org/officeDocument/2006/relationships/image" Target="../media/image100.wmf"/><Relationship Id="rId11" Type="http://schemas.openxmlformats.org/officeDocument/2006/relationships/image" Target="../media/image118.wmf"/><Relationship Id="rId5" Type="http://schemas.openxmlformats.org/officeDocument/2006/relationships/image" Target="../media/image116.wmf"/><Relationship Id="rId10" Type="http://schemas.openxmlformats.org/officeDocument/2006/relationships/image" Target="../media/image117.wmf"/><Relationship Id="rId4" Type="http://schemas.openxmlformats.org/officeDocument/2006/relationships/image" Target="../media/image108.wmf"/><Relationship Id="rId9" Type="http://schemas.openxmlformats.org/officeDocument/2006/relationships/image" Target="../media/image93.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108.wmf"/><Relationship Id="rId7" Type="http://schemas.openxmlformats.org/officeDocument/2006/relationships/image" Target="../media/image103.wmf"/><Relationship Id="rId2" Type="http://schemas.openxmlformats.org/officeDocument/2006/relationships/image" Target="../media/image95.wmf"/><Relationship Id="rId1" Type="http://schemas.openxmlformats.org/officeDocument/2006/relationships/image" Target="../media/image119.wmf"/><Relationship Id="rId6" Type="http://schemas.openxmlformats.org/officeDocument/2006/relationships/image" Target="../media/image101.wmf"/><Relationship Id="rId11" Type="http://schemas.openxmlformats.org/officeDocument/2006/relationships/image" Target="../media/image123.wmf"/><Relationship Id="rId5" Type="http://schemas.openxmlformats.org/officeDocument/2006/relationships/image" Target="../media/image100.wmf"/><Relationship Id="rId10" Type="http://schemas.openxmlformats.org/officeDocument/2006/relationships/image" Target="../media/image122.wmf"/><Relationship Id="rId4" Type="http://schemas.openxmlformats.org/officeDocument/2006/relationships/image" Target="../media/image120.wmf"/><Relationship Id="rId9" Type="http://schemas.openxmlformats.org/officeDocument/2006/relationships/image" Target="../media/image1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108.wmf"/><Relationship Id="rId7" Type="http://schemas.openxmlformats.org/officeDocument/2006/relationships/image" Target="../media/image93.wmf"/><Relationship Id="rId2" Type="http://schemas.openxmlformats.org/officeDocument/2006/relationships/image" Target="../media/image95.wmf"/><Relationship Id="rId1" Type="http://schemas.openxmlformats.org/officeDocument/2006/relationships/image" Target="../media/image119.wmf"/><Relationship Id="rId6" Type="http://schemas.openxmlformats.org/officeDocument/2006/relationships/image" Target="../media/image103.wmf"/><Relationship Id="rId11" Type="http://schemas.openxmlformats.org/officeDocument/2006/relationships/image" Target="../media/image127.wmf"/><Relationship Id="rId5" Type="http://schemas.openxmlformats.org/officeDocument/2006/relationships/image" Target="../media/image101.wmf"/><Relationship Id="rId10" Type="http://schemas.openxmlformats.org/officeDocument/2006/relationships/image" Target="../media/image126.wmf"/><Relationship Id="rId4" Type="http://schemas.openxmlformats.org/officeDocument/2006/relationships/image" Target="../media/image120.wmf"/><Relationship Id="rId9" Type="http://schemas.openxmlformats.org/officeDocument/2006/relationships/image" Target="../media/image12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image" Target="../media/image108.wmf"/><Relationship Id="rId7" Type="http://schemas.openxmlformats.org/officeDocument/2006/relationships/image" Target="../media/image130.wmf"/><Relationship Id="rId2" Type="http://schemas.openxmlformats.org/officeDocument/2006/relationships/image" Target="../media/image95.wmf"/><Relationship Id="rId1" Type="http://schemas.openxmlformats.org/officeDocument/2006/relationships/image" Target="../media/image129.wmf"/><Relationship Id="rId6" Type="http://schemas.openxmlformats.org/officeDocument/2006/relationships/image" Target="../media/image93.wmf"/><Relationship Id="rId11" Type="http://schemas.openxmlformats.org/officeDocument/2006/relationships/image" Target="../media/image134.wmf"/><Relationship Id="rId5" Type="http://schemas.openxmlformats.org/officeDocument/2006/relationships/image" Target="../media/image103.wmf"/><Relationship Id="rId10" Type="http://schemas.openxmlformats.org/officeDocument/2006/relationships/image" Target="../media/image133.wmf"/><Relationship Id="rId4" Type="http://schemas.openxmlformats.org/officeDocument/2006/relationships/image" Target="../media/image101.wmf"/><Relationship Id="rId9" Type="http://schemas.openxmlformats.org/officeDocument/2006/relationships/image" Target="../media/image132.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image" Target="../media/image108.wmf"/><Relationship Id="rId7" Type="http://schemas.openxmlformats.org/officeDocument/2006/relationships/image" Target="../media/image136.wmf"/><Relationship Id="rId2" Type="http://schemas.openxmlformats.org/officeDocument/2006/relationships/image" Target="../media/image95.wmf"/><Relationship Id="rId1" Type="http://schemas.openxmlformats.org/officeDocument/2006/relationships/image" Target="../media/image135.wmf"/><Relationship Id="rId6" Type="http://schemas.openxmlformats.org/officeDocument/2006/relationships/image" Target="../media/image93.wmf"/><Relationship Id="rId11" Type="http://schemas.openxmlformats.org/officeDocument/2006/relationships/image" Target="../media/image140.wmf"/><Relationship Id="rId5" Type="http://schemas.openxmlformats.org/officeDocument/2006/relationships/image" Target="../media/image103.wmf"/><Relationship Id="rId10" Type="http://schemas.openxmlformats.org/officeDocument/2006/relationships/image" Target="../media/image139.wmf"/><Relationship Id="rId4" Type="http://schemas.openxmlformats.org/officeDocument/2006/relationships/image" Target="../media/image101.wmf"/><Relationship Id="rId9" Type="http://schemas.openxmlformats.org/officeDocument/2006/relationships/image" Target="../media/image138.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image" Target="../media/image108.wmf"/><Relationship Id="rId7" Type="http://schemas.openxmlformats.org/officeDocument/2006/relationships/image" Target="../media/image142.wmf"/><Relationship Id="rId2" Type="http://schemas.openxmlformats.org/officeDocument/2006/relationships/image" Target="../media/image95.wmf"/><Relationship Id="rId1" Type="http://schemas.openxmlformats.org/officeDocument/2006/relationships/image" Target="../media/image141.wmf"/><Relationship Id="rId6" Type="http://schemas.openxmlformats.org/officeDocument/2006/relationships/image" Target="../media/image93.wmf"/><Relationship Id="rId11" Type="http://schemas.openxmlformats.org/officeDocument/2006/relationships/image" Target="../media/image145.wmf"/><Relationship Id="rId5" Type="http://schemas.openxmlformats.org/officeDocument/2006/relationships/image" Target="../media/image103.wmf"/><Relationship Id="rId10" Type="http://schemas.openxmlformats.org/officeDocument/2006/relationships/image" Target="../media/image140.wmf"/><Relationship Id="rId4" Type="http://schemas.openxmlformats.org/officeDocument/2006/relationships/image" Target="../media/image101.wmf"/><Relationship Id="rId9" Type="http://schemas.openxmlformats.org/officeDocument/2006/relationships/image" Target="../media/image144.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image" Target="../media/image108.wmf"/><Relationship Id="rId7" Type="http://schemas.openxmlformats.org/officeDocument/2006/relationships/image" Target="../media/image142.wmf"/><Relationship Id="rId12" Type="http://schemas.openxmlformats.org/officeDocument/2006/relationships/image" Target="../media/image150.wmf"/><Relationship Id="rId2" Type="http://schemas.openxmlformats.org/officeDocument/2006/relationships/image" Target="../media/image95.wmf"/><Relationship Id="rId1" Type="http://schemas.openxmlformats.org/officeDocument/2006/relationships/image" Target="../media/image146.wmf"/><Relationship Id="rId6" Type="http://schemas.openxmlformats.org/officeDocument/2006/relationships/image" Target="../media/image93.wmf"/><Relationship Id="rId11" Type="http://schemas.openxmlformats.org/officeDocument/2006/relationships/image" Target="../media/image149.wmf"/><Relationship Id="rId5" Type="http://schemas.openxmlformats.org/officeDocument/2006/relationships/image" Target="../media/image103.wmf"/><Relationship Id="rId10" Type="http://schemas.openxmlformats.org/officeDocument/2006/relationships/image" Target="../media/image145.wmf"/><Relationship Id="rId4" Type="http://schemas.openxmlformats.org/officeDocument/2006/relationships/image" Target="../media/image101.wmf"/><Relationship Id="rId9" Type="http://schemas.openxmlformats.org/officeDocument/2006/relationships/image" Target="../media/image148.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31.wmf"/><Relationship Id="rId13" Type="http://schemas.openxmlformats.org/officeDocument/2006/relationships/image" Target="../media/image120.wmf"/><Relationship Id="rId3" Type="http://schemas.openxmlformats.org/officeDocument/2006/relationships/image" Target="../media/image108.wmf"/><Relationship Id="rId7" Type="http://schemas.openxmlformats.org/officeDocument/2006/relationships/image" Target="../media/image130.wmf"/><Relationship Id="rId12" Type="http://schemas.openxmlformats.org/officeDocument/2006/relationships/image" Target="../media/image119.wmf"/><Relationship Id="rId17" Type="http://schemas.openxmlformats.org/officeDocument/2006/relationships/image" Target="../media/image123.wmf"/><Relationship Id="rId2" Type="http://schemas.openxmlformats.org/officeDocument/2006/relationships/image" Target="../media/image95.wmf"/><Relationship Id="rId16" Type="http://schemas.openxmlformats.org/officeDocument/2006/relationships/image" Target="../media/image122.wmf"/><Relationship Id="rId1" Type="http://schemas.openxmlformats.org/officeDocument/2006/relationships/image" Target="../media/image151.wmf"/><Relationship Id="rId6" Type="http://schemas.openxmlformats.org/officeDocument/2006/relationships/image" Target="../media/image93.wmf"/><Relationship Id="rId11" Type="http://schemas.openxmlformats.org/officeDocument/2006/relationships/image" Target="../media/image134.wmf"/><Relationship Id="rId5" Type="http://schemas.openxmlformats.org/officeDocument/2006/relationships/image" Target="../media/image152.wmf"/><Relationship Id="rId15" Type="http://schemas.openxmlformats.org/officeDocument/2006/relationships/image" Target="../media/image153.wmf"/><Relationship Id="rId10" Type="http://schemas.openxmlformats.org/officeDocument/2006/relationships/image" Target="../media/image133.wmf"/><Relationship Id="rId4" Type="http://schemas.openxmlformats.org/officeDocument/2006/relationships/image" Target="../media/image101.wmf"/><Relationship Id="rId9" Type="http://schemas.openxmlformats.org/officeDocument/2006/relationships/image" Target="../media/image132.wmf"/><Relationship Id="rId14" Type="http://schemas.openxmlformats.org/officeDocument/2006/relationships/image" Target="../media/image10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29.wmf"/><Relationship Id="rId3" Type="http://schemas.openxmlformats.org/officeDocument/2006/relationships/image" Target="../media/image19.wmf"/><Relationship Id="rId7" Type="http://schemas.openxmlformats.org/officeDocument/2006/relationships/image" Target="../media/image23.wmf"/><Relationship Id="rId12" Type="http://schemas.openxmlformats.org/officeDocument/2006/relationships/image" Target="../media/image28.wmf"/><Relationship Id="rId2" Type="http://schemas.openxmlformats.org/officeDocument/2006/relationships/image" Target="../media/image18.wmf"/><Relationship Id="rId16" Type="http://schemas.openxmlformats.org/officeDocument/2006/relationships/image" Target="../media/image32.wmf"/><Relationship Id="rId1" Type="http://schemas.openxmlformats.org/officeDocument/2006/relationships/image" Target="../media/image17.wmf"/><Relationship Id="rId6" Type="http://schemas.openxmlformats.org/officeDocument/2006/relationships/image" Target="../media/image22.wmf"/><Relationship Id="rId11" Type="http://schemas.openxmlformats.org/officeDocument/2006/relationships/image" Target="../media/image27.wmf"/><Relationship Id="rId5" Type="http://schemas.openxmlformats.org/officeDocument/2006/relationships/image" Target="../media/image21.wmf"/><Relationship Id="rId15" Type="http://schemas.openxmlformats.org/officeDocument/2006/relationships/image" Target="../media/image31.wmf"/><Relationship Id="rId10" Type="http://schemas.openxmlformats.org/officeDocument/2006/relationships/image" Target="../media/image26.wmf"/><Relationship Id="rId4" Type="http://schemas.openxmlformats.org/officeDocument/2006/relationships/image" Target="../media/image20.wmf"/><Relationship Id="rId9" Type="http://schemas.openxmlformats.org/officeDocument/2006/relationships/image" Target="../media/image25.wmf"/><Relationship Id="rId14"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35.wmf"/><Relationship Id="rId3" Type="http://schemas.openxmlformats.org/officeDocument/2006/relationships/image" Target="../media/image19.wmf"/><Relationship Id="rId7" Type="http://schemas.openxmlformats.org/officeDocument/2006/relationships/image" Target="../media/image23.wmf"/><Relationship Id="rId12" Type="http://schemas.openxmlformats.org/officeDocument/2006/relationships/image" Target="../media/image28.wmf"/><Relationship Id="rId2" Type="http://schemas.openxmlformats.org/officeDocument/2006/relationships/image" Target="../media/image18.wmf"/><Relationship Id="rId16" Type="http://schemas.openxmlformats.org/officeDocument/2006/relationships/image" Target="../media/image32.wmf"/><Relationship Id="rId1" Type="http://schemas.openxmlformats.org/officeDocument/2006/relationships/image" Target="../media/image33.wmf"/><Relationship Id="rId6" Type="http://schemas.openxmlformats.org/officeDocument/2006/relationships/image" Target="../media/image22.wmf"/><Relationship Id="rId11" Type="http://schemas.openxmlformats.org/officeDocument/2006/relationships/image" Target="../media/image27.wmf"/><Relationship Id="rId5" Type="http://schemas.openxmlformats.org/officeDocument/2006/relationships/image" Target="../media/image21.wmf"/><Relationship Id="rId15" Type="http://schemas.openxmlformats.org/officeDocument/2006/relationships/image" Target="../media/image31.wmf"/><Relationship Id="rId10" Type="http://schemas.openxmlformats.org/officeDocument/2006/relationships/image" Target="../media/image26.wmf"/><Relationship Id="rId4" Type="http://schemas.openxmlformats.org/officeDocument/2006/relationships/image" Target="../media/image34.wmf"/><Relationship Id="rId9" Type="http://schemas.openxmlformats.org/officeDocument/2006/relationships/image" Target="../media/image25.wmf"/><Relationship Id="rId14"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600611-532E-46D5-853A-8FC8EEE79FDD}" type="datetimeFigureOut">
              <a:rPr lang="zh-CN" altLang="en-US" smtClean="0"/>
              <a:pPr/>
              <a:t>2013-9-27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F9C168-EE9B-4BA4-BF42-09F2A114C1E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6EC8E29-F8CE-477C-B0F9-9D8AA0ED00E6}" type="datetime1">
              <a:rPr lang="zh-CN" altLang="en-US" smtClean="0"/>
              <a:pPr/>
              <a:t>2013-9-27</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5CD88A88-FF05-438A-9010-98B919A5FF12}"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766E7D-09E1-4448-8E7D-DF93E4F717B0}" type="datetime1">
              <a:rPr lang="zh-CN" altLang="en-US" smtClean="0"/>
              <a:pPr/>
              <a:t>2013-9-27</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5CD88A88-FF05-438A-9010-98B919A5FF1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B72FAD-A4F0-436D-A61D-BE67FA023E4A}" type="datetime1">
              <a:rPr lang="zh-CN" altLang="en-US" smtClean="0"/>
              <a:pPr/>
              <a:t>2013-9-27</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5CD88A88-FF05-438A-9010-98B919A5FF1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836712"/>
          </a:xfrm>
          <a:solidFill>
            <a:schemeClr val="bg1"/>
          </a:solidFill>
        </p:spPr>
        <p:txBody>
          <a:bodyPr/>
          <a:lstStyle>
            <a:lvl1pPr>
              <a:defRPr>
                <a:solidFill>
                  <a:srgbClr val="FF0000"/>
                </a:solidFill>
                <a:latin typeface="华文新魏" pitchFamily="2" charset="-122"/>
                <a:ea typeface="华文新魏"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0" y="836712"/>
            <a:ext cx="9144000" cy="5472608"/>
          </a:xfrm>
        </p:spPr>
        <p:txBody>
          <a:bodyPr/>
          <a:lstStyle>
            <a:lvl1pPr>
              <a:buNone/>
              <a:defRPr sz="3300" b="1">
                <a:solidFill>
                  <a:schemeClr val="tx2"/>
                </a:solidFill>
                <a:latin typeface="华文新魏" pitchFamily="2" charset="-122"/>
                <a:ea typeface="华文新魏" pitchFamily="2" charset="-122"/>
              </a:defRPr>
            </a:lvl1pPr>
            <a:lvl2pPr>
              <a:buNone/>
              <a:defRPr sz="2800" b="1">
                <a:latin typeface="华文新魏" pitchFamily="2" charset="-122"/>
                <a:ea typeface="华文新魏" pitchFamily="2" charset="-122"/>
              </a:defRPr>
            </a:lvl2pPr>
            <a:lvl3pPr>
              <a:buNone/>
              <a:defRPr sz="2400" b="1">
                <a:latin typeface="华文新魏" pitchFamily="2" charset="-122"/>
                <a:ea typeface="华文新魏" pitchFamily="2" charset="-122"/>
              </a:defRPr>
            </a:lvl3pPr>
            <a:lvl4pPr>
              <a:buNone/>
              <a:defRPr b="1">
                <a:latin typeface="华文新魏" pitchFamily="2" charset="-122"/>
                <a:ea typeface="华文新魏" pitchFamily="2"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02C7176-7FD9-49F1-8FC3-9EF1495F8F65}" type="datetime1">
              <a:rPr lang="zh-CN" altLang="en-US" smtClean="0"/>
              <a:pPr/>
              <a:t>2013-9-27</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5CD88A88-FF05-438A-9010-98B919A5FF1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246A8A2-A2D8-4D1C-BCA3-468565B7E6CC}" type="datetime1">
              <a:rPr lang="zh-CN" altLang="en-US" smtClean="0"/>
              <a:pPr/>
              <a:t>2013-9-27</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5CD88A88-FF05-438A-9010-98B919A5FF12}"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5C0D991-C4E9-4CEC-9F3C-0BE4081546E6}" type="datetime1">
              <a:rPr lang="zh-CN" altLang="en-US" smtClean="0"/>
              <a:pPr/>
              <a:t>2013-9-27</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
        <p:nvSpPr>
          <p:cNvPr id="7" name="灯片编号占位符 6"/>
          <p:cNvSpPr>
            <a:spLocks noGrp="1"/>
          </p:cNvSpPr>
          <p:nvPr>
            <p:ph type="sldNum" sz="quarter" idx="12"/>
          </p:nvPr>
        </p:nvSpPr>
        <p:spPr/>
        <p:txBody>
          <a:bodyPr/>
          <a:lstStyle/>
          <a:p>
            <a:fld id="{5CD88A88-FF05-438A-9010-98B919A5FF1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6773F6-E986-4D0E-8A0D-1CFAACD6EAC5}" type="datetime1">
              <a:rPr lang="zh-CN" altLang="en-US" smtClean="0"/>
              <a:pPr/>
              <a:t>2013-9-27</a:t>
            </a:fld>
            <a:endParaRPr lang="zh-CN" altLang="en-US"/>
          </a:p>
        </p:txBody>
      </p:sp>
      <p:sp>
        <p:nvSpPr>
          <p:cNvPr id="8" name="页脚占位符 7"/>
          <p:cNvSpPr>
            <a:spLocks noGrp="1"/>
          </p:cNvSpPr>
          <p:nvPr>
            <p:ph type="ftr" sz="quarter" idx="11"/>
          </p:nvPr>
        </p:nvSpPr>
        <p:spPr/>
        <p:txBody>
          <a:bodyPr/>
          <a:lstStyle/>
          <a:p>
            <a:r>
              <a:rPr lang="zh-CN" altLang="en-US" smtClean="0"/>
              <a:t>宏观经济学</a:t>
            </a:r>
            <a:endParaRPr lang="zh-CN" altLang="en-US"/>
          </a:p>
        </p:txBody>
      </p:sp>
      <p:sp>
        <p:nvSpPr>
          <p:cNvPr id="9" name="灯片编号占位符 8"/>
          <p:cNvSpPr>
            <a:spLocks noGrp="1"/>
          </p:cNvSpPr>
          <p:nvPr>
            <p:ph type="sldNum" sz="quarter" idx="12"/>
          </p:nvPr>
        </p:nvSpPr>
        <p:spPr/>
        <p:txBody>
          <a:bodyPr/>
          <a:lstStyle/>
          <a:p>
            <a:fld id="{5CD88A88-FF05-438A-9010-98B919A5FF1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A21942-7220-4A5E-99CB-F7AEF0E03285}" type="datetime1">
              <a:rPr lang="zh-CN" altLang="en-US" smtClean="0"/>
              <a:pPr/>
              <a:t>2013-9-27</a:t>
            </a:fld>
            <a:endParaRPr lang="zh-CN" altLang="en-US"/>
          </a:p>
        </p:txBody>
      </p:sp>
      <p:sp>
        <p:nvSpPr>
          <p:cNvPr id="4" name="页脚占位符 3"/>
          <p:cNvSpPr>
            <a:spLocks noGrp="1"/>
          </p:cNvSpPr>
          <p:nvPr>
            <p:ph type="ftr" sz="quarter" idx="11"/>
          </p:nvPr>
        </p:nvSpPr>
        <p:spPr/>
        <p:txBody>
          <a:bodyPr/>
          <a:lstStyle/>
          <a:p>
            <a:r>
              <a:rPr lang="zh-CN" altLang="en-US" smtClean="0"/>
              <a:t>宏观经济学</a:t>
            </a:r>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52A3A6-57F7-4DCD-8E62-842EF76DE351}" type="datetime1">
              <a:rPr lang="zh-CN" altLang="en-US" smtClean="0"/>
              <a:pPr/>
              <a:t>2013-9-27</a:t>
            </a:fld>
            <a:endParaRPr lang="zh-CN" altLang="en-US"/>
          </a:p>
        </p:txBody>
      </p:sp>
      <p:sp>
        <p:nvSpPr>
          <p:cNvPr id="3" name="页脚占位符 2"/>
          <p:cNvSpPr>
            <a:spLocks noGrp="1"/>
          </p:cNvSpPr>
          <p:nvPr>
            <p:ph type="ftr" sz="quarter" idx="11"/>
          </p:nvPr>
        </p:nvSpPr>
        <p:spPr/>
        <p:txBody>
          <a:bodyPr/>
          <a:lstStyle/>
          <a:p>
            <a:r>
              <a:rPr lang="zh-CN" altLang="en-US" smtClean="0"/>
              <a:t>宏观经济学</a:t>
            </a:r>
            <a:endParaRPr lang="zh-CN" altLang="en-US"/>
          </a:p>
        </p:txBody>
      </p:sp>
      <p:sp>
        <p:nvSpPr>
          <p:cNvPr id="4" name="灯片编号占位符 3"/>
          <p:cNvSpPr>
            <a:spLocks noGrp="1"/>
          </p:cNvSpPr>
          <p:nvPr>
            <p:ph type="sldNum" sz="quarter" idx="12"/>
          </p:nvPr>
        </p:nvSpPr>
        <p:spPr/>
        <p:txBody>
          <a:bodyPr/>
          <a:lstStyle/>
          <a:p>
            <a:fld id="{5CD88A88-FF05-438A-9010-98B919A5FF1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01AD101-574E-41B2-BDD7-246FF9C96462}" type="datetime1">
              <a:rPr lang="zh-CN" altLang="en-US" smtClean="0"/>
              <a:pPr/>
              <a:t>2013-9-27</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
        <p:nvSpPr>
          <p:cNvPr id="7" name="灯片编号占位符 6"/>
          <p:cNvSpPr>
            <a:spLocks noGrp="1"/>
          </p:cNvSpPr>
          <p:nvPr>
            <p:ph type="sldNum" sz="quarter" idx="12"/>
          </p:nvPr>
        </p:nvSpPr>
        <p:spPr/>
        <p:txBody>
          <a:bodyPr/>
          <a:lstStyle/>
          <a:p>
            <a:fld id="{5CD88A88-FF05-438A-9010-98B919A5FF12}"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DD7CB3-9DF5-484A-A9CC-38F7FD5EF489}" type="datetime1">
              <a:rPr lang="zh-CN" altLang="en-US" smtClean="0"/>
              <a:pPr/>
              <a:t>2013-9-27</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
        <p:nvSpPr>
          <p:cNvPr id="7" name="灯片编号占位符 6"/>
          <p:cNvSpPr>
            <a:spLocks noGrp="1"/>
          </p:cNvSpPr>
          <p:nvPr>
            <p:ph type="sldNum" sz="quarter" idx="12"/>
          </p:nvPr>
        </p:nvSpPr>
        <p:spPr/>
        <p:txBody>
          <a:bodyPr/>
          <a:lstStyle/>
          <a:p>
            <a:fld id="{5CD88A88-FF05-438A-9010-98B919A5FF12}"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27EA8B-0927-4351-9899-BA58B823B9AF}" type="datetime1">
              <a:rPr lang="zh-CN" altLang="en-US" smtClean="0"/>
              <a:pPr/>
              <a:t>2013-9-27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宏观经济学</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D88A88-FF05-438A-9010-98B919A5FF1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oleObject" Target="../embeddings/oleObject25.bin"/><Relationship Id="rId18" Type="http://schemas.openxmlformats.org/officeDocument/2006/relationships/oleObject" Target="../embeddings/oleObject30.bin"/><Relationship Id="rId3" Type="http://schemas.openxmlformats.org/officeDocument/2006/relationships/oleObject" Target="../embeddings/oleObject15.bin"/><Relationship Id="rId21" Type="http://schemas.openxmlformats.org/officeDocument/2006/relationships/oleObject" Target="../embeddings/oleObject33.bin"/><Relationship Id="rId7" Type="http://schemas.openxmlformats.org/officeDocument/2006/relationships/oleObject" Target="../embeddings/oleObject19.bin"/><Relationship Id="rId12" Type="http://schemas.openxmlformats.org/officeDocument/2006/relationships/oleObject" Target="../embeddings/oleObject24.bin"/><Relationship Id="rId17" Type="http://schemas.openxmlformats.org/officeDocument/2006/relationships/oleObject" Target="../embeddings/oleObject29.bin"/><Relationship Id="rId2" Type="http://schemas.openxmlformats.org/officeDocument/2006/relationships/slideLayout" Target="../slideLayouts/slideLayout2.xml"/><Relationship Id="rId16" Type="http://schemas.openxmlformats.org/officeDocument/2006/relationships/oleObject" Target="../embeddings/oleObject28.bin"/><Relationship Id="rId20" Type="http://schemas.openxmlformats.org/officeDocument/2006/relationships/oleObject" Target="../embeddings/oleObject32.bin"/><Relationship Id="rId1" Type="http://schemas.openxmlformats.org/officeDocument/2006/relationships/vmlDrawing" Target="../drawings/vmlDrawing8.vml"/><Relationship Id="rId6" Type="http://schemas.openxmlformats.org/officeDocument/2006/relationships/oleObject" Target="../embeddings/oleObject18.bin"/><Relationship Id="rId11" Type="http://schemas.openxmlformats.org/officeDocument/2006/relationships/oleObject" Target="../embeddings/oleObject23.bin"/><Relationship Id="rId24" Type="http://schemas.openxmlformats.org/officeDocument/2006/relationships/oleObject" Target="../embeddings/oleObject36.bin"/><Relationship Id="rId5" Type="http://schemas.openxmlformats.org/officeDocument/2006/relationships/oleObject" Target="../embeddings/oleObject17.bin"/><Relationship Id="rId15" Type="http://schemas.openxmlformats.org/officeDocument/2006/relationships/oleObject" Target="../embeddings/oleObject27.bin"/><Relationship Id="rId23" Type="http://schemas.openxmlformats.org/officeDocument/2006/relationships/oleObject" Target="../embeddings/oleObject35.bin"/><Relationship Id="rId10" Type="http://schemas.openxmlformats.org/officeDocument/2006/relationships/oleObject" Target="../embeddings/oleObject22.bin"/><Relationship Id="rId19" Type="http://schemas.openxmlformats.org/officeDocument/2006/relationships/oleObject" Target="../embeddings/oleObject31.bin"/><Relationship Id="rId4" Type="http://schemas.openxmlformats.org/officeDocument/2006/relationships/oleObject" Target="../embeddings/oleObject16.bin"/><Relationship Id="rId9" Type="http://schemas.openxmlformats.org/officeDocument/2006/relationships/oleObject" Target="../embeddings/oleObject21.bin"/><Relationship Id="rId14" Type="http://schemas.openxmlformats.org/officeDocument/2006/relationships/oleObject" Target="../embeddings/oleObject26.bin"/><Relationship Id="rId22" Type="http://schemas.openxmlformats.org/officeDocument/2006/relationships/oleObject" Target="../embeddings/oleObject34.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oleObject" Target="../embeddings/oleObject47.bin"/><Relationship Id="rId18" Type="http://schemas.openxmlformats.org/officeDocument/2006/relationships/oleObject" Target="../embeddings/oleObject52.bin"/><Relationship Id="rId3" Type="http://schemas.openxmlformats.org/officeDocument/2006/relationships/oleObject" Target="../embeddings/oleObject37.bin"/><Relationship Id="rId21" Type="http://schemas.openxmlformats.org/officeDocument/2006/relationships/oleObject" Target="../embeddings/oleObject55.bin"/><Relationship Id="rId7" Type="http://schemas.openxmlformats.org/officeDocument/2006/relationships/oleObject" Target="../embeddings/oleObject41.bin"/><Relationship Id="rId12" Type="http://schemas.openxmlformats.org/officeDocument/2006/relationships/oleObject" Target="../embeddings/oleObject46.bin"/><Relationship Id="rId17" Type="http://schemas.openxmlformats.org/officeDocument/2006/relationships/oleObject" Target="../embeddings/oleObject51.bin"/><Relationship Id="rId2" Type="http://schemas.openxmlformats.org/officeDocument/2006/relationships/slideLayout" Target="../slideLayouts/slideLayout2.xml"/><Relationship Id="rId16" Type="http://schemas.openxmlformats.org/officeDocument/2006/relationships/oleObject" Target="../embeddings/oleObject50.bin"/><Relationship Id="rId20" Type="http://schemas.openxmlformats.org/officeDocument/2006/relationships/oleObject" Target="../embeddings/oleObject54.bin"/><Relationship Id="rId1" Type="http://schemas.openxmlformats.org/officeDocument/2006/relationships/vmlDrawing" Target="../drawings/vmlDrawing9.vml"/><Relationship Id="rId6" Type="http://schemas.openxmlformats.org/officeDocument/2006/relationships/oleObject" Target="../embeddings/oleObject40.bin"/><Relationship Id="rId11" Type="http://schemas.openxmlformats.org/officeDocument/2006/relationships/oleObject" Target="../embeddings/oleObject45.bin"/><Relationship Id="rId24" Type="http://schemas.openxmlformats.org/officeDocument/2006/relationships/oleObject" Target="../embeddings/oleObject58.bin"/><Relationship Id="rId5" Type="http://schemas.openxmlformats.org/officeDocument/2006/relationships/oleObject" Target="../embeddings/oleObject39.bin"/><Relationship Id="rId15" Type="http://schemas.openxmlformats.org/officeDocument/2006/relationships/oleObject" Target="../embeddings/oleObject49.bin"/><Relationship Id="rId23" Type="http://schemas.openxmlformats.org/officeDocument/2006/relationships/oleObject" Target="../embeddings/oleObject57.bin"/><Relationship Id="rId10" Type="http://schemas.openxmlformats.org/officeDocument/2006/relationships/oleObject" Target="../embeddings/oleObject44.bin"/><Relationship Id="rId19" Type="http://schemas.openxmlformats.org/officeDocument/2006/relationships/oleObject" Target="../embeddings/oleObject53.bin"/><Relationship Id="rId4" Type="http://schemas.openxmlformats.org/officeDocument/2006/relationships/oleObject" Target="../embeddings/oleObject38.bin"/><Relationship Id="rId9" Type="http://schemas.openxmlformats.org/officeDocument/2006/relationships/oleObject" Target="../embeddings/oleObject43.bin"/><Relationship Id="rId14" Type="http://schemas.openxmlformats.org/officeDocument/2006/relationships/oleObject" Target="../embeddings/oleObject48.bin"/><Relationship Id="rId22" Type="http://schemas.openxmlformats.org/officeDocument/2006/relationships/oleObject" Target="../embeddings/oleObject56.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oleObject" Target="../embeddings/oleObject69.bin"/><Relationship Id="rId18" Type="http://schemas.openxmlformats.org/officeDocument/2006/relationships/oleObject" Target="../embeddings/oleObject74.bin"/><Relationship Id="rId26" Type="http://schemas.openxmlformats.org/officeDocument/2006/relationships/oleObject" Target="../embeddings/oleObject82.bin"/><Relationship Id="rId3" Type="http://schemas.openxmlformats.org/officeDocument/2006/relationships/oleObject" Target="../embeddings/oleObject59.bin"/><Relationship Id="rId21" Type="http://schemas.openxmlformats.org/officeDocument/2006/relationships/oleObject" Target="../embeddings/oleObject77.bin"/><Relationship Id="rId7" Type="http://schemas.openxmlformats.org/officeDocument/2006/relationships/oleObject" Target="../embeddings/oleObject63.bin"/><Relationship Id="rId12" Type="http://schemas.openxmlformats.org/officeDocument/2006/relationships/oleObject" Target="../embeddings/oleObject68.bin"/><Relationship Id="rId17" Type="http://schemas.openxmlformats.org/officeDocument/2006/relationships/oleObject" Target="../embeddings/oleObject73.bin"/><Relationship Id="rId25" Type="http://schemas.openxmlformats.org/officeDocument/2006/relationships/oleObject" Target="../embeddings/oleObject81.bin"/><Relationship Id="rId2" Type="http://schemas.openxmlformats.org/officeDocument/2006/relationships/slideLayout" Target="../slideLayouts/slideLayout2.xml"/><Relationship Id="rId16" Type="http://schemas.openxmlformats.org/officeDocument/2006/relationships/oleObject" Target="../embeddings/oleObject72.bin"/><Relationship Id="rId20" Type="http://schemas.openxmlformats.org/officeDocument/2006/relationships/oleObject" Target="../embeddings/oleObject76.bin"/><Relationship Id="rId1" Type="http://schemas.openxmlformats.org/officeDocument/2006/relationships/vmlDrawing" Target="../drawings/vmlDrawing10.vml"/><Relationship Id="rId6" Type="http://schemas.openxmlformats.org/officeDocument/2006/relationships/oleObject" Target="../embeddings/oleObject62.bin"/><Relationship Id="rId11" Type="http://schemas.openxmlformats.org/officeDocument/2006/relationships/oleObject" Target="../embeddings/oleObject67.bin"/><Relationship Id="rId24" Type="http://schemas.openxmlformats.org/officeDocument/2006/relationships/oleObject" Target="../embeddings/oleObject80.bin"/><Relationship Id="rId5" Type="http://schemas.openxmlformats.org/officeDocument/2006/relationships/oleObject" Target="../embeddings/oleObject61.bin"/><Relationship Id="rId15" Type="http://schemas.openxmlformats.org/officeDocument/2006/relationships/oleObject" Target="../embeddings/oleObject71.bin"/><Relationship Id="rId23" Type="http://schemas.openxmlformats.org/officeDocument/2006/relationships/oleObject" Target="../embeddings/oleObject79.bin"/><Relationship Id="rId10" Type="http://schemas.openxmlformats.org/officeDocument/2006/relationships/oleObject" Target="../embeddings/oleObject66.bin"/><Relationship Id="rId19" Type="http://schemas.openxmlformats.org/officeDocument/2006/relationships/oleObject" Target="../embeddings/oleObject75.bin"/><Relationship Id="rId4" Type="http://schemas.openxmlformats.org/officeDocument/2006/relationships/oleObject" Target="../embeddings/oleObject60.bin"/><Relationship Id="rId9" Type="http://schemas.openxmlformats.org/officeDocument/2006/relationships/oleObject" Target="../embeddings/oleObject65.bin"/><Relationship Id="rId14" Type="http://schemas.openxmlformats.org/officeDocument/2006/relationships/oleObject" Target="../embeddings/oleObject70.bin"/><Relationship Id="rId22" Type="http://schemas.openxmlformats.org/officeDocument/2006/relationships/oleObject" Target="../embeddings/oleObject78.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90.bin"/><Relationship Id="rId13" Type="http://schemas.openxmlformats.org/officeDocument/2006/relationships/oleObject" Target="../embeddings/oleObject95.bin"/><Relationship Id="rId3" Type="http://schemas.openxmlformats.org/officeDocument/2006/relationships/oleObject" Target="../embeddings/oleObject85.bin"/><Relationship Id="rId7" Type="http://schemas.openxmlformats.org/officeDocument/2006/relationships/oleObject" Target="../embeddings/oleObject89.bin"/><Relationship Id="rId12"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88.bin"/><Relationship Id="rId11" Type="http://schemas.openxmlformats.org/officeDocument/2006/relationships/oleObject" Target="../embeddings/oleObject93.bin"/><Relationship Id="rId5" Type="http://schemas.openxmlformats.org/officeDocument/2006/relationships/oleObject" Target="../embeddings/oleObject87.bin"/><Relationship Id="rId10" Type="http://schemas.openxmlformats.org/officeDocument/2006/relationships/oleObject" Target="../embeddings/oleObject92.bin"/><Relationship Id="rId4" Type="http://schemas.openxmlformats.org/officeDocument/2006/relationships/oleObject" Target="../embeddings/oleObject86.bin"/><Relationship Id="rId9" Type="http://schemas.openxmlformats.org/officeDocument/2006/relationships/oleObject" Target="../embeddings/oleObject91.bin"/><Relationship Id="rId14" Type="http://schemas.openxmlformats.org/officeDocument/2006/relationships/oleObject" Target="../embeddings/oleObject96.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00.bin"/><Relationship Id="rId5" Type="http://schemas.openxmlformats.org/officeDocument/2006/relationships/oleObject" Target="../embeddings/oleObject99.bin"/><Relationship Id="rId4" Type="http://schemas.openxmlformats.org/officeDocument/2006/relationships/oleObject" Target="../embeddings/oleObject98.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104.bin"/><Relationship Id="rId5" Type="http://schemas.openxmlformats.org/officeDocument/2006/relationships/oleObject" Target="../embeddings/oleObject103.bin"/><Relationship Id="rId4" Type="http://schemas.openxmlformats.org/officeDocument/2006/relationships/oleObject" Target="../embeddings/oleObject102.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108.bin"/><Relationship Id="rId5" Type="http://schemas.openxmlformats.org/officeDocument/2006/relationships/oleObject" Target="../embeddings/oleObject107.bin"/><Relationship Id="rId4" Type="http://schemas.openxmlformats.org/officeDocument/2006/relationships/oleObject" Target="../embeddings/oleObject106.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14.bin"/><Relationship Id="rId3" Type="http://schemas.openxmlformats.org/officeDocument/2006/relationships/oleObject" Target="../embeddings/oleObject109.bin"/><Relationship Id="rId7" Type="http://schemas.openxmlformats.org/officeDocument/2006/relationships/oleObject" Target="../embeddings/oleObject113.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112.bin"/><Relationship Id="rId5" Type="http://schemas.openxmlformats.org/officeDocument/2006/relationships/oleObject" Target="../embeddings/oleObject111.bin"/><Relationship Id="rId10" Type="http://schemas.openxmlformats.org/officeDocument/2006/relationships/oleObject" Target="../embeddings/oleObject116.bin"/><Relationship Id="rId4" Type="http://schemas.openxmlformats.org/officeDocument/2006/relationships/oleObject" Target="../embeddings/oleObject110.bin"/><Relationship Id="rId9" Type="http://schemas.openxmlformats.org/officeDocument/2006/relationships/oleObject" Target="../embeddings/oleObject115.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oleObject" Target="../embeddings/oleObject128.bin"/><Relationship Id="rId3" Type="http://schemas.openxmlformats.org/officeDocument/2006/relationships/oleObject" Target="../embeddings/oleObject118.bin"/><Relationship Id="rId7" Type="http://schemas.openxmlformats.org/officeDocument/2006/relationships/oleObject" Target="../embeddings/oleObject122.bin"/><Relationship Id="rId12" Type="http://schemas.openxmlformats.org/officeDocument/2006/relationships/oleObject" Target="../embeddings/oleObject127.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121.bin"/><Relationship Id="rId11" Type="http://schemas.openxmlformats.org/officeDocument/2006/relationships/oleObject" Target="../embeddings/oleObject126.bin"/><Relationship Id="rId5" Type="http://schemas.openxmlformats.org/officeDocument/2006/relationships/oleObject" Target="../embeddings/oleObject120.bin"/><Relationship Id="rId15" Type="http://schemas.openxmlformats.org/officeDocument/2006/relationships/oleObject" Target="../embeddings/oleObject130.bin"/><Relationship Id="rId10" Type="http://schemas.openxmlformats.org/officeDocument/2006/relationships/oleObject" Target="../embeddings/oleObject125.bin"/><Relationship Id="rId4" Type="http://schemas.openxmlformats.org/officeDocument/2006/relationships/oleObject" Target="../embeddings/oleObject119.bin"/><Relationship Id="rId9" Type="http://schemas.openxmlformats.org/officeDocument/2006/relationships/oleObject" Target="../embeddings/oleObject124.bin"/><Relationship Id="rId14" Type="http://schemas.openxmlformats.org/officeDocument/2006/relationships/oleObject" Target="../embeddings/oleObject129.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36.bin"/><Relationship Id="rId13" Type="http://schemas.openxmlformats.org/officeDocument/2006/relationships/oleObject" Target="../embeddings/oleObject141.bin"/><Relationship Id="rId3" Type="http://schemas.openxmlformats.org/officeDocument/2006/relationships/oleObject" Target="../embeddings/oleObject131.bin"/><Relationship Id="rId7" Type="http://schemas.openxmlformats.org/officeDocument/2006/relationships/oleObject" Target="../embeddings/oleObject135.bin"/><Relationship Id="rId12" Type="http://schemas.openxmlformats.org/officeDocument/2006/relationships/oleObject" Target="../embeddings/oleObject140.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134.bin"/><Relationship Id="rId11" Type="http://schemas.openxmlformats.org/officeDocument/2006/relationships/oleObject" Target="../embeddings/oleObject139.bin"/><Relationship Id="rId5" Type="http://schemas.openxmlformats.org/officeDocument/2006/relationships/oleObject" Target="../embeddings/oleObject133.bin"/><Relationship Id="rId15" Type="http://schemas.openxmlformats.org/officeDocument/2006/relationships/oleObject" Target="../embeddings/oleObject143.bin"/><Relationship Id="rId10" Type="http://schemas.openxmlformats.org/officeDocument/2006/relationships/oleObject" Target="../embeddings/oleObject138.bin"/><Relationship Id="rId4" Type="http://schemas.openxmlformats.org/officeDocument/2006/relationships/oleObject" Target="../embeddings/oleObject132.bin"/><Relationship Id="rId9" Type="http://schemas.openxmlformats.org/officeDocument/2006/relationships/oleObject" Target="../embeddings/oleObject137.bin"/><Relationship Id="rId14" Type="http://schemas.openxmlformats.org/officeDocument/2006/relationships/oleObject" Target="../embeddings/oleObject142.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49.bin"/><Relationship Id="rId3" Type="http://schemas.openxmlformats.org/officeDocument/2006/relationships/oleObject" Target="../embeddings/oleObject144.bin"/><Relationship Id="rId7" Type="http://schemas.openxmlformats.org/officeDocument/2006/relationships/oleObject" Target="../embeddings/oleObject148.bin"/><Relationship Id="rId12" Type="http://schemas.openxmlformats.org/officeDocument/2006/relationships/oleObject" Target="../embeddings/oleObject153.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147.bin"/><Relationship Id="rId11" Type="http://schemas.openxmlformats.org/officeDocument/2006/relationships/oleObject" Target="../embeddings/oleObject152.bin"/><Relationship Id="rId5" Type="http://schemas.openxmlformats.org/officeDocument/2006/relationships/oleObject" Target="../embeddings/oleObject146.bin"/><Relationship Id="rId10" Type="http://schemas.openxmlformats.org/officeDocument/2006/relationships/oleObject" Target="../embeddings/oleObject151.bin"/><Relationship Id="rId4" Type="http://schemas.openxmlformats.org/officeDocument/2006/relationships/oleObject" Target="../embeddings/oleObject145.bin"/><Relationship Id="rId9" Type="http://schemas.openxmlformats.org/officeDocument/2006/relationships/oleObject" Target="../embeddings/oleObject150.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59.bin"/><Relationship Id="rId3" Type="http://schemas.openxmlformats.org/officeDocument/2006/relationships/oleObject" Target="../embeddings/oleObject154.bin"/><Relationship Id="rId7" Type="http://schemas.openxmlformats.org/officeDocument/2006/relationships/oleObject" Target="../embeddings/oleObject158.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157.bin"/><Relationship Id="rId11" Type="http://schemas.openxmlformats.org/officeDocument/2006/relationships/oleObject" Target="../embeddings/oleObject162.bin"/><Relationship Id="rId5" Type="http://schemas.openxmlformats.org/officeDocument/2006/relationships/oleObject" Target="../embeddings/oleObject156.bin"/><Relationship Id="rId10" Type="http://schemas.openxmlformats.org/officeDocument/2006/relationships/oleObject" Target="../embeddings/oleObject161.bin"/><Relationship Id="rId4" Type="http://schemas.openxmlformats.org/officeDocument/2006/relationships/oleObject" Target="../embeddings/oleObject155.bin"/><Relationship Id="rId9" Type="http://schemas.openxmlformats.org/officeDocument/2006/relationships/oleObject" Target="../embeddings/oleObject160.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68.bin"/><Relationship Id="rId3" Type="http://schemas.openxmlformats.org/officeDocument/2006/relationships/oleObject" Target="../embeddings/oleObject163.bin"/><Relationship Id="rId7" Type="http://schemas.openxmlformats.org/officeDocument/2006/relationships/oleObject" Target="../embeddings/oleObject167.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166.bin"/><Relationship Id="rId11" Type="http://schemas.openxmlformats.org/officeDocument/2006/relationships/oleObject" Target="../embeddings/oleObject171.bin"/><Relationship Id="rId5" Type="http://schemas.openxmlformats.org/officeDocument/2006/relationships/oleObject" Target="../embeddings/oleObject165.bin"/><Relationship Id="rId10" Type="http://schemas.openxmlformats.org/officeDocument/2006/relationships/oleObject" Target="../embeddings/oleObject170.bin"/><Relationship Id="rId4" Type="http://schemas.openxmlformats.org/officeDocument/2006/relationships/oleObject" Target="../embeddings/oleObject164.bin"/><Relationship Id="rId9" Type="http://schemas.openxmlformats.org/officeDocument/2006/relationships/oleObject" Target="../embeddings/oleObject169.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77.bin"/><Relationship Id="rId13" Type="http://schemas.openxmlformats.org/officeDocument/2006/relationships/oleObject" Target="../embeddings/oleObject182.bin"/><Relationship Id="rId3" Type="http://schemas.openxmlformats.org/officeDocument/2006/relationships/oleObject" Target="../embeddings/oleObject172.bin"/><Relationship Id="rId7" Type="http://schemas.openxmlformats.org/officeDocument/2006/relationships/oleObject" Target="../embeddings/oleObject176.bin"/><Relationship Id="rId12" Type="http://schemas.openxmlformats.org/officeDocument/2006/relationships/oleObject" Target="../embeddings/oleObject181.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175.bin"/><Relationship Id="rId11" Type="http://schemas.openxmlformats.org/officeDocument/2006/relationships/oleObject" Target="../embeddings/oleObject180.bin"/><Relationship Id="rId5" Type="http://schemas.openxmlformats.org/officeDocument/2006/relationships/oleObject" Target="../embeddings/oleObject174.bin"/><Relationship Id="rId15" Type="http://schemas.openxmlformats.org/officeDocument/2006/relationships/oleObject" Target="../embeddings/oleObject184.bin"/><Relationship Id="rId10" Type="http://schemas.openxmlformats.org/officeDocument/2006/relationships/oleObject" Target="../embeddings/oleObject179.bin"/><Relationship Id="rId4" Type="http://schemas.openxmlformats.org/officeDocument/2006/relationships/oleObject" Target="../embeddings/oleObject173.bin"/><Relationship Id="rId9" Type="http://schemas.openxmlformats.org/officeDocument/2006/relationships/oleObject" Target="../embeddings/oleObject178.bin"/><Relationship Id="rId14" Type="http://schemas.openxmlformats.org/officeDocument/2006/relationships/oleObject" Target="../embeddings/oleObject183.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90.bin"/><Relationship Id="rId13" Type="http://schemas.openxmlformats.org/officeDocument/2006/relationships/oleObject" Target="../embeddings/oleObject195.bin"/><Relationship Id="rId18" Type="http://schemas.openxmlformats.org/officeDocument/2006/relationships/oleObject" Target="../embeddings/oleObject200.bin"/><Relationship Id="rId3" Type="http://schemas.openxmlformats.org/officeDocument/2006/relationships/oleObject" Target="../embeddings/oleObject185.bin"/><Relationship Id="rId7" Type="http://schemas.openxmlformats.org/officeDocument/2006/relationships/oleObject" Target="../embeddings/oleObject189.bin"/><Relationship Id="rId12" Type="http://schemas.openxmlformats.org/officeDocument/2006/relationships/oleObject" Target="../embeddings/oleObject194.bin"/><Relationship Id="rId17" Type="http://schemas.openxmlformats.org/officeDocument/2006/relationships/oleObject" Target="../embeddings/oleObject199.bin"/><Relationship Id="rId2" Type="http://schemas.openxmlformats.org/officeDocument/2006/relationships/slideLayout" Target="../slideLayouts/slideLayout2.xml"/><Relationship Id="rId16" Type="http://schemas.openxmlformats.org/officeDocument/2006/relationships/oleObject" Target="../embeddings/oleObject198.bin"/><Relationship Id="rId1" Type="http://schemas.openxmlformats.org/officeDocument/2006/relationships/vmlDrawing" Target="../drawings/vmlDrawing25.vml"/><Relationship Id="rId6" Type="http://schemas.openxmlformats.org/officeDocument/2006/relationships/oleObject" Target="../embeddings/oleObject188.bin"/><Relationship Id="rId11" Type="http://schemas.openxmlformats.org/officeDocument/2006/relationships/oleObject" Target="../embeddings/oleObject193.bin"/><Relationship Id="rId5" Type="http://schemas.openxmlformats.org/officeDocument/2006/relationships/oleObject" Target="../embeddings/oleObject187.bin"/><Relationship Id="rId15" Type="http://schemas.openxmlformats.org/officeDocument/2006/relationships/oleObject" Target="../embeddings/oleObject197.bin"/><Relationship Id="rId10" Type="http://schemas.openxmlformats.org/officeDocument/2006/relationships/oleObject" Target="../embeddings/oleObject192.bin"/><Relationship Id="rId19" Type="http://schemas.openxmlformats.org/officeDocument/2006/relationships/oleObject" Target="../embeddings/oleObject201.bin"/><Relationship Id="rId4" Type="http://schemas.openxmlformats.org/officeDocument/2006/relationships/oleObject" Target="../embeddings/oleObject186.bin"/><Relationship Id="rId9" Type="http://schemas.openxmlformats.org/officeDocument/2006/relationships/oleObject" Target="../embeddings/oleObject191.bin"/><Relationship Id="rId14" Type="http://schemas.openxmlformats.org/officeDocument/2006/relationships/oleObject" Target="../embeddings/oleObject196.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07.bin"/><Relationship Id="rId13" Type="http://schemas.openxmlformats.org/officeDocument/2006/relationships/oleObject" Target="../embeddings/oleObject212.bin"/><Relationship Id="rId18" Type="http://schemas.openxmlformats.org/officeDocument/2006/relationships/oleObject" Target="../embeddings/oleObject217.bin"/><Relationship Id="rId3" Type="http://schemas.openxmlformats.org/officeDocument/2006/relationships/oleObject" Target="../embeddings/oleObject202.bin"/><Relationship Id="rId7" Type="http://schemas.openxmlformats.org/officeDocument/2006/relationships/oleObject" Target="../embeddings/oleObject206.bin"/><Relationship Id="rId12" Type="http://schemas.openxmlformats.org/officeDocument/2006/relationships/oleObject" Target="../embeddings/oleObject211.bin"/><Relationship Id="rId17" Type="http://schemas.openxmlformats.org/officeDocument/2006/relationships/oleObject" Target="../embeddings/oleObject216.bin"/><Relationship Id="rId2" Type="http://schemas.openxmlformats.org/officeDocument/2006/relationships/slideLayout" Target="../slideLayouts/slideLayout2.xml"/><Relationship Id="rId16" Type="http://schemas.openxmlformats.org/officeDocument/2006/relationships/oleObject" Target="../embeddings/oleObject215.bin"/><Relationship Id="rId20" Type="http://schemas.openxmlformats.org/officeDocument/2006/relationships/oleObject" Target="../embeddings/oleObject219.bin"/><Relationship Id="rId1" Type="http://schemas.openxmlformats.org/officeDocument/2006/relationships/vmlDrawing" Target="../drawings/vmlDrawing26.vml"/><Relationship Id="rId6" Type="http://schemas.openxmlformats.org/officeDocument/2006/relationships/oleObject" Target="../embeddings/oleObject205.bin"/><Relationship Id="rId11" Type="http://schemas.openxmlformats.org/officeDocument/2006/relationships/oleObject" Target="../embeddings/oleObject210.bin"/><Relationship Id="rId5" Type="http://schemas.openxmlformats.org/officeDocument/2006/relationships/oleObject" Target="../embeddings/oleObject204.bin"/><Relationship Id="rId15" Type="http://schemas.openxmlformats.org/officeDocument/2006/relationships/oleObject" Target="../embeddings/oleObject214.bin"/><Relationship Id="rId10" Type="http://schemas.openxmlformats.org/officeDocument/2006/relationships/oleObject" Target="../embeddings/oleObject209.bin"/><Relationship Id="rId19" Type="http://schemas.openxmlformats.org/officeDocument/2006/relationships/oleObject" Target="../embeddings/oleObject218.bin"/><Relationship Id="rId4" Type="http://schemas.openxmlformats.org/officeDocument/2006/relationships/oleObject" Target="../embeddings/oleObject203.bin"/><Relationship Id="rId9" Type="http://schemas.openxmlformats.org/officeDocument/2006/relationships/oleObject" Target="../embeddings/oleObject208.bin"/><Relationship Id="rId14" Type="http://schemas.openxmlformats.org/officeDocument/2006/relationships/oleObject" Target="../embeddings/oleObject213.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225.bin"/><Relationship Id="rId13" Type="http://schemas.openxmlformats.org/officeDocument/2006/relationships/oleObject" Target="../embeddings/oleObject230.bin"/><Relationship Id="rId3" Type="http://schemas.openxmlformats.org/officeDocument/2006/relationships/oleObject" Target="../embeddings/oleObject220.bin"/><Relationship Id="rId7" Type="http://schemas.openxmlformats.org/officeDocument/2006/relationships/oleObject" Target="../embeddings/oleObject224.bin"/><Relationship Id="rId12" Type="http://schemas.openxmlformats.org/officeDocument/2006/relationships/oleObject" Target="../embeddings/oleObject229.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223.bin"/><Relationship Id="rId11" Type="http://schemas.openxmlformats.org/officeDocument/2006/relationships/oleObject" Target="../embeddings/oleObject228.bin"/><Relationship Id="rId5" Type="http://schemas.openxmlformats.org/officeDocument/2006/relationships/oleObject" Target="../embeddings/oleObject222.bin"/><Relationship Id="rId10" Type="http://schemas.openxmlformats.org/officeDocument/2006/relationships/oleObject" Target="../embeddings/oleObject227.bin"/><Relationship Id="rId4" Type="http://schemas.openxmlformats.org/officeDocument/2006/relationships/oleObject" Target="../embeddings/oleObject221.bin"/><Relationship Id="rId9" Type="http://schemas.openxmlformats.org/officeDocument/2006/relationships/oleObject" Target="../embeddings/oleObject226.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236.bin"/><Relationship Id="rId13" Type="http://schemas.openxmlformats.org/officeDocument/2006/relationships/oleObject" Target="../embeddings/oleObject241.bin"/><Relationship Id="rId3" Type="http://schemas.openxmlformats.org/officeDocument/2006/relationships/oleObject" Target="../embeddings/oleObject231.bin"/><Relationship Id="rId7" Type="http://schemas.openxmlformats.org/officeDocument/2006/relationships/oleObject" Target="../embeddings/oleObject235.bin"/><Relationship Id="rId12" Type="http://schemas.openxmlformats.org/officeDocument/2006/relationships/oleObject" Target="../embeddings/oleObject240.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234.bin"/><Relationship Id="rId11" Type="http://schemas.openxmlformats.org/officeDocument/2006/relationships/oleObject" Target="../embeddings/oleObject239.bin"/><Relationship Id="rId5" Type="http://schemas.openxmlformats.org/officeDocument/2006/relationships/oleObject" Target="../embeddings/oleObject233.bin"/><Relationship Id="rId10" Type="http://schemas.openxmlformats.org/officeDocument/2006/relationships/oleObject" Target="../embeddings/oleObject238.bin"/><Relationship Id="rId4" Type="http://schemas.openxmlformats.org/officeDocument/2006/relationships/oleObject" Target="../embeddings/oleObject232.bin"/><Relationship Id="rId9" Type="http://schemas.openxmlformats.org/officeDocument/2006/relationships/oleObject" Target="../embeddings/oleObject237.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47.bin"/><Relationship Id="rId13" Type="http://schemas.openxmlformats.org/officeDocument/2006/relationships/oleObject" Target="../embeddings/oleObject252.bin"/><Relationship Id="rId3" Type="http://schemas.openxmlformats.org/officeDocument/2006/relationships/oleObject" Target="../embeddings/oleObject242.bin"/><Relationship Id="rId7" Type="http://schemas.openxmlformats.org/officeDocument/2006/relationships/oleObject" Target="../embeddings/oleObject246.bin"/><Relationship Id="rId12" Type="http://schemas.openxmlformats.org/officeDocument/2006/relationships/oleObject" Target="../embeddings/oleObject251.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245.bin"/><Relationship Id="rId11" Type="http://schemas.openxmlformats.org/officeDocument/2006/relationships/oleObject" Target="../embeddings/oleObject250.bin"/><Relationship Id="rId5" Type="http://schemas.openxmlformats.org/officeDocument/2006/relationships/oleObject" Target="../embeddings/oleObject244.bin"/><Relationship Id="rId10" Type="http://schemas.openxmlformats.org/officeDocument/2006/relationships/oleObject" Target="../embeddings/oleObject249.bin"/><Relationship Id="rId4" Type="http://schemas.openxmlformats.org/officeDocument/2006/relationships/oleObject" Target="../embeddings/oleObject243.bin"/><Relationship Id="rId9" Type="http://schemas.openxmlformats.org/officeDocument/2006/relationships/oleObject" Target="../embeddings/oleObject248.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53.bin"/><Relationship Id="rId2" Type="http://schemas.openxmlformats.org/officeDocument/2006/relationships/slideLayout" Target="../slideLayouts/slideLayout2.xml"/><Relationship Id="rId1" Type="http://schemas.openxmlformats.org/officeDocument/2006/relationships/vmlDrawing" Target="../drawings/vmlDrawing30.v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259.bin"/><Relationship Id="rId13" Type="http://schemas.openxmlformats.org/officeDocument/2006/relationships/oleObject" Target="../embeddings/oleObject264.bin"/><Relationship Id="rId3" Type="http://schemas.openxmlformats.org/officeDocument/2006/relationships/oleObject" Target="../embeddings/oleObject254.bin"/><Relationship Id="rId7" Type="http://schemas.openxmlformats.org/officeDocument/2006/relationships/oleObject" Target="../embeddings/oleObject258.bin"/><Relationship Id="rId12" Type="http://schemas.openxmlformats.org/officeDocument/2006/relationships/oleObject" Target="../embeddings/oleObject263.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257.bin"/><Relationship Id="rId11" Type="http://schemas.openxmlformats.org/officeDocument/2006/relationships/oleObject" Target="../embeddings/oleObject262.bin"/><Relationship Id="rId5" Type="http://schemas.openxmlformats.org/officeDocument/2006/relationships/oleObject" Target="../embeddings/oleObject256.bin"/><Relationship Id="rId10" Type="http://schemas.openxmlformats.org/officeDocument/2006/relationships/oleObject" Target="../embeddings/oleObject261.bin"/><Relationship Id="rId4" Type="http://schemas.openxmlformats.org/officeDocument/2006/relationships/oleObject" Target="../embeddings/oleObject255.bin"/><Relationship Id="rId9" Type="http://schemas.openxmlformats.org/officeDocument/2006/relationships/oleObject" Target="../embeddings/oleObject260.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65.bin"/><Relationship Id="rId2" Type="http://schemas.openxmlformats.org/officeDocument/2006/relationships/slideLayout" Target="../slideLayouts/slideLayout7.xml"/><Relationship Id="rId1" Type="http://schemas.openxmlformats.org/officeDocument/2006/relationships/vmlDrawing" Target="../drawings/vmlDrawing32.v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71.bin"/><Relationship Id="rId13" Type="http://schemas.openxmlformats.org/officeDocument/2006/relationships/oleObject" Target="../embeddings/oleObject276.bin"/><Relationship Id="rId3" Type="http://schemas.openxmlformats.org/officeDocument/2006/relationships/oleObject" Target="../embeddings/oleObject266.bin"/><Relationship Id="rId7" Type="http://schemas.openxmlformats.org/officeDocument/2006/relationships/oleObject" Target="../embeddings/oleObject270.bin"/><Relationship Id="rId12" Type="http://schemas.openxmlformats.org/officeDocument/2006/relationships/oleObject" Target="../embeddings/oleObject275.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269.bin"/><Relationship Id="rId11" Type="http://schemas.openxmlformats.org/officeDocument/2006/relationships/oleObject" Target="../embeddings/oleObject274.bin"/><Relationship Id="rId5" Type="http://schemas.openxmlformats.org/officeDocument/2006/relationships/oleObject" Target="../embeddings/oleObject268.bin"/><Relationship Id="rId10" Type="http://schemas.openxmlformats.org/officeDocument/2006/relationships/oleObject" Target="../embeddings/oleObject273.bin"/><Relationship Id="rId4" Type="http://schemas.openxmlformats.org/officeDocument/2006/relationships/oleObject" Target="../embeddings/oleObject267.bin"/><Relationship Id="rId9" Type="http://schemas.openxmlformats.org/officeDocument/2006/relationships/oleObject" Target="../embeddings/oleObject272.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282.bin"/><Relationship Id="rId13" Type="http://schemas.openxmlformats.org/officeDocument/2006/relationships/oleObject" Target="../embeddings/oleObject287.bin"/><Relationship Id="rId3" Type="http://schemas.openxmlformats.org/officeDocument/2006/relationships/oleObject" Target="../embeddings/oleObject277.bin"/><Relationship Id="rId7" Type="http://schemas.openxmlformats.org/officeDocument/2006/relationships/oleObject" Target="../embeddings/oleObject281.bin"/><Relationship Id="rId12" Type="http://schemas.openxmlformats.org/officeDocument/2006/relationships/oleObject" Target="../embeddings/oleObject286.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280.bin"/><Relationship Id="rId11" Type="http://schemas.openxmlformats.org/officeDocument/2006/relationships/oleObject" Target="../embeddings/oleObject285.bin"/><Relationship Id="rId5" Type="http://schemas.openxmlformats.org/officeDocument/2006/relationships/oleObject" Target="../embeddings/oleObject279.bin"/><Relationship Id="rId10" Type="http://schemas.openxmlformats.org/officeDocument/2006/relationships/oleObject" Target="../embeddings/oleObject284.bin"/><Relationship Id="rId4" Type="http://schemas.openxmlformats.org/officeDocument/2006/relationships/oleObject" Target="../embeddings/oleObject278.bin"/><Relationship Id="rId9" Type="http://schemas.openxmlformats.org/officeDocument/2006/relationships/oleObject" Target="../embeddings/oleObject283.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93.bin"/><Relationship Id="rId13" Type="http://schemas.openxmlformats.org/officeDocument/2006/relationships/oleObject" Target="../embeddings/oleObject298.bin"/><Relationship Id="rId3" Type="http://schemas.openxmlformats.org/officeDocument/2006/relationships/oleObject" Target="../embeddings/oleObject288.bin"/><Relationship Id="rId7" Type="http://schemas.openxmlformats.org/officeDocument/2006/relationships/oleObject" Target="../embeddings/oleObject292.bin"/><Relationship Id="rId12" Type="http://schemas.openxmlformats.org/officeDocument/2006/relationships/oleObject" Target="../embeddings/oleObject297.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291.bin"/><Relationship Id="rId11" Type="http://schemas.openxmlformats.org/officeDocument/2006/relationships/oleObject" Target="../embeddings/oleObject296.bin"/><Relationship Id="rId5" Type="http://schemas.openxmlformats.org/officeDocument/2006/relationships/oleObject" Target="../embeddings/oleObject290.bin"/><Relationship Id="rId10" Type="http://schemas.openxmlformats.org/officeDocument/2006/relationships/oleObject" Target="../embeddings/oleObject295.bin"/><Relationship Id="rId4" Type="http://schemas.openxmlformats.org/officeDocument/2006/relationships/oleObject" Target="../embeddings/oleObject289.bin"/><Relationship Id="rId9" Type="http://schemas.openxmlformats.org/officeDocument/2006/relationships/oleObject" Target="../embeddings/oleObject294.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304.bin"/><Relationship Id="rId13" Type="http://schemas.openxmlformats.org/officeDocument/2006/relationships/oleObject" Target="../embeddings/oleObject309.bin"/><Relationship Id="rId3" Type="http://schemas.openxmlformats.org/officeDocument/2006/relationships/oleObject" Target="../embeddings/oleObject299.bin"/><Relationship Id="rId7" Type="http://schemas.openxmlformats.org/officeDocument/2006/relationships/oleObject" Target="../embeddings/oleObject303.bin"/><Relationship Id="rId12" Type="http://schemas.openxmlformats.org/officeDocument/2006/relationships/oleObject" Target="../embeddings/oleObject308.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302.bin"/><Relationship Id="rId11" Type="http://schemas.openxmlformats.org/officeDocument/2006/relationships/oleObject" Target="../embeddings/oleObject307.bin"/><Relationship Id="rId5" Type="http://schemas.openxmlformats.org/officeDocument/2006/relationships/oleObject" Target="../embeddings/oleObject301.bin"/><Relationship Id="rId10" Type="http://schemas.openxmlformats.org/officeDocument/2006/relationships/oleObject" Target="../embeddings/oleObject306.bin"/><Relationship Id="rId4" Type="http://schemas.openxmlformats.org/officeDocument/2006/relationships/oleObject" Target="../embeddings/oleObject300.bin"/><Relationship Id="rId9" Type="http://schemas.openxmlformats.org/officeDocument/2006/relationships/oleObject" Target="../embeddings/oleObject305.bin"/><Relationship Id="rId14" Type="http://schemas.openxmlformats.org/officeDocument/2006/relationships/oleObject" Target="../embeddings/oleObject310.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316.bin"/><Relationship Id="rId13" Type="http://schemas.openxmlformats.org/officeDocument/2006/relationships/oleObject" Target="../embeddings/oleObject321.bin"/><Relationship Id="rId18" Type="http://schemas.openxmlformats.org/officeDocument/2006/relationships/oleObject" Target="../embeddings/oleObject326.bin"/><Relationship Id="rId3" Type="http://schemas.openxmlformats.org/officeDocument/2006/relationships/oleObject" Target="../embeddings/oleObject311.bin"/><Relationship Id="rId21" Type="http://schemas.openxmlformats.org/officeDocument/2006/relationships/oleObject" Target="../embeddings/oleObject329.bin"/><Relationship Id="rId7" Type="http://schemas.openxmlformats.org/officeDocument/2006/relationships/oleObject" Target="../embeddings/oleObject315.bin"/><Relationship Id="rId12" Type="http://schemas.openxmlformats.org/officeDocument/2006/relationships/oleObject" Target="../embeddings/oleObject320.bin"/><Relationship Id="rId17" Type="http://schemas.openxmlformats.org/officeDocument/2006/relationships/oleObject" Target="../embeddings/oleObject325.bin"/><Relationship Id="rId2" Type="http://schemas.openxmlformats.org/officeDocument/2006/relationships/slideLayout" Target="../slideLayouts/slideLayout2.xml"/><Relationship Id="rId16" Type="http://schemas.openxmlformats.org/officeDocument/2006/relationships/oleObject" Target="../embeddings/oleObject324.bin"/><Relationship Id="rId20" Type="http://schemas.openxmlformats.org/officeDocument/2006/relationships/oleObject" Target="../embeddings/oleObject328.bin"/><Relationship Id="rId1" Type="http://schemas.openxmlformats.org/officeDocument/2006/relationships/vmlDrawing" Target="../drawings/vmlDrawing37.vml"/><Relationship Id="rId6" Type="http://schemas.openxmlformats.org/officeDocument/2006/relationships/oleObject" Target="../embeddings/oleObject314.bin"/><Relationship Id="rId11" Type="http://schemas.openxmlformats.org/officeDocument/2006/relationships/oleObject" Target="../embeddings/oleObject319.bin"/><Relationship Id="rId5" Type="http://schemas.openxmlformats.org/officeDocument/2006/relationships/oleObject" Target="../embeddings/oleObject313.bin"/><Relationship Id="rId15" Type="http://schemas.openxmlformats.org/officeDocument/2006/relationships/oleObject" Target="../embeddings/oleObject323.bin"/><Relationship Id="rId23" Type="http://schemas.openxmlformats.org/officeDocument/2006/relationships/oleObject" Target="../embeddings/oleObject331.bin"/><Relationship Id="rId10" Type="http://schemas.openxmlformats.org/officeDocument/2006/relationships/oleObject" Target="../embeddings/oleObject318.bin"/><Relationship Id="rId19" Type="http://schemas.openxmlformats.org/officeDocument/2006/relationships/oleObject" Target="../embeddings/oleObject327.bin"/><Relationship Id="rId4" Type="http://schemas.openxmlformats.org/officeDocument/2006/relationships/oleObject" Target="../embeddings/oleObject312.bin"/><Relationship Id="rId9" Type="http://schemas.openxmlformats.org/officeDocument/2006/relationships/oleObject" Target="../embeddings/oleObject317.bin"/><Relationship Id="rId14" Type="http://schemas.openxmlformats.org/officeDocument/2006/relationships/oleObject" Target="../embeddings/oleObject322.bin"/><Relationship Id="rId22" Type="http://schemas.openxmlformats.org/officeDocument/2006/relationships/oleObject" Target="../embeddings/oleObject330.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8.bin"/><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第三</a:t>
            </a:r>
            <a:r>
              <a:rPr lang="zh-CN" altLang="en-US" dirty="0" smtClean="0"/>
              <a:t>讲产品市场的均衡</a:t>
            </a:r>
            <a:endParaRPr lang="zh-CN" altLang="en-US" dirty="0"/>
          </a:p>
        </p:txBody>
      </p:sp>
      <p:sp>
        <p:nvSpPr>
          <p:cNvPr id="3" name="副标题 2"/>
          <p:cNvSpPr>
            <a:spLocks noGrp="1"/>
          </p:cNvSpPr>
          <p:nvPr>
            <p:ph type="subTitle" idx="1"/>
          </p:nvPr>
        </p:nvSpPr>
        <p:spPr/>
        <p:txBody>
          <a:bodyPr/>
          <a:lstStyle/>
          <a:p>
            <a:r>
              <a:rPr lang="en-US" altLang="zh-CN" dirty="0" smtClean="0"/>
              <a:t>fuquanguo@126.com</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685800" y="304800"/>
            <a:ext cx="7772400" cy="914400"/>
          </a:xfrm>
        </p:spPr>
        <p:txBody>
          <a:bodyPr/>
          <a:lstStyle/>
          <a:p>
            <a:r>
              <a:rPr lang="en-US" altLang="zh-CN" b="1">
                <a:latin typeface="楷体_GB2312" pitchFamily="49" charset="-122"/>
                <a:ea typeface="楷体_GB2312" pitchFamily="49" charset="-122"/>
              </a:rPr>
              <a:t>IS</a:t>
            </a:r>
            <a:r>
              <a:rPr lang="zh-CN" altLang="en-US" b="1">
                <a:latin typeface="楷体_GB2312" pitchFamily="49" charset="-122"/>
                <a:ea typeface="楷体_GB2312" pitchFamily="49" charset="-122"/>
              </a:rPr>
              <a:t>曲线斜率经济含义</a:t>
            </a:r>
          </a:p>
        </p:txBody>
      </p:sp>
      <p:sp>
        <p:nvSpPr>
          <p:cNvPr id="205827" name="Rectangle 3"/>
          <p:cNvSpPr>
            <a:spLocks noGrp="1" noChangeArrowheads="1"/>
          </p:cNvSpPr>
          <p:nvPr>
            <p:ph type="body" idx="1"/>
          </p:nvPr>
        </p:nvSpPr>
        <p:spPr>
          <a:xfrm>
            <a:off x="251520" y="1268760"/>
            <a:ext cx="4032448" cy="5328592"/>
          </a:xfrm>
        </p:spPr>
        <p:txBody>
          <a:bodyPr>
            <a:normAutofit/>
          </a:bodyPr>
          <a:lstStyle/>
          <a:p>
            <a:pPr marL="0" indent="0">
              <a:lnSpc>
                <a:spcPct val="90000"/>
              </a:lnSpc>
            </a:pPr>
            <a:r>
              <a:rPr lang="en-US" altLang="zh-CN" b="1" dirty="0" smtClean="0">
                <a:latin typeface="宋体" pitchFamily="2" charset="-122"/>
              </a:rPr>
              <a:t>IS</a:t>
            </a:r>
            <a:r>
              <a:rPr lang="zh-CN" altLang="en-US" b="1" dirty="0">
                <a:latin typeface="宋体" pitchFamily="2" charset="-122"/>
              </a:rPr>
              <a:t>线向右下方倾斜：由于总支出中投资与利率负相关，其它条件相同时，利率上升（下降）导致总支出下降（上升），要求总产出（或总收入）与总支出同样下降（上升）来保持产品市场均衡。</a:t>
            </a:r>
          </a:p>
        </p:txBody>
      </p:sp>
      <p:grpSp>
        <p:nvGrpSpPr>
          <p:cNvPr id="4" name="Group 5"/>
          <p:cNvGrpSpPr>
            <a:grpSpLocks/>
          </p:cNvGrpSpPr>
          <p:nvPr/>
        </p:nvGrpSpPr>
        <p:grpSpPr bwMode="auto">
          <a:xfrm>
            <a:off x="4499992" y="1988840"/>
            <a:ext cx="3960440" cy="4104456"/>
            <a:chOff x="4317" y="2688"/>
            <a:chExt cx="4725" cy="3588"/>
          </a:xfrm>
          <a:noFill/>
        </p:grpSpPr>
        <p:grpSp>
          <p:nvGrpSpPr>
            <p:cNvPr id="5" name="Group 6"/>
            <p:cNvGrpSpPr>
              <a:grpSpLocks/>
            </p:cNvGrpSpPr>
            <p:nvPr/>
          </p:nvGrpSpPr>
          <p:grpSpPr bwMode="auto">
            <a:xfrm>
              <a:off x="4317" y="2688"/>
              <a:ext cx="4725" cy="3588"/>
              <a:chOff x="4317" y="2688"/>
              <a:chExt cx="4725" cy="3588"/>
            </a:xfrm>
            <a:grpFill/>
          </p:grpSpPr>
          <p:sp>
            <p:nvSpPr>
              <p:cNvPr id="7" name="Line 7"/>
              <p:cNvSpPr>
                <a:spLocks noChangeShapeType="1"/>
              </p:cNvSpPr>
              <p:nvPr/>
            </p:nvSpPr>
            <p:spPr bwMode="auto">
              <a:xfrm>
                <a:off x="4737" y="2844"/>
                <a:ext cx="0" cy="2808"/>
              </a:xfrm>
              <a:prstGeom prst="line">
                <a:avLst/>
              </a:prstGeom>
              <a:grpFill/>
              <a:ln w="9525">
                <a:solidFill>
                  <a:srgbClr val="000000"/>
                </a:solidFill>
                <a:round/>
                <a:headEnd/>
                <a:tailEnd/>
              </a:ln>
            </p:spPr>
            <p:txBody>
              <a:bodyPr/>
              <a:lstStyle/>
              <a:p>
                <a:endParaRPr lang="zh-CN" altLang="en-US"/>
              </a:p>
            </p:txBody>
          </p:sp>
          <p:sp>
            <p:nvSpPr>
              <p:cNvPr id="8" name="Line 8"/>
              <p:cNvSpPr>
                <a:spLocks noChangeShapeType="1"/>
              </p:cNvSpPr>
              <p:nvPr/>
            </p:nvSpPr>
            <p:spPr bwMode="auto">
              <a:xfrm>
                <a:off x="4737" y="5652"/>
                <a:ext cx="3780" cy="0"/>
              </a:xfrm>
              <a:prstGeom prst="line">
                <a:avLst/>
              </a:prstGeom>
              <a:grpFill/>
              <a:ln w="9525">
                <a:solidFill>
                  <a:srgbClr val="000000"/>
                </a:solidFill>
                <a:round/>
                <a:headEnd/>
                <a:tailEnd/>
              </a:ln>
            </p:spPr>
            <p:txBody>
              <a:bodyPr/>
              <a:lstStyle/>
              <a:p>
                <a:endParaRPr lang="zh-CN" altLang="en-US"/>
              </a:p>
            </p:txBody>
          </p:sp>
          <p:sp>
            <p:nvSpPr>
              <p:cNvPr id="9" name="Line 9"/>
              <p:cNvSpPr>
                <a:spLocks noChangeShapeType="1"/>
              </p:cNvSpPr>
              <p:nvPr/>
            </p:nvSpPr>
            <p:spPr bwMode="auto">
              <a:xfrm>
                <a:off x="5262" y="3632"/>
                <a:ext cx="2310" cy="1560"/>
              </a:xfrm>
              <a:prstGeom prst="line">
                <a:avLst/>
              </a:prstGeom>
              <a:ln w="28575">
                <a:headEnd/>
                <a:tailEnd/>
              </a:ln>
            </p:spPr>
            <p:style>
              <a:lnRef idx="1">
                <a:schemeClr val="accent2"/>
              </a:lnRef>
              <a:fillRef idx="0">
                <a:schemeClr val="accent2"/>
              </a:fillRef>
              <a:effectRef idx="0">
                <a:schemeClr val="accent2"/>
              </a:effectRef>
              <a:fontRef idx="minor">
                <a:schemeClr val="tx1"/>
              </a:fontRef>
            </p:style>
            <p:txBody>
              <a:bodyPr/>
              <a:lstStyle/>
              <a:p>
                <a:endParaRPr lang="zh-CN" altLang="en-US"/>
              </a:p>
            </p:txBody>
          </p:sp>
          <p:sp>
            <p:nvSpPr>
              <p:cNvPr id="10" name="Text Box 10"/>
              <p:cNvSpPr txBox="1">
                <a:spLocks noChangeArrowheads="1"/>
              </p:cNvSpPr>
              <p:nvPr/>
            </p:nvSpPr>
            <p:spPr bwMode="auto">
              <a:xfrm>
                <a:off x="4317" y="2688"/>
                <a:ext cx="735" cy="624"/>
              </a:xfrm>
              <a:prstGeom prst="rect">
                <a:avLst/>
              </a:prstGeom>
              <a:grpFill/>
              <a:ln w="9525">
                <a:noFill/>
                <a:miter lim="800000"/>
                <a:headEnd/>
                <a:tailEnd/>
              </a:ln>
            </p:spPr>
            <p:txBody>
              <a:bodyPr/>
              <a:lstStyle/>
              <a:p>
                <a:pPr algn="just"/>
                <a:r>
                  <a:rPr lang="en-US" altLang="zh-CN" sz="1800" b="1" dirty="0" smtClean="0"/>
                  <a:t>r</a:t>
                </a:r>
                <a:endParaRPr lang="en-US" altLang="zh-CN" sz="1800" b="1" dirty="0"/>
              </a:p>
            </p:txBody>
          </p:sp>
          <p:sp>
            <p:nvSpPr>
              <p:cNvPr id="15" name="Text Box 15"/>
              <p:cNvSpPr txBox="1">
                <a:spLocks noChangeArrowheads="1"/>
              </p:cNvSpPr>
              <p:nvPr/>
            </p:nvSpPr>
            <p:spPr bwMode="auto">
              <a:xfrm>
                <a:off x="5176" y="3192"/>
                <a:ext cx="735" cy="624"/>
              </a:xfrm>
              <a:prstGeom prst="rect">
                <a:avLst/>
              </a:prstGeom>
              <a:grpFill/>
              <a:ln w="9525">
                <a:noFill/>
                <a:miter lim="800000"/>
                <a:headEnd/>
                <a:tailEnd/>
              </a:ln>
            </p:spPr>
            <p:txBody>
              <a:bodyPr/>
              <a:lstStyle/>
              <a:p>
                <a:pPr algn="just"/>
                <a:r>
                  <a:rPr lang="en-US" altLang="zh-CN" sz="1800" b="1" dirty="0" smtClean="0"/>
                  <a:t>IS</a:t>
                </a:r>
                <a:endParaRPr lang="en-US" altLang="zh-CN" sz="1800" b="1" dirty="0"/>
              </a:p>
            </p:txBody>
          </p:sp>
          <p:sp>
            <p:nvSpPr>
              <p:cNvPr id="22" name="Text Box 22"/>
              <p:cNvSpPr txBox="1">
                <a:spLocks noChangeArrowheads="1"/>
              </p:cNvSpPr>
              <p:nvPr/>
            </p:nvSpPr>
            <p:spPr bwMode="auto">
              <a:xfrm>
                <a:off x="8307" y="5652"/>
                <a:ext cx="735" cy="624"/>
              </a:xfrm>
              <a:prstGeom prst="rect">
                <a:avLst/>
              </a:prstGeom>
              <a:grpFill/>
              <a:ln w="9525">
                <a:noFill/>
                <a:miter lim="800000"/>
                <a:headEnd/>
                <a:tailEnd/>
              </a:ln>
            </p:spPr>
            <p:txBody>
              <a:bodyPr/>
              <a:lstStyle/>
              <a:p>
                <a:pPr algn="just"/>
                <a:r>
                  <a:rPr lang="en-US" altLang="zh-CN" sz="1800" b="1" dirty="0" smtClean="0"/>
                  <a:t>y</a:t>
                </a:r>
                <a:endParaRPr lang="en-US" altLang="zh-CN" sz="1800" b="1" baseline="-25000" dirty="0"/>
              </a:p>
            </p:txBody>
          </p:sp>
        </p:grpSp>
        <p:sp>
          <p:nvSpPr>
            <p:cNvPr id="6" name="Text Box 23"/>
            <p:cNvSpPr txBox="1">
              <a:spLocks noChangeArrowheads="1"/>
            </p:cNvSpPr>
            <p:nvPr/>
          </p:nvSpPr>
          <p:spPr bwMode="auto">
            <a:xfrm>
              <a:off x="4317" y="5496"/>
              <a:ext cx="735" cy="624"/>
            </a:xfrm>
            <a:prstGeom prst="rect">
              <a:avLst/>
            </a:prstGeom>
            <a:grpFill/>
            <a:ln w="9525">
              <a:noFill/>
              <a:miter lim="800000"/>
              <a:headEnd/>
              <a:tailEnd/>
            </a:ln>
          </p:spPr>
          <p:txBody>
            <a:bodyPr/>
            <a:lstStyle/>
            <a:p>
              <a:pPr algn="just"/>
              <a:r>
                <a:rPr lang="en-US" altLang="zh-CN" sz="1800" b="1"/>
                <a:t>0</a:t>
              </a:r>
            </a:p>
          </p:txBody>
        </p:sp>
      </p:grpSp>
      <p:graphicFrame>
        <p:nvGraphicFramePr>
          <p:cNvPr id="23" name="对象 22"/>
          <p:cNvGraphicFramePr>
            <a:graphicFrameLocks noChangeAspect="1"/>
          </p:cNvGraphicFramePr>
          <p:nvPr/>
        </p:nvGraphicFramePr>
        <p:xfrm>
          <a:off x="6804248" y="4725144"/>
          <a:ext cx="1848206" cy="432048"/>
        </p:xfrm>
        <a:graphic>
          <a:graphicData uri="http://schemas.openxmlformats.org/presentationml/2006/ole">
            <p:oleObj spid="_x0000_s26626" name="Equation" r:id="rId3" imgW="977760" imgH="228600" progId="Equation.DSMT4">
              <p:embed/>
            </p:oleObj>
          </a:graphicData>
        </a:graphic>
      </p:graphicFrame>
      <p:graphicFrame>
        <p:nvGraphicFramePr>
          <p:cNvPr id="26627" name="Object 3"/>
          <p:cNvGraphicFramePr>
            <a:graphicFrameLocks noChangeAspect="1"/>
          </p:cNvGraphicFramePr>
          <p:nvPr/>
        </p:nvGraphicFramePr>
        <p:xfrm>
          <a:off x="6084168" y="3356992"/>
          <a:ext cx="1847850" cy="433388"/>
        </p:xfrm>
        <a:graphic>
          <a:graphicData uri="http://schemas.openxmlformats.org/presentationml/2006/ole">
            <p:oleObj spid="_x0000_s26627" name="Equation" r:id="rId4" imgW="977760" imgH="228600" progId="Equation.DSMT4">
              <p:embed/>
            </p:oleObj>
          </a:graphicData>
        </a:graphic>
      </p:graphicFrame>
      <p:graphicFrame>
        <p:nvGraphicFramePr>
          <p:cNvPr id="26628" name="Object 4"/>
          <p:cNvGraphicFramePr>
            <a:graphicFrameLocks noChangeAspect="1"/>
          </p:cNvGraphicFramePr>
          <p:nvPr/>
        </p:nvGraphicFramePr>
        <p:xfrm>
          <a:off x="5014913" y="4263626"/>
          <a:ext cx="1645319" cy="390924"/>
        </p:xfrm>
        <a:graphic>
          <a:graphicData uri="http://schemas.openxmlformats.org/presentationml/2006/ole">
            <p:oleObj spid="_x0000_s26628" name="Equation" r:id="rId5" imgW="965160" imgH="228600" progId="Equation.DSMT4">
              <p:embed/>
            </p:oleObj>
          </a:graphicData>
        </a:graphic>
      </p:graphicFrame>
      <p:graphicFrame>
        <p:nvGraphicFramePr>
          <p:cNvPr id="26629" name="内容占位符 6"/>
          <p:cNvGraphicFramePr>
            <a:graphicFrameLocks noChangeAspect="1"/>
          </p:cNvGraphicFramePr>
          <p:nvPr/>
        </p:nvGraphicFramePr>
        <p:xfrm>
          <a:off x="5942013" y="1341438"/>
          <a:ext cx="2951162" cy="1485900"/>
        </p:xfrm>
        <a:graphic>
          <a:graphicData uri="http://schemas.openxmlformats.org/presentationml/2006/ole">
            <p:oleObj spid="_x0000_s26629" name="Equation" r:id="rId6" imgW="1663560" imgH="838080" progId="Equation.DSMT4">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a:t>
            </a:r>
            <a:r>
              <a:rPr lang="zh-CN" altLang="en-US" dirty="0" smtClean="0"/>
              <a:t>曲线的几何推导</a:t>
            </a:r>
            <a:endParaRPr lang="zh-CN" altLang="en-US" dirty="0"/>
          </a:p>
        </p:txBody>
      </p:sp>
      <p:sp>
        <p:nvSpPr>
          <p:cNvPr id="4" name="日期占位符 3"/>
          <p:cNvSpPr>
            <a:spLocks noGrp="1"/>
          </p:cNvSpPr>
          <p:nvPr>
            <p:ph type="dt" sz="half" idx="10"/>
          </p:nvPr>
        </p:nvSpPr>
        <p:spPr/>
        <p:txBody>
          <a:bodyPr/>
          <a:lstStyle/>
          <a:p>
            <a:fld id="{802C7176-7FD9-49F1-8FC3-9EF1495F8F65}" type="datetime1">
              <a:rPr lang="zh-CN" altLang="en-US" smtClean="0"/>
              <a:pPr/>
              <a:t>2013-9-27</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5CD88A88-FF05-438A-9010-98B919A5FF12}" type="slidenum">
              <a:rPr lang="zh-CN" altLang="en-US" smtClean="0"/>
              <a:pPr/>
              <a:t>11</a:t>
            </a:fld>
            <a:endParaRPr lang="zh-CN" altLang="en-US"/>
          </a:p>
        </p:txBody>
      </p:sp>
      <p:cxnSp>
        <p:nvCxnSpPr>
          <p:cNvPr id="8" name="直接箭头连接符 7"/>
          <p:cNvCxnSpPr/>
          <p:nvPr/>
        </p:nvCxnSpPr>
        <p:spPr>
          <a:xfrm>
            <a:off x="755576" y="3212976"/>
            <a:ext cx="3456384"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5004048" y="3212976"/>
            <a:ext cx="3456384"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a:off x="772344" y="6301328"/>
            <a:ext cx="3456384"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a:off x="4932040" y="6309320"/>
            <a:ext cx="3456384"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a:xfrm flipV="1">
            <a:off x="755576" y="3645024"/>
            <a:ext cx="0" cy="266429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flipV="1">
            <a:off x="4932040" y="3771880"/>
            <a:ext cx="30088" cy="253744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flipV="1">
            <a:off x="755576" y="836712"/>
            <a:ext cx="21704" cy="240180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flipV="1">
            <a:off x="4982344" y="836712"/>
            <a:ext cx="21704" cy="240180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a:off x="5364088" y="4293096"/>
            <a:ext cx="2016224" cy="18002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7" name="直接连接符 26"/>
          <p:cNvCxnSpPr/>
          <p:nvPr/>
        </p:nvCxnSpPr>
        <p:spPr>
          <a:xfrm>
            <a:off x="1043608" y="3789040"/>
            <a:ext cx="2664296" cy="2304256"/>
          </a:xfrm>
          <a:prstGeom prst="line">
            <a:avLst/>
          </a:prstGeom>
          <a:ln w="28575">
            <a:solidFill>
              <a:srgbClr val="00B0F0"/>
            </a:solidFill>
          </a:ln>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flipV="1">
            <a:off x="4947280" y="1223040"/>
            <a:ext cx="2160240" cy="2016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55576" y="5589240"/>
            <a:ext cx="60486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2411760" y="2132856"/>
            <a:ext cx="0" cy="4104456"/>
          </a:xfrm>
          <a:prstGeom prst="line">
            <a:avLst/>
          </a:prstGeom>
          <a:ln w="28575">
            <a:prstDash val="lgDashDotDot"/>
          </a:ln>
        </p:spPr>
        <p:style>
          <a:lnRef idx="1">
            <a:schemeClr val="accent2"/>
          </a:lnRef>
          <a:fillRef idx="0">
            <a:schemeClr val="accent2"/>
          </a:fillRef>
          <a:effectRef idx="0">
            <a:schemeClr val="accent2"/>
          </a:effectRef>
          <a:fontRef idx="minor">
            <a:schemeClr val="tx1"/>
          </a:fontRef>
        </p:style>
      </p:cxnSp>
      <p:cxnSp>
        <p:nvCxnSpPr>
          <p:cNvPr id="35" name="直接连接符 34"/>
          <p:cNvCxnSpPr/>
          <p:nvPr/>
        </p:nvCxnSpPr>
        <p:spPr>
          <a:xfrm flipV="1">
            <a:off x="6804248" y="1484784"/>
            <a:ext cx="72008" cy="482453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755576" y="1484784"/>
            <a:ext cx="6120680" cy="262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1187624" y="1124744"/>
            <a:ext cx="2448272" cy="2088232"/>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44" name="直接连接符 43"/>
          <p:cNvCxnSpPr/>
          <p:nvPr/>
        </p:nvCxnSpPr>
        <p:spPr>
          <a:xfrm flipV="1">
            <a:off x="3131840" y="1484784"/>
            <a:ext cx="72008" cy="482453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01296" y="4971648"/>
            <a:ext cx="5328592" cy="0"/>
          </a:xfrm>
          <a:prstGeom prst="line">
            <a:avLst/>
          </a:prstGeom>
          <a:ln w="28575">
            <a:prstDash val="lgDashDotDot"/>
          </a:ln>
        </p:spPr>
        <p:style>
          <a:lnRef idx="1">
            <a:schemeClr val="accent2"/>
          </a:lnRef>
          <a:fillRef idx="0">
            <a:schemeClr val="accent2"/>
          </a:fillRef>
          <a:effectRef idx="0">
            <a:schemeClr val="accent2"/>
          </a:effectRef>
          <a:fontRef idx="minor">
            <a:schemeClr val="tx1"/>
          </a:fontRef>
        </p:style>
      </p:cxnSp>
      <p:cxnSp>
        <p:nvCxnSpPr>
          <p:cNvPr id="49" name="直接连接符 48"/>
          <p:cNvCxnSpPr/>
          <p:nvPr/>
        </p:nvCxnSpPr>
        <p:spPr>
          <a:xfrm>
            <a:off x="827584" y="2132856"/>
            <a:ext cx="5328592" cy="0"/>
          </a:xfrm>
          <a:prstGeom prst="line">
            <a:avLst/>
          </a:prstGeom>
          <a:ln w="28575">
            <a:prstDash val="lgDashDotDot"/>
          </a:ln>
        </p:spPr>
        <p:style>
          <a:lnRef idx="1">
            <a:schemeClr val="accent2"/>
          </a:lnRef>
          <a:fillRef idx="0">
            <a:schemeClr val="accent2"/>
          </a:fillRef>
          <a:effectRef idx="0">
            <a:schemeClr val="accent2"/>
          </a:effectRef>
          <a:fontRef idx="minor">
            <a:schemeClr val="tx1"/>
          </a:fontRef>
        </p:style>
      </p:cxnSp>
      <p:cxnSp>
        <p:nvCxnSpPr>
          <p:cNvPr id="50" name="直接连接符 49"/>
          <p:cNvCxnSpPr/>
          <p:nvPr/>
        </p:nvCxnSpPr>
        <p:spPr>
          <a:xfrm flipV="1">
            <a:off x="6084168" y="2132856"/>
            <a:ext cx="72008" cy="4129608"/>
          </a:xfrm>
          <a:prstGeom prst="line">
            <a:avLst/>
          </a:prstGeom>
          <a:ln w="28575">
            <a:prstDash val="lgDashDotDot"/>
          </a:ln>
        </p:spPr>
        <p:style>
          <a:lnRef idx="1">
            <a:schemeClr val="accent2"/>
          </a:lnRef>
          <a:fillRef idx="0">
            <a:schemeClr val="accent2"/>
          </a:fillRef>
          <a:effectRef idx="0">
            <a:schemeClr val="accent2"/>
          </a:effectRef>
          <a:fontRef idx="minor">
            <a:schemeClr val="tx1"/>
          </a:fontRef>
        </p:style>
      </p:cxnSp>
      <p:sp>
        <p:nvSpPr>
          <p:cNvPr id="58" name="TextBox 57"/>
          <p:cNvSpPr txBox="1"/>
          <p:nvPr/>
        </p:nvSpPr>
        <p:spPr>
          <a:xfrm>
            <a:off x="7020272" y="1052736"/>
            <a:ext cx="504056" cy="400110"/>
          </a:xfrm>
          <a:prstGeom prst="rect">
            <a:avLst/>
          </a:prstGeom>
          <a:noFill/>
        </p:spPr>
        <p:txBody>
          <a:bodyPr wrap="square" rtlCol="0">
            <a:spAutoFit/>
          </a:bodyPr>
          <a:lstStyle/>
          <a:p>
            <a:r>
              <a:rPr lang="en-US" altLang="zh-CN" sz="2000" b="1" dirty="0" smtClean="0"/>
              <a:t>S=I</a:t>
            </a:r>
            <a:endParaRPr lang="zh-CN" altLang="en-US" sz="2000" b="1" dirty="0"/>
          </a:p>
        </p:txBody>
      </p:sp>
      <p:sp>
        <p:nvSpPr>
          <p:cNvPr id="59" name="TextBox 58"/>
          <p:cNvSpPr txBox="1"/>
          <p:nvPr/>
        </p:nvSpPr>
        <p:spPr>
          <a:xfrm>
            <a:off x="8460432" y="2996952"/>
            <a:ext cx="504056" cy="400110"/>
          </a:xfrm>
          <a:prstGeom prst="rect">
            <a:avLst/>
          </a:prstGeom>
          <a:noFill/>
        </p:spPr>
        <p:txBody>
          <a:bodyPr wrap="square" rtlCol="0">
            <a:spAutoFit/>
          </a:bodyPr>
          <a:lstStyle/>
          <a:p>
            <a:r>
              <a:rPr lang="en-US" altLang="zh-CN" sz="2000" b="1" dirty="0" smtClean="0"/>
              <a:t>I</a:t>
            </a:r>
            <a:endParaRPr lang="zh-CN" altLang="en-US" sz="2000" b="1" dirty="0"/>
          </a:p>
        </p:txBody>
      </p:sp>
      <p:sp>
        <p:nvSpPr>
          <p:cNvPr id="60" name="TextBox 59"/>
          <p:cNvSpPr txBox="1"/>
          <p:nvPr/>
        </p:nvSpPr>
        <p:spPr>
          <a:xfrm>
            <a:off x="8388424" y="6093296"/>
            <a:ext cx="504056" cy="400110"/>
          </a:xfrm>
          <a:prstGeom prst="rect">
            <a:avLst/>
          </a:prstGeom>
          <a:noFill/>
        </p:spPr>
        <p:txBody>
          <a:bodyPr wrap="square" rtlCol="0">
            <a:spAutoFit/>
          </a:bodyPr>
          <a:lstStyle/>
          <a:p>
            <a:r>
              <a:rPr lang="en-US" altLang="zh-CN" sz="2000" b="1" dirty="0" smtClean="0"/>
              <a:t>I</a:t>
            </a:r>
            <a:endParaRPr lang="zh-CN" altLang="en-US" sz="2000" b="1" dirty="0"/>
          </a:p>
        </p:txBody>
      </p:sp>
      <p:sp>
        <p:nvSpPr>
          <p:cNvPr id="61" name="TextBox 60"/>
          <p:cNvSpPr txBox="1"/>
          <p:nvPr/>
        </p:nvSpPr>
        <p:spPr>
          <a:xfrm>
            <a:off x="4716016" y="764704"/>
            <a:ext cx="504056" cy="400110"/>
          </a:xfrm>
          <a:prstGeom prst="rect">
            <a:avLst/>
          </a:prstGeom>
          <a:noFill/>
        </p:spPr>
        <p:txBody>
          <a:bodyPr wrap="square" rtlCol="0">
            <a:spAutoFit/>
          </a:bodyPr>
          <a:lstStyle/>
          <a:p>
            <a:r>
              <a:rPr lang="en-US" altLang="zh-CN" sz="2000" b="1" dirty="0" smtClean="0"/>
              <a:t>S</a:t>
            </a:r>
            <a:endParaRPr lang="zh-CN" altLang="en-US" sz="2000" b="1" dirty="0"/>
          </a:p>
        </p:txBody>
      </p:sp>
      <p:sp>
        <p:nvSpPr>
          <p:cNvPr id="62" name="TextBox 61"/>
          <p:cNvSpPr txBox="1"/>
          <p:nvPr/>
        </p:nvSpPr>
        <p:spPr>
          <a:xfrm>
            <a:off x="467544" y="764704"/>
            <a:ext cx="504056" cy="400110"/>
          </a:xfrm>
          <a:prstGeom prst="rect">
            <a:avLst/>
          </a:prstGeom>
          <a:noFill/>
        </p:spPr>
        <p:txBody>
          <a:bodyPr wrap="square" rtlCol="0">
            <a:spAutoFit/>
          </a:bodyPr>
          <a:lstStyle/>
          <a:p>
            <a:r>
              <a:rPr lang="en-US" altLang="zh-CN" sz="2000" b="1" dirty="0" smtClean="0"/>
              <a:t>S</a:t>
            </a:r>
            <a:endParaRPr lang="zh-CN" altLang="en-US" sz="2000" b="1" dirty="0"/>
          </a:p>
        </p:txBody>
      </p:sp>
      <p:sp>
        <p:nvSpPr>
          <p:cNvPr id="63" name="TextBox 62"/>
          <p:cNvSpPr txBox="1"/>
          <p:nvPr/>
        </p:nvSpPr>
        <p:spPr>
          <a:xfrm>
            <a:off x="4716016" y="3212976"/>
            <a:ext cx="504056" cy="400110"/>
          </a:xfrm>
          <a:prstGeom prst="rect">
            <a:avLst/>
          </a:prstGeom>
          <a:noFill/>
        </p:spPr>
        <p:txBody>
          <a:bodyPr wrap="square" rtlCol="0">
            <a:spAutoFit/>
          </a:bodyPr>
          <a:lstStyle/>
          <a:p>
            <a:r>
              <a:rPr lang="en-US" altLang="zh-CN" sz="2000" b="1" dirty="0" smtClean="0"/>
              <a:t>0</a:t>
            </a:r>
            <a:endParaRPr lang="zh-CN" altLang="en-US" sz="2000" b="1" dirty="0"/>
          </a:p>
        </p:txBody>
      </p:sp>
      <p:sp>
        <p:nvSpPr>
          <p:cNvPr id="64" name="TextBox 63"/>
          <p:cNvSpPr txBox="1"/>
          <p:nvPr/>
        </p:nvSpPr>
        <p:spPr>
          <a:xfrm>
            <a:off x="4644008" y="6237312"/>
            <a:ext cx="504056" cy="400110"/>
          </a:xfrm>
          <a:prstGeom prst="rect">
            <a:avLst/>
          </a:prstGeom>
          <a:noFill/>
        </p:spPr>
        <p:txBody>
          <a:bodyPr wrap="square" rtlCol="0">
            <a:spAutoFit/>
          </a:bodyPr>
          <a:lstStyle/>
          <a:p>
            <a:r>
              <a:rPr lang="en-US" altLang="zh-CN" sz="2000" b="1" dirty="0" smtClean="0"/>
              <a:t>0</a:t>
            </a:r>
            <a:endParaRPr lang="zh-CN" altLang="en-US" sz="2000" b="1" dirty="0"/>
          </a:p>
        </p:txBody>
      </p:sp>
      <p:sp>
        <p:nvSpPr>
          <p:cNvPr id="65" name="TextBox 64"/>
          <p:cNvSpPr txBox="1"/>
          <p:nvPr/>
        </p:nvSpPr>
        <p:spPr>
          <a:xfrm>
            <a:off x="539552" y="3140968"/>
            <a:ext cx="504056" cy="400110"/>
          </a:xfrm>
          <a:prstGeom prst="rect">
            <a:avLst/>
          </a:prstGeom>
          <a:noFill/>
        </p:spPr>
        <p:txBody>
          <a:bodyPr wrap="square" rtlCol="0">
            <a:spAutoFit/>
          </a:bodyPr>
          <a:lstStyle/>
          <a:p>
            <a:r>
              <a:rPr lang="en-US" altLang="zh-CN" sz="2000" b="1" dirty="0" smtClean="0"/>
              <a:t>0</a:t>
            </a:r>
            <a:endParaRPr lang="zh-CN" altLang="en-US" sz="2000" b="1" dirty="0"/>
          </a:p>
        </p:txBody>
      </p:sp>
      <p:sp>
        <p:nvSpPr>
          <p:cNvPr id="66" name="TextBox 65"/>
          <p:cNvSpPr txBox="1"/>
          <p:nvPr/>
        </p:nvSpPr>
        <p:spPr>
          <a:xfrm>
            <a:off x="539552" y="6237312"/>
            <a:ext cx="360040" cy="400110"/>
          </a:xfrm>
          <a:prstGeom prst="rect">
            <a:avLst/>
          </a:prstGeom>
          <a:noFill/>
        </p:spPr>
        <p:txBody>
          <a:bodyPr wrap="square" rtlCol="0">
            <a:spAutoFit/>
          </a:bodyPr>
          <a:lstStyle/>
          <a:p>
            <a:r>
              <a:rPr lang="en-US" altLang="zh-CN" sz="2000" b="1" dirty="0" smtClean="0"/>
              <a:t>0</a:t>
            </a:r>
            <a:endParaRPr lang="zh-CN" altLang="en-US" sz="2000" b="1" dirty="0"/>
          </a:p>
        </p:txBody>
      </p:sp>
      <p:graphicFrame>
        <p:nvGraphicFramePr>
          <p:cNvPr id="67" name="对象 66"/>
          <p:cNvGraphicFramePr>
            <a:graphicFrameLocks noChangeAspect="1"/>
          </p:cNvGraphicFramePr>
          <p:nvPr/>
        </p:nvGraphicFramePr>
        <p:xfrm>
          <a:off x="3003064" y="6246499"/>
          <a:ext cx="289875" cy="474341"/>
        </p:xfrm>
        <a:graphic>
          <a:graphicData uri="http://schemas.openxmlformats.org/presentationml/2006/ole">
            <p:oleObj spid="_x0000_s21506" name="Equation" r:id="rId3" imgW="139680" imgH="228600" progId="Equation.DSMT4">
              <p:embed/>
            </p:oleObj>
          </a:graphicData>
        </a:graphic>
      </p:graphicFrame>
      <p:graphicFrame>
        <p:nvGraphicFramePr>
          <p:cNvPr id="21507" name="Object 3"/>
          <p:cNvGraphicFramePr>
            <a:graphicFrameLocks noChangeAspect="1"/>
          </p:cNvGraphicFramePr>
          <p:nvPr/>
        </p:nvGraphicFramePr>
        <p:xfrm>
          <a:off x="3169177" y="3136776"/>
          <a:ext cx="288032" cy="470609"/>
        </p:xfrm>
        <a:graphic>
          <a:graphicData uri="http://schemas.openxmlformats.org/presentationml/2006/ole">
            <p:oleObj spid="_x0000_s21507" name="Equation" r:id="rId4" imgW="139680" imgH="228600" progId="Equation.DSMT4">
              <p:embed/>
            </p:oleObj>
          </a:graphicData>
        </a:graphic>
      </p:graphicFrame>
      <p:graphicFrame>
        <p:nvGraphicFramePr>
          <p:cNvPr id="21508" name="Object 4"/>
          <p:cNvGraphicFramePr>
            <a:graphicFrameLocks noChangeAspect="1"/>
          </p:cNvGraphicFramePr>
          <p:nvPr/>
        </p:nvGraphicFramePr>
        <p:xfrm>
          <a:off x="6873775" y="3140968"/>
          <a:ext cx="290513" cy="474663"/>
        </p:xfrm>
        <a:graphic>
          <a:graphicData uri="http://schemas.openxmlformats.org/presentationml/2006/ole">
            <p:oleObj spid="_x0000_s21508" name="Equation" r:id="rId5" imgW="139680" imgH="228600" progId="Equation.DSMT4">
              <p:embed/>
            </p:oleObj>
          </a:graphicData>
        </a:graphic>
      </p:graphicFrame>
      <p:graphicFrame>
        <p:nvGraphicFramePr>
          <p:cNvPr id="21509" name="Object 5"/>
          <p:cNvGraphicFramePr>
            <a:graphicFrameLocks noChangeAspect="1"/>
          </p:cNvGraphicFramePr>
          <p:nvPr/>
        </p:nvGraphicFramePr>
        <p:xfrm>
          <a:off x="2256696" y="6241504"/>
          <a:ext cx="344487" cy="474663"/>
        </p:xfrm>
        <a:graphic>
          <a:graphicData uri="http://schemas.openxmlformats.org/presentationml/2006/ole">
            <p:oleObj spid="_x0000_s21509" name="Equation" r:id="rId6" imgW="164880" imgH="228600" progId="Equation.DSMT4">
              <p:embed/>
            </p:oleObj>
          </a:graphicData>
        </a:graphic>
      </p:graphicFrame>
      <p:graphicFrame>
        <p:nvGraphicFramePr>
          <p:cNvPr id="21510" name="Object 6"/>
          <p:cNvGraphicFramePr>
            <a:graphicFrameLocks noChangeAspect="1"/>
          </p:cNvGraphicFramePr>
          <p:nvPr/>
        </p:nvGraphicFramePr>
        <p:xfrm>
          <a:off x="2137440" y="3152016"/>
          <a:ext cx="344488" cy="474663"/>
        </p:xfrm>
        <a:graphic>
          <a:graphicData uri="http://schemas.openxmlformats.org/presentationml/2006/ole">
            <p:oleObj spid="_x0000_s21510" name="Equation" r:id="rId7" imgW="164880" imgH="228600" progId="Equation.DSMT4">
              <p:embed/>
            </p:oleObj>
          </a:graphicData>
        </a:graphic>
      </p:graphicFrame>
      <p:graphicFrame>
        <p:nvGraphicFramePr>
          <p:cNvPr id="21511" name="Object 7"/>
          <p:cNvGraphicFramePr>
            <a:graphicFrameLocks noChangeAspect="1"/>
          </p:cNvGraphicFramePr>
          <p:nvPr/>
        </p:nvGraphicFramePr>
        <p:xfrm>
          <a:off x="5796136" y="3140968"/>
          <a:ext cx="315912" cy="474662"/>
        </p:xfrm>
        <a:graphic>
          <a:graphicData uri="http://schemas.openxmlformats.org/presentationml/2006/ole">
            <p:oleObj spid="_x0000_s21511" name="Equation" r:id="rId8" imgW="152280" imgH="228600" progId="Equation.DSMT4">
              <p:embed/>
            </p:oleObj>
          </a:graphicData>
        </a:graphic>
      </p:graphicFrame>
      <p:graphicFrame>
        <p:nvGraphicFramePr>
          <p:cNvPr id="21512" name="Object 8"/>
          <p:cNvGraphicFramePr>
            <a:graphicFrameLocks noChangeAspect="1"/>
          </p:cNvGraphicFramePr>
          <p:nvPr/>
        </p:nvGraphicFramePr>
        <p:xfrm>
          <a:off x="6660232" y="6266705"/>
          <a:ext cx="290513" cy="474663"/>
        </p:xfrm>
        <a:graphic>
          <a:graphicData uri="http://schemas.openxmlformats.org/presentationml/2006/ole">
            <p:oleObj spid="_x0000_s21512" name="Equation" r:id="rId9" imgW="139680" imgH="228600" progId="Equation.DSMT4">
              <p:embed/>
            </p:oleObj>
          </a:graphicData>
        </a:graphic>
      </p:graphicFrame>
      <p:graphicFrame>
        <p:nvGraphicFramePr>
          <p:cNvPr id="21513" name="Object 9"/>
          <p:cNvGraphicFramePr>
            <a:graphicFrameLocks noChangeAspect="1"/>
          </p:cNvGraphicFramePr>
          <p:nvPr/>
        </p:nvGraphicFramePr>
        <p:xfrm>
          <a:off x="5940152" y="6266706"/>
          <a:ext cx="315912" cy="474662"/>
        </p:xfrm>
        <a:graphic>
          <a:graphicData uri="http://schemas.openxmlformats.org/presentationml/2006/ole">
            <p:oleObj spid="_x0000_s21513" name="Equation" r:id="rId10" imgW="152280" imgH="228600" progId="Equation.DSMT4">
              <p:embed/>
            </p:oleObj>
          </a:graphicData>
        </a:graphic>
      </p:graphicFrame>
      <p:graphicFrame>
        <p:nvGraphicFramePr>
          <p:cNvPr id="21514" name="Object 10"/>
          <p:cNvGraphicFramePr>
            <a:graphicFrameLocks noChangeAspect="1"/>
          </p:cNvGraphicFramePr>
          <p:nvPr/>
        </p:nvGraphicFramePr>
        <p:xfrm>
          <a:off x="4716016" y="4826546"/>
          <a:ext cx="287338" cy="474662"/>
        </p:xfrm>
        <a:graphic>
          <a:graphicData uri="http://schemas.openxmlformats.org/presentationml/2006/ole">
            <p:oleObj spid="_x0000_s21514" name="Equation" r:id="rId11" imgW="139680" imgH="228600" progId="Equation.DSMT4">
              <p:embed/>
            </p:oleObj>
          </a:graphicData>
        </a:graphic>
      </p:graphicFrame>
      <p:graphicFrame>
        <p:nvGraphicFramePr>
          <p:cNvPr id="21515" name="Object 11"/>
          <p:cNvGraphicFramePr>
            <a:graphicFrameLocks noChangeAspect="1"/>
          </p:cNvGraphicFramePr>
          <p:nvPr/>
        </p:nvGraphicFramePr>
        <p:xfrm>
          <a:off x="4644008" y="2132856"/>
          <a:ext cx="368300" cy="474662"/>
        </p:xfrm>
        <a:graphic>
          <a:graphicData uri="http://schemas.openxmlformats.org/presentationml/2006/ole">
            <p:oleObj spid="_x0000_s21515" name="Equation" r:id="rId12" imgW="177480" imgH="228600" progId="Equation.DSMT4">
              <p:embed/>
            </p:oleObj>
          </a:graphicData>
        </a:graphic>
      </p:graphicFrame>
      <p:graphicFrame>
        <p:nvGraphicFramePr>
          <p:cNvPr id="21516" name="Object 12"/>
          <p:cNvGraphicFramePr>
            <a:graphicFrameLocks noChangeAspect="1"/>
          </p:cNvGraphicFramePr>
          <p:nvPr/>
        </p:nvGraphicFramePr>
        <p:xfrm>
          <a:off x="395536" y="1916832"/>
          <a:ext cx="368300" cy="474662"/>
        </p:xfrm>
        <a:graphic>
          <a:graphicData uri="http://schemas.openxmlformats.org/presentationml/2006/ole">
            <p:oleObj spid="_x0000_s21516" name="Equation" r:id="rId13" imgW="177480" imgH="228600" progId="Equation.DSMT4">
              <p:embed/>
            </p:oleObj>
          </a:graphicData>
        </a:graphic>
      </p:graphicFrame>
      <p:graphicFrame>
        <p:nvGraphicFramePr>
          <p:cNvPr id="21517" name="Object 13"/>
          <p:cNvGraphicFramePr>
            <a:graphicFrameLocks noChangeAspect="1"/>
          </p:cNvGraphicFramePr>
          <p:nvPr/>
        </p:nvGraphicFramePr>
        <p:xfrm>
          <a:off x="467544" y="1268760"/>
          <a:ext cx="341312" cy="474662"/>
        </p:xfrm>
        <a:graphic>
          <a:graphicData uri="http://schemas.openxmlformats.org/presentationml/2006/ole">
            <p:oleObj spid="_x0000_s21517" name="Equation" r:id="rId14" imgW="164880" imgH="228600" progId="Equation.DSMT4">
              <p:embed/>
            </p:oleObj>
          </a:graphicData>
        </a:graphic>
      </p:graphicFrame>
      <p:graphicFrame>
        <p:nvGraphicFramePr>
          <p:cNvPr id="21518" name="Object 14"/>
          <p:cNvGraphicFramePr>
            <a:graphicFrameLocks noChangeAspect="1"/>
          </p:cNvGraphicFramePr>
          <p:nvPr/>
        </p:nvGraphicFramePr>
        <p:xfrm>
          <a:off x="4644008" y="1124744"/>
          <a:ext cx="341312" cy="474662"/>
        </p:xfrm>
        <a:graphic>
          <a:graphicData uri="http://schemas.openxmlformats.org/presentationml/2006/ole">
            <p:oleObj spid="_x0000_s21518" name="Equation" r:id="rId15" imgW="164880" imgH="228600" progId="Equation.DSMT4">
              <p:embed/>
            </p:oleObj>
          </a:graphicData>
        </a:graphic>
      </p:graphicFrame>
      <p:graphicFrame>
        <p:nvGraphicFramePr>
          <p:cNvPr id="21519" name="Object 15"/>
          <p:cNvGraphicFramePr>
            <a:graphicFrameLocks noChangeAspect="1"/>
          </p:cNvGraphicFramePr>
          <p:nvPr/>
        </p:nvGraphicFramePr>
        <p:xfrm>
          <a:off x="4670102" y="5474618"/>
          <a:ext cx="261938" cy="474662"/>
        </p:xfrm>
        <a:graphic>
          <a:graphicData uri="http://schemas.openxmlformats.org/presentationml/2006/ole">
            <p:oleObj spid="_x0000_s21519" name="Equation" r:id="rId16" imgW="126720" imgH="228600" progId="Equation.DSMT4">
              <p:embed/>
            </p:oleObj>
          </a:graphicData>
        </a:graphic>
      </p:graphicFrame>
      <p:graphicFrame>
        <p:nvGraphicFramePr>
          <p:cNvPr id="21520" name="Object 16"/>
          <p:cNvGraphicFramePr>
            <a:graphicFrameLocks noChangeAspect="1"/>
          </p:cNvGraphicFramePr>
          <p:nvPr/>
        </p:nvGraphicFramePr>
        <p:xfrm>
          <a:off x="467544" y="5301208"/>
          <a:ext cx="261938" cy="474662"/>
        </p:xfrm>
        <a:graphic>
          <a:graphicData uri="http://schemas.openxmlformats.org/presentationml/2006/ole">
            <p:oleObj spid="_x0000_s21520" name="Equation" r:id="rId17" imgW="126720" imgH="228600" progId="Equation.DSMT4">
              <p:embed/>
            </p:oleObj>
          </a:graphicData>
        </a:graphic>
      </p:graphicFrame>
      <p:graphicFrame>
        <p:nvGraphicFramePr>
          <p:cNvPr id="21521" name="Object 17"/>
          <p:cNvGraphicFramePr>
            <a:graphicFrameLocks noChangeAspect="1"/>
          </p:cNvGraphicFramePr>
          <p:nvPr/>
        </p:nvGraphicFramePr>
        <p:xfrm>
          <a:off x="3144838" y="5229225"/>
          <a:ext cx="366712" cy="474663"/>
        </p:xfrm>
        <a:graphic>
          <a:graphicData uri="http://schemas.openxmlformats.org/presentationml/2006/ole">
            <p:oleObj spid="_x0000_s21521" name="Equation" r:id="rId18" imgW="177480" imgH="228600" progId="Equation.DSMT4">
              <p:embed/>
            </p:oleObj>
          </a:graphicData>
        </a:graphic>
      </p:graphicFrame>
      <p:graphicFrame>
        <p:nvGraphicFramePr>
          <p:cNvPr id="21522" name="Object 18"/>
          <p:cNvGraphicFramePr>
            <a:graphicFrameLocks noChangeAspect="1"/>
          </p:cNvGraphicFramePr>
          <p:nvPr/>
        </p:nvGraphicFramePr>
        <p:xfrm>
          <a:off x="467544" y="4725144"/>
          <a:ext cx="287338" cy="474662"/>
        </p:xfrm>
        <a:graphic>
          <a:graphicData uri="http://schemas.openxmlformats.org/presentationml/2006/ole">
            <p:oleObj spid="_x0000_s21522" name="Equation" r:id="rId19" imgW="139680" imgH="228600" progId="Equation.DSMT4">
              <p:embed/>
            </p:oleObj>
          </a:graphicData>
        </a:graphic>
      </p:graphicFrame>
      <p:graphicFrame>
        <p:nvGraphicFramePr>
          <p:cNvPr id="21523" name="Object 19"/>
          <p:cNvGraphicFramePr>
            <a:graphicFrameLocks noChangeAspect="1"/>
          </p:cNvGraphicFramePr>
          <p:nvPr/>
        </p:nvGraphicFramePr>
        <p:xfrm>
          <a:off x="3131840" y="4581128"/>
          <a:ext cx="339725" cy="474663"/>
        </p:xfrm>
        <a:graphic>
          <a:graphicData uri="http://schemas.openxmlformats.org/presentationml/2006/ole">
            <p:oleObj spid="_x0000_s21523" name="Equation" r:id="rId20" imgW="164880" imgH="228600" progId="Equation.DSMT4">
              <p:embed/>
            </p:oleObj>
          </a:graphicData>
        </a:graphic>
      </p:graphicFrame>
      <p:graphicFrame>
        <p:nvGraphicFramePr>
          <p:cNvPr id="21524" name="Object 20"/>
          <p:cNvGraphicFramePr>
            <a:graphicFrameLocks noChangeAspect="1"/>
          </p:cNvGraphicFramePr>
          <p:nvPr/>
        </p:nvGraphicFramePr>
        <p:xfrm>
          <a:off x="2070735" y="5498148"/>
          <a:ext cx="365125" cy="474662"/>
        </p:xfrm>
        <a:graphic>
          <a:graphicData uri="http://schemas.openxmlformats.org/presentationml/2006/ole">
            <p:oleObj spid="_x0000_s21524" name="Equation" r:id="rId21" imgW="177480" imgH="228600" progId="Equation.DSMT4">
              <p:embed/>
            </p:oleObj>
          </a:graphicData>
        </a:graphic>
      </p:graphicFrame>
      <p:graphicFrame>
        <p:nvGraphicFramePr>
          <p:cNvPr id="21525" name="Object 21"/>
          <p:cNvGraphicFramePr>
            <a:graphicFrameLocks noChangeAspect="1"/>
          </p:cNvGraphicFramePr>
          <p:nvPr/>
        </p:nvGraphicFramePr>
        <p:xfrm>
          <a:off x="7020272" y="5517232"/>
          <a:ext cx="1281113" cy="368300"/>
        </p:xfrm>
        <a:graphic>
          <a:graphicData uri="http://schemas.openxmlformats.org/presentationml/2006/ole">
            <p:oleObj spid="_x0000_s21525" name="Equation" r:id="rId22" imgW="622080" imgH="177480" progId="Equation.DSMT4">
              <p:embed/>
            </p:oleObj>
          </a:graphicData>
        </a:graphic>
      </p:graphicFrame>
      <p:graphicFrame>
        <p:nvGraphicFramePr>
          <p:cNvPr id="21526" name="Object 22"/>
          <p:cNvGraphicFramePr>
            <a:graphicFrameLocks noChangeAspect="1"/>
          </p:cNvGraphicFramePr>
          <p:nvPr/>
        </p:nvGraphicFramePr>
        <p:xfrm>
          <a:off x="2123728" y="4869160"/>
          <a:ext cx="392113" cy="474662"/>
        </p:xfrm>
        <a:graphic>
          <a:graphicData uri="http://schemas.openxmlformats.org/presentationml/2006/ole">
            <p:oleObj spid="_x0000_s21526" name="Equation" r:id="rId23" imgW="190440" imgH="228600" progId="Equation.DSMT4">
              <p:embed/>
            </p:oleObj>
          </a:graphicData>
        </a:graphic>
      </p:graphicFrame>
      <p:graphicFrame>
        <p:nvGraphicFramePr>
          <p:cNvPr id="21527" name="Object 23"/>
          <p:cNvGraphicFramePr>
            <a:graphicFrameLocks noChangeAspect="1"/>
          </p:cNvGraphicFramePr>
          <p:nvPr/>
        </p:nvGraphicFramePr>
        <p:xfrm>
          <a:off x="2555776" y="908720"/>
          <a:ext cx="1411288" cy="474663"/>
        </p:xfrm>
        <a:graphic>
          <a:graphicData uri="http://schemas.openxmlformats.org/presentationml/2006/ole">
            <p:oleObj spid="_x0000_s21527" name="Equation" r:id="rId24" imgW="685800" imgH="228600" progId="Equation.DSMT4">
              <p:embed/>
            </p:oleObj>
          </a:graphicData>
        </a:graphic>
      </p:graphicFrame>
      <p:sp>
        <p:nvSpPr>
          <p:cNvPr id="89" name="TextBox 88"/>
          <p:cNvSpPr txBox="1"/>
          <p:nvPr/>
        </p:nvSpPr>
        <p:spPr>
          <a:xfrm>
            <a:off x="395536" y="3429000"/>
            <a:ext cx="360040" cy="400110"/>
          </a:xfrm>
          <a:prstGeom prst="rect">
            <a:avLst/>
          </a:prstGeom>
          <a:noFill/>
        </p:spPr>
        <p:txBody>
          <a:bodyPr wrap="square" rtlCol="0">
            <a:spAutoFit/>
          </a:bodyPr>
          <a:lstStyle/>
          <a:p>
            <a:r>
              <a:rPr lang="en-US" altLang="zh-CN" sz="2000" b="1" dirty="0" smtClean="0"/>
              <a:t>r</a:t>
            </a:r>
            <a:endParaRPr lang="zh-CN" altLang="en-US" sz="2000" b="1" dirty="0"/>
          </a:p>
        </p:txBody>
      </p:sp>
      <p:sp>
        <p:nvSpPr>
          <p:cNvPr id="90" name="TextBox 89"/>
          <p:cNvSpPr txBox="1"/>
          <p:nvPr/>
        </p:nvSpPr>
        <p:spPr>
          <a:xfrm>
            <a:off x="4572000" y="3645024"/>
            <a:ext cx="360040" cy="400110"/>
          </a:xfrm>
          <a:prstGeom prst="rect">
            <a:avLst/>
          </a:prstGeom>
          <a:noFill/>
        </p:spPr>
        <p:txBody>
          <a:bodyPr wrap="square" rtlCol="0">
            <a:spAutoFit/>
          </a:bodyPr>
          <a:lstStyle/>
          <a:p>
            <a:r>
              <a:rPr lang="en-US" altLang="zh-CN" sz="2000" b="1" dirty="0" smtClean="0"/>
              <a:t>r</a:t>
            </a:r>
            <a:endParaRPr lang="zh-CN" altLang="en-US" sz="2000" b="1" dirty="0"/>
          </a:p>
        </p:txBody>
      </p:sp>
      <p:sp>
        <p:nvSpPr>
          <p:cNvPr id="91" name="TextBox 90"/>
          <p:cNvSpPr txBox="1"/>
          <p:nvPr/>
        </p:nvSpPr>
        <p:spPr>
          <a:xfrm>
            <a:off x="4211960" y="3068960"/>
            <a:ext cx="360040" cy="400110"/>
          </a:xfrm>
          <a:prstGeom prst="rect">
            <a:avLst/>
          </a:prstGeom>
          <a:noFill/>
        </p:spPr>
        <p:txBody>
          <a:bodyPr wrap="square" rtlCol="0">
            <a:spAutoFit/>
          </a:bodyPr>
          <a:lstStyle/>
          <a:p>
            <a:r>
              <a:rPr lang="en-US" altLang="zh-CN" sz="2000" b="1" dirty="0" smtClean="0"/>
              <a:t>y</a:t>
            </a:r>
            <a:endParaRPr lang="zh-CN" altLang="en-US" sz="2000" b="1" dirty="0"/>
          </a:p>
        </p:txBody>
      </p:sp>
      <p:sp>
        <p:nvSpPr>
          <p:cNvPr id="92" name="TextBox 91"/>
          <p:cNvSpPr txBox="1"/>
          <p:nvPr/>
        </p:nvSpPr>
        <p:spPr>
          <a:xfrm>
            <a:off x="4211960" y="6093296"/>
            <a:ext cx="360040" cy="400110"/>
          </a:xfrm>
          <a:prstGeom prst="rect">
            <a:avLst/>
          </a:prstGeom>
          <a:noFill/>
        </p:spPr>
        <p:txBody>
          <a:bodyPr wrap="square" rtlCol="0">
            <a:spAutoFit/>
          </a:bodyPr>
          <a:lstStyle/>
          <a:p>
            <a:r>
              <a:rPr lang="en-US" altLang="zh-CN" sz="2000" b="1" dirty="0" smtClean="0"/>
              <a:t>y</a:t>
            </a:r>
            <a:endParaRPr lang="zh-CN" altLang="en-US" sz="2000" b="1" dirty="0"/>
          </a:p>
        </p:txBody>
      </p:sp>
      <p:sp>
        <p:nvSpPr>
          <p:cNvPr id="93" name="TextBox 92"/>
          <p:cNvSpPr txBox="1"/>
          <p:nvPr/>
        </p:nvSpPr>
        <p:spPr>
          <a:xfrm>
            <a:off x="1043608" y="3645024"/>
            <a:ext cx="648072" cy="400110"/>
          </a:xfrm>
          <a:prstGeom prst="rect">
            <a:avLst/>
          </a:prstGeom>
          <a:noFill/>
        </p:spPr>
        <p:txBody>
          <a:bodyPr wrap="square" rtlCol="0">
            <a:spAutoFit/>
          </a:bodyPr>
          <a:lstStyle/>
          <a:p>
            <a:r>
              <a:rPr lang="en-US" altLang="zh-CN" sz="2000" b="1" dirty="0" smtClean="0"/>
              <a:t>IS</a:t>
            </a:r>
            <a:endParaRPr lang="zh-CN" altLang="en-US" sz="2000" b="1" dirty="0"/>
          </a:p>
        </p:txBody>
      </p:sp>
      <p:sp>
        <p:nvSpPr>
          <p:cNvPr id="94" name="TextBox 93"/>
          <p:cNvSpPr txBox="1"/>
          <p:nvPr/>
        </p:nvSpPr>
        <p:spPr>
          <a:xfrm>
            <a:off x="5148064" y="3933056"/>
            <a:ext cx="648072" cy="400110"/>
          </a:xfrm>
          <a:prstGeom prst="rect">
            <a:avLst/>
          </a:prstGeom>
          <a:noFill/>
        </p:spPr>
        <p:txBody>
          <a:bodyPr wrap="square" rtlCol="0">
            <a:spAutoFit/>
          </a:bodyPr>
          <a:lstStyle/>
          <a:p>
            <a:r>
              <a:rPr lang="en-US" altLang="zh-CN" sz="2000" b="1" dirty="0" smtClean="0"/>
              <a:t>MEI</a:t>
            </a:r>
            <a:endParaRPr lang="zh-CN" altLang="en-US" sz="2000" b="1" dirty="0"/>
          </a:p>
        </p:txBody>
      </p:sp>
      <p:sp>
        <p:nvSpPr>
          <p:cNvPr id="95" name="TextBox 94"/>
          <p:cNvSpPr txBox="1"/>
          <p:nvPr/>
        </p:nvSpPr>
        <p:spPr>
          <a:xfrm>
            <a:off x="7164288" y="4581128"/>
            <a:ext cx="504056" cy="584775"/>
          </a:xfrm>
          <a:prstGeom prst="rect">
            <a:avLst/>
          </a:prstGeom>
          <a:noFill/>
        </p:spPr>
        <p:txBody>
          <a:bodyPr wrap="square" rtlCol="0">
            <a:spAutoFit/>
          </a:bodyPr>
          <a:lstStyle/>
          <a:p>
            <a:r>
              <a:rPr lang="en-US" altLang="zh-CN" sz="3200" b="1" dirty="0" smtClean="0">
                <a:solidFill>
                  <a:srgbClr val="FF0000"/>
                </a:solidFill>
              </a:rPr>
              <a:t>(I)</a:t>
            </a:r>
            <a:endParaRPr lang="zh-CN" altLang="en-US" sz="3200" b="1" dirty="0">
              <a:solidFill>
                <a:srgbClr val="FF0000"/>
              </a:solidFill>
            </a:endParaRPr>
          </a:p>
        </p:txBody>
      </p:sp>
      <p:sp>
        <p:nvSpPr>
          <p:cNvPr id="96" name="TextBox 95"/>
          <p:cNvSpPr txBox="1"/>
          <p:nvPr/>
        </p:nvSpPr>
        <p:spPr>
          <a:xfrm>
            <a:off x="3491880" y="4221088"/>
            <a:ext cx="720080" cy="584775"/>
          </a:xfrm>
          <a:prstGeom prst="rect">
            <a:avLst/>
          </a:prstGeom>
          <a:noFill/>
        </p:spPr>
        <p:txBody>
          <a:bodyPr wrap="square" rtlCol="0">
            <a:spAutoFit/>
          </a:bodyPr>
          <a:lstStyle/>
          <a:p>
            <a:r>
              <a:rPr lang="en-US" altLang="zh-CN" sz="3200" b="1" dirty="0" smtClean="0">
                <a:solidFill>
                  <a:srgbClr val="FF0000"/>
                </a:solidFill>
              </a:rPr>
              <a:t>(4)</a:t>
            </a:r>
            <a:endParaRPr lang="zh-CN" altLang="en-US" sz="3200" b="1" dirty="0">
              <a:solidFill>
                <a:srgbClr val="FF0000"/>
              </a:solidFill>
            </a:endParaRPr>
          </a:p>
        </p:txBody>
      </p:sp>
      <p:sp>
        <p:nvSpPr>
          <p:cNvPr id="97" name="TextBox 96"/>
          <p:cNvSpPr txBox="1"/>
          <p:nvPr/>
        </p:nvSpPr>
        <p:spPr>
          <a:xfrm>
            <a:off x="7164288" y="1988840"/>
            <a:ext cx="864096" cy="584775"/>
          </a:xfrm>
          <a:prstGeom prst="rect">
            <a:avLst/>
          </a:prstGeom>
          <a:noFill/>
        </p:spPr>
        <p:txBody>
          <a:bodyPr wrap="square" rtlCol="0">
            <a:spAutoFit/>
          </a:bodyPr>
          <a:lstStyle/>
          <a:p>
            <a:r>
              <a:rPr lang="en-US" altLang="zh-CN" sz="3200" b="1" dirty="0" smtClean="0">
                <a:solidFill>
                  <a:srgbClr val="FF0000"/>
                </a:solidFill>
              </a:rPr>
              <a:t>(2)</a:t>
            </a:r>
            <a:endParaRPr lang="zh-CN" altLang="en-US" sz="3200" b="1" dirty="0">
              <a:solidFill>
                <a:srgbClr val="FF0000"/>
              </a:solidFill>
            </a:endParaRPr>
          </a:p>
        </p:txBody>
      </p:sp>
      <p:sp>
        <p:nvSpPr>
          <p:cNvPr id="98" name="TextBox 97"/>
          <p:cNvSpPr txBox="1"/>
          <p:nvPr/>
        </p:nvSpPr>
        <p:spPr>
          <a:xfrm>
            <a:off x="3563888" y="2132856"/>
            <a:ext cx="720080" cy="584775"/>
          </a:xfrm>
          <a:prstGeom prst="rect">
            <a:avLst/>
          </a:prstGeom>
          <a:noFill/>
        </p:spPr>
        <p:txBody>
          <a:bodyPr wrap="square" rtlCol="0">
            <a:spAutoFit/>
          </a:bodyPr>
          <a:lstStyle/>
          <a:p>
            <a:r>
              <a:rPr lang="en-US" altLang="zh-CN" sz="3200" b="1" dirty="0" smtClean="0">
                <a:solidFill>
                  <a:srgbClr val="FF0000"/>
                </a:solidFill>
              </a:rPr>
              <a:t>(3)</a:t>
            </a:r>
            <a:endParaRPr lang="zh-CN" altLang="en-US" sz="3200" b="1" dirty="0">
              <a:solidFill>
                <a:srgbClr val="FF0000"/>
              </a:solidFill>
            </a:endParaRPr>
          </a:p>
        </p:txBody>
      </p:sp>
      <p:sp>
        <p:nvSpPr>
          <p:cNvPr id="99" name="任意多边形 98"/>
          <p:cNvSpPr/>
          <p:nvPr/>
        </p:nvSpPr>
        <p:spPr>
          <a:xfrm>
            <a:off x="5288280" y="2926080"/>
            <a:ext cx="137160" cy="289560"/>
          </a:xfrm>
          <a:custGeom>
            <a:avLst/>
            <a:gdLst>
              <a:gd name="connsiteX0" fmla="*/ 0 w 137160"/>
              <a:gd name="connsiteY0" fmla="*/ 0 h 289560"/>
              <a:gd name="connsiteX1" fmla="*/ 91440 w 137160"/>
              <a:gd name="connsiteY1" fmla="*/ 76200 h 289560"/>
              <a:gd name="connsiteX2" fmla="*/ 137160 w 137160"/>
              <a:gd name="connsiteY2" fmla="*/ 274320 h 289560"/>
              <a:gd name="connsiteX3" fmla="*/ 137160 w 137160"/>
              <a:gd name="connsiteY3" fmla="*/ 274320 h 289560"/>
              <a:gd name="connsiteX4" fmla="*/ 137160 w 137160"/>
              <a:gd name="connsiteY4" fmla="*/ 289560 h 289560"/>
              <a:gd name="connsiteX5" fmla="*/ 137160 w 137160"/>
              <a:gd name="connsiteY5" fmla="*/ 259080 h 28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60" h="289560">
                <a:moveTo>
                  <a:pt x="0" y="0"/>
                </a:moveTo>
                <a:cubicBezTo>
                  <a:pt x="34290" y="15240"/>
                  <a:pt x="68580" y="30480"/>
                  <a:pt x="91440" y="76200"/>
                </a:cubicBezTo>
                <a:cubicBezTo>
                  <a:pt x="114300" y="121920"/>
                  <a:pt x="137160" y="274320"/>
                  <a:pt x="137160" y="274320"/>
                </a:cubicBezTo>
                <a:lnTo>
                  <a:pt x="137160" y="274320"/>
                </a:lnTo>
                <a:lnTo>
                  <a:pt x="137160" y="289560"/>
                </a:lnTo>
                <a:lnTo>
                  <a:pt x="137160" y="259080"/>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TextBox 99"/>
          <p:cNvSpPr txBox="1"/>
          <p:nvPr/>
        </p:nvSpPr>
        <p:spPr>
          <a:xfrm>
            <a:off x="5436096" y="2708920"/>
            <a:ext cx="720080" cy="369332"/>
          </a:xfrm>
          <a:prstGeom prst="rect">
            <a:avLst/>
          </a:prstGeom>
          <a:noFill/>
        </p:spPr>
        <p:txBody>
          <a:bodyPr wrap="square" rtlCol="0">
            <a:spAutoFit/>
          </a:bodyPr>
          <a:lstStyle/>
          <a:p>
            <a:r>
              <a:rPr lang="en-US" altLang="zh-CN" dirty="0" smtClean="0"/>
              <a:t>45⁰</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投资需求变动使</a:t>
            </a:r>
            <a:r>
              <a:rPr lang="en-US" altLang="zh-CN" dirty="0" smtClean="0"/>
              <a:t>IS</a:t>
            </a:r>
            <a:r>
              <a:rPr lang="zh-CN" altLang="en-US" dirty="0" smtClean="0"/>
              <a:t>曲线移动</a:t>
            </a:r>
            <a:endParaRPr lang="zh-CN" altLang="en-US" dirty="0"/>
          </a:p>
        </p:txBody>
      </p:sp>
      <p:sp>
        <p:nvSpPr>
          <p:cNvPr id="4" name="日期占位符 3"/>
          <p:cNvSpPr>
            <a:spLocks noGrp="1"/>
          </p:cNvSpPr>
          <p:nvPr>
            <p:ph type="dt" sz="half" idx="10"/>
          </p:nvPr>
        </p:nvSpPr>
        <p:spPr/>
        <p:txBody>
          <a:bodyPr/>
          <a:lstStyle/>
          <a:p>
            <a:fld id="{802C7176-7FD9-49F1-8FC3-9EF1495F8F65}" type="datetime1">
              <a:rPr lang="zh-CN" altLang="en-US" smtClean="0"/>
              <a:pPr/>
              <a:t>2013-9-27</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5CD88A88-FF05-438A-9010-98B919A5FF12}" type="slidenum">
              <a:rPr lang="zh-CN" altLang="en-US" smtClean="0"/>
              <a:pPr/>
              <a:t>12</a:t>
            </a:fld>
            <a:endParaRPr lang="zh-CN" altLang="en-US"/>
          </a:p>
        </p:txBody>
      </p:sp>
      <p:cxnSp>
        <p:nvCxnSpPr>
          <p:cNvPr id="8" name="直接箭头连接符 7"/>
          <p:cNvCxnSpPr/>
          <p:nvPr/>
        </p:nvCxnSpPr>
        <p:spPr>
          <a:xfrm>
            <a:off x="755576" y="3212976"/>
            <a:ext cx="3456384"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5004048" y="3212976"/>
            <a:ext cx="3456384"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a:off x="772344" y="6301328"/>
            <a:ext cx="3456384"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a:off x="4932040" y="6309320"/>
            <a:ext cx="3456384"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a:xfrm flipV="1">
            <a:off x="755576" y="3645024"/>
            <a:ext cx="0" cy="266429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flipV="1">
            <a:off x="4932040" y="3771880"/>
            <a:ext cx="30088" cy="253744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flipV="1">
            <a:off x="755576" y="836712"/>
            <a:ext cx="21704" cy="240180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flipV="1">
            <a:off x="4982344" y="836712"/>
            <a:ext cx="21704" cy="240180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a:off x="5364088" y="4293096"/>
            <a:ext cx="2016224" cy="18002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7" name="直接连接符 26"/>
          <p:cNvCxnSpPr/>
          <p:nvPr/>
        </p:nvCxnSpPr>
        <p:spPr>
          <a:xfrm>
            <a:off x="1043608" y="3789040"/>
            <a:ext cx="2664296" cy="2304256"/>
          </a:xfrm>
          <a:prstGeom prst="line">
            <a:avLst/>
          </a:prstGeom>
          <a:ln w="28575">
            <a:solidFill>
              <a:srgbClr val="00B0F0"/>
            </a:solidFill>
          </a:ln>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flipV="1">
            <a:off x="4947280" y="1223040"/>
            <a:ext cx="2160240" cy="2016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55576" y="5589240"/>
            <a:ext cx="60486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2411760" y="2132856"/>
            <a:ext cx="0" cy="4104456"/>
          </a:xfrm>
          <a:prstGeom prst="line">
            <a:avLst/>
          </a:prstGeom>
          <a:ln w="28575">
            <a:prstDash val="lgDashDotDot"/>
          </a:ln>
        </p:spPr>
        <p:style>
          <a:lnRef idx="1">
            <a:schemeClr val="accent2"/>
          </a:lnRef>
          <a:fillRef idx="0">
            <a:schemeClr val="accent2"/>
          </a:fillRef>
          <a:effectRef idx="0">
            <a:schemeClr val="accent2"/>
          </a:effectRef>
          <a:fontRef idx="minor">
            <a:schemeClr val="tx1"/>
          </a:fontRef>
        </p:style>
      </p:cxnSp>
      <p:cxnSp>
        <p:nvCxnSpPr>
          <p:cNvPr id="35" name="直接连接符 34"/>
          <p:cNvCxnSpPr/>
          <p:nvPr/>
        </p:nvCxnSpPr>
        <p:spPr>
          <a:xfrm flipV="1">
            <a:off x="6804248" y="1484784"/>
            <a:ext cx="72008" cy="482453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755576" y="1484784"/>
            <a:ext cx="6120680" cy="262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1187624" y="1124744"/>
            <a:ext cx="2448272" cy="2088232"/>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44" name="直接连接符 43"/>
          <p:cNvCxnSpPr/>
          <p:nvPr/>
        </p:nvCxnSpPr>
        <p:spPr>
          <a:xfrm flipV="1">
            <a:off x="3131840" y="1484784"/>
            <a:ext cx="72008" cy="482453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01296" y="4971648"/>
            <a:ext cx="5328592" cy="0"/>
          </a:xfrm>
          <a:prstGeom prst="line">
            <a:avLst/>
          </a:prstGeom>
          <a:ln w="28575">
            <a:prstDash val="lgDashDotDot"/>
          </a:ln>
        </p:spPr>
        <p:style>
          <a:lnRef idx="1">
            <a:schemeClr val="accent2"/>
          </a:lnRef>
          <a:fillRef idx="0">
            <a:schemeClr val="accent2"/>
          </a:fillRef>
          <a:effectRef idx="0">
            <a:schemeClr val="accent2"/>
          </a:effectRef>
          <a:fontRef idx="minor">
            <a:schemeClr val="tx1"/>
          </a:fontRef>
        </p:style>
      </p:cxnSp>
      <p:cxnSp>
        <p:nvCxnSpPr>
          <p:cNvPr id="49" name="直接连接符 48"/>
          <p:cNvCxnSpPr/>
          <p:nvPr/>
        </p:nvCxnSpPr>
        <p:spPr>
          <a:xfrm>
            <a:off x="827584" y="2132856"/>
            <a:ext cx="5328592" cy="0"/>
          </a:xfrm>
          <a:prstGeom prst="line">
            <a:avLst/>
          </a:prstGeom>
          <a:ln w="28575">
            <a:prstDash val="lgDashDotDot"/>
          </a:ln>
        </p:spPr>
        <p:style>
          <a:lnRef idx="1">
            <a:schemeClr val="accent2"/>
          </a:lnRef>
          <a:fillRef idx="0">
            <a:schemeClr val="accent2"/>
          </a:fillRef>
          <a:effectRef idx="0">
            <a:schemeClr val="accent2"/>
          </a:effectRef>
          <a:fontRef idx="minor">
            <a:schemeClr val="tx1"/>
          </a:fontRef>
        </p:style>
      </p:cxnSp>
      <p:cxnSp>
        <p:nvCxnSpPr>
          <p:cNvPr id="50" name="直接连接符 49"/>
          <p:cNvCxnSpPr/>
          <p:nvPr/>
        </p:nvCxnSpPr>
        <p:spPr>
          <a:xfrm flipV="1">
            <a:off x="6084168" y="2132856"/>
            <a:ext cx="72008" cy="4129608"/>
          </a:xfrm>
          <a:prstGeom prst="line">
            <a:avLst/>
          </a:prstGeom>
          <a:ln w="28575">
            <a:prstDash val="lgDashDotDot"/>
          </a:ln>
        </p:spPr>
        <p:style>
          <a:lnRef idx="1">
            <a:schemeClr val="accent2"/>
          </a:lnRef>
          <a:fillRef idx="0">
            <a:schemeClr val="accent2"/>
          </a:fillRef>
          <a:effectRef idx="0">
            <a:schemeClr val="accent2"/>
          </a:effectRef>
          <a:fontRef idx="minor">
            <a:schemeClr val="tx1"/>
          </a:fontRef>
        </p:style>
      </p:cxnSp>
      <p:sp>
        <p:nvSpPr>
          <p:cNvPr id="58" name="TextBox 57"/>
          <p:cNvSpPr txBox="1"/>
          <p:nvPr/>
        </p:nvSpPr>
        <p:spPr>
          <a:xfrm>
            <a:off x="7020272" y="1052736"/>
            <a:ext cx="504056" cy="400110"/>
          </a:xfrm>
          <a:prstGeom prst="rect">
            <a:avLst/>
          </a:prstGeom>
          <a:noFill/>
        </p:spPr>
        <p:txBody>
          <a:bodyPr wrap="square" rtlCol="0">
            <a:spAutoFit/>
          </a:bodyPr>
          <a:lstStyle/>
          <a:p>
            <a:r>
              <a:rPr lang="en-US" altLang="zh-CN" sz="2000" b="1" dirty="0" smtClean="0"/>
              <a:t>S=I</a:t>
            </a:r>
            <a:endParaRPr lang="zh-CN" altLang="en-US" sz="2000" b="1" dirty="0"/>
          </a:p>
        </p:txBody>
      </p:sp>
      <p:sp>
        <p:nvSpPr>
          <p:cNvPr id="59" name="TextBox 58"/>
          <p:cNvSpPr txBox="1"/>
          <p:nvPr/>
        </p:nvSpPr>
        <p:spPr>
          <a:xfrm>
            <a:off x="8460432" y="2996952"/>
            <a:ext cx="504056" cy="400110"/>
          </a:xfrm>
          <a:prstGeom prst="rect">
            <a:avLst/>
          </a:prstGeom>
          <a:noFill/>
        </p:spPr>
        <p:txBody>
          <a:bodyPr wrap="square" rtlCol="0">
            <a:spAutoFit/>
          </a:bodyPr>
          <a:lstStyle/>
          <a:p>
            <a:r>
              <a:rPr lang="en-US" altLang="zh-CN" sz="2000" b="1" dirty="0" smtClean="0"/>
              <a:t>I</a:t>
            </a:r>
            <a:endParaRPr lang="zh-CN" altLang="en-US" sz="2000" b="1" dirty="0"/>
          </a:p>
        </p:txBody>
      </p:sp>
      <p:sp>
        <p:nvSpPr>
          <p:cNvPr id="60" name="TextBox 59"/>
          <p:cNvSpPr txBox="1"/>
          <p:nvPr/>
        </p:nvSpPr>
        <p:spPr>
          <a:xfrm>
            <a:off x="8388424" y="6093296"/>
            <a:ext cx="504056" cy="400110"/>
          </a:xfrm>
          <a:prstGeom prst="rect">
            <a:avLst/>
          </a:prstGeom>
          <a:noFill/>
        </p:spPr>
        <p:txBody>
          <a:bodyPr wrap="square" rtlCol="0">
            <a:spAutoFit/>
          </a:bodyPr>
          <a:lstStyle/>
          <a:p>
            <a:r>
              <a:rPr lang="en-US" altLang="zh-CN" sz="2000" b="1" dirty="0" smtClean="0"/>
              <a:t>I</a:t>
            </a:r>
            <a:endParaRPr lang="zh-CN" altLang="en-US" sz="2000" b="1" dirty="0"/>
          </a:p>
        </p:txBody>
      </p:sp>
      <p:sp>
        <p:nvSpPr>
          <p:cNvPr id="61" name="TextBox 60"/>
          <p:cNvSpPr txBox="1"/>
          <p:nvPr/>
        </p:nvSpPr>
        <p:spPr>
          <a:xfrm>
            <a:off x="4716016" y="764704"/>
            <a:ext cx="504056" cy="400110"/>
          </a:xfrm>
          <a:prstGeom prst="rect">
            <a:avLst/>
          </a:prstGeom>
          <a:noFill/>
        </p:spPr>
        <p:txBody>
          <a:bodyPr wrap="square" rtlCol="0">
            <a:spAutoFit/>
          </a:bodyPr>
          <a:lstStyle/>
          <a:p>
            <a:r>
              <a:rPr lang="en-US" altLang="zh-CN" sz="2000" b="1" dirty="0" smtClean="0"/>
              <a:t>S</a:t>
            </a:r>
            <a:endParaRPr lang="zh-CN" altLang="en-US" sz="2000" b="1" dirty="0"/>
          </a:p>
        </p:txBody>
      </p:sp>
      <p:sp>
        <p:nvSpPr>
          <p:cNvPr id="62" name="TextBox 61"/>
          <p:cNvSpPr txBox="1"/>
          <p:nvPr/>
        </p:nvSpPr>
        <p:spPr>
          <a:xfrm>
            <a:off x="467544" y="764704"/>
            <a:ext cx="504056" cy="400110"/>
          </a:xfrm>
          <a:prstGeom prst="rect">
            <a:avLst/>
          </a:prstGeom>
          <a:noFill/>
        </p:spPr>
        <p:txBody>
          <a:bodyPr wrap="square" rtlCol="0">
            <a:spAutoFit/>
          </a:bodyPr>
          <a:lstStyle/>
          <a:p>
            <a:r>
              <a:rPr lang="en-US" altLang="zh-CN" sz="2000" b="1" dirty="0" smtClean="0"/>
              <a:t>S</a:t>
            </a:r>
            <a:endParaRPr lang="zh-CN" altLang="en-US" sz="2000" b="1" dirty="0"/>
          </a:p>
        </p:txBody>
      </p:sp>
      <p:sp>
        <p:nvSpPr>
          <p:cNvPr id="63" name="TextBox 62"/>
          <p:cNvSpPr txBox="1"/>
          <p:nvPr/>
        </p:nvSpPr>
        <p:spPr>
          <a:xfrm>
            <a:off x="4716016" y="3212976"/>
            <a:ext cx="504056" cy="400110"/>
          </a:xfrm>
          <a:prstGeom prst="rect">
            <a:avLst/>
          </a:prstGeom>
          <a:noFill/>
        </p:spPr>
        <p:txBody>
          <a:bodyPr wrap="square" rtlCol="0">
            <a:spAutoFit/>
          </a:bodyPr>
          <a:lstStyle/>
          <a:p>
            <a:r>
              <a:rPr lang="en-US" altLang="zh-CN" sz="2000" b="1" dirty="0" smtClean="0"/>
              <a:t>0</a:t>
            </a:r>
            <a:endParaRPr lang="zh-CN" altLang="en-US" sz="2000" b="1" dirty="0"/>
          </a:p>
        </p:txBody>
      </p:sp>
      <p:sp>
        <p:nvSpPr>
          <p:cNvPr id="64" name="TextBox 63"/>
          <p:cNvSpPr txBox="1"/>
          <p:nvPr/>
        </p:nvSpPr>
        <p:spPr>
          <a:xfrm>
            <a:off x="4644008" y="6237312"/>
            <a:ext cx="504056" cy="400110"/>
          </a:xfrm>
          <a:prstGeom prst="rect">
            <a:avLst/>
          </a:prstGeom>
          <a:noFill/>
        </p:spPr>
        <p:txBody>
          <a:bodyPr wrap="square" rtlCol="0">
            <a:spAutoFit/>
          </a:bodyPr>
          <a:lstStyle/>
          <a:p>
            <a:r>
              <a:rPr lang="en-US" altLang="zh-CN" sz="2000" b="1" dirty="0" smtClean="0"/>
              <a:t>0</a:t>
            </a:r>
            <a:endParaRPr lang="zh-CN" altLang="en-US" sz="2000" b="1" dirty="0"/>
          </a:p>
        </p:txBody>
      </p:sp>
      <p:sp>
        <p:nvSpPr>
          <p:cNvPr id="65" name="TextBox 64"/>
          <p:cNvSpPr txBox="1"/>
          <p:nvPr/>
        </p:nvSpPr>
        <p:spPr>
          <a:xfrm>
            <a:off x="539552" y="3140968"/>
            <a:ext cx="504056" cy="400110"/>
          </a:xfrm>
          <a:prstGeom prst="rect">
            <a:avLst/>
          </a:prstGeom>
          <a:noFill/>
        </p:spPr>
        <p:txBody>
          <a:bodyPr wrap="square" rtlCol="0">
            <a:spAutoFit/>
          </a:bodyPr>
          <a:lstStyle/>
          <a:p>
            <a:r>
              <a:rPr lang="en-US" altLang="zh-CN" sz="2000" b="1" dirty="0" smtClean="0"/>
              <a:t>0</a:t>
            </a:r>
            <a:endParaRPr lang="zh-CN" altLang="en-US" sz="2000" b="1" dirty="0"/>
          </a:p>
        </p:txBody>
      </p:sp>
      <p:sp>
        <p:nvSpPr>
          <p:cNvPr id="66" name="TextBox 65"/>
          <p:cNvSpPr txBox="1"/>
          <p:nvPr/>
        </p:nvSpPr>
        <p:spPr>
          <a:xfrm>
            <a:off x="539552" y="6237312"/>
            <a:ext cx="360040" cy="400110"/>
          </a:xfrm>
          <a:prstGeom prst="rect">
            <a:avLst/>
          </a:prstGeom>
          <a:noFill/>
        </p:spPr>
        <p:txBody>
          <a:bodyPr wrap="square" rtlCol="0">
            <a:spAutoFit/>
          </a:bodyPr>
          <a:lstStyle/>
          <a:p>
            <a:r>
              <a:rPr lang="en-US" altLang="zh-CN" sz="2000" b="1" dirty="0" smtClean="0"/>
              <a:t>0</a:t>
            </a:r>
            <a:endParaRPr lang="zh-CN" altLang="en-US" sz="2000" b="1" dirty="0"/>
          </a:p>
        </p:txBody>
      </p:sp>
      <p:graphicFrame>
        <p:nvGraphicFramePr>
          <p:cNvPr id="67" name="对象 66"/>
          <p:cNvGraphicFramePr>
            <a:graphicFrameLocks noChangeAspect="1"/>
          </p:cNvGraphicFramePr>
          <p:nvPr/>
        </p:nvGraphicFramePr>
        <p:xfrm>
          <a:off x="3003064" y="6246499"/>
          <a:ext cx="289875" cy="474341"/>
        </p:xfrm>
        <a:graphic>
          <a:graphicData uri="http://schemas.openxmlformats.org/presentationml/2006/ole">
            <p:oleObj spid="_x0000_s22530" name="Equation" r:id="rId3" imgW="139680" imgH="228600" progId="Equation.DSMT4">
              <p:embed/>
            </p:oleObj>
          </a:graphicData>
        </a:graphic>
      </p:graphicFrame>
      <p:graphicFrame>
        <p:nvGraphicFramePr>
          <p:cNvPr id="21507" name="Object 3"/>
          <p:cNvGraphicFramePr>
            <a:graphicFrameLocks noChangeAspect="1"/>
          </p:cNvGraphicFramePr>
          <p:nvPr/>
        </p:nvGraphicFramePr>
        <p:xfrm>
          <a:off x="3169177" y="3136776"/>
          <a:ext cx="288032" cy="470609"/>
        </p:xfrm>
        <a:graphic>
          <a:graphicData uri="http://schemas.openxmlformats.org/presentationml/2006/ole">
            <p:oleObj spid="_x0000_s22531" name="Equation" r:id="rId4" imgW="139680" imgH="228600" progId="Equation.DSMT4">
              <p:embed/>
            </p:oleObj>
          </a:graphicData>
        </a:graphic>
      </p:graphicFrame>
      <p:graphicFrame>
        <p:nvGraphicFramePr>
          <p:cNvPr id="21508" name="Object 4"/>
          <p:cNvGraphicFramePr>
            <a:graphicFrameLocks noChangeAspect="1"/>
          </p:cNvGraphicFramePr>
          <p:nvPr/>
        </p:nvGraphicFramePr>
        <p:xfrm>
          <a:off x="6873775" y="3140968"/>
          <a:ext cx="290513" cy="474663"/>
        </p:xfrm>
        <a:graphic>
          <a:graphicData uri="http://schemas.openxmlformats.org/presentationml/2006/ole">
            <p:oleObj spid="_x0000_s22532" name="Equation" r:id="rId5" imgW="139680" imgH="228600" progId="Equation.DSMT4">
              <p:embed/>
            </p:oleObj>
          </a:graphicData>
        </a:graphic>
      </p:graphicFrame>
      <p:graphicFrame>
        <p:nvGraphicFramePr>
          <p:cNvPr id="21509" name="Object 5"/>
          <p:cNvGraphicFramePr>
            <a:graphicFrameLocks noChangeAspect="1"/>
          </p:cNvGraphicFramePr>
          <p:nvPr/>
        </p:nvGraphicFramePr>
        <p:xfrm>
          <a:off x="2256696" y="6241504"/>
          <a:ext cx="344487" cy="474663"/>
        </p:xfrm>
        <a:graphic>
          <a:graphicData uri="http://schemas.openxmlformats.org/presentationml/2006/ole">
            <p:oleObj spid="_x0000_s22533" name="Equation" r:id="rId6" imgW="164880" imgH="228600" progId="Equation.DSMT4">
              <p:embed/>
            </p:oleObj>
          </a:graphicData>
        </a:graphic>
      </p:graphicFrame>
      <p:graphicFrame>
        <p:nvGraphicFramePr>
          <p:cNvPr id="21510" name="Object 6"/>
          <p:cNvGraphicFramePr>
            <a:graphicFrameLocks noChangeAspect="1"/>
          </p:cNvGraphicFramePr>
          <p:nvPr/>
        </p:nvGraphicFramePr>
        <p:xfrm>
          <a:off x="2137440" y="3152016"/>
          <a:ext cx="344488" cy="474663"/>
        </p:xfrm>
        <a:graphic>
          <a:graphicData uri="http://schemas.openxmlformats.org/presentationml/2006/ole">
            <p:oleObj spid="_x0000_s22534" name="Equation" r:id="rId7" imgW="164880" imgH="228600" progId="Equation.DSMT4">
              <p:embed/>
            </p:oleObj>
          </a:graphicData>
        </a:graphic>
      </p:graphicFrame>
      <p:graphicFrame>
        <p:nvGraphicFramePr>
          <p:cNvPr id="21511" name="Object 7"/>
          <p:cNvGraphicFramePr>
            <a:graphicFrameLocks noChangeAspect="1"/>
          </p:cNvGraphicFramePr>
          <p:nvPr/>
        </p:nvGraphicFramePr>
        <p:xfrm>
          <a:off x="5796136" y="3140968"/>
          <a:ext cx="315912" cy="474662"/>
        </p:xfrm>
        <a:graphic>
          <a:graphicData uri="http://schemas.openxmlformats.org/presentationml/2006/ole">
            <p:oleObj spid="_x0000_s22535" name="Equation" r:id="rId8" imgW="152280" imgH="228600" progId="Equation.DSMT4">
              <p:embed/>
            </p:oleObj>
          </a:graphicData>
        </a:graphic>
      </p:graphicFrame>
      <p:graphicFrame>
        <p:nvGraphicFramePr>
          <p:cNvPr id="21512" name="Object 8"/>
          <p:cNvGraphicFramePr>
            <a:graphicFrameLocks noChangeAspect="1"/>
          </p:cNvGraphicFramePr>
          <p:nvPr/>
        </p:nvGraphicFramePr>
        <p:xfrm>
          <a:off x="6660232" y="6266705"/>
          <a:ext cx="290513" cy="474663"/>
        </p:xfrm>
        <a:graphic>
          <a:graphicData uri="http://schemas.openxmlformats.org/presentationml/2006/ole">
            <p:oleObj spid="_x0000_s22536" name="Equation" r:id="rId9" imgW="139680" imgH="228600" progId="Equation.DSMT4">
              <p:embed/>
            </p:oleObj>
          </a:graphicData>
        </a:graphic>
      </p:graphicFrame>
      <p:graphicFrame>
        <p:nvGraphicFramePr>
          <p:cNvPr id="21513" name="Object 9"/>
          <p:cNvGraphicFramePr>
            <a:graphicFrameLocks noChangeAspect="1"/>
          </p:cNvGraphicFramePr>
          <p:nvPr/>
        </p:nvGraphicFramePr>
        <p:xfrm>
          <a:off x="5940152" y="6266706"/>
          <a:ext cx="315912" cy="474662"/>
        </p:xfrm>
        <a:graphic>
          <a:graphicData uri="http://schemas.openxmlformats.org/presentationml/2006/ole">
            <p:oleObj spid="_x0000_s22537" name="Equation" r:id="rId10" imgW="152280" imgH="228600" progId="Equation.DSMT4">
              <p:embed/>
            </p:oleObj>
          </a:graphicData>
        </a:graphic>
      </p:graphicFrame>
      <p:graphicFrame>
        <p:nvGraphicFramePr>
          <p:cNvPr id="21514" name="Object 10"/>
          <p:cNvGraphicFramePr>
            <a:graphicFrameLocks noChangeAspect="1"/>
          </p:cNvGraphicFramePr>
          <p:nvPr/>
        </p:nvGraphicFramePr>
        <p:xfrm>
          <a:off x="4716016" y="4826546"/>
          <a:ext cx="287338" cy="474662"/>
        </p:xfrm>
        <a:graphic>
          <a:graphicData uri="http://schemas.openxmlformats.org/presentationml/2006/ole">
            <p:oleObj spid="_x0000_s22538" name="Equation" r:id="rId11" imgW="139680" imgH="228600" progId="Equation.DSMT4">
              <p:embed/>
            </p:oleObj>
          </a:graphicData>
        </a:graphic>
      </p:graphicFrame>
      <p:graphicFrame>
        <p:nvGraphicFramePr>
          <p:cNvPr id="21515" name="Object 11"/>
          <p:cNvGraphicFramePr>
            <a:graphicFrameLocks noChangeAspect="1"/>
          </p:cNvGraphicFramePr>
          <p:nvPr/>
        </p:nvGraphicFramePr>
        <p:xfrm>
          <a:off x="4644008" y="2132856"/>
          <a:ext cx="368300" cy="474662"/>
        </p:xfrm>
        <a:graphic>
          <a:graphicData uri="http://schemas.openxmlformats.org/presentationml/2006/ole">
            <p:oleObj spid="_x0000_s22539" name="Equation" r:id="rId12" imgW="177480" imgH="228600" progId="Equation.DSMT4">
              <p:embed/>
            </p:oleObj>
          </a:graphicData>
        </a:graphic>
      </p:graphicFrame>
      <p:graphicFrame>
        <p:nvGraphicFramePr>
          <p:cNvPr id="21516" name="Object 12"/>
          <p:cNvGraphicFramePr>
            <a:graphicFrameLocks noChangeAspect="1"/>
          </p:cNvGraphicFramePr>
          <p:nvPr/>
        </p:nvGraphicFramePr>
        <p:xfrm>
          <a:off x="395536" y="1916832"/>
          <a:ext cx="368300" cy="474662"/>
        </p:xfrm>
        <a:graphic>
          <a:graphicData uri="http://schemas.openxmlformats.org/presentationml/2006/ole">
            <p:oleObj spid="_x0000_s22540" name="Equation" r:id="rId13" imgW="177480" imgH="228600" progId="Equation.DSMT4">
              <p:embed/>
            </p:oleObj>
          </a:graphicData>
        </a:graphic>
      </p:graphicFrame>
      <p:graphicFrame>
        <p:nvGraphicFramePr>
          <p:cNvPr id="21517" name="Object 13"/>
          <p:cNvGraphicFramePr>
            <a:graphicFrameLocks noChangeAspect="1"/>
          </p:cNvGraphicFramePr>
          <p:nvPr/>
        </p:nvGraphicFramePr>
        <p:xfrm>
          <a:off x="467544" y="1268760"/>
          <a:ext cx="341312" cy="474662"/>
        </p:xfrm>
        <a:graphic>
          <a:graphicData uri="http://schemas.openxmlformats.org/presentationml/2006/ole">
            <p:oleObj spid="_x0000_s22541" name="Equation" r:id="rId14" imgW="164880" imgH="228600" progId="Equation.DSMT4">
              <p:embed/>
            </p:oleObj>
          </a:graphicData>
        </a:graphic>
      </p:graphicFrame>
      <p:graphicFrame>
        <p:nvGraphicFramePr>
          <p:cNvPr id="21518" name="Object 14"/>
          <p:cNvGraphicFramePr>
            <a:graphicFrameLocks noChangeAspect="1"/>
          </p:cNvGraphicFramePr>
          <p:nvPr/>
        </p:nvGraphicFramePr>
        <p:xfrm>
          <a:off x="4644008" y="1124744"/>
          <a:ext cx="341312" cy="474662"/>
        </p:xfrm>
        <a:graphic>
          <a:graphicData uri="http://schemas.openxmlformats.org/presentationml/2006/ole">
            <p:oleObj spid="_x0000_s22542" name="Equation" r:id="rId15" imgW="164880" imgH="228600" progId="Equation.DSMT4">
              <p:embed/>
            </p:oleObj>
          </a:graphicData>
        </a:graphic>
      </p:graphicFrame>
      <p:graphicFrame>
        <p:nvGraphicFramePr>
          <p:cNvPr id="21519" name="Object 15"/>
          <p:cNvGraphicFramePr>
            <a:graphicFrameLocks noChangeAspect="1"/>
          </p:cNvGraphicFramePr>
          <p:nvPr/>
        </p:nvGraphicFramePr>
        <p:xfrm>
          <a:off x="4670102" y="5474618"/>
          <a:ext cx="261938" cy="474662"/>
        </p:xfrm>
        <a:graphic>
          <a:graphicData uri="http://schemas.openxmlformats.org/presentationml/2006/ole">
            <p:oleObj spid="_x0000_s22543" name="Equation" r:id="rId16" imgW="126720" imgH="228600" progId="Equation.DSMT4">
              <p:embed/>
            </p:oleObj>
          </a:graphicData>
        </a:graphic>
      </p:graphicFrame>
      <p:graphicFrame>
        <p:nvGraphicFramePr>
          <p:cNvPr id="21520" name="Object 16"/>
          <p:cNvGraphicFramePr>
            <a:graphicFrameLocks noChangeAspect="1"/>
          </p:cNvGraphicFramePr>
          <p:nvPr/>
        </p:nvGraphicFramePr>
        <p:xfrm>
          <a:off x="467544" y="5301208"/>
          <a:ext cx="261938" cy="474662"/>
        </p:xfrm>
        <a:graphic>
          <a:graphicData uri="http://schemas.openxmlformats.org/presentationml/2006/ole">
            <p:oleObj spid="_x0000_s22544" name="Equation" r:id="rId17" imgW="126720" imgH="228600" progId="Equation.DSMT4">
              <p:embed/>
            </p:oleObj>
          </a:graphicData>
        </a:graphic>
      </p:graphicFrame>
      <p:graphicFrame>
        <p:nvGraphicFramePr>
          <p:cNvPr id="21521" name="Object 17"/>
          <p:cNvGraphicFramePr>
            <a:graphicFrameLocks noChangeAspect="1"/>
          </p:cNvGraphicFramePr>
          <p:nvPr/>
        </p:nvGraphicFramePr>
        <p:xfrm>
          <a:off x="3144838" y="5229225"/>
          <a:ext cx="366712" cy="474663"/>
        </p:xfrm>
        <a:graphic>
          <a:graphicData uri="http://schemas.openxmlformats.org/presentationml/2006/ole">
            <p:oleObj spid="_x0000_s22545" name="Equation" r:id="rId18" imgW="177480" imgH="228600" progId="Equation.DSMT4">
              <p:embed/>
            </p:oleObj>
          </a:graphicData>
        </a:graphic>
      </p:graphicFrame>
      <p:graphicFrame>
        <p:nvGraphicFramePr>
          <p:cNvPr id="21522" name="Object 18"/>
          <p:cNvGraphicFramePr>
            <a:graphicFrameLocks noChangeAspect="1"/>
          </p:cNvGraphicFramePr>
          <p:nvPr/>
        </p:nvGraphicFramePr>
        <p:xfrm>
          <a:off x="467544" y="4725144"/>
          <a:ext cx="287338" cy="474662"/>
        </p:xfrm>
        <a:graphic>
          <a:graphicData uri="http://schemas.openxmlformats.org/presentationml/2006/ole">
            <p:oleObj spid="_x0000_s22546" name="Equation" r:id="rId19" imgW="139680" imgH="228600" progId="Equation.DSMT4">
              <p:embed/>
            </p:oleObj>
          </a:graphicData>
        </a:graphic>
      </p:graphicFrame>
      <p:graphicFrame>
        <p:nvGraphicFramePr>
          <p:cNvPr id="21523" name="Object 19"/>
          <p:cNvGraphicFramePr>
            <a:graphicFrameLocks noChangeAspect="1"/>
          </p:cNvGraphicFramePr>
          <p:nvPr/>
        </p:nvGraphicFramePr>
        <p:xfrm>
          <a:off x="3131840" y="4581128"/>
          <a:ext cx="339725" cy="474663"/>
        </p:xfrm>
        <a:graphic>
          <a:graphicData uri="http://schemas.openxmlformats.org/presentationml/2006/ole">
            <p:oleObj spid="_x0000_s22547" name="Equation" r:id="rId20" imgW="164880" imgH="228600" progId="Equation.DSMT4">
              <p:embed/>
            </p:oleObj>
          </a:graphicData>
        </a:graphic>
      </p:graphicFrame>
      <p:graphicFrame>
        <p:nvGraphicFramePr>
          <p:cNvPr id="21524" name="Object 20"/>
          <p:cNvGraphicFramePr>
            <a:graphicFrameLocks noChangeAspect="1"/>
          </p:cNvGraphicFramePr>
          <p:nvPr/>
        </p:nvGraphicFramePr>
        <p:xfrm>
          <a:off x="2070735" y="5498148"/>
          <a:ext cx="365125" cy="474662"/>
        </p:xfrm>
        <a:graphic>
          <a:graphicData uri="http://schemas.openxmlformats.org/presentationml/2006/ole">
            <p:oleObj spid="_x0000_s22548" name="Equation" r:id="rId21" imgW="177480" imgH="228600" progId="Equation.DSMT4">
              <p:embed/>
            </p:oleObj>
          </a:graphicData>
        </a:graphic>
      </p:graphicFrame>
      <p:graphicFrame>
        <p:nvGraphicFramePr>
          <p:cNvPr id="21525" name="Object 21"/>
          <p:cNvGraphicFramePr>
            <a:graphicFrameLocks noChangeAspect="1"/>
          </p:cNvGraphicFramePr>
          <p:nvPr/>
        </p:nvGraphicFramePr>
        <p:xfrm>
          <a:off x="7020272" y="5517232"/>
          <a:ext cx="1281113" cy="368300"/>
        </p:xfrm>
        <a:graphic>
          <a:graphicData uri="http://schemas.openxmlformats.org/presentationml/2006/ole">
            <p:oleObj spid="_x0000_s22549" name="Equation" r:id="rId22" imgW="622080" imgH="177480" progId="Equation.DSMT4">
              <p:embed/>
            </p:oleObj>
          </a:graphicData>
        </a:graphic>
      </p:graphicFrame>
      <p:graphicFrame>
        <p:nvGraphicFramePr>
          <p:cNvPr id="21526" name="Object 22"/>
          <p:cNvGraphicFramePr>
            <a:graphicFrameLocks noChangeAspect="1"/>
          </p:cNvGraphicFramePr>
          <p:nvPr/>
        </p:nvGraphicFramePr>
        <p:xfrm>
          <a:off x="2123728" y="4869160"/>
          <a:ext cx="392113" cy="474662"/>
        </p:xfrm>
        <a:graphic>
          <a:graphicData uri="http://schemas.openxmlformats.org/presentationml/2006/ole">
            <p:oleObj spid="_x0000_s22550" name="Equation" r:id="rId23" imgW="190440" imgH="228600" progId="Equation.DSMT4">
              <p:embed/>
            </p:oleObj>
          </a:graphicData>
        </a:graphic>
      </p:graphicFrame>
      <p:graphicFrame>
        <p:nvGraphicFramePr>
          <p:cNvPr id="21527" name="Object 23"/>
          <p:cNvGraphicFramePr>
            <a:graphicFrameLocks noChangeAspect="1"/>
          </p:cNvGraphicFramePr>
          <p:nvPr/>
        </p:nvGraphicFramePr>
        <p:xfrm>
          <a:off x="2555776" y="908720"/>
          <a:ext cx="1411288" cy="474663"/>
        </p:xfrm>
        <a:graphic>
          <a:graphicData uri="http://schemas.openxmlformats.org/presentationml/2006/ole">
            <p:oleObj spid="_x0000_s22551" name="Equation" r:id="rId24" imgW="685800" imgH="228600" progId="Equation.DSMT4">
              <p:embed/>
            </p:oleObj>
          </a:graphicData>
        </a:graphic>
      </p:graphicFrame>
      <p:sp>
        <p:nvSpPr>
          <p:cNvPr id="89" name="TextBox 88"/>
          <p:cNvSpPr txBox="1"/>
          <p:nvPr/>
        </p:nvSpPr>
        <p:spPr>
          <a:xfrm>
            <a:off x="395536" y="3429000"/>
            <a:ext cx="360040" cy="400110"/>
          </a:xfrm>
          <a:prstGeom prst="rect">
            <a:avLst/>
          </a:prstGeom>
          <a:noFill/>
        </p:spPr>
        <p:txBody>
          <a:bodyPr wrap="square" rtlCol="0">
            <a:spAutoFit/>
          </a:bodyPr>
          <a:lstStyle/>
          <a:p>
            <a:r>
              <a:rPr lang="en-US" altLang="zh-CN" sz="2000" b="1" dirty="0" smtClean="0"/>
              <a:t>r</a:t>
            </a:r>
            <a:endParaRPr lang="zh-CN" altLang="en-US" sz="2000" b="1" dirty="0"/>
          </a:p>
        </p:txBody>
      </p:sp>
      <p:sp>
        <p:nvSpPr>
          <p:cNvPr id="90" name="TextBox 89"/>
          <p:cNvSpPr txBox="1"/>
          <p:nvPr/>
        </p:nvSpPr>
        <p:spPr>
          <a:xfrm>
            <a:off x="4572000" y="3645024"/>
            <a:ext cx="360040" cy="400110"/>
          </a:xfrm>
          <a:prstGeom prst="rect">
            <a:avLst/>
          </a:prstGeom>
          <a:noFill/>
        </p:spPr>
        <p:txBody>
          <a:bodyPr wrap="square" rtlCol="0">
            <a:spAutoFit/>
          </a:bodyPr>
          <a:lstStyle/>
          <a:p>
            <a:r>
              <a:rPr lang="en-US" altLang="zh-CN" sz="2000" b="1" dirty="0" smtClean="0"/>
              <a:t>r</a:t>
            </a:r>
            <a:endParaRPr lang="zh-CN" altLang="en-US" sz="2000" b="1" dirty="0"/>
          </a:p>
        </p:txBody>
      </p:sp>
      <p:sp>
        <p:nvSpPr>
          <p:cNvPr id="91" name="TextBox 90"/>
          <p:cNvSpPr txBox="1"/>
          <p:nvPr/>
        </p:nvSpPr>
        <p:spPr>
          <a:xfrm>
            <a:off x="4211960" y="3068960"/>
            <a:ext cx="360040" cy="400110"/>
          </a:xfrm>
          <a:prstGeom prst="rect">
            <a:avLst/>
          </a:prstGeom>
          <a:noFill/>
        </p:spPr>
        <p:txBody>
          <a:bodyPr wrap="square" rtlCol="0">
            <a:spAutoFit/>
          </a:bodyPr>
          <a:lstStyle/>
          <a:p>
            <a:r>
              <a:rPr lang="en-US" altLang="zh-CN" sz="2000" b="1" dirty="0" smtClean="0"/>
              <a:t>y</a:t>
            </a:r>
            <a:endParaRPr lang="zh-CN" altLang="en-US" sz="2000" b="1" dirty="0"/>
          </a:p>
        </p:txBody>
      </p:sp>
      <p:sp>
        <p:nvSpPr>
          <p:cNvPr id="92" name="TextBox 91"/>
          <p:cNvSpPr txBox="1"/>
          <p:nvPr/>
        </p:nvSpPr>
        <p:spPr>
          <a:xfrm>
            <a:off x="4211960" y="6093296"/>
            <a:ext cx="360040" cy="400110"/>
          </a:xfrm>
          <a:prstGeom prst="rect">
            <a:avLst/>
          </a:prstGeom>
          <a:noFill/>
        </p:spPr>
        <p:txBody>
          <a:bodyPr wrap="square" rtlCol="0">
            <a:spAutoFit/>
          </a:bodyPr>
          <a:lstStyle/>
          <a:p>
            <a:r>
              <a:rPr lang="en-US" altLang="zh-CN" sz="2000" b="1" dirty="0" smtClean="0"/>
              <a:t>y</a:t>
            </a:r>
            <a:endParaRPr lang="zh-CN" altLang="en-US" sz="2000" b="1" dirty="0"/>
          </a:p>
        </p:txBody>
      </p:sp>
      <p:sp>
        <p:nvSpPr>
          <p:cNvPr id="93" name="TextBox 92"/>
          <p:cNvSpPr txBox="1"/>
          <p:nvPr/>
        </p:nvSpPr>
        <p:spPr>
          <a:xfrm>
            <a:off x="1043608" y="3645024"/>
            <a:ext cx="648072" cy="400110"/>
          </a:xfrm>
          <a:prstGeom prst="rect">
            <a:avLst/>
          </a:prstGeom>
          <a:noFill/>
        </p:spPr>
        <p:txBody>
          <a:bodyPr wrap="square" rtlCol="0">
            <a:spAutoFit/>
          </a:bodyPr>
          <a:lstStyle/>
          <a:p>
            <a:r>
              <a:rPr lang="en-US" altLang="zh-CN" sz="2000" b="1" dirty="0" smtClean="0"/>
              <a:t>IS</a:t>
            </a:r>
            <a:endParaRPr lang="zh-CN" altLang="en-US" sz="2000" b="1" dirty="0"/>
          </a:p>
        </p:txBody>
      </p:sp>
      <p:sp>
        <p:nvSpPr>
          <p:cNvPr id="94" name="TextBox 93"/>
          <p:cNvSpPr txBox="1"/>
          <p:nvPr/>
        </p:nvSpPr>
        <p:spPr>
          <a:xfrm>
            <a:off x="5148064" y="3933056"/>
            <a:ext cx="648072" cy="400110"/>
          </a:xfrm>
          <a:prstGeom prst="rect">
            <a:avLst/>
          </a:prstGeom>
          <a:noFill/>
        </p:spPr>
        <p:txBody>
          <a:bodyPr wrap="square" rtlCol="0">
            <a:spAutoFit/>
          </a:bodyPr>
          <a:lstStyle/>
          <a:p>
            <a:r>
              <a:rPr lang="en-US" altLang="zh-CN" sz="2000" b="1" dirty="0" smtClean="0"/>
              <a:t>MEI</a:t>
            </a:r>
            <a:endParaRPr lang="zh-CN" altLang="en-US" sz="2000" b="1" dirty="0"/>
          </a:p>
        </p:txBody>
      </p:sp>
      <p:sp>
        <p:nvSpPr>
          <p:cNvPr id="95" name="TextBox 94"/>
          <p:cNvSpPr txBox="1"/>
          <p:nvPr/>
        </p:nvSpPr>
        <p:spPr>
          <a:xfrm>
            <a:off x="7164288" y="4581128"/>
            <a:ext cx="504056" cy="584775"/>
          </a:xfrm>
          <a:prstGeom prst="rect">
            <a:avLst/>
          </a:prstGeom>
          <a:noFill/>
        </p:spPr>
        <p:txBody>
          <a:bodyPr wrap="square" rtlCol="0">
            <a:spAutoFit/>
          </a:bodyPr>
          <a:lstStyle/>
          <a:p>
            <a:r>
              <a:rPr lang="en-US" altLang="zh-CN" sz="3200" b="1" dirty="0" smtClean="0">
                <a:solidFill>
                  <a:srgbClr val="FF0000"/>
                </a:solidFill>
              </a:rPr>
              <a:t>(I)</a:t>
            </a:r>
            <a:endParaRPr lang="zh-CN" altLang="en-US" sz="3200" b="1" dirty="0">
              <a:solidFill>
                <a:srgbClr val="FF0000"/>
              </a:solidFill>
            </a:endParaRPr>
          </a:p>
        </p:txBody>
      </p:sp>
      <p:sp>
        <p:nvSpPr>
          <p:cNvPr id="96" name="TextBox 95"/>
          <p:cNvSpPr txBox="1"/>
          <p:nvPr/>
        </p:nvSpPr>
        <p:spPr>
          <a:xfrm>
            <a:off x="3491880" y="4221088"/>
            <a:ext cx="720080" cy="584775"/>
          </a:xfrm>
          <a:prstGeom prst="rect">
            <a:avLst/>
          </a:prstGeom>
          <a:noFill/>
        </p:spPr>
        <p:txBody>
          <a:bodyPr wrap="square" rtlCol="0">
            <a:spAutoFit/>
          </a:bodyPr>
          <a:lstStyle/>
          <a:p>
            <a:r>
              <a:rPr lang="en-US" altLang="zh-CN" sz="3200" b="1" dirty="0" smtClean="0">
                <a:solidFill>
                  <a:srgbClr val="FF0000"/>
                </a:solidFill>
              </a:rPr>
              <a:t>(4)</a:t>
            </a:r>
            <a:endParaRPr lang="zh-CN" altLang="en-US" sz="3200" b="1" dirty="0">
              <a:solidFill>
                <a:srgbClr val="FF0000"/>
              </a:solidFill>
            </a:endParaRPr>
          </a:p>
        </p:txBody>
      </p:sp>
      <p:sp>
        <p:nvSpPr>
          <p:cNvPr id="97" name="TextBox 96"/>
          <p:cNvSpPr txBox="1"/>
          <p:nvPr/>
        </p:nvSpPr>
        <p:spPr>
          <a:xfrm>
            <a:off x="7164288" y="1988840"/>
            <a:ext cx="864096" cy="584775"/>
          </a:xfrm>
          <a:prstGeom prst="rect">
            <a:avLst/>
          </a:prstGeom>
          <a:noFill/>
        </p:spPr>
        <p:txBody>
          <a:bodyPr wrap="square" rtlCol="0">
            <a:spAutoFit/>
          </a:bodyPr>
          <a:lstStyle/>
          <a:p>
            <a:r>
              <a:rPr lang="en-US" altLang="zh-CN" sz="3200" b="1" dirty="0" smtClean="0">
                <a:solidFill>
                  <a:srgbClr val="FF0000"/>
                </a:solidFill>
              </a:rPr>
              <a:t>(2)</a:t>
            </a:r>
            <a:endParaRPr lang="zh-CN" altLang="en-US" sz="3200" b="1" dirty="0">
              <a:solidFill>
                <a:srgbClr val="FF0000"/>
              </a:solidFill>
            </a:endParaRPr>
          </a:p>
        </p:txBody>
      </p:sp>
      <p:sp>
        <p:nvSpPr>
          <p:cNvPr id="98" name="TextBox 97"/>
          <p:cNvSpPr txBox="1"/>
          <p:nvPr/>
        </p:nvSpPr>
        <p:spPr>
          <a:xfrm>
            <a:off x="3563888" y="2132856"/>
            <a:ext cx="720080" cy="584775"/>
          </a:xfrm>
          <a:prstGeom prst="rect">
            <a:avLst/>
          </a:prstGeom>
          <a:noFill/>
        </p:spPr>
        <p:txBody>
          <a:bodyPr wrap="square" rtlCol="0">
            <a:spAutoFit/>
          </a:bodyPr>
          <a:lstStyle/>
          <a:p>
            <a:r>
              <a:rPr lang="en-US" altLang="zh-CN" sz="3200" b="1" dirty="0" smtClean="0">
                <a:solidFill>
                  <a:srgbClr val="FF0000"/>
                </a:solidFill>
              </a:rPr>
              <a:t>(3)</a:t>
            </a:r>
            <a:endParaRPr lang="zh-CN" altLang="en-US" sz="3200" b="1" dirty="0">
              <a:solidFill>
                <a:srgbClr val="FF0000"/>
              </a:solidFill>
            </a:endParaRPr>
          </a:p>
        </p:txBody>
      </p:sp>
      <p:sp>
        <p:nvSpPr>
          <p:cNvPr id="99" name="任意多边形 98"/>
          <p:cNvSpPr/>
          <p:nvPr/>
        </p:nvSpPr>
        <p:spPr>
          <a:xfrm>
            <a:off x="5288280" y="2926080"/>
            <a:ext cx="137160" cy="289560"/>
          </a:xfrm>
          <a:custGeom>
            <a:avLst/>
            <a:gdLst>
              <a:gd name="connsiteX0" fmla="*/ 0 w 137160"/>
              <a:gd name="connsiteY0" fmla="*/ 0 h 289560"/>
              <a:gd name="connsiteX1" fmla="*/ 91440 w 137160"/>
              <a:gd name="connsiteY1" fmla="*/ 76200 h 289560"/>
              <a:gd name="connsiteX2" fmla="*/ 137160 w 137160"/>
              <a:gd name="connsiteY2" fmla="*/ 274320 h 289560"/>
              <a:gd name="connsiteX3" fmla="*/ 137160 w 137160"/>
              <a:gd name="connsiteY3" fmla="*/ 274320 h 289560"/>
              <a:gd name="connsiteX4" fmla="*/ 137160 w 137160"/>
              <a:gd name="connsiteY4" fmla="*/ 289560 h 289560"/>
              <a:gd name="connsiteX5" fmla="*/ 137160 w 137160"/>
              <a:gd name="connsiteY5" fmla="*/ 259080 h 28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60" h="289560">
                <a:moveTo>
                  <a:pt x="0" y="0"/>
                </a:moveTo>
                <a:cubicBezTo>
                  <a:pt x="34290" y="15240"/>
                  <a:pt x="68580" y="30480"/>
                  <a:pt x="91440" y="76200"/>
                </a:cubicBezTo>
                <a:cubicBezTo>
                  <a:pt x="114300" y="121920"/>
                  <a:pt x="137160" y="274320"/>
                  <a:pt x="137160" y="274320"/>
                </a:cubicBezTo>
                <a:lnTo>
                  <a:pt x="137160" y="274320"/>
                </a:lnTo>
                <a:lnTo>
                  <a:pt x="137160" y="289560"/>
                </a:lnTo>
                <a:lnTo>
                  <a:pt x="137160" y="259080"/>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TextBox 99"/>
          <p:cNvSpPr txBox="1"/>
          <p:nvPr/>
        </p:nvSpPr>
        <p:spPr>
          <a:xfrm>
            <a:off x="5436096" y="2708920"/>
            <a:ext cx="720080" cy="369332"/>
          </a:xfrm>
          <a:prstGeom prst="rect">
            <a:avLst/>
          </a:prstGeom>
          <a:noFill/>
        </p:spPr>
        <p:txBody>
          <a:bodyPr wrap="square" rtlCol="0">
            <a:spAutoFit/>
          </a:bodyPr>
          <a:lstStyle/>
          <a:p>
            <a:r>
              <a:rPr lang="en-US" altLang="zh-CN" dirty="0" smtClean="0"/>
              <a:t>45⁰</a:t>
            </a:r>
            <a:endParaRPr lang="zh-CN" altLang="en-US" dirty="0"/>
          </a:p>
        </p:txBody>
      </p:sp>
      <p:cxnSp>
        <p:nvCxnSpPr>
          <p:cNvPr id="69" name="直接连接符 68"/>
          <p:cNvCxnSpPr/>
          <p:nvPr/>
        </p:nvCxnSpPr>
        <p:spPr>
          <a:xfrm>
            <a:off x="5292080" y="3861048"/>
            <a:ext cx="2016224" cy="1800200"/>
          </a:xfrm>
          <a:prstGeom prst="line">
            <a:avLst/>
          </a:prstGeom>
          <a:ln w="28575">
            <a:prstDash val="sysDash"/>
          </a:ln>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70" name="直接连接符 69"/>
          <p:cNvCxnSpPr/>
          <p:nvPr/>
        </p:nvCxnSpPr>
        <p:spPr>
          <a:xfrm>
            <a:off x="755576" y="4581128"/>
            <a:ext cx="5328592" cy="0"/>
          </a:xfrm>
          <a:prstGeom prst="line">
            <a:avLst/>
          </a:prstGeom>
          <a:ln w="28575">
            <a:prstDash val="lgDashDotDot"/>
          </a:ln>
          <a:effectLst>
            <a:glow rad="101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71" name="直接连接符 70"/>
          <p:cNvCxnSpPr/>
          <p:nvPr/>
        </p:nvCxnSpPr>
        <p:spPr>
          <a:xfrm>
            <a:off x="755576" y="5233392"/>
            <a:ext cx="6048672" cy="0"/>
          </a:xfrm>
          <a:prstGeom prst="line">
            <a:avLst/>
          </a:prstGeom>
          <a:ln>
            <a:prstDash val="dash"/>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1331640" y="3645024"/>
            <a:ext cx="2664296" cy="2304256"/>
          </a:xfrm>
          <a:prstGeom prst="line">
            <a:avLst/>
          </a:prstGeom>
          <a:ln w="28575">
            <a:solidFill>
              <a:srgbClr val="00B0F0"/>
            </a:solidFill>
          </a:ln>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75" name="直接箭头连接符 74"/>
          <p:cNvCxnSpPr/>
          <p:nvPr/>
        </p:nvCxnSpPr>
        <p:spPr>
          <a:xfrm flipV="1">
            <a:off x="6300192" y="4941168"/>
            <a:ext cx="144016" cy="21602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flipV="1">
            <a:off x="2699792" y="4941168"/>
            <a:ext cx="144016" cy="21602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储蓄变动使</a:t>
            </a:r>
            <a:r>
              <a:rPr lang="en-US" altLang="zh-CN" dirty="0" smtClean="0"/>
              <a:t>IS</a:t>
            </a:r>
            <a:r>
              <a:rPr lang="zh-CN" altLang="en-US" dirty="0" smtClean="0"/>
              <a:t>曲线的移动</a:t>
            </a:r>
            <a:endParaRPr lang="zh-CN" altLang="en-US" dirty="0"/>
          </a:p>
        </p:txBody>
      </p:sp>
      <p:sp>
        <p:nvSpPr>
          <p:cNvPr id="4" name="日期占位符 3"/>
          <p:cNvSpPr>
            <a:spLocks noGrp="1"/>
          </p:cNvSpPr>
          <p:nvPr>
            <p:ph type="dt" sz="half" idx="10"/>
          </p:nvPr>
        </p:nvSpPr>
        <p:spPr/>
        <p:txBody>
          <a:bodyPr/>
          <a:lstStyle/>
          <a:p>
            <a:fld id="{802C7176-7FD9-49F1-8FC3-9EF1495F8F65}" type="datetime1">
              <a:rPr lang="zh-CN" altLang="en-US" smtClean="0"/>
              <a:pPr/>
              <a:t>2013-9-27</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5CD88A88-FF05-438A-9010-98B919A5FF12}" type="slidenum">
              <a:rPr lang="zh-CN" altLang="en-US" smtClean="0"/>
              <a:pPr/>
              <a:t>13</a:t>
            </a:fld>
            <a:endParaRPr lang="zh-CN" altLang="en-US"/>
          </a:p>
        </p:txBody>
      </p:sp>
      <p:cxnSp>
        <p:nvCxnSpPr>
          <p:cNvPr id="8" name="直接箭头连接符 7"/>
          <p:cNvCxnSpPr/>
          <p:nvPr/>
        </p:nvCxnSpPr>
        <p:spPr>
          <a:xfrm>
            <a:off x="755576" y="3212976"/>
            <a:ext cx="3456384"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5004048" y="3212976"/>
            <a:ext cx="3456384"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a:off x="772344" y="6301328"/>
            <a:ext cx="3456384"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a:off x="4932040" y="6309320"/>
            <a:ext cx="3456384"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a:xfrm flipV="1">
            <a:off x="755576" y="3645024"/>
            <a:ext cx="0" cy="266429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flipV="1">
            <a:off x="4932040" y="3771880"/>
            <a:ext cx="30088" cy="253744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flipV="1">
            <a:off x="755576" y="836712"/>
            <a:ext cx="21704" cy="240180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flipV="1">
            <a:off x="4982344" y="836712"/>
            <a:ext cx="21704" cy="240180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a:off x="5364088" y="4293096"/>
            <a:ext cx="2016224" cy="18002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7" name="直接连接符 26"/>
          <p:cNvCxnSpPr/>
          <p:nvPr/>
        </p:nvCxnSpPr>
        <p:spPr>
          <a:xfrm>
            <a:off x="971600" y="3933056"/>
            <a:ext cx="2664296" cy="2304256"/>
          </a:xfrm>
          <a:prstGeom prst="line">
            <a:avLst/>
          </a:prstGeom>
          <a:ln w="28575">
            <a:solidFill>
              <a:srgbClr val="00B0F0"/>
            </a:solidFill>
          </a:ln>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flipV="1">
            <a:off x="4947280" y="1223040"/>
            <a:ext cx="2160240" cy="2016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55576" y="5589240"/>
            <a:ext cx="60486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2195736" y="2132856"/>
            <a:ext cx="0" cy="4104456"/>
          </a:xfrm>
          <a:prstGeom prst="line">
            <a:avLst/>
          </a:prstGeom>
          <a:ln w="28575">
            <a:prstDash val="lgDashDotDot"/>
          </a:ln>
        </p:spPr>
        <p:style>
          <a:lnRef idx="1">
            <a:schemeClr val="accent2"/>
          </a:lnRef>
          <a:fillRef idx="0">
            <a:schemeClr val="accent2"/>
          </a:fillRef>
          <a:effectRef idx="0">
            <a:schemeClr val="accent2"/>
          </a:effectRef>
          <a:fontRef idx="minor">
            <a:schemeClr val="tx1"/>
          </a:fontRef>
        </p:style>
      </p:cxnSp>
      <p:cxnSp>
        <p:nvCxnSpPr>
          <p:cNvPr id="35" name="直接连接符 34"/>
          <p:cNvCxnSpPr/>
          <p:nvPr/>
        </p:nvCxnSpPr>
        <p:spPr>
          <a:xfrm flipV="1">
            <a:off x="6804248" y="1484784"/>
            <a:ext cx="72008" cy="482453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755576" y="1484784"/>
            <a:ext cx="6120680" cy="262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899592" y="1124744"/>
            <a:ext cx="2448272" cy="2088232"/>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44" name="直接连接符 43"/>
          <p:cNvCxnSpPr/>
          <p:nvPr/>
        </p:nvCxnSpPr>
        <p:spPr>
          <a:xfrm flipV="1">
            <a:off x="2843808" y="1484784"/>
            <a:ext cx="72008" cy="482453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01296" y="4971648"/>
            <a:ext cx="5328592" cy="0"/>
          </a:xfrm>
          <a:prstGeom prst="line">
            <a:avLst/>
          </a:prstGeom>
          <a:ln w="28575">
            <a:prstDash val="lgDashDotDot"/>
          </a:ln>
        </p:spPr>
        <p:style>
          <a:lnRef idx="1">
            <a:schemeClr val="accent2"/>
          </a:lnRef>
          <a:fillRef idx="0">
            <a:schemeClr val="accent2"/>
          </a:fillRef>
          <a:effectRef idx="0">
            <a:schemeClr val="accent2"/>
          </a:effectRef>
          <a:fontRef idx="minor">
            <a:schemeClr val="tx1"/>
          </a:fontRef>
        </p:style>
      </p:cxnSp>
      <p:cxnSp>
        <p:nvCxnSpPr>
          <p:cNvPr id="49" name="直接连接符 48"/>
          <p:cNvCxnSpPr/>
          <p:nvPr/>
        </p:nvCxnSpPr>
        <p:spPr>
          <a:xfrm>
            <a:off x="827584" y="2132856"/>
            <a:ext cx="5328592" cy="0"/>
          </a:xfrm>
          <a:prstGeom prst="line">
            <a:avLst/>
          </a:prstGeom>
          <a:ln w="28575">
            <a:prstDash val="lgDashDotDot"/>
          </a:ln>
        </p:spPr>
        <p:style>
          <a:lnRef idx="1">
            <a:schemeClr val="accent2"/>
          </a:lnRef>
          <a:fillRef idx="0">
            <a:schemeClr val="accent2"/>
          </a:fillRef>
          <a:effectRef idx="0">
            <a:schemeClr val="accent2"/>
          </a:effectRef>
          <a:fontRef idx="minor">
            <a:schemeClr val="tx1"/>
          </a:fontRef>
        </p:style>
      </p:cxnSp>
      <p:cxnSp>
        <p:nvCxnSpPr>
          <p:cNvPr id="50" name="直接连接符 49"/>
          <p:cNvCxnSpPr/>
          <p:nvPr/>
        </p:nvCxnSpPr>
        <p:spPr>
          <a:xfrm flipV="1">
            <a:off x="6084168" y="2132856"/>
            <a:ext cx="72008" cy="4129608"/>
          </a:xfrm>
          <a:prstGeom prst="line">
            <a:avLst/>
          </a:prstGeom>
          <a:ln w="28575">
            <a:prstDash val="lgDashDotDot"/>
          </a:ln>
        </p:spPr>
        <p:style>
          <a:lnRef idx="1">
            <a:schemeClr val="accent2"/>
          </a:lnRef>
          <a:fillRef idx="0">
            <a:schemeClr val="accent2"/>
          </a:fillRef>
          <a:effectRef idx="0">
            <a:schemeClr val="accent2"/>
          </a:effectRef>
          <a:fontRef idx="minor">
            <a:schemeClr val="tx1"/>
          </a:fontRef>
        </p:style>
      </p:cxnSp>
      <p:sp>
        <p:nvSpPr>
          <p:cNvPr id="58" name="TextBox 57"/>
          <p:cNvSpPr txBox="1"/>
          <p:nvPr/>
        </p:nvSpPr>
        <p:spPr>
          <a:xfrm>
            <a:off x="7020272" y="1052736"/>
            <a:ext cx="504056" cy="400110"/>
          </a:xfrm>
          <a:prstGeom prst="rect">
            <a:avLst/>
          </a:prstGeom>
          <a:noFill/>
        </p:spPr>
        <p:txBody>
          <a:bodyPr wrap="square" rtlCol="0">
            <a:spAutoFit/>
          </a:bodyPr>
          <a:lstStyle/>
          <a:p>
            <a:r>
              <a:rPr lang="en-US" altLang="zh-CN" sz="2000" b="1" dirty="0" smtClean="0"/>
              <a:t>S=I</a:t>
            </a:r>
            <a:endParaRPr lang="zh-CN" altLang="en-US" sz="2000" b="1" dirty="0"/>
          </a:p>
        </p:txBody>
      </p:sp>
      <p:sp>
        <p:nvSpPr>
          <p:cNvPr id="59" name="TextBox 58"/>
          <p:cNvSpPr txBox="1"/>
          <p:nvPr/>
        </p:nvSpPr>
        <p:spPr>
          <a:xfrm>
            <a:off x="8460432" y="2996952"/>
            <a:ext cx="504056" cy="400110"/>
          </a:xfrm>
          <a:prstGeom prst="rect">
            <a:avLst/>
          </a:prstGeom>
          <a:noFill/>
        </p:spPr>
        <p:txBody>
          <a:bodyPr wrap="square" rtlCol="0">
            <a:spAutoFit/>
          </a:bodyPr>
          <a:lstStyle/>
          <a:p>
            <a:r>
              <a:rPr lang="en-US" altLang="zh-CN" sz="2000" b="1" dirty="0" smtClean="0"/>
              <a:t>I</a:t>
            </a:r>
            <a:endParaRPr lang="zh-CN" altLang="en-US" sz="2000" b="1" dirty="0"/>
          </a:p>
        </p:txBody>
      </p:sp>
      <p:sp>
        <p:nvSpPr>
          <p:cNvPr id="60" name="TextBox 59"/>
          <p:cNvSpPr txBox="1"/>
          <p:nvPr/>
        </p:nvSpPr>
        <p:spPr>
          <a:xfrm>
            <a:off x="8388424" y="6093296"/>
            <a:ext cx="504056" cy="400110"/>
          </a:xfrm>
          <a:prstGeom prst="rect">
            <a:avLst/>
          </a:prstGeom>
          <a:noFill/>
        </p:spPr>
        <p:txBody>
          <a:bodyPr wrap="square" rtlCol="0">
            <a:spAutoFit/>
          </a:bodyPr>
          <a:lstStyle/>
          <a:p>
            <a:r>
              <a:rPr lang="en-US" altLang="zh-CN" sz="2000" b="1" dirty="0" smtClean="0"/>
              <a:t>I</a:t>
            </a:r>
            <a:endParaRPr lang="zh-CN" altLang="en-US" sz="2000" b="1" dirty="0"/>
          </a:p>
        </p:txBody>
      </p:sp>
      <p:sp>
        <p:nvSpPr>
          <p:cNvPr id="61" name="TextBox 60"/>
          <p:cNvSpPr txBox="1"/>
          <p:nvPr/>
        </p:nvSpPr>
        <p:spPr>
          <a:xfrm>
            <a:off x="4716016" y="764704"/>
            <a:ext cx="504056" cy="400110"/>
          </a:xfrm>
          <a:prstGeom prst="rect">
            <a:avLst/>
          </a:prstGeom>
          <a:noFill/>
        </p:spPr>
        <p:txBody>
          <a:bodyPr wrap="square" rtlCol="0">
            <a:spAutoFit/>
          </a:bodyPr>
          <a:lstStyle/>
          <a:p>
            <a:r>
              <a:rPr lang="en-US" altLang="zh-CN" sz="2000" b="1" dirty="0" smtClean="0"/>
              <a:t>S</a:t>
            </a:r>
            <a:endParaRPr lang="zh-CN" altLang="en-US" sz="2000" b="1" dirty="0"/>
          </a:p>
        </p:txBody>
      </p:sp>
      <p:sp>
        <p:nvSpPr>
          <p:cNvPr id="62" name="TextBox 61"/>
          <p:cNvSpPr txBox="1"/>
          <p:nvPr/>
        </p:nvSpPr>
        <p:spPr>
          <a:xfrm>
            <a:off x="467544" y="764704"/>
            <a:ext cx="504056" cy="400110"/>
          </a:xfrm>
          <a:prstGeom prst="rect">
            <a:avLst/>
          </a:prstGeom>
          <a:noFill/>
        </p:spPr>
        <p:txBody>
          <a:bodyPr wrap="square" rtlCol="0">
            <a:spAutoFit/>
          </a:bodyPr>
          <a:lstStyle/>
          <a:p>
            <a:r>
              <a:rPr lang="en-US" altLang="zh-CN" sz="2000" b="1" dirty="0" smtClean="0"/>
              <a:t>S</a:t>
            </a:r>
            <a:endParaRPr lang="zh-CN" altLang="en-US" sz="2000" b="1" dirty="0"/>
          </a:p>
        </p:txBody>
      </p:sp>
      <p:sp>
        <p:nvSpPr>
          <p:cNvPr id="63" name="TextBox 62"/>
          <p:cNvSpPr txBox="1"/>
          <p:nvPr/>
        </p:nvSpPr>
        <p:spPr>
          <a:xfrm>
            <a:off x="4716016" y="3212976"/>
            <a:ext cx="504056" cy="400110"/>
          </a:xfrm>
          <a:prstGeom prst="rect">
            <a:avLst/>
          </a:prstGeom>
          <a:noFill/>
        </p:spPr>
        <p:txBody>
          <a:bodyPr wrap="square" rtlCol="0">
            <a:spAutoFit/>
          </a:bodyPr>
          <a:lstStyle/>
          <a:p>
            <a:r>
              <a:rPr lang="en-US" altLang="zh-CN" sz="2000" b="1" dirty="0" smtClean="0"/>
              <a:t>0</a:t>
            </a:r>
            <a:endParaRPr lang="zh-CN" altLang="en-US" sz="2000" b="1" dirty="0"/>
          </a:p>
        </p:txBody>
      </p:sp>
      <p:sp>
        <p:nvSpPr>
          <p:cNvPr id="64" name="TextBox 63"/>
          <p:cNvSpPr txBox="1"/>
          <p:nvPr/>
        </p:nvSpPr>
        <p:spPr>
          <a:xfrm>
            <a:off x="4644008" y="6237312"/>
            <a:ext cx="504056" cy="400110"/>
          </a:xfrm>
          <a:prstGeom prst="rect">
            <a:avLst/>
          </a:prstGeom>
          <a:noFill/>
        </p:spPr>
        <p:txBody>
          <a:bodyPr wrap="square" rtlCol="0">
            <a:spAutoFit/>
          </a:bodyPr>
          <a:lstStyle/>
          <a:p>
            <a:r>
              <a:rPr lang="en-US" altLang="zh-CN" sz="2000" b="1" dirty="0" smtClean="0"/>
              <a:t>0</a:t>
            </a:r>
            <a:endParaRPr lang="zh-CN" altLang="en-US" sz="2000" b="1" dirty="0"/>
          </a:p>
        </p:txBody>
      </p:sp>
      <p:sp>
        <p:nvSpPr>
          <p:cNvPr id="65" name="TextBox 64"/>
          <p:cNvSpPr txBox="1"/>
          <p:nvPr/>
        </p:nvSpPr>
        <p:spPr>
          <a:xfrm>
            <a:off x="539552" y="3140968"/>
            <a:ext cx="504056" cy="400110"/>
          </a:xfrm>
          <a:prstGeom prst="rect">
            <a:avLst/>
          </a:prstGeom>
          <a:noFill/>
        </p:spPr>
        <p:txBody>
          <a:bodyPr wrap="square" rtlCol="0">
            <a:spAutoFit/>
          </a:bodyPr>
          <a:lstStyle/>
          <a:p>
            <a:r>
              <a:rPr lang="en-US" altLang="zh-CN" sz="2000" b="1" dirty="0" smtClean="0"/>
              <a:t>0</a:t>
            </a:r>
            <a:endParaRPr lang="zh-CN" altLang="en-US" sz="2000" b="1" dirty="0"/>
          </a:p>
        </p:txBody>
      </p:sp>
      <p:sp>
        <p:nvSpPr>
          <p:cNvPr id="66" name="TextBox 65"/>
          <p:cNvSpPr txBox="1"/>
          <p:nvPr/>
        </p:nvSpPr>
        <p:spPr>
          <a:xfrm>
            <a:off x="539552" y="6237312"/>
            <a:ext cx="360040" cy="400110"/>
          </a:xfrm>
          <a:prstGeom prst="rect">
            <a:avLst/>
          </a:prstGeom>
          <a:noFill/>
        </p:spPr>
        <p:txBody>
          <a:bodyPr wrap="square" rtlCol="0">
            <a:spAutoFit/>
          </a:bodyPr>
          <a:lstStyle/>
          <a:p>
            <a:r>
              <a:rPr lang="en-US" altLang="zh-CN" sz="2000" b="1" dirty="0" smtClean="0"/>
              <a:t>0</a:t>
            </a:r>
            <a:endParaRPr lang="zh-CN" altLang="en-US" sz="2000" b="1" dirty="0"/>
          </a:p>
        </p:txBody>
      </p:sp>
      <p:graphicFrame>
        <p:nvGraphicFramePr>
          <p:cNvPr id="67" name="对象 66"/>
          <p:cNvGraphicFramePr>
            <a:graphicFrameLocks noChangeAspect="1"/>
          </p:cNvGraphicFramePr>
          <p:nvPr/>
        </p:nvGraphicFramePr>
        <p:xfrm>
          <a:off x="3003064" y="6246499"/>
          <a:ext cx="289875" cy="474341"/>
        </p:xfrm>
        <a:graphic>
          <a:graphicData uri="http://schemas.openxmlformats.org/presentationml/2006/ole">
            <p:oleObj spid="_x0000_s25602" name="Equation" r:id="rId3" imgW="139680" imgH="228600" progId="Equation.DSMT4">
              <p:embed/>
            </p:oleObj>
          </a:graphicData>
        </a:graphic>
      </p:graphicFrame>
      <p:graphicFrame>
        <p:nvGraphicFramePr>
          <p:cNvPr id="21507" name="Object 3"/>
          <p:cNvGraphicFramePr>
            <a:graphicFrameLocks noChangeAspect="1"/>
          </p:cNvGraphicFramePr>
          <p:nvPr/>
        </p:nvGraphicFramePr>
        <p:xfrm>
          <a:off x="3419872" y="3140968"/>
          <a:ext cx="368300" cy="495300"/>
        </p:xfrm>
        <a:graphic>
          <a:graphicData uri="http://schemas.openxmlformats.org/presentationml/2006/ole">
            <p:oleObj spid="_x0000_s25603" name="Equation" r:id="rId4" imgW="177480" imgH="241200" progId="Equation.DSMT4">
              <p:embed/>
            </p:oleObj>
          </a:graphicData>
        </a:graphic>
      </p:graphicFrame>
      <p:graphicFrame>
        <p:nvGraphicFramePr>
          <p:cNvPr id="21508" name="Object 4"/>
          <p:cNvGraphicFramePr>
            <a:graphicFrameLocks noChangeAspect="1"/>
          </p:cNvGraphicFramePr>
          <p:nvPr/>
        </p:nvGraphicFramePr>
        <p:xfrm>
          <a:off x="6873775" y="3140968"/>
          <a:ext cx="290513" cy="474663"/>
        </p:xfrm>
        <a:graphic>
          <a:graphicData uri="http://schemas.openxmlformats.org/presentationml/2006/ole">
            <p:oleObj spid="_x0000_s25604" name="Equation" r:id="rId5" imgW="139680" imgH="228600" progId="Equation.DSMT4">
              <p:embed/>
            </p:oleObj>
          </a:graphicData>
        </a:graphic>
      </p:graphicFrame>
      <p:graphicFrame>
        <p:nvGraphicFramePr>
          <p:cNvPr id="21509" name="Object 5"/>
          <p:cNvGraphicFramePr>
            <a:graphicFrameLocks noChangeAspect="1"/>
          </p:cNvGraphicFramePr>
          <p:nvPr/>
        </p:nvGraphicFramePr>
        <p:xfrm>
          <a:off x="2256696" y="6241504"/>
          <a:ext cx="344487" cy="474663"/>
        </p:xfrm>
        <a:graphic>
          <a:graphicData uri="http://schemas.openxmlformats.org/presentationml/2006/ole">
            <p:oleObj spid="_x0000_s25605" name="Equation" r:id="rId6" imgW="164880" imgH="228600" progId="Equation.DSMT4">
              <p:embed/>
            </p:oleObj>
          </a:graphicData>
        </a:graphic>
      </p:graphicFrame>
      <p:graphicFrame>
        <p:nvGraphicFramePr>
          <p:cNvPr id="21510" name="Object 6"/>
          <p:cNvGraphicFramePr>
            <a:graphicFrameLocks noChangeAspect="1"/>
          </p:cNvGraphicFramePr>
          <p:nvPr/>
        </p:nvGraphicFramePr>
        <p:xfrm>
          <a:off x="2137440" y="3152016"/>
          <a:ext cx="344488" cy="474663"/>
        </p:xfrm>
        <a:graphic>
          <a:graphicData uri="http://schemas.openxmlformats.org/presentationml/2006/ole">
            <p:oleObj spid="_x0000_s25606" name="Equation" r:id="rId7" imgW="164880" imgH="228600" progId="Equation.DSMT4">
              <p:embed/>
            </p:oleObj>
          </a:graphicData>
        </a:graphic>
      </p:graphicFrame>
      <p:graphicFrame>
        <p:nvGraphicFramePr>
          <p:cNvPr id="21511" name="Object 7"/>
          <p:cNvGraphicFramePr>
            <a:graphicFrameLocks noChangeAspect="1"/>
          </p:cNvGraphicFramePr>
          <p:nvPr/>
        </p:nvGraphicFramePr>
        <p:xfrm>
          <a:off x="5796136" y="3140968"/>
          <a:ext cx="315912" cy="474662"/>
        </p:xfrm>
        <a:graphic>
          <a:graphicData uri="http://schemas.openxmlformats.org/presentationml/2006/ole">
            <p:oleObj spid="_x0000_s25607" name="Equation" r:id="rId8" imgW="152280" imgH="228600" progId="Equation.DSMT4">
              <p:embed/>
            </p:oleObj>
          </a:graphicData>
        </a:graphic>
      </p:graphicFrame>
      <p:graphicFrame>
        <p:nvGraphicFramePr>
          <p:cNvPr id="21512" name="Object 8"/>
          <p:cNvGraphicFramePr>
            <a:graphicFrameLocks noChangeAspect="1"/>
          </p:cNvGraphicFramePr>
          <p:nvPr/>
        </p:nvGraphicFramePr>
        <p:xfrm>
          <a:off x="6660232" y="6266705"/>
          <a:ext cx="290513" cy="474663"/>
        </p:xfrm>
        <a:graphic>
          <a:graphicData uri="http://schemas.openxmlformats.org/presentationml/2006/ole">
            <p:oleObj spid="_x0000_s25608" name="Equation" r:id="rId9" imgW="139680" imgH="228600" progId="Equation.DSMT4">
              <p:embed/>
            </p:oleObj>
          </a:graphicData>
        </a:graphic>
      </p:graphicFrame>
      <p:graphicFrame>
        <p:nvGraphicFramePr>
          <p:cNvPr id="21513" name="Object 9"/>
          <p:cNvGraphicFramePr>
            <a:graphicFrameLocks noChangeAspect="1"/>
          </p:cNvGraphicFramePr>
          <p:nvPr/>
        </p:nvGraphicFramePr>
        <p:xfrm>
          <a:off x="5940152" y="6266706"/>
          <a:ext cx="315912" cy="474662"/>
        </p:xfrm>
        <a:graphic>
          <a:graphicData uri="http://schemas.openxmlformats.org/presentationml/2006/ole">
            <p:oleObj spid="_x0000_s25609" name="Equation" r:id="rId10" imgW="152280" imgH="228600" progId="Equation.DSMT4">
              <p:embed/>
            </p:oleObj>
          </a:graphicData>
        </a:graphic>
      </p:graphicFrame>
      <p:graphicFrame>
        <p:nvGraphicFramePr>
          <p:cNvPr id="21514" name="Object 10"/>
          <p:cNvGraphicFramePr>
            <a:graphicFrameLocks noChangeAspect="1"/>
          </p:cNvGraphicFramePr>
          <p:nvPr/>
        </p:nvGraphicFramePr>
        <p:xfrm>
          <a:off x="4716016" y="4826546"/>
          <a:ext cx="287338" cy="474662"/>
        </p:xfrm>
        <a:graphic>
          <a:graphicData uri="http://schemas.openxmlformats.org/presentationml/2006/ole">
            <p:oleObj spid="_x0000_s25610" name="Equation" r:id="rId11" imgW="139680" imgH="228600" progId="Equation.DSMT4">
              <p:embed/>
            </p:oleObj>
          </a:graphicData>
        </a:graphic>
      </p:graphicFrame>
      <p:graphicFrame>
        <p:nvGraphicFramePr>
          <p:cNvPr id="21515" name="Object 11"/>
          <p:cNvGraphicFramePr>
            <a:graphicFrameLocks noChangeAspect="1"/>
          </p:cNvGraphicFramePr>
          <p:nvPr/>
        </p:nvGraphicFramePr>
        <p:xfrm>
          <a:off x="4644008" y="2132856"/>
          <a:ext cx="368300" cy="474662"/>
        </p:xfrm>
        <a:graphic>
          <a:graphicData uri="http://schemas.openxmlformats.org/presentationml/2006/ole">
            <p:oleObj spid="_x0000_s25611" name="Equation" r:id="rId12" imgW="177480" imgH="228600" progId="Equation.DSMT4">
              <p:embed/>
            </p:oleObj>
          </a:graphicData>
        </a:graphic>
      </p:graphicFrame>
      <p:graphicFrame>
        <p:nvGraphicFramePr>
          <p:cNvPr id="21516" name="Object 12"/>
          <p:cNvGraphicFramePr>
            <a:graphicFrameLocks noChangeAspect="1"/>
          </p:cNvGraphicFramePr>
          <p:nvPr/>
        </p:nvGraphicFramePr>
        <p:xfrm>
          <a:off x="395536" y="1916832"/>
          <a:ext cx="368300" cy="474662"/>
        </p:xfrm>
        <a:graphic>
          <a:graphicData uri="http://schemas.openxmlformats.org/presentationml/2006/ole">
            <p:oleObj spid="_x0000_s25612" name="Equation" r:id="rId13" imgW="177480" imgH="228600" progId="Equation.DSMT4">
              <p:embed/>
            </p:oleObj>
          </a:graphicData>
        </a:graphic>
      </p:graphicFrame>
      <p:graphicFrame>
        <p:nvGraphicFramePr>
          <p:cNvPr id="21517" name="Object 13"/>
          <p:cNvGraphicFramePr>
            <a:graphicFrameLocks noChangeAspect="1"/>
          </p:cNvGraphicFramePr>
          <p:nvPr/>
        </p:nvGraphicFramePr>
        <p:xfrm>
          <a:off x="467544" y="1268760"/>
          <a:ext cx="341312" cy="474662"/>
        </p:xfrm>
        <a:graphic>
          <a:graphicData uri="http://schemas.openxmlformats.org/presentationml/2006/ole">
            <p:oleObj spid="_x0000_s25613" name="Equation" r:id="rId14" imgW="164880" imgH="228600" progId="Equation.DSMT4">
              <p:embed/>
            </p:oleObj>
          </a:graphicData>
        </a:graphic>
      </p:graphicFrame>
      <p:graphicFrame>
        <p:nvGraphicFramePr>
          <p:cNvPr id="21518" name="Object 14"/>
          <p:cNvGraphicFramePr>
            <a:graphicFrameLocks noChangeAspect="1"/>
          </p:cNvGraphicFramePr>
          <p:nvPr/>
        </p:nvGraphicFramePr>
        <p:xfrm>
          <a:off x="4644008" y="1124744"/>
          <a:ext cx="341312" cy="474662"/>
        </p:xfrm>
        <a:graphic>
          <a:graphicData uri="http://schemas.openxmlformats.org/presentationml/2006/ole">
            <p:oleObj spid="_x0000_s25614" name="Equation" r:id="rId15" imgW="164880" imgH="228600" progId="Equation.DSMT4">
              <p:embed/>
            </p:oleObj>
          </a:graphicData>
        </a:graphic>
      </p:graphicFrame>
      <p:graphicFrame>
        <p:nvGraphicFramePr>
          <p:cNvPr id="21519" name="Object 15"/>
          <p:cNvGraphicFramePr>
            <a:graphicFrameLocks noChangeAspect="1"/>
          </p:cNvGraphicFramePr>
          <p:nvPr/>
        </p:nvGraphicFramePr>
        <p:xfrm>
          <a:off x="4670102" y="5474618"/>
          <a:ext cx="261938" cy="474662"/>
        </p:xfrm>
        <a:graphic>
          <a:graphicData uri="http://schemas.openxmlformats.org/presentationml/2006/ole">
            <p:oleObj spid="_x0000_s25615" name="Equation" r:id="rId16" imgW="126720" imgH="228600" progId="Equation.DSMT4">
              <p:embed/>
            </p:oleObj>
          </a:graphicData>
        </a:graphic>
      </p:graphicFrame>
      <p:graphicFrame>
        <p:nvGraphicFramePr>
          <p:cNvPr id="21520" name="Object 16"/>
          <p:cNvGraphicFramePr>
            <a:graphicFrameLocks noChangeAspect="1"/>
          </p:cNvGraphicFramePr>
          <p:nvPr/>
        </p:nvGraphicFramePr>
        <p:xfrm>
          <a:off x="467544" y="5301208"/>
          <a:ext cx="261938" cy="474662"/>
        </p:xfrm>
        <a:graphic>
          <a:graphicData uri="http://schemas.openxmlformats.org/presentationml/2006/ole">
            <p:oleObj spid="_x0000_s25616" name="Equation" r:id="rId17" imgW="126720" imgH="228600" progId="Equation.DSMT4">
              <p:embed/>
            </p:oleObj>
          </a:graphicData>
        </a:graphic>
      </p:graphicFrame>
      <p:graphicFrame>
        <p:nvGraphicFramePr>
          <p:cNvPr id="21521" name="Object 17"/>
          <p:cNvGraphicFramePr>
            <a:graphicFrameLocks noChangeAspect="1"/>
          </p:cNvGraphicFramePr>
          <p:nvPr/>
        </p:nvGraphicFramePr>
        <p:xfrm>
          <a:off x="2699792" y="5517232"/>
          <a:ext cx="366712" cy="474663"/>
        </p:xfrm>
        <a:graphic>
          <a:graphicData uri="http://schemas.openxmlformats.org/presentationml/2006/ole">
            <p:oleObj spid="_x0000_s25617" name="Equation" r:id="rId18" imgW="177480" imgH="228600" progId="Equation.DSMT4">
              <p:embed/>
            </p:oleObj>
          </a:graphicData>
        </a:graphic>
      </p:graphicFrame>
      <p:graphicFrame>
        <p:nvGraphicFramePr>
          <p:cNvPr id="21522" name="Object 18"/>
          <p:cNvGraphicFramePr>
            <a:graphicFrameLocks noChangeAspect="1"/>
          </p:cNvGraphicFramePr>
          <p:nvPr/>
        </p:nvGraphicFramePr>
        <p:xfrm>
          <a:off x="467544" y="4725144"/>
          <a:ext cx="287338" cy="474662"/>
        </p:xfrm>
        <a:graphic>
          <a:graphicData uri="http://schemas.openxmlformats.org/presentationml/2006/ole">
            <p:oleObj spid="_x0000_s25618" name="Equation" r:id="rId19" imgW="139680" imgH="228600" progId="Equation.DSMT4">
              <p:embed/>
            </p:oleObj>
          </a:graphicData>
        </a:graphic>
      </p:graphicFrame>
      <p:graphicFrame>
        <p:nvGraphicFramePr>
          <p:cNvPr id="21525" name="Object 21"/>
          <p:cNvGraphicFramePr>
            <a:graphicFrameLocks noChangeAspect="1"/>
          </p:cNvGraphicFramePr>
          <p:nvPr/>
        </p:nvGraphicFramePr>
        <p:xfrm>
          <a:off x="7020272" y="5517232"/>
          <a:ext cx="1281113" cy="368300"/>
        </p:xfrm>
        <a:graphic>
          <a:graphicData uri="http://schemas.openxmlformats.org/presentationml/2006/ole">
            <p:oleObj spid="_x0000_s25621" name="Equation" r:id="rId20" imgW="622080" imgH="177480" progId="Equation.DSMT4">
              <p:embed/>
            </p:oleObj>
          </a:graphicData>
        </a:graphic>
      </p:graphicFrame>
      <p:graphicFrame>
        <p:nvGraphicFramePr>
          <p:cNvPr id="21526" name="Object 22"/>
          <p:cNvGraphicFramePr>
            <a:graphicFrameLocks noChangeAspect="1"/>
          </p:cNvGraphicFramePr>
          <p:nvPr/>
        </p:nvGraphicFramePr>
        <p:xfrm>
          <a:off x="2123728" y="4869160"/>
          <a:ext cx="392113" cy="474662"/>
        </p:xfrm>
        <a:graphic>
          <a:graphicData uri="http://schemas.openxmlformats.org/presentationml/2006/ole">
            <p:oleObj spid="_x0000_s25622" name="Equation" r:id="rId21" imgW="190440" imgH="228600" progId="Equation.DSMT4">
              <p:embed/>
            </p:oleObj>
          </a:graphicData>
        </a:graphic>
      </p:graphicFrame>
      <p:graphicFrame>
        <p:nvGraphicFramePr>
          <p:cNvPr id="21527" name="Object 23"/>
          <p:cNvGraphicFramePr>
            <a:graphicFrameLocks noChangeAspect="1"/>
          </p:cNvGraphicFramePr>
          <p:nvPr/>
        </p:nvGraphicFramePr>
        <p:xfrm>
          <a:off x="1907704" y="908720"/>
          <a:ext cx="1411288" cy="474663"/>
        </p:xfrm>
        <a:graphic>
          <a:graphicData uri="http://schemas.openxmlformats.org/presentationml/2006/ole">
            <p:oleObj spid="_x0000_s25623" name="Equation" r:id="rId22" imgW="685800" imgH="228600" progId="Equation.DSMT4">
              <p:embed/>
            </p:oleObj>
          </a:graphicData>
        </a:graphic>
      </p:graphicFrame>
      <p:sp>
        <p:nvSpPr>
          <p:cNvPr id="89" name="TextBox 88"/>
          <p:cNvSpPr txBox="1"/>
          <p:nvPr/>
        </p:nvSpPr>
        <p:spPr>
          <a:xfrm>
            <a:off x="395536" y="3429000"/>
            <a:ext cx="360040" cy="400110"/>
          </a:xfrm>
          <a:prstGeom prst="rect">
            <a:avLst/>
          </a:prstGeom>
          <a:noFill/>
        </p:spPr>
        <p:txBody>
          <a:bodyPr wrap="square" rtlCol="0">
            <a:spAutoFit/>
          </a:bodyPr>
          <a:lstStyle/>
          <a:p>
            <a:r>
              <a:rPr lang="en-US" altLang="zh-CN" sz="2000" b="1" dirty="0" smtClean="0"/>
              <a:t>r</a:t>
            </a:r>
            <a:endParaRPr lang="zh-CN" altLang="en-US" sz="2000" b="1" dirty="0"/>
          </a:p>
        </p:txBody>
      </p:sp>
      <p:sp>
        <p:nvSpPr>
          <p:cNvPr id="90" name="TextBox 89"/>
          <p:cNvSpPr txBox="1"/>
          <p:nvPr/>
        </p:nvSpPr>
        <p:spPr>
          <a:xfrm>
            <a:off x="4572000" y="3645024"/>
            <a:ext cx="360040" cy="400110"/>
          </a:xfrm>
          <a:prstGeom prst="rect">
            <a:avLst/>
          </a:prstGeom>
          <a:noFill/>
        </p:spPr>
        <p:txBody>
          <a:bodyPr wrap="square" rtlCol="0">
            <a:spAutoFit/>
          </a:bodyPr>
          <a:lstStyle/>
          <a:p>
            <a:r>
              <a:rPr lang="en-US" altLang="zh-CN" sz="2000" b="1" dirty="0" smtClean="0"/>
              <a:t>r</a:t>
            </a:r>
            <a:endParaRPr lang="zh-CN" altLang="en-US" sz="2000" b="1" dirty="0"/>
          </a:p>
        </p:txBody>
      </p:sp>
      <p:sp>
        <p:nvSpPr>
          <p:cNvPr id="91" name="TextBox 90"/>
          <p:cNvSpPr txBox="1"/>
          <p:nvPr/>
        </p:nvSpPr>
        <p:spPr>
          <a:xfrm>
            <a:off x="4211960" y="3068960"/>
            <a:ext cx="360040" cy="400110"/>
          </a:xfrm>
          <a:prstGeom prst="rect">
            <a:avLst/>
          </a:prstGeom>
          <a:noFill/>
        </p:spPr>
        <p:txBody>
          <a:bodyPr wrap="square" rtlCol="0">
            <a:spAutoFit/>
          </a:bodyPr>
          <a:lstStyle/>
          <a:p>
            <a:r>
              <a:rPr lang="en-US" altLang="zh-CN" sz="2000" b="1" dirty="0" smtClean="0"/>
              <a:t>y</a:t>
            </a:r>
            <a:endParaRPr lang="zh-CN" altLang="en-US" sz="2000" b="1" dirty="0"/>
          </a:p>
        </p:txBody>
      </p:sp>
      <p:sp>
        <p:nvSpPr>
          <p:cNvPr id="92" name="TextBox 91"/>
          <p:cNvSpPr txBox="1"/>
          <p:nvPr/>
        </p:nvSpPr>
        <p:spPr>
          <a:xfrm>
            <a:off x="4211960" y="6093296"/>
            <a:ext cx="360040" cy="400110"/>
          </a:xfrm>
          <a:prstGeom prst="rect">
            <a:avLst/>
          </a:prstGeom>
          <a:noFill/>
        </p:spPr>
        <p:txBody>
          <a:bodyPr wrap="square" rtlCol="0">
            <a:spAutoFit/>
          </a:bodyPr>
          <a:lstStyle/>
          <a:p>
            <a:r>
              <a:rPr lang="en-US" altLang="zh-CN" sz="2000" b="1" dirty="0" smtClean="0"/>
              <a:t>y</a:t>
            </a:r>
            <a:endParaRPr lang="zh-CN" altLang="en-US" sz="2000" b="1" dirty="0"/>
          </a:p>
        </p:txBody>
      </p:sp>
      <p:sp>
        <p:nvSpPr>
          <p:cNvPr id="93" name="TextBox 92"/>
          <p:cNvSpPr txBox="1"/>
          <p:nvPr/>
        </p:nvSpPr>
        <p:spPr>
          <a:xfrm>
            <a:off x="1043608" y="3645024"/>
            <a:ext cx="648072" cy="400110"/>
          </a:xfrm>
          <a:prstGeom prst="rect">
            <a:avLst/>
          </a:prstGeom>
          <a:noFill/>
        </p:spPr>
        <p:txBody>
          <a:bodyPr wrap="square" rtlCol="0">
            <a:spAutoFit/>
          </a:bodyPr>
          <a:lstStyle/>
          <a:p>
            <a:r>
              <a:rPr lang="en-US" altLang="zh-CN" sz="2000" b="1" dirty="0" smtClean="0"/>
              <a:t>IS</a:t>
            </a:r>
            <a:endParaRPr lang="zh-CN" altLang="en-US" sz="2000" b="1" dirty="0"/>
          </a:p>
        </p:txBody>
      </p:sp>
      <p:sp>
        <p:nvSpPr>
          <p:cNvPr id="94" name="TextBox 93"/>
          <p:cNvSpPr txBox="1"/>
          <p:nvPr/>
        </p:nvSpPr>
        <p:spPr>
          <a:xfrm>
            <a:off x="5148064" y="3933056"/>
            <a:ext cx="648072" cy="400110"/>
          </a:xfrm>
          <a:prstGeom prst="rect">
            <a:avLst/>
          </a:prstGeom>
          <a:noFill/>
        </p:spPr>
        <p:txBody>
          <a:bodyPr wrap="square" rtlCol="0">
            <a:spAutoFit/>
          </a:bodyPr>
          <a:lstStyle/>
          <a:p>
            <a:r>
              <a:rPr lang="en-US" altLang="zh-CN" sz="2000" b="1" dirty="0" smtClean="0"/>
              <a:t>MEI</a:t>
            </a:r>
            <a:endParaRPr lang="zh-CN" altLang="en-US" sz="2000" b="1" dirty="0"/>
          </a:p>
        </p:txBody>
      </p:sp>
      <p:sp>
        <p:nvSpPr>
          <p:cNvPr id="95" name="TextBox 94"/>
          <p:cNvSpPr txBox="1"/>
          <p:nvPr/>
        </p:nvSpPr>
        <p:spPr>
          <a:xfrm>
            <a:off x="7164288" y="4581128"/>
            <a:ext cx="504056" cy="584775"/>
          </a:xfrm>
          <a:prstGeom prst="rect">
            <a:avLst/>
          </a:prstGeom>
          <a:noFill/>
        </p:spPr>
        <p:txBody>
          <a:bodyPr wrap="square" rtlCol="0">
            <a:spAutoFit/>
          </a:bodyPr>
          <a:lstStyle/>
          <a:p>
            <a:r>
              <a:rPr lang="en-US" altLang="zh-CN" sz="3200" b="1" dirty="0" smtClean="0">
                <a:solidFill>
                  <a:srgbClr val="FF0000"/>
                </a:solidFill>
              </a:rPr>
              <a:t>(I)</a:t>
            </a:r>
            <a:endParaRPr lang="zh-CN" altLang="en-US" sz="3200" b="1" dirty="0">
              <a:solidFill>
                <a:srgbClr val="FF0000"/>
              </a:solidFill>
            </a:endParaRPr>
          </a:p>
        </p:txBody>
      </p:sp>
      <p:sp>
        <p:nvSpPr>
          <p:cNvPr id="96" name="TextBox 95"/>
          <p:cNvSpPr txBox="1"/>
          <p:nvPr/>
        </p:nvSpPr>
        <p:spPr>
          <a:xfrm>
            <a:off x="3491880" y="4221088"/>
            <a:ext cx="720080" cy="584775"/>
          </a:xfrm>
          <a:prstGeom prst="rect">
            <a:avLst/>
          </a:prstGeom>
          <a:noFill/>
        </p:spPr>
        <p:txBody>
          <a:bodyPr wrap="square" rtlCol="0">
            <a:spAutoFit/>
          </a:bodyPr>
          <a:lstStyle/>
          <a:p>
            <a:r>
              <a:rPr lang="en-US" altLang="zh-CN" sz="3200" b="1" dirty="0" smtClean="0">
                <a:solidFill>
                  <a:srgbClr val="FF0000"/>
                </a:solidFill>
              </a:rPr>
              <a:t>(4)</a:t>
            </a:r>
            <a:endParaRPr lang="zh-CN" altLang="en-US" sz="3200" b="1" dirty="0">
              <a:solidFill>
                <a:srgbClr val="FF0000"/>
              </a:solidFill>
            </a:endParaRPr>
          </a:p>
        </p:txBody>
      </p:sp>
      <p:sp>
        <p:nvSpPr>
          <p:cNvPr id="97" name="TextBox 96"/>
          <p:cNvSpPr txBox="1"/>
          <p:nvPr/>
        </p:nvSpPr>
        <p:spPr>
          <a:xfrm>
            <a:off x="7164288" y="1988840"/>
            <a:ext cx="864096" cy="584775"/>
          </a:xfrm>
          <a:prstGeom prst="rect">
            <a:avLst/>
          </a:prstGeom>
          <a:noFill/>
        </p:spPr>
        <p:txBody>
          <a:bodyPr wrap="square" rtlCol="0">
            <a:spAutoFit/>
          </a:bodyPr>
          <a:lstStyle/>
          <a:p>
            <a:r>
              <a:rPr lang="en-US" altLang="zh-CN" sz="3200" b="1" dirty="0" smtClean="0">
                <a:solidFill>
                  <a:srgbClr val="FF0000"/>
                </a:solidFill>
              </a:rPr>
              <a:t>(2)</a:t>
            </a:r>
            <a:endParaRPr lang="zh-CN" altLang="en-US" sz="3200" b="1" dirty="0">
              <a:solidFill>
                <a:srgbClr val="FF0000"/>
              </a:solidFill>
            </a:endParaRPr>
          </a:p>
        </p:txBody>
      </p:sp>
      <p:sp>
        <p:nvSpPr>
          <p:cNvPr id="98" name="TextBox 97"/>
          <p:cNvSpPr txBox="1"/>
          <p:nvPr/>
        </p:nvSpPr>
        <p:spPr>
          <a:xfrm>
            <a:off x="3563888" y="2132856"/>
            <a:ext cx="720080" cy="584775"/>
          </a:xfrm>
          <a:prstGeom prst="rect">
            <a:avLst/>
          </a:prstGeom>
          <a:noFill/>
        </p:spPr>
        <p:txBody>
          <a:bodyPr wrap="square" rtlCol="0">
            <a:spAutoFit/>
          </a:bodyPr>
          <a:lstStyle/>
          <a:p>
            <a:r>
              <a:rPr lang="en-US" altLang="zh-CN" sz="3200" b="1" dirty="0" smtClean="0">
                <a:solidFill>
                  <a:srgbClr val="FF0000"/>
                </a:solidFill>
              </a:rPr>
              <a:t>(3)</a:t>
            </a:r>
            <a:endParaRPr lang="zh-CN" altLang="en-US" sz="3200" b="1" dirty="0">
              <a:solidFill>
                <a:srgbClr val="FF0000"/>
              </a:solidFill>
            </a:endParaRPr>
          </a:p>
        </p:txBody>
      </p:sp>
      <p:sp>
        <p:nvSpPr>
          <p:cNvPr id="99" name="任意多边形 98"/>
          <p:cNvSpPr/>
          <p:nvPr/>
        </p:nvSpPr>
        <p:spPr>
          <a:xfrm>
            <a:off x="5288280" y="2926080"/>
            <a:ext cx="137160" cy="289560"/>
          </a:xfrm>
          <a:custGeom>
            <a:avLst/>
            <a:gdLst>
              <a:gd name="connsiteX0" fmla="*/ 0 w 137160"/>
              <a:gd name="connsiteY0" fmla="*/ 0 h 289560"/>
              <a:gd name="connsiteX1" fmla="*/ 91440 w 137160"/>
              <a:gd name="connsiteY1" fmla="*/ 76200 h 289560"/>
              <a:gd name="connsiteX2" fmla="*/ 137160 w 137160"/>
              <a:gd name="connsiteY2" fmla="*/ 274320 h 289560"/>
              <a:gd name="connsiteX3" fmla="*/ 137160 w 137160"/>
              <a:gd name="connsiteY3" fmla="*/ 274320 h 289560"/>
              <a:gd name="connsiteX4" fmla="*/ 137160 w 137160"/>
              <a:gd name="connsiteY4" fmla="*/ 289560 h 289560"/>
              <a:gd name="connsiteX5" fmla="*/ 137160 w 137160"/>
              <a:gd name="connsiteY5" fmla="*/ 259080 h 28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60" h="289560">
                <a:moveTo>
                  <a:pt x="0" y="0"/>
                </a:moveTo>
                <a:cubicBezTo>
                  <a:pt x="34290" y="15240"/>
                  <a:pt x="68580" y="30480"/>
                  <a:pt x="91440" y="76200"/>
                </a:cubicBezTo>
                <a:cubicBezTo>
                  <a:pt x="114300" y="121920"/>
                  <a:pt x="137160" y="274320"/>
                  <a:pt x="137160" y="274320"/>
                </a:cubicBezTo>
                <a:lnTo>
                  <a:pt x="137160" y="274320"/>
                </a:lnTo>
                <a:lnTo>
                  <a:pt x="137160" y="289560"/>
                </a:lnTo>
                <a:lnTo>
                  <a:pt x="137160" y="259080"/>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TextBox 99"/>
          <p:cNvSpPr txBox="1"/>
          <p:nvPr/>
        </p:nvSpPr>
        <p:spPr>
          <a:xfrm>
            <a:off x="5436096" y="2708920"/>
            <a:ext cx="720080" cy="369332"/>
          </a:xfrm>
          <a:prstGeom prst="rect">
            <a:avLst/>
          </a:prstGeom>
          <a:noFill/>
        </p:spPr>
        <p:txBody>
          <a:bodyPr wrap="square" rtlCol="0">
            <a:spAutoFit/>
          </a:bodyPr>
          <a:lstStyle/>
          <a:p>
            <a:r>
              <a:rPr lang="en-US" altLang="zh-CN" dirty="0" smtClean="0"/>
              <a:t>45⁰</a:t>
            </a:r>
            <a:endParaRPr lang="zh-CN" altLang="en-US" dirty="0"/>
          </a:p>
        </p:txBody>
      </p:sp>
      <p:cxnSp>
        <p:nvCxnSpPr>
          <p:cNvPr id="69" name="直接连接符 68"/>
          <p:cNvCxnSpPr/>
          <p:nvPr/>
        </p:nvCxnSpPr>
        <p:spPr>
          <a:xfrm flipV="1">
            <a:off x="1475656" y="1268760"/>
            <a:ext cx="2232248" cy="1944216"/>
          </a:xfrm>
          <a:prstGeom prst="line">
            <a:avLst/>
          </a:prstGeom>
          <a:ln w="28575">
            <a:solidFill>
              <a:srgbClr val="00B050"/>
            </a:solidFill>
            <a:prstDash val="dash"/>
          </a:ln>
        </p:spPr>
        <p:style>
          <a:lnRef idx="1">
            <a:schemeClr val="accent2"/>
          </a:lnRef>
          <a:fillRef idx="0">
            <a:schemeClr val="accent2"/>
          </a:fillRef>
          <a:effectRef idx="0">
            <a:schemeClr val="accent2"/>
          </a:effectRef>
          <a:fontRef idx="minor">
            <a:schemeClr val="tx1"/>
          </a:fontRef>
        </p:style>
      </p:cxnSp>
      <p:cxnSp>
        <p:nvCxnSpPr>
          <p:cNvPr id="71" name="直接连接符 70"/>
          <p:cNvCxnSpPr/>
          <p:nvPr/>
        </p:nvCxnSpPr>
        <p:spPr>
          <a:xfrm flipV="1">
            <a:off x="3347864" y="1484784"/>
            <a:ext cx="72008" cy="482453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2699792" y="2132856"/>
            <a:ext cx="0" cy="41764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475656" y="3861048"/>
            <a:ext cx="2448272" cy="2232248"/>
          </a:xfrm>
          <a:prstGeom prst="line">
            <a:avLst/>
          </a:prstGeom>
          <a:ln w="28575">
            <a:solidFill>
              <a:srgbClr val="00B0F0"/>
            </a:solidFill>
            <a:prstDash val="dash"/>
          </a:ln>
        </p:spPr>
        <p:style>
          <a:lnRef idx="1">
            <a:schemeClr val="dk1"/>
          </a:lnRef>
          <a:fillRef idx="0">
            <a:schemeClr val="dk1"/>
          </a:fillRef>
          <a:effectRef idx="0">
            <a:schemeClr val="dk1"/>
          </a:effectRef>
          <a:fontRef idx="minor">
            <a:schemeClr val="tx1"/>
          </a:fontRef>
        </p:style>
      </p:cxnSp>
      <p:graphicFrame>
        <p:nvGraphicFramePr>
          <p:cNvPr id="25624" name="Object 24"/>
          <p:cNvGraphicFramePr>
            <a:graphicFrameLocks noChangeAspect="1"/>
          </p:cNvGraphicFramePr>
          <p:nvPr/>
        </p:nvGraphicFramePr>
        <p:xfrm>
          <a:off x="2483768" y="3221732"/>
          <a:ext cx="393700" cy="495300"/>
        </p:xfrm>
        <a:graphic>
          <a:graphicData uri="http://schemas.openxmlformats.org/presentationml/2006/ole">
            <p:oleObj spid="_x0000_s25624" name="Equation" r:id="rId23" imgW="190440" imgH="241200" progId="Equation.DSMT4">
              <p:embed/>
            </p:oleObj>
          </a:graphicData>
        </a:graphic>
      </p:graphicFrame>
      <p:graphicFrame>
        <p:nvGraphicFramePr>
          <p:cNvPr id="25625" name="Object 25"/>
          <p:cNvGraphicFramePr>
            <a:graphicFrameLocks noChangeAspect="1"/>
          </p:cNvGraphicFramePr>
          <p:nvPr/>
        </p:nvGraphicFramePr>
        <p:xfrm>
          <a:off x="2483768" y="6288414"/>
          <a:ext cx="360040" cy="452954"/>
        </p:xfrm>
        <a:graphic>
          <a:graphicData uri="http://schemas.openxmlformats.org/presentationml/2006/ole">
            <p:oleObj spid="_x0000_s25625" name="Equation" r:id="rId24" imgW="190440" imgH="241200" progId="Equation.DSMT4">
              <p:embed/>
            </p:oleObj>
          </a:graphicData>
        </a:graphic>
      </p:graphicFrame>
      <p:graphicFrame>
        <p:nvGraphicFramePr>
          <p:cNvPr id="25626" name="Object 26"/>
          <p:cNvGraphicFramePr>
            <a:graphicFrameLocks noChangeAspect="1"/>
          </p:cNvGraphicFramePr>
          <p:nvPr/>
        </p:nvGraphicFramePr>
        <p:xfrm>
          <a:off x="3275856" y="6237312"/>
          <a:ext cx="288032" cy="387354"/>
        </p:xfrm>
        <a:graphic>
          <a:graphicData uri="http://schemas.openxmlformats.org/presentationml/2006/ole">
            <p:oleObj spid="_x0000_s25626" name="Equation" r:id="rId25" imgW="177480" imgH="241200" progId="Equation.DSMT4">
              <p:embed/>
            </p:oleObj>
          </a:graphicData>
        </a:graphic>
      </p:graphicFrame>
      <p:graphicFrame>
        <p:nvGraphicFramePr>
          <p:cNvPr id="25627" name="Object 27"/>
          <p:cNvGraphicFramePr>
            <a:graphicFrameLocks noChangeAspect="1"/>
          </p:cNvGraphicFramePr>
          <p:nvPr/>
        </p:nvGraphicFramePr>
        <p:xfrm>
          <a:off x="2843808" y="3170362"/>
          <a:ext cx="288925" cy="474662"/>
        </p:xfrm>
        <a:graphic>
          <a:graphicData uri="http://schemas.openxmlformats.org/presentationml/2006/ole">
            <p:oleObj spid="_x0000_s25627" name="Equation" r:id="rId26" imgW="139680" imgH="228600" progId="Equation.DSMT4">
              <p:embed/>
            </p:oleObj>
          </a:graphicData>
        </a:graphic>
      </p:graphicFrame>
      <p:sp>
        <p:nvSpPr>
          <p:cNvPr id="80" name="矩形 79"/>
          <p:cNvSpPr/>
          <p:nvPr/>
        </p:nvSpPr>
        <p:spPr>
          <a:xfrm flipH="1">
            <a:off x="3203848" y="5445224"/>
            <a:ext cx="72009" cy="369332"/>
          </a:xfrm>
          <a:prstGeom prst="rect">
            <a:avLst/>
          </a:prstGeom>
        </p:spPr>
        <p:txBody>
          <a:bodyPr wrap="square">
            <a:spAutoFit/>
          </a:bodyPr>
          <a:lstStyle/>
          <a:p>
            <a:r>
              <a:rPr lang="zh-CN" altLang="en-US" dirty="0" smtClean="0"/>
              <a:t>●</a:t>
            </a:r>
            <a:endParaRPr lang="zh-CN" altLang="en-US" dirty="0"/>
          </a:p>
        </p:txBody>
      </p:sp>
      <p:sp>
        <p:nvSpPr>
          <p:cNvPr id="81" name="矩形 80"/>
          <p:cNvSpPr/>
          <p:nvPr/>
        </p:nvSpPr>
        <p:spPr>
          <a:xfrm flipH="1">
            <a:off x="2566824" y="4804008"/>
            <a:ext cx="72009" cy="369332"/>
          </a:xfrm>
          <a:prstGeom prst="rect">
            <a:avLst/>
          </a:prstGeom>
        </p:spPr>
        <p:txBody>
          <a:bodyPr wrap="square">
            <a:spAutoFit/>
          </a:bodyPr>
          <a:lstStyle/>
          <a:p>
            <a:r>
              <a:rPr lang="zh-CN" altLang="en-US" dirty="0" smtClean="0"/>
              <a:t>●</a:t>
            </a:r>
            <a:endParaRPr lang="zh-CN" altLang="en-US" dirty="0"/>
          </a:p>
        </p:txBody>
      </p:sp>
      <p:cxnSp>
        <p:nvCxnSpPr>
          <p:cNvPr id="83" name="直接箭头连接符 82"/>
          <p:cNvCxnSpPr/>
          <p:nvPr/>
        </p:nvCxnSpPr>
        <p:spPr>
          <a:xfrm>
            <a:off x="1475656" y="2708920"/>
            <a:ext cx="432048" cy="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1475656" y="4365104"/>
            <a:ext cx="432048"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544016" y="116632"/>
            <a:ext cx="7772400" cy="914400"/>
          </a:xfrm>
        </p:spPr>
        <p:txBody>
          <a:bodyPr/>
          <a:lstStyle/>
          <a:p>
            <a:r>
              <a:rPr lang="en-US" altLang="zh-CN" b="1">
                <a:latin typeface="楷体_GB2312" pitchFamily="49" charset="-122"/>
                <a:ea typeface="楷体_GB2312" pitchFamily="49" charset="-122"/>
              </a:rPr>
              <a:t>IS</a:t>
            </a:r>
            <a:r>
              <a:rPr lang="zh-CN" altLang="en-US" b="1">
                <a:latin typeface="楷体_GB2312" pitchFamily="49" charset="-122"/>
                <a:ea typeface="楷体_GB2312" pitchFamily="49" charset="-122"/>
              </a:rPr>
              <a:t>线的移动</a:t>
            </a:r>
          </a:p>
        </p:txBody>
      </p:sp>
      <p:sp>
        <p:nvSpPr>
          <p:cNvPr id="227331" name="Rectangle 3"/>
          <p:cNvSpPr>
            <a:spLocks noGrp="1" noChangeArrowheads="1"/>
          </p:cNvSpPr>
          <p:nvPr>
            <p:ph type="body" idx="1"/>
          </p:nvPr>
        </p:nvSpPr>
        <p:spPr>
          <a:xfrm>
            <a:off x="228600" y="1268760"/>
            <a:ext cx="3119264" cy="4968552"/>
          </a:xfrm>
        </p:spPr>
        <p:txBody>
          <a:bodyPr>
            <a:normAutofit/>
          </a:bodyPr>
          <a:lstStyle/>
          <a:p>
            <a:pPr marL="92075" indent="441325" algn="just">
              <a:lnSpc>
                <a:spcPct val="90000"/>
              </a:lnSpc>
              <a:spcBef>
                <a:spcPts val="600"/>
              </a:spcBef>
            </a:pPr>
            <a:r>
              <a:rPr lang="zh-CN" altLang="en-US" sz="2400" b="1" dirty="0">
                <a:solidFill>
                  <a:srgbClr val="C00000"/>
                </a:solidFill>
                <a:latin typeface="宋体" pitchFamily="2" charset="-122"/>
              </a:rPr>
              <a:t>利率以外影响总需求因素的变动，导致</a:t>
            </a:r>
            <a:r>
              <a:rPr lang="en-US" altLang="zh-CN" sz="2400" b="1" dirty="0">
                <a:solidFill>
                  <a:srgbClr val="C00000"/>
                </a:solidFill>
              </a:rPr>
              <a:t>IS</a:t>
            </a:r>
            <a:r>
              <a:rPr lang="zh-CN" altLang="en-US" sz="2400" b="1" dirty="0">
                <a:solidFill>
                  <a:srgbClr val="C00000"/>
                </a:solidFill>
                <a:latin typeface="宋体" pitchFamily="2" charset="-122"/>
              </a:rPr>
              <a:t>线移动，或决定</a:t>
            </a:r>
            <a:r>
              <a:rPr lang="en-US" altLang="zh-CN" sz="2400" b="1" dirty="0">
                <a:solidFill>
                  <a:srgbClr val="C00000"/>
                </a:solidFill>
              </a:rPr>
              <a:t>IS</a:t>
            </a:r>
            <a:r>
              <a:rPr lang="zh-CN" altLang="en-US" sz="2400" b="1" dirty="0">
                <a:solidFill>
                  <a:srgbClr val="C00000"/>
                </a:solidFill>
                <a:latin typeface="宋体" pitchFamily="2" charset="-122"/>
              </a:rPr>
              <a:t>线位置高低。例如，利率不变时增加政府支出，等于在每个给定利率水平下总需求都会上升一个给定数量，结果表现为</a:t>
            </a:r>
            <a:r>
              <a:rPr lang="en-US" altLang="zh-CN" sz="2400" b="1" dirty="0">
                <a:solidFill>
                  <a:srgbClr val="C00000"/>
                </a:solidFill>
                <a:latin typeface="宋体" pitchFamily="2" charset="-122"/>
              </a:rPr>
              <a:t>IS</a:t>
            </a:r>
            <a:r>
              <a:rPr lang="zh-CN" altLang="en-US" sz="2400" b="1" dirty="0">
                <a:solidFill>
                  <a:srgbClr val="C00000"/>
                </a:solidFill>
                <a:latin typeface="宋体" pitchFamily="2" charset="-122"/>
              </a:rPr>
              <a:t>曲线向右上方移动。相反，如果投资预期收益下降，会导致</a:t>
            </a:r>
            <a:r>
              <a:rPr lang="en-US" altLang="zh-CN" sz="2400" b="1" dirty="0">
                <a:solidFill>
                  <a:srgbClr val="C00000"/>
                </a:solidFill>
                <a:latin typeface="宋体" pitchFamily="2" charset="-122"/>
              </a:rPr>
              <a:t>IS</a:t>
            </a:r>
            <a:r>
              <a:rPr lang="zh-CN" altLang="en-US" sz="2400" b="1" dirty="0">
                <a:solidFill>
                  <a:srgbClr val="C00000"/>
                </a:solidFill>
                <a:latin typeface="宋体" pitchFamily="2" charset="-122"/>
              </a:rPr>
              <a:t>曲线向左下方移动。</a:t>
            </a:r>
          </a:p>
        </p:txBody>
      </p:sp>
      <p:grpSp>
        <p:nvGrpSpPr>
          <p:cNvPr id="2" name="Group 5"/>
          <p:cNvGrpSpPr>
            <a:grpSpLocks/>
          </p:cNvGrpSpPr>
          <p:nvPr/>
        </p:nvGrpSpPr>
        <p:grpSpPr bwMode="auto">
          <a:xfrm>
            <a:off x="3352800" y="1524000"/>
            <a:ext cx="5791200" cy="4876800"/>
            <a:chOff x="4317" y="9240"/>
            <a:chExt cx="5250" cy="4212"/>
          </a:xfrm>
        </p:grpSpPr>
        <p:sp>
          <p:nvSpPr>
            <p:cNvPr id="227334" name="Line 6"/>
            <p:cNvSpPr>
              <a:spLocks noChangeShapeType="1"/>
            </p:cNvSpPr>
            <p:nvPr/>
          </p:nvSpPr>
          <p:spPr bwMode="auto">
            <a:xfrm>
              <a:off x="4737" y="9396"/>
              <a:ext cx="0" cy="3432"/>
            </a:xfrm>
            <a:prstGeom prst="line">
              <a:avLst/>
            </a:prstGeom>
            <a:noFill/>
            <a:ln w="9525">
              <a:solidFill>
                <a:srgbClr val="000000"/>
              </a:solidFill>
              <a:round/>
              <a:headEnd/>
              <a:tailEnd/>
            </a:ln>
          </p:spPr>
          <p:txBody>
            <a:bodyPr/>
            <a:lstStyle/>
            <a:p>
              <a:endParaRPr lang="zh-CN" altLang="en-US"/>
            </a:p>
          </p:txBody>
        </p:sp>
        <p:sp>
          <p:nvSpPr>
            <p:cNvPr id="227335" name="Line 7"/>
            <p:cNvSpPr>
              <a:spLocks noChangeShapeType="1"/>
            </p:cNvSpPr>
            <p:nvPr/>
          </p:nvSpPr>
          <p:spPr bwMode="auto">
            <a:xfrm>
              <a:off x="4737" y="12828"/>
              <a:ext cx="4305" cy="0"/>
            </a:xfrm>
            <a:prstGeom prst="line">
              <a:avLst/>
            </a:prstGeom>
            <a:noFill/>
            <a:ln w="9525">
              <a:solidFill>
                <a:srgbClr val="000000"/>
              </a:solidFill>
              <a:round/>
              <a:headEnd/>
              <a:tailEnd/>
            </a:ln>
          </p:spPr>
          <p:txBody>
            <a:bodyPr/>
            <a:lstStyle/>
            <a:p>
              <a:endParaRPr lang="zh-CN" altLang="en-US"/>
            </a:p>
          </p:txBody>
        </p:sp>
        <p:sp>
          <p:nvSpPr>
            <p:cNvPr id="227336" name="Line 8"/>
            <p:cNvSpPr>
              <a:spLocks noChangeShapeType="1"/>
            </p:cNvSpPr>
            <p:nvPr/>
          </p:nvSpPr>
          <p:spPr bwMode="auto">
            <a:xfrm>
              <a:off x="5787" y="10488"/>
              <a:ext cx="2310" cy="1560"/>
            </a:xfrm>
            <a:prstGeom prst="line">
              <a:avLst/>
            </a:prstGeom>
            <a:noFill/>
            <a:ln w="9525">
              <a:solidFill>
                <a:srgbClr val="000000"/>
              </a:solidFill>
              <a:round/>
              <a:headEnd/>
              <a:tailEnd/>
            </a:ln>
          </p:spPr>
          <p:txBody>
            <a:bodyPr/>
            <a:lstStyle/>
            <a:p>
              <a:endParaRPr lang="zh-CN" altLang="en-US"/>
            </a:p>
          </p:txBody>
        </p:sp>
        <p:sp>
          <p:nvSpPr>
            <p:cNvPr id="227337" name="Text Box 9"/>
            <p:cNvSpPr txBox="1">
              <a:spLocks noChangeArrowheads="1"/>
            </p:cNvSpPr>
            <p:nvPr/>
          </p:nvSpPr>
          <p:spPr bwMode="auto">
            <a:xfrm>
              <a:off x="4317" y="9240"/>
              <a:ext cx="735" cy="624"/>
            </a:xfrm>
            <a:prstGeom prst="rect">
              <a:avLst/>
            </a:prstGeom>
            <a:noFill/>
            <a:ln w="9525">
              <a:noFill/>
              <a:miter lim="800000"/>
              <a:headEnd/>
              <a:tailEnd/>
            </a:ln>
          </p:spPr>
          <p:txBody>
            <a:bodyPr/>
            <a:lstStyle/>
            <a:p>
              <a:pPr algn="just"/>
              <a:r>
                <a:rPr lang="en-US" altLang="zh-CN" sz="1600" b="1"/>
                <a:t>R</a:t>
              </a:r>
            </a:p>
          </p:txBody>
        </p:sp>
        <p:sp>
          <p:nvSpPr>
            <p:cNvPr id="227338" name="Line 10"/>
            <p:cNvSpPr>
              <a:spLocks noChangeShapeType="1"/>
            </p:cNvSpPr>
            <p:nvPr/>
          </p:nvSpPr>
          <p:spPr bwMode="auto">
            <a:xfrm>
              <a:off x="6522" y="9708"/>
              <a:ext cx="2310" cy="1560"/>
            </a:xfrm>
            <a:prstGeom prst="line">
              <a:avLst/>
            </a:prstGeom>
            <a:noFill/>
            <a:ln w="9525">
              <a:solidFill>
                <a:srgbClr val="000000"/>
              </a:solidFill>
              <a:round/>
              <a:headEnd/>
              <a:tailEnd/>
            </a:ln>
          </p:spPr>
          <p:txBody>
            <a:bodyPr/>
            <a:lstStyle/>
            <a:p>
              <a:endParaRPr lang="zh-CN" altLang="en-US"/>
            </a:p>
          </p:txBody>
        </p:sp>
        <p:sp>
          <p:nvSpPr>
            <p:cNvPr id="227339" name="Line 11"/>
            <p:cNvSpPr>
              <a:spLocks noChangeShapeType="1"/>
            </p:cNvSpPr>
            <p:nvPr/>
          </p:nvSpPr>
          <p:spPr bwMode="auto">
            <a:xfrm>
              <a:off x="4842" y="11112"/>
              <a:ext cx="2310" cy="1560"/>
            </a:xfrm>
            <a:prstGeom prst="line">
              <a:avLst/>
            </a:prstGeom>
            <a:noFill/>
            <a:ln w="9525">
              <a:solidFill>
                <a:srgbClr val="000000"/>
              </a:solidFill>
              <a:round/>
              <a:headEnd/>
              <a:tailEnd/>
            </a:ln>
          </p:spPr>
          <p:txBody>
            <a:bodyPr/>
            <a:lstStyle/>
            <a:p>
              <a:endParaRPr lang="zh-CN" altLang="en-US"/>
            </a:p>
          </p:txBody>
        </p:sp>
        <p:sp>
          <p:nvSpPr>
            <p:cNvPr id="227340" name="Text Box 12"/>
            <p:cNvSpPr txBox="1">
              <a:spLocks noChangeArrowheads="1"/>
            </p:cNvSpPr>
            <p:nvPr/>
          </p:nvSpPr>
          <p:spPr bwMode="auto">
            <a:xfrm>
              <a:off x="5892" y="10176"/>
              <a:ext cx="2310" cy="1560"/>
            </a:xfrm>
            <a:prstGeom prst="rect">
              <a:avLst/>
            </a:prstGeom>
            <a:noFill/>
            <a:ln w="9525">
              <a:noFill/>
              <a:miter lim="800000"/>
              <a:headEnd/>
              <a:tailEnd/>
            </a:ln>
          </p:spPr>
          <p:txBody>
            <a:bodyPr/>
            <a:lstStyle/>
            <a:p>
              <a:pPr algn="just"/>
              <a:r>
                <a:rPr lang="zh-CN" altLang="en-US" sz="1600" b="1"/>
                <a:t>政府支出增加等导致</a:t>
              </a:r>
              <a:r>
                <a:rPr lang="en-US" altLang="zh-CN" sz="1600" b="1"/>
                <a:t>IS</a:t>
              </a:r>
              <a:r>
                <a:rPr lang="zh-CN" altLang="en-US" sz="1600" b="1"/>
                <a:t>曲线向右上方移动</a:t>
              </a:r>
            </a:p>
          </p:txBody>
        </p:sp>
        <p:sp>
          <p:nvSpPr>
            <p:cNvPr id="227341" name="Text Box 13"/>
            <p:cNvSpPr txBox="1">
              <a:spLocks noChangeArrowheads="1"/>
            </p:cNvSpPr>
            <p:nvPr/>
          </p:nvSpPr>
          <p:spPr bwMode="auto">
            <a:xfrm>
              <a:off x="5157" y="10956"/>
              <a:ext cx="2835" cy="1092"/>
            </a:xfrm>
            <a:prstGeom prst="rect">
              <a:avLst/>
            </a:prstGeom>
            <a:noFill/>
            <a:ln w="9525">
              <a:noFill/>
              <a:miter lim="800000"/>
              <a:headEnd/>
              <a:tailEnd/>
            </a:ln>
          </p:spPr>
          <p:txBody>
            <a:bodyPr/>
            <a:lstStyle/>
            <a:p>
              <a:pPr algn="just"/>
              <a:r>
                <a:rPr lang="zh-CN" altLang="en-US" sz="1600" b="1"/>
                <a:t>投资预期收益下降</a:t>
              </a:r>
            </a:p>
            <a:p>
              <a:pPr algn="just"/>
              <a:r>
                <a:rPr lang="zh-CN" altLang="en-US" sz="1600" b="1"/>
                <a:t>等导致</a:t>
              </a:r>
              <a:r>
                <a:rPr lang="en-US" altLang="zh-CN" sz="1600" b="1"/>
                <a:t>IS</a:t>
              </a:r>
              <a:r>
                <a:rPr lang="zh-CN" altLang="en-US" sz="1600" b="1"/>
                <a:t>曲线向左</a:t>
              </a:r>
            </a:p>
            <a:p>
              <a:pPr algn="just"/>
              <a:r>
                <a:rPr lang="zh-CN" altLang="en-US" sz="1600" b="1"/>
                <a:t>下方移动          </a:t>
              </a:r>
            </a:p>
          </p:txBody>
        </p:sp>
        <p:sp>
          <p:nvSpPr>
            <p:cNvPr id="227342" name="Line 14"/>
            <p:cNvSpPr>
              <a:spLocks noChangeShapeType="1"/>
            </p:cNvSpPr>
            <p:nvPr/>
          </p:nvSpPr>
          <p:spPr bwMode="auto">
            <a:xfrm>
              <a:off x="8412" y="11424"/>
              <a:ext cx="0" cy="0"/>
            </a:xfrm>
            <a:prstGeom prst="line">
              <a:avLst/>
            </a:prstGeom>
            <a:noFill/>
            <a:ln w="9525">
              <a:solidFill>
                <a:srgbClr val="000000"/>
              </a:solidFill>
              <a:round/>
              <a:headEnd/>
              <a:tailEnd/>
            </a:ln>
          </p:spPr>
          <p:txBody>
            <a:bodyPr/>
            <a:lstStyle/>
            <a:p>
              <a:endParaRPr lang="zh-CN" altLang="en-US"/>
            </a:p>
          </p:txBody>
        </p:sp>
        <p:sp>
          <p:nvSpPr>
            <p:cNvPr id="227343" name="Line 15"/>
            <p:cNvSpPr>
              <a:spLocks noChangeShapeType="1"/>
            </p:cNvSpPr>
            <p:nvPr/>
          </p:nvSpPr>
          <p:spPr bwMode="auto">
            <a:xfrm rot="10800000" flipV="1">
              <a:off x="7257" y="12048"/>
              <a:ext cx="420" cy="468"/>
            </a:xfrm>
            <a:prstGeom prst="line">
              <a:avLst/>
            </a:prstGeom>
            <a:noFill/>
            <a:ln w="9525">
              <a:solidFill>
                <a:srgbClr val="000000"/>
              </a:solidFill>
              <a:round/>
              <a:headEnd/>
              <a:tailEnd type="triangle" w="med" len="med"/>
            </a:ln>
          </p:spPr>
          <p:txBody>
            <a:bodyPr/>
            <a:lstStyle/>
            <a:p>
              <a:endParaRPr lang="zh-CN" altLang="en-US"/>
            </a:p>
          </p:txBody>
        </p:sp>
        <p:sp>
          <p:nvSpPr>
            <p:cNvPr id="227344" name="Line 16"/>
            <p:cNvSpPr>
              <a:spLocks noChangeShapeType="1"/>
            </p:cNvSpPr>
            <p:nvPr/>
          </p:nvSpPr>
          <p:spPr bwMode="auto">
            <a:xfrm flipV="1">
              <a:off x="7992" y="11112"/>
              <a:ext cx="420" cy="468"/>
            </a:xfrm>
            <a:prstGeom prst="line">
              <a:avLst/>
            </a:prstGeom>
            <a:noFill/>
            <a:ln w="9525">
              <a:solidFill>
                <a:srgbClr val="000000"/>
              </a:solidFill>
              <a:round/>
              <a:headEnd/>
              <a:tailEnd type="triangle" w="med" len="med"/>
            </a:ln>
          </p:spPr>
          <p:txBody>
            <a:bodyPr/>
            <a:lstStyle/>
            <a:p>
              <a:endParaRPr lang="zh-CN" altLang="en-US"/>
            </a:p>
          </p:txBody>
        </p:sp>
        <p:sp>
          <p:nvSpPr>
            <p:cNvPr id="227345" name="Text Box 17"/>
            <p:cNvSpPr txBox="1">
              <a:spLocks noChangeArrowheads="1"/>
            </p:cNvSpPr>
            <p:nvPr/>
          </p:nvSpPr>
          <p:spPr bwMode="auto">
            <a:xfrm>
              <a:off x="8832" y="12828"/>
              <a:ext cx="735" cy="624"/>
            </a:xfrm>
            <a:prstGeom prst="rect">
              <a:avLst/>
            </a:prstGeom>
            <a:noFill/>
            <a:ln w="9525">
              <a:noFill/>
              <a:miter lim="800000"/>
              <a:headEnd/>
              <a:tailEnd/>
            </a:ln>
          </p:spPr>
          <p:txBody>
            <a:bodyPr/>
            <a:lstStyle/>
            <a:p>
              <a:pPr algn="just"/>
              <a:r>
                <a:rPr lang="en-US" altLang="zh-CN" sz="1600" b="1"/>
                <a:t>Y</a:t>
              </a:r>
            </a:p>
          </p:txBody>
        </p:sp>
        <p:sp>
          <p:nvSpPr>
            <p:cNvPr id="227346" name="Text Box 18"/>
            <p:cNvSpPr txBox="1">
              <a:spLocks noChangeArrowheads="1"/>
            </p:cNvSpPr>
            <p:nvPr/>
          </p:nvSpPr>
          <p:spPr bwMode="auto">
            <a:xfrm>
              <a:off x="7992" y="11892"/>
              <a:ext cx="735" cy="624"/>
            </a:xfrm>
            <a:prstGeom prst="rect">
              <a:avLst/>
            </a:prstGeom>
            <a:noFill/>
            <a:ln w="9525">
              <a:noFill/>
              <a:miter lim="800000"/>
              <a:headEnd/>
              <a:tailEnd/>
            </a:ln>
          </p:spPr>
          <p:txBody>
            <a:bodyPr/>
            <a:lstStyle/>
            <a:p>
              <a:pPr algn="just"/>
              <a:r>
                <a:rPr lang="en-US" altLang="zh-CN" sz="1600" b="1"/>
                <a:t>IS</a:t>
              </a:r>
              <a:r>
                <a:rPr lang="en-US" altLang="zh-CN" sz="1600" b="1" baseline="-25000"/>
                <a:t>0</a:t>
              </a:r>
            </a:p>
          </p:txBody>
        </p:sp>
        <p:sp>
          <p:nvSpPr>
            <p:cNvPr id="227347" name="Text Box 19"/>
            <p:cNvSpPr txBox="1">
              <a:spLocks noChangeArrowheads="1"/>
            </p:cNvSpPr>
            <p:nvPr/>
          </p:nvSpPr>
          <p:spPr bwMode="auto">
            <a:xfrm>
              <a:off x="8622" y="11268"/>
              <a:ext cx="735" cy="624"/>
            </a:xfrm>
            <a:prstGeom prst="rect">
              <a:avLst/>
            </a:prstGeom>
            <a:noFill/>
            <a:ln w="9525">
              <a:noFill/>
              <a:miter lim="800000"/>
              <a:headEnd/>
              <a:tailEnd/>
            </a:ln>
          </p:spPr>
          <p:txBody>
            <a:bodyPr/>
            <a:lstStyle/>
            <a:p>
              <a:pPr algn="just"/>
              <a:r>
                <a:rPr lang="en-US" altLang="zh-CN" sz="1600" b="1"/>
                <a:t>IS</a:t>
              </a:r>
              <a:r>
                <a:rPr lang="en-US" altLang="zh-CN" sz="1600" b="1" baseline="-25000"/>
                <a:t>1</a:t>
              </a:r>
            </a:p>
          </p:txBody>
        </p:sp>
        <p:sp>
          <p:nvSpPr>
            <p:cNvPr id="227348" name="Text Box 20"/>
            <p:cNvSpPr txBox="1">
              <a:spLocks noChangeArrowheads="1"/>
            </p:cNvSpPr>
            <p:nvPr/>
          </p:nvSpPr>
          <p:spPr bwMode="auto">
            <a:xfrm>
              <a:off x="7047" y="12458"/>
              <a:ext cx="735" cy="780"/>
            </a:xfrm>
            <a:prstGeom prst="rect">
              <a:avLst/>
            </a:prstGeom>
            <a:noFill/>
            <a:ln w="9525">
              <a:noFill/>
              <a:miter lim="800000"/>
              <a:headEnd/>
              <a:tailEnd/>
            </a:ln>
          </p:spPr>
          <p:txBody>
            <a:bodyPr/>
            <a:lstStyle/>
            <a:p>
              <a:pPr algn="just"/>
              <a:r>
                <a:rPr lang="en-US" altLang="zh-CN" sz="1600" b="1"/>
                <a:t>IS</a:t>
              </a:r>
              <a:r>
                <a:rPr lang="en-US" altLang="zh-CN" sz="1600" b="1" baseline="-25000"/>
                <a:t>2</a:t>
              </a:r>
            </a:p>
          </p:txBody>
        </p:sp>
        <p:sp>
          <p:nvSpPr>
            <p:cNvPr id="227349" name="Text Box 21"/>
            <p:cNvSpPr txBox="1">
              <a:spLocks noChangeArrowheads="1"/>
            </p:cNvSpPr>
            <p:nvPr/>
          </p:nvSpPr>
          <p:spPr bwMode="auto">
            <a:xfrm>
              <a:off x="4317" y="12672"/>
              <a:ext cx="735" cy="624"/>
            </a:xfrm>
            <a:prstGeom prst="rect">
              <a:avLst/>
            </a:prstGeom>
            <a:noFill/>
            <a:ln w="9525">
              <a:noFill/>
              <a:miter lim="800000"/>
              <a:headEnd/>
              <a:tailEnd/>
            </a:ln>
          </p:spPr>
          <p:txBody>
            <a:bodyPr/>
            <a:lstStyle/>
            <a:p>
              <a:pPr algn="just"/>
              <a:r>
                <a:rPr lang="en-US" altLang="zh-CN" sz="1600" b="1"/>
                <a:t>0</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a:t>
            </a:r>
            <a:r>
              <a:rPr lang="zh-CN" altLang="en-US" dirty="0" smtClean="0"/>
              <a:t>利率的决定</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一、利率决定于货币的需求和供给</a:t>
            </a:r>
            <a:endParaRPr lang="en-US" altLang="zh-CN" dirty="0" smtClean="0"/>
          </a:p>
          <a:p>
            <a:pPr lvl="1"/>
            <a:r>
              <a:rPr lang="en-US" altLang="zh-CN" dirty="0" smtClean="0"/>
              <a:t>1</a:t>
            </a:r>
            <a:r>
              <a:rPr lang="zh-CN" altLang="en-US" dirty="0" smtClean="0"/>
              <a:t>、货币和金融资产</a:t>
            </a:r>
            <a:endParaRPr lang="en-US" altLang="zh-CN" dirty="0" smtClean="0"/>
          </a:p>
          <a:p>
            <a:pPr lvl="1"/>
            <a:r>
              <a:rPr lang="zh-CN" altLang="en-US" dirty="0" smtClean="0"/>
              <a:t>（</a:t>
            </a:r>
            <a:r>
              <a:rPr lang="en-US" altLang="zh-CN" dirty="0" smtClean="0"/>
              <a:t>1</a:t>
            </a:r>
            <a:r>
              <a:rPr lang="zh-CN" altLang="en-US" dirty="0" smtClean="0"/>
              <a:t>）我国现行的货币统计制度下货币供应量的三个层次划分：</a:t>
            </a:r>
            <a:endParaRPr lang="en-US" altLang="zh-CN" dirty="0" smtClean="0"/>
          </a:p>
          <a:p>
            <a:pPr marL="1371600" lvl="2" indent="-457200">
              <a:buFont typeface="+mj-ea"/>
              <a:buAutoNum type="circleNumDbPlain"/>
            </a:pPr>
            <a:r>
              <a:rPr lang="zh-CN" altLang="en-US" dirty="0" smtClean="0"/>
              <a:t>流通中的现金（</a:t>
            </a:r>
            <a:r>
              <a:rPr lang="en-US" altLang="zh-CN" dirty="0" smtClean="0"/>
              <a:t>M</a:t>
            </a:r>
            <a:r>
              <a:rPr lang="en-US" altLang="zh-CN" sz="1100" dirty="0" smtClean="0"/>
              <a:t>0</a:t>
            </a:r>
            <a:r>
              <a:rPr lang="zh-CN" altLang="en-US" dirty="0" smtClean="0"/>
              <a:t>）：单位库存现金和居民手持现金之和</a:t>
            </a:r>
            <a:endParaRPr lang="en-US" altLang="zh-CN" dirty="0" smtClean="0"/>
          </a:p>
          <a:p>
            <a:pPr marL="1371600" lvl="2" indent="-457200">
              <a:buFont typeface="+mj-ea"/>
              <a:buAutoNum type="circleNumDbPlain"/>
            </a:pPr>
            <a:r>
              <a:rPr lang="zh-CN" altLang="en-US" dirty="0" smtClean="0"/>
              <a:t>狭义货币供应量（</a:t>
            </a:r>
            <a:r>
              <a:rPr lang="en-US" altLang="zh-CN" dirty="0" smtClean="0"/>
              <a:t>M</a:t>
            </a:r>
            <a:r>
              <a:rPr lang="en-US" altLang="zh-CN" sz="900" dirty="0" smtClean="0"/>
              <a:t>1</a:t>
            </a:r>
            <a:r>
              <a:rPr lang="zh-CN" altLang="en-US" dirty="0" smtClean="0"/>
              <a:t>） ： </a:t>
            </a:r>
            <a:r>
              <a:rPr lang="en-US" altLang="zh-CN" dirty="0" smtClean="0"/>
              <a:t>M</a:t>
            </a:r>
            <a:r>
              <a:rPr lang="en-US" altLang="zh-CN" sz="900" dirty="0" smtClean="0"/>
              <a:t>0</a:t>
            </a:r>
            <a:r>
              <a:rPr lang="zh-CN" altLang="en-US" dirty="0" smtClean="0"/>
              <a:t>加上单位在尹恒的可开支票进行支付的活期存款。</a:t>
            </a:r>
            <a:endParaRPr lang="en-US" altLang="zh-CN" dirty="0" smtClean="0"/>
          </a:p>
          <a:p>
            <a:pPr marL="1371600" lvl="2" indent="-457200">
              <a:buFont typeface="+mj-ea"/>
              <a:buAutoNum type="circleNumDbPlain"/>
            </a:pPr>
            <a:r>
              <a:rPr lang="zh-CN" altLang="en-US" dirty="0" smtClean="0"/>
              <a:t>广义货币供应量（</a:t>
            </a:r>
            <a:r>
              <a:rPr lang="en-US" altLang="zh-CN" dirty="0" smtClean="0"/>
              <a:t>M</a:t>
            </a:r>
            <a:r>
              <a:rPr lang="en-US" altLang="zh-CN" sz="900" dirty="0" smtClean="0"/>
              <a:t>2</a:t>
            </a:r>
            <a:r>
              <a:rPr lang="zh-CN" altLang="en-US" dirty="0" smtClean="0"/>
              <a:t>）： </a:t>
            </a:r>
            <a:r>
              <a:rPr lang="en-US" altLang="zh-CN" dirty="0" smtClean="0"/>
              <a:t>M</a:t>
            </a:r>
            <a:r>
              <a:rPr lang="en-US" altLang="zh-CN" sz="900" dirty="0" smtClean="0"/>
              <a:t>1</a:t>
            </a:r>
            <a:r>
              <a:rPr lang="zh-CN" altLang="en-US" dirty="0" smtClean="0"/>
              <a:t>加上单位在银行的定期存款和城乡居民个人在银行的各项储蓄存款以及证券公司的客户保证金。</a:t>
            </a:r>
            <a:endParaRPr lang="en-US" altLang="zh-CN" dirty="0" smtClean="0"/>
          </a:p>
          <a:p>
            <a:pPr marL="971550" lvl="1" indent="-457200">
              <a:buFont typeface="Arial" pitchFamily="34" charset="0"/>
              <a:buChar char="•"/>
            </a:pPr>
            <a:r>
              <a:rPr lang="zh-CN" altLang="en-US" dirty="0" smtClean="0"/>
              <a:t>准货币：</a:t>
            </a:r>
            <a:r>
              <a:rPr lang="en-US" altLang="zh-CN" dirty="0" smtClean="0"/>
              <a:t> M</a:t>
            </a:r>
            <a:r>
              <a:rPr lang="en-US" altLang="zh-CN" sz="800" dirty="0" smtClean="0"/>
              <a:t>2</a:t>
            </a:r>
            <a:r>
              <a:rPr lang="zh-CN" altLang="en-US" dirty="0" smtClean="0"/>
              <a:t>与</a:t>
            </a:r>
            <a:r>
              <a:rPr lang="en-US" altLang="zh-CN" dirty="0" smtClean="0"/>
              <a:t>M</a:t>
            </a:r>
            <a:r>
              <a:rPr lang="en-US" altLang="zh-CN" sz="800" dirty="0" smtClean="0"/>
              <a:t>1</a:t>
            </a:r>
            <a:r>
              <a:rPr lang="zh-CN" altLang="en-US" dirty="0" smtClean="0"/>
              <a:t>的差额。</a:t>
            </a:r>
            <a:endParaRPr lang="en-US" altLang="zh-CN" dirty="0" smtClean="0"/>
          </a:p>
          <a:p>
            <a:pPr marL="971550" lvl="1" indent="-457200">
              <a:buFont typeface="Arial" pitchFamily="34" charset="0"/>
              <a:buChar char="•"/>
            </a:pPr>
            <a:r>
              <a:rPr lang="zh-CN" altLang="en-US" dirty="0" smtClean="0"/>
              <a:t>金融资产总量：手持现金、银行存款、有价证券、保险等其他资产的总和。</a:t>
            </a:r>
            <a:endParaRPr lang="zh-CN" altLang="en-US" dirty="0"/>
          </a:p>
        </p:txBody>
      </p:sp>
      <p:sp>
        <p:nvSpPr>
          <p:cNvPr id="4" name="日期占位符 3"/>
          <p:cNvSpPr>
            <a:spLocks noGrp="1"/>
          </p:cNvSpPr>
          <p:nvPr>
            <p:ph type="dt" sz="half" idx="10"/>
          </p:nvPr>
        </p:nvSpPr>
        <p:spPr/>
        <p:txBody>
          <a:bodyPr/>
          <a:lstStyle/>
          <a:p>
            <a:fld id="{896A7F01-813D-4FBB-9B80-84D3E5A88DDD}"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15</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a:t>
            </a:r>
            <a:r>
              <a:rPr lang="zh-CN" altLang="en-US" dirty="0" smtClean="0"/>
              <a:t>利率的决定</a:t>
            </a:r>
            <a:endParaRPr lang="zh-CN" altLang="en-US" dirty="0"/>
          </a:p>
        </p:txBody>
      </p:sp>
      <p:sp>
        <p:nvSpPr>
          <p:cNvPr id="3" name="内容占位符 2"/>
          <p:cNvSpPr>
            <a:spLocks noGrp="1"/>
          </p:cNvSpPr>
          <p:nvPr>
            <p:ph idx="1"/>
          </p:nvPr>
        </p:nvSpPr>
        <p:spPr/>
        <p:txBody>
          <a:bodyPr>
            <a:normAutofit lnSpcReduction="10000"/>
          </a:bodyPr>
          <a:lstStyle/>
          <a:p>
            <a:pPr algn="just">
              <a:spcBef>
                <a:spcPts val="600"/>
              </a:spcBef>
            </a:pPr>
            <a:r>
              <a:rPr lang="zh-CN" altLang="en-US" sz="3200" dirty="0" smtClean="0"/>
              <a:t>一、利率决定于货币的需求和供给</a:t>
            </a:r>
            <a:endParaRPr lang="en-US" altLang="zh-CN" sz="3600" dirty="0" smtClean="0"/>
          </a:p>
          <a:p>
            <a:pPr algn="just">
              <a:spcBef>
                <a:spcPts val="600"/>
              </a:spcBef>
            </a:pPr>
            <a:r>
              <a:rPr lang="zh-CN" altLang="en-US" sz="3200" dirty="0" smtClean="0"/>
              <a:t>（</a:t>
            </a:r>
            <a:r>
              <a:rPr lang="en-US" altLang="zh-CN" sz="3200" dirty="0" smtClean="0"/>
              <a:t>2</a:t>
            </a:r>
            <a:r>
              <a:rPr lang="zh-CN" altLang="en-US" sz="3200" dirty="0" smtClean="0"/>
              <a:t>）我国货币量的四个层次划分</a:t>
            </a:r>
            <a:endParaRPr lang="en-US" altLang="zh-CN" sz="3600" dirty="0" smtClean="0"/>
          </a:p>
          <a:p>
            <a:pPr lvl="2" algn="just">
              <a:spcBef>
                <a:spcPts val="600"/>
              </a:spcBef>
            </a:pPr>
            <a:r>
              <a:rPr lang="en-US" altLang="zh-CN" sz="2700" dirty="0" smtClean="0"/>
              <a:t>M</a:t>
            </a:r>
            <a:r>
              <a:rPr lang="en-US" altLang="zh-CN" sz="2700" baseline="-25000" dirty="0" smtClean="0"/>
              <a:t>0</a:t>
            </a:r>
            <a:r>
              <a:rPr lang="en-US" altLang="zh-CN" sz="2700" baseline="-25000" dirty="0" smtClean="0">
                <a:latin typeface="宋体" charset="-122"/>
              </a:rPr>
              <a:t> </a:t>
            </a:r>
            <a:r>
              <a:rPr lang="en-US" altLang="zh-CN" sz="2700" dirty="0" smtClean="0">
                <a:latin typeface="Times New Roman"/>
              </a:rPr>
              <a:t>——</a:t>
            </a:r>
            <a:r>
              <a:rPr lang="en-US" altLang="zh-CN" sz="2700" dirty="0" smtClean="0">
                <a:latin typeface="宋体" charset="-122"/>
              </a:rPr>
              <a:t> </a:t>
            </a:r>
            <a:r>
              <a:rPr lang="zh-CN" altLang="en-US" sz="2700" dirty="0" smtClean="0">
                <a:latin typeface="宋体" charset="-122"/>
              </a:rPr>
              <a:t>流通中的现金。单独作为货币层次，说明我国信用制度欠发达，现金具有特殊重要性。</a:t>
            </a:r>
          </a:p>
          <a:p>
            <a:pPr lvl="2" algn="just">
              <a:spcBef>
                <a:spcPts val="600"/>
              </a:spcBef>
            </a:pPr>
            <a:r>
              <a:rPr lang="en-US" altLang="zh-CN" sz="2700" dirty="0" smtClean="0"/>
              <a:t>M</a:t>
            </a:r>
            <a:r>
              <a:rPr lang="en-US" altLang="zh-CN" sz="2700" baseline="-25000" dirty="0" smtClean="0"/>
              <a:t>1</a:t>
            </a:r>
            <a:r>
              <a:rPr lang="en-US" altLang="zh-CN" sz="2700" baseline="-25000" dirty="0" smtClean="0">
                <a:latin typeface="宋体" charset="-122"/>
              </a:rPr>
              <a:t> </a:t>
            </a:r>
            <a:r>
              <a:rPr lang="en-US" altLang="zh-CN" sz="2700" dirty="0" smtClean="0">
                <a:latin typeface="Times New Roman"/>
              </a:rPr>
              <a:t>——</a:t>
            </a:r>
            <a:r>
              <a:rPr lang="en-US" altLang="zh-CN" sz="2700" dirty="0" smtClean="0">
                <a:latin typeface="宋体" charset="-122"/>
              </a:rPr>
              <a:t> M</a:t>
            </a:r>
            <a:r>
              <a:rPr lang="en-US" altLang="zh-CN" sz="2700" baseline="-25000" dirty="0" smtClean="0">
                <a:latin typeface="宋体" charset="-122"/>
              </a:rPr>
              <a:t>0  </a:t>
            </a:r>
            <a:r>
              <a:rPr lang="en-US" altLang="zh-CN" sz="2700" dirty="0" smtClean="0">
                <a:latin typeface="宋体" charset="-122"/>
              </a:rPr>
              <a:t>+ </a:t>
            </a:r>
            <a:r>
              <a:rPr lang="zh-CN" altLang="en-US" sz="2700" dirty="0" smtClean="0">
                <a:latin typeface="宋体" charset="-122"/>
              </a:rPr>
              <a:t>企业活期存款 </a:t>
            </a:r>
            <a:r>
              <a:rPr lang="en-US" altLang="zh-CN" sz="2700" dirty="0" smtClean="0">
                <a:latin typeface="宋体" charset="-122"/>
              </a:rPr>
              <a:t>+ </a:t>
            </a:r>
            <a:r>
              <a:rPr lang="zh-CN" altLang="en-US" sz="2700" dirty="0" smtClean="0">
                <a:latin typeface="宋体" charset="-122"/>
              </a:rPr>
              <a:t>机关团体部队存款 </a:t>
            </a:r>
            <a:r>
              <a:rPr lang="en-US" altLang="zh-CN" sz="2700" dirty="0" smtClean="0">
                <a:latin typeface="宋体" charset="-122"/>
              </a:rPr>
              <a:t>+ </a:t>
            </a:r>
            <a:r>
              <a:rPr lang="zh-CN" altLang="en-US" sz="2700" dirty="0" smtClean="0">
                <a:latin typeface="宋体" charset="-122"/>
              </a:rPr>
              <a:t>农村存款 </a:t>
            </a:r>
            <a:r>
              <a:rPr lang="en-US" altLang="zh-CN" sz="2700" dirty="0" smtClean="0">
                <a:latin typeface="宋体" charset="-122"/>
              </a:rPr>
              <a:t>+ </a:t>
            </a:r>
            <a:r>
              <a:rPr lang="zh-CN" altLang="en-US" sz="2700" dirty="0" smtClean="0">
                <a:latin typeface="宋体" charset="-122"/>
              </a:rPr>
              <a:t>个人持有的信用卡类存款。</a:t>
            </a:r>
          </a:p>
          <a:p>
            <a:pPr lvl="2" algn="just">
              <a:spcBef>
                <a:spcPts val="600"/>
              </a:spcBef>
            </a:pPr>
            <a:r>
              <a:rPr lang="en-US" altLang="zh-CN" sz="2700" dirty="0" smtClean="0"/>
              <a:t>M</a:t>
            </a:r>
            <a:r>
              <a:rPr lang="en-US" altLang="zh-CN" sz="2700" baseline="-25000" dirty="0" smtClean="0"/>
              <a:t>2</a:t>
            </a:r>
            <a:r>
              <a:rPr lang="en-US" altLang="zh-CN" sz="2700" baseline="-25000" dirty="0" smtClean="0">
                <a:latin typeface="宋体" charset="-122"/>
              </a:rPr>
              <a:t> </a:t>
            </a:r>
            <a:r>
              <a:rPr lang="en-US" altLang="zh-CN" sz="2700" dirty="0" smtClean="0">
                <a:latin typeface="Times New Roman"/>
              </a:rPr>
              <a:t>——</a:t>
            </a:r>
            <a:r>
              <a:rPr lang="en-US" altLang="zh-CN" sz="2700" dirty="0" smtClean="0">
                <a:latin typeface="宋体" charset="-122"/>
              </a:rPr>
              <a:t> M</a:t>
            </a:r>
            <a:r>
              <a:rPr lang="en-US" altLang="zh-CN" sz="2700" baseline="-25000" dirty="0" smtClean="0">
                <a:latin typeface="宋体" charset="-122"/>
              </a:rPr>
              <a:t>1  </a:t>
            </a:r>
            <a:r>
              <a:rPr lang="en-US" altLang="zh-CN" sz="2700" dirty="0" smtClean="0">
                <a:latin typeface="宋体" charset="-122"/>
              </a:rPr>
              <a:t>+ </a:t>
            </a:r>
            <a:r>
              <a:rPr lang="zh-CN" altLang="en-US" sz="2700" dirty="0" smtClean="0">
                <a:latin typeface="宋体" charset="-122"/>
              </a:rPr>
              <a:t>城乡居民储蓄存款 </a:t>
            </a:r>
            <a:r>
              <a:rPr lang="en-US" altLang="zh-CN" sz="2700" dirty="0" smtClean="0">
                <a:latin typeface="宋体" charset="-122"/>
              </a:rPr>
              <a:t>+ </a:t>
            </a:r>
            <a:r>
              <a:rPr lang="zh-CN" altLang="en-US" sz="2700" dirty="0" smtClean="0">
                <a:latin typeface="宋体" charset="-122"/>
              </a:rPr>
              <a:t>企业存款中具有定期性质的存款 </a:t>
            </a:r>
            <a:r>
              <a:rPr lang="en-US" altLang="zh-CN" sz="2700" dirty="0" smtClean="0">
                <a:latin typeface="宋体" charset="-122"/>
              </a:rPr>
              <a:t>+ </a:t>
            </a:r>
            <a:r>
              <a:rPr lang="zh-CN" altLang="en-US" sz="2700" dirty="0" smtClean="0">
                <a:latin typeface="宋体" charset="-122"/>
              </a:rPr>
              <a:t>外币存款 </a:t>
            </a:r>
            <a:r>
              <a:rPr lang="en-US" altLang="zh-CN" sz="2700" dirty="0" smtClean="0">
                <a:latin typeface="宋体" charset="-122"/>
              </a:rPr>
              <a:t>+ </a:t>
            </a:r>
            <a:r>
              <a:rPr lang="zh-CN" altLang="en-US" sz="2700" dirty="0" smtClean="0">
                <a:latin typeface="宋体" charset="-122"/>
              </a:rPr>
              <a:t>信托类存款。</a:t>
            </a:r>
          </a:p>
          <a:p>
            <a:pPr lvl="2" algn="just">
              <a:spcBef>
                <a:spcPts val="600"/>
              </a:spcBef>
            </a:pPr>
            <a:r>
              <a:rPr lang="en-US" altLang="zh-CN" sz="2700" dirty="0" smtClean="0"/>
              <a:t>M</a:t>
            </a:r>
            <a:r>
              <a:rPr lang="en-US" altLang="zh-CN" sz="2700" baseline="-25000" dirty="0" smtClean="0"/>
              <a:t>3</a:t>
            </a:r>
            <a:r>
              <a:rPr lang="en-US" altLang="zh-CN" sz="2700" dirty="0" smtClean="0">
                <a:latin typeface="宋体" charset="-122"/>
              </a:rPr>
              <a:t> </a:t>
            </a:r>
            <a:r>
              <a:rPr lang="en-US" altLang="zh-CN" sz="2700" dirty="0" smtClean="0">
                <a:latin typeface="Times New Roman"/>
              </a:rPr>
              <a:t>——</a:t>
            </a:r>
            <a:r>
              <a:rPr lang="en-US" altLang="zh-CN" sz="2700" dirty="0" smtClean="0">
                <a:latin typeface="宋体" charset="-122"/>
              </a:rPr>
              <a:t> M</a:t>
            </a:r>
            <a:r>
              <a:rPr lang="en-US" altLang="zh-CN" sz="2700" baseline="-25000" dirty="0" smtClean="0">
                <a:latin typeface="宋体" charset="-122"/>
              </a:rPr>
              <a:t>2  </a:t>
            </a:r>
            <a:r>
              <a:rPr lang="en-US" altLang="zh-CN" sz="2700" dirty="0" smtClean="0">
                <a:latin typeface="宋体" charset="-122"/>
              </a:rPr>
              <a:t>+ </a:t>
            </a:r>
            <a:r>
              <a:rPr lang="zh-CN" altLang="en-US" sz="2700" dirty="0" smtClean="0">
                <a:latin typeface="宋体" charset="-122"/>
              </a:rPr>
              <a:t>金融债券 </a:t>
            </a:r>
            <a:r>
              <a:rPr lang="en-US" altLang="zh-CN" sz="2700" dirty="0" smtClean="0">
                <a:latin typeface="宋体" charset="-122"/>
              </a:rPr>
              <a:t>+ </a:t>
            </a:r>
            <a:r>
              <a:rPr lang="zh-CN" altLang="en-US" sz="2700" dirty="0" smtClean="0">
                <a:latin typeface="宋体" charset="-122"/>
              </a:rPr>
              <a:t>商业票据 </a:t>
            </a:r>
            <a:r>
              <a:rPr lang="en-US" altLang="zh-CN" sz="2700" dirty="0" smtClean="0">
                <a:latin typeface="宋体" charset="-122"/>
              </a:rPr>
              <a:t>+ </a:t>
            </a:r>
            <a:r>
              <a:rPr lang="zh-CN" altLang="en-US" sz="2700" dirty="0" smtClean="0">
                <a:latin typeface="宋体" charset="-122"/>
              </a:rPr>
              <a:t>大额可转让定期存单。</a:t>
            </a:r>
          </a:p>
          <a:p>
            <a:pPr lvl="2" algn="just"/>
            <a:r>
              <a:rPr lang="zh-CN" altLang="en-US" sz="2700" dirty="0" smtClean="0"/>
              <a:t>中国人民银行从</a:t>
            </a:r>
            <a:r>
              <a:rPr lang="en-US" altLang="zh-CN" sz="2700" dirty="0" smtClean="0"/>
              <a:t>1994</a:t>
            </a:r>
            <a:r>
              <a:rPr lang="zh-CN" altLang="en-US" sz="2700" dirty="0" smtClean="0"/>
              <a:t>年第四季度开始</a:t>
            </a:r>
            <a:r>
              <a:rPr lang="zh-CN" altLang="en-US" sz="2700" dirty="0" smtClean="0">
                <a:latin typeface="宋体" charset="-122"/>
              </a:rPr>
              <a:t>公布</a:t>
            </a:r>
            <a:r>
              <a:rPr lang="en-US" altLang="zh-CN" sz="2700" dirty="0" smtClean="0">
                <a:latin typeface="宋体" charset="-122"/>
              </a:rPr>
              <a:t>M</a:t>
            </a:r>
            <a:r>
              <a:rPr lang="en-US" altLang="zh-CN" sz="2700" baseline="-25000" dirty="0" smtClean="0">
                <a:latin typeface="宋体" charset="-122"/>
              </a:rPr>
              <a:t>0</a:t>
            </a:r>
            <a:r>
              <a:rPr lang="zh-CN" altLang="en-US" sz="2700" dirty="0" smtClean="0">
                <a:latin typeface="宋体" charset="-122"/>
              </a:rPr>
              <a:t>，</a:t>
            </a:r>
            <a:r>
              <a:rPr lang="en-US" altLang="zh-CN" sz="2700" dirty="0" smtClean="0">
                <a:latin typeface="宋体" charset="-122"/>
              </a:rPr>
              <a:t>M</a:t>
            </a:r>
            <a:r>
              <a:rPr lang="en-US" altLang="zh-CN" sz="2700" baseline="-25000" dirty="0" smtClean="0">
                <a:latin typeface="宋体" charset="-122"/>
              </a:rPr>
              <a:t>1</a:t>
            </a:r>
            <a:r>
              <a:rPr lang="zh-CN" altLang="en-US" sz="2700" dirty="0" smtClean="0">
                <a:latin typeface="宋体" charset="-122"/>
              </a:rPr>
              <a:t>，</a:t>
            </a:r>
            <a:r>
              <a:rPr lang="en-US" altLang="zh-CN" sz="2700" dirty="0" smtClean="0">
                <a:latin typeface="宋体" charset="-122"/>
              </a:rPr>
              <a:t>M</a:t>
            </a:r>
            <a:r>
              <a:rPr lang="en-US" altLang="zh-CN" sz="2700" baseline="-25000" dirty="0" smtClean="0">
                <a:latin typeface="宋体" charset="-122"/>
              </a:rPr>
              <a:t>2</a:t>
            </a:r>
            <a:r>
              <a:rPr lang="zh-CN" altLang="en-US" sz="2700" dirty="0" smtClean="0">
                <a:latin typeface="宋体" charset="-122"/>
              </a:rPr>
              <a:t>数据，</a:t>
            </a:r>
            <a:r>
              <a:rPr lang="en-US" altLang="zh-CN" sz="2700" dirty="0" smtClean="0">
                <a:latin typeface="宋体" charset="-122"/>
              </a:rPr>
              <a:t>M</a:t>
            </a:r>
            <a:r>
              <a:rPr lang="en-US" altLang="zh-CN" sz="2700" baseline="-25000" dirty="0" smtClean="0">
                <a:latin typeface="宋体" charset="-122"/>
              </a:rPr>
              <a:t>3</a:t>
            </a:r>
            <a:r>
              <a:rPr lang="zh-CN" altLang="en-US" sz="2700" dirty="0" smtClean="0">
                <a:latin typeface="宋体" charset="-122"/>
              </a:rPr>
              <a:t>指标尚未公布数据。</a:t>
            </a:r>
            <a:endParaRPr lang="zh-CN" altLang="en-US" sz="2700" dirty="0">
              <a:latin typeface="宋体" charset="-122"/>
            </a:endParaRPr>
          </a:p>
        </p:txBody>
      </p:sp>
      <p:sp>
        <p:nvSpPr>
          <p:cNvPr id="4" name="日期占位符 3"/>
          <p:cNvSpPr>
            <a:spLocks noGrp="1"/>
          </p:cNvSpPr>
          <p:nvPr>
            <p:ph type="dt" sz="half" idx="10"/>
          </p:nvPr>
        </p:nvSpPr>
        <p:spPr/>
        <p:txBody>
          <a:bodyPr/>
          <a:lstStyle/>
          <a:p>
            <a:fld id="{802C7176-7FD9-49F1-8FC3-9EF1495F8F65}" type="datetime1">
              <a:rPr lang="zh-CN" altLang="en-US" smtClean="0"/>
              <a:pPr/>
              <a:t>2013-9-27</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5CD88A88-FF05-438A-9010-98B919A5FF12}"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a:t>
            </a:r>
            <a:r>
              <a:rPr lang="zh-CN" altLang="en-US" dirty="0" smtClean="0"/>
              <a:t>利率的决定</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一、利率决定于货币的需求和供给</a:t>
            </a:r>
            <a:endParaRPr lang="en-US" altLang="zh-CN" dirty="0" smtClean="0"/>
          </a:p>
          <a:p>
            <a:pPr lvl="1"/>
            <a:r>
              <a:rPr lang="en-US" altLang="zh-CN" dirty="0" smtClean="0"/>
              <a:t>2</a:t>
            </a:r>
            <a:r>
              <a:rPr lang="zh-CN" altLang="en-US" dirty="0" smtClean="0"/>
              <a:t>、经济学有关货币及分类</a:t>
            </a:r>
            <a:endParaRPr lang="en-US" altLang="zh-CN" dirty="0" smtClean="0"/>
          </a:p>
          <a:p>
            <a:pPr lvl="2"/>
            <a:r>
              <a:rPr lang="zh-CN" altLang="en-US" dirty="0" smtClean="0"/>
              <a:t>概念：是人们普遍接受的、充当交换没接的东西。</a:t>
            </a:r>
            <a:endParaRPr lang="en-US" altLang="zh-CN" dirty="0" smtClean="0"/>
          </a:p>
          <a:p>
            <a:pPr lvl="2"/>
            <a:r>
              <a:rPr lang="zh-CN" altLang="en-US" dirty="0" smtClean="0"/>
              <a:t>职能：交换媒介、计价单位、贮藏手段。</a:t>
            </a:r>
            <a:endParaRPr lang="en-US" altLang="zh-CN" dirty="0" smtClean="0"/>
          </a:p>
          <a:p>
            <a:pPr lvl="2"/>
            <a:r>
              <a:rPr lang="zh-CN" altLang="en-US" dirty="0" smtClean="0"/>
              <a:t>分类：</a:t>
            </a:r>
            <a:endParaRPr lang="en-US" altLang="zh-CN" dirty="0" smtClean="0"/>
          </a:p>
          <a:p>
            <a:pPr marL="1371600" lvl="2" indent="-457200">
              <a:buFont typeface="+mj-ea"/>
              <a:buAutoNum type="circleNumDbPlain"/>
            </a:pPr>
            <a:r>
              <a:rPr lang="zh-CN" altLang="en-US" dirty="0" smtClean="0"/>
              <a:t>通货（现金）：纸币和铸币（</a:t>
            </a:r>
            <a:r>
              <a:rPr lang="en-US" altLang="zh-CN" dirty="0" smtClean="0"/>
              <a:t>M</a:t>
            </a:r>
            <a:r>
              <a:rPr lang="en-US" altLang="zh-CN" sz="1100" dirty="0" smtClean="0"/>
              <a:t>0</a:t>
            </a:r>
            <a:r>
              <a:rPr lang="zh-CN" altLang="en-US" dirty="0" smtClean="0"/>
              <a:t>）</a:t>
            </a:r>
            <a:endParaRPr lang="en-US" altLang="zh-CN" dirty="0" smtClean="0"/>
          </a:p>
          <a:p>
            <a:pPr marL="1371600" lvl="2" indent="-457200">
              <a:buFont typeface="+mj-ea"/>
              <a:buAutoNum type="circleNumDbPlain"/>
            </a:pPr>
            <a:r>
              <a:rPr lang="zh-CN" altLang="en-US" dirty="0" smtClean="0"/>
              <a:t>存款货币（银行货币、信用货币）：商业银行的活期存款。</a:t>
            </a:r>
            <a:endParaRPr lang="en-US" altLang="zh-CN" dirty="0" smtClean="0"/>
          </a:p>
          <a:p>
            <a:pPr marL="1371600" lvl="2" indent="-457200">
              <a:buFont typeface="+mj-ea"/>
              <a:buAutoNum type="circleNumDbPlain"/>
            </a:pPr>
            <a:r>
              <a:rPr lang="zh-CN" altLang="en-US" dirty="0" smtClean="0"/>
              <a:t>近似货币（准货币）：商业银行中的定期存款和其他储蓄机构的储蓄存款。</a:t>
            </a:r>
            <a:endParaRPr lang="en-US" altLang="zh-CN" dirty="0" smtClean="0"/>
          </a:p>
          <a:p>
            <a:pPr marL="1371600" lvl="2" indent="-457200">
              <a:buFont typeface="+mj-ea"/>
              <a:buAutoNum type="circleNumDbPlain"/>
            </a:pPr>
            <a:r>
              <a:rPr lang="zh-CN" altLang="en-US" dirty="0" smtClean="0"/>
              <a:t>货币替代物：如信用卡等。</a:t>
            </a:r>
            <a:endParaRPr lang="en-US" altLang="zh-CN" dirty="0" smtClean="0"/>
          </a:p>
          <a:p>
            <a:pPr marL="971550" lvl="1" indent="-457200">
              <a:buFont typeface="Arial" pitchFamily="34" charset="0"/>
              <a:buChar char="•"/>
            </a:pPr>
            <a:r>
              <a:rPr lang="zh-CN" altLang="en-US" dirty="0" smtClean="0"/>
              <a:t>狭义货币</a:t>
            </a:r>
            <a:r>
              <a:rPr lang="en-US" altLang="zh-CN" dirty="0" smtClean="0"/>
              <a:t>M</a:t>
            </a:r>
            <a:r>
              <a:rPr lang="en-US" altLang="zh-CN" sz="1900" dirty="0" smtClean="0"/>
              <a:t>1 </a:t>
            </a:r>
            <a:r>
              <a:rPr lang="zh-CN" altLang="en-US" dirty="0" smtClean="0"/>
              <a:t>：</a:t>
            </a:r>
            <a:r>
              <a:rPr lang="en-US" altLang="zh-CN" dirty="0" smtClean="0"/>
              <a:t> </a:t>
            </a:r>
            <a:r>
              <a:rPr lang="zh-CN" altLang="en-US" dirty="0" smtClean="0"/>
              <a:t>通货</a:t>
            </a:r>
            <a:r>
              <a:rPr lang="en-US" altLang="zh-CN" dirty="0" smtClean="0"/>
              <a:t>+</a:t>
            </a:r>
            <a:r>
              <a:rPr lang="zh-CN" altLang="en-US" dirty="0" smtClean="0"/>
              <a:t>商业银行活期存款。</a:t>
            </a:r>
            <a:endParaRPr lang="en-US" altLang="zh-CN" dirty="0" smtClean="0"/>
          </a:p>
          <a:p>
            <a:pPr marL="971550" lvl="1" indent="-457200">
              <a:buFont typeface="Arial" pitchFamily="34" charset="0"/>
              <a:buChar char="•"/>
            </a:pPr>
            <a:r>
              <a:rPr lang="zh-CN" altLang="en-US" dirty="0" smtClean="0"/>
              <a:t>广义货币</a:t>
            </a:r>
            <a:r>
              <a:rPr lang="en-US" altLang="zh-CN" dirty="0" smtClean="0"/>
              <a:t>M</a:t>
            </a:r>
            <a:r>
              <a:rPr lang="en-US" altLang="zh-CN" sz="1900" dirty="0" smtClean="0"/>
              <a:t>2</a:t>
            </a:r>
            <a:r>
              <a:rPr lang="zh-CN" altLang="en-US" dirty="0" smtClean="0"/>
              <a:t>：</a:t>
            </a:r>
            <a:r>
              <a:rPr lang="en-US" altLang="zh-CN" dirty="0" smtClean="0"/>
              <a:t> M</a:t>
            </a:r>
            <a:r>
              <a:rPr lang="en-US" altLang="zh-CN" sz="1600" dirty="0" smtClean="0"/>
              <a:t>1 </a:t>
            </a:r>
            <a:r>
              <a:rPr lang="en-US" altLang="zh-CN" dirty="0" smtClean="0"/>
              <a:t>+</a:t>
            </a:r>
            <a:r>
              <a:rPr lang="zh-CN" altLang="en-US" dirty="0" smtClean="0"/>
              <a:t>定期存款与储蓄存款</a:t>
            </a:r>
            <a:endParaRPr lang="zh-CN" altLang="en-US" dirty="0"/>
          </a:p>
        </p:txBody>
      </p:sp>
      <p:sp>
        <p:nvSpPr>
          <p:cNvPr id="4" name="日期占位符 3"/>
          <p:cNvSpPr>
            <a:spLocks noGrp="1"/>
          </p:cNvSpPr>
          <p:nvPr>
            <p:ph type="dt" sz="half" idx="10"/>
          </p:nvPr>
        </p:nvSpPr>
        <p:spPr/>
        <p:txBody>
          <a:bodyPr/>
          <a:lstStyle/>
          <a:p>
            <a:fld id="{896A7F01-813D-4FBB-9B80-84D3E5A88DDD}"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17</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a:t>
            </a:r>
            <a:r>
              <a:rPr lang="zh-CN" altLang="en-US" dirty="0" smtClean="0"/>
              <a:t>利率的决定</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一、利率决定于货币的需求和供给</a:t>
            </a:r>
            <a:endParaRPr lang="en-US" altLang="zh-CN" dirty="0" smtClean="0"/>
          </a:p>
          <a:p>
            <a:pPr lvl="1"/>
            <a:r>
              <a:rPr lang="en-US" altLang="zh-CN" dirty="0" smtClean="0"/>
              <a:t>3</a:t>
            </a:r>
            <a:r>
              <a:rPr lang="zh-CN" altLang="en-US" dirty="0" smtClean="0"/>
              <a:t>、有关货币其他理论</a:t>
            </a:r>
            <a:endParaRPr lang="en-US" altLang="zh-CN" dirty="0" smtClean="0"/>
          </a:p>
          <a:p>
            <a:pPr marL="190500" lvl="1" indent="258763" algn="just">
              <a:lnSpc>
                <a:spcPct val="90000"/>
              </a:lnSpc>
              <a:spcBef>
                <a:spcPts val="600"/>
              </a:spcBef>
            </a:pPr>
            <a:r>
              <a:rPr lang="en-US" altLang="zh-CN" sz="2600" dirty="0" smtClean="0">
                <a:solidFill>
                  <a:schemeClr val="tx2"/>
                </a:solidFill>
              </a:rPr>
              <a:t>(1)</a:t>
            </a:r>
            <a:r>
              <a:rPr lang="zh-CN" altLang="en-US" sz="2600" dirty="0" smtClean="0">
                <a:solidFill>
                  <a:schemeClr val="tx2"/>
                </a:solidFill>
              </a:rPr>
              <a:t>变现：</a:t>
            </a:r>
            <a:endParaRPr lang="en-US" altLang="zh-CN" sz="2600" dirty="0" smtClean="0">
              <a:solidFill>
                <a:schemeClr val="tx2"/>
              </a:solidFill>
            </a:endParaRPr>
          </a:p>
          <a:p>
            <a:pPr marL="590550" lvl="1" indent="258763" algn="just">
              <a:lnSpc>
                <a:spcPct val="90000"/>
              </a:lnSpc>
              <a:spcBef>
                <a:spcPts val="600"/>
              </a:spcBef>
            </a:pPr>
            <a:r>
              <a:rPr lang="zh-CN" altLang="en-US" sz="2600" dirty="0" smtClean="0"/>
              <a:t>把一种资产变成普遍接受的支付手段（如现金货币）称为变现。</a:t>
            </a:r>
            <a:endParaRPr lang="en-US" altLang="zh-CN" sz="2600" dirty="0" smtClean="0"/>
          </a:p>
          <a:p>
            <a:pPr lvl="1" algn="just">
              <a:lnSpc>
                <a:spcPct val="90000"/>
              </a:lnSpc>
              <a:spcBef>
                <a:spcPts val="600"/>
              </a:spcBef>
            </a:pPr>
            <a:r>
              <a:rPr lang="en-US" altLang="zh-CN" sz="2600" dirty="0" smtClean="0">
                <a:solidFill>
                  <a:schemeClr val="tx2"/>
                </a:solidFill>
              </a:rPr>
              <a:t>(2)</a:t>
            </a:r>
            <a:r>
              <a:rPr lang="zh-CN" altLang="en-US" sz="2600" dirty="0" smtClean="0">
                <a:solidFill>
                  <a:schemeClr val="tx2"/>
                </a:solidFill>
              </a:rPr>
              <a:t>流动性：</a:t>
            </a:r>
            <a:endParaRPr lang="en-US" altLang="zh-CN" sz="2600" dirty="0" smtClean="0">
              <a:solidFill>
                <a:schemeClr val="tx2"/>
              </a:solidFill>
            </a:endParaRPr>
          </a:p>
          <a:p>
            <a:pPr marL="590550" lvl="1" indent="258763" algn="just">
              <a:lnSpc>
                <a:spcPct val="90000"/>
              </a:lnSpc>
              <a:spcBef>
                <a:spcPts val="600"/>
              </a:spcBef>
            </a:pPr>
            <a:r>
              <a:rPr lang="zh-CN" altLang="en-US" sz="2600" dirty="0" smtClean="0"/>
              <a:t>指一种资产转变为社会普遍接受的交换媒介形态的难易程度。容易变现的资产称作流动性高，难以变现的资产则是流动性低。可以把货币看作是具有完全流动性（</a:t>
            </a:r>
            <a:r>
              <a:rPr lang="en-US" altLang="zh-CN" sz="2600" dirty="0" smtClean="0"/>
              <a:t>perfect liquidity</a:t>
            </a:r>
            <a:r>
              <a:rPr lang="zh-CN" altLang="en-US" sz="2600" dirty="0" smtClean="0"/>
              <a:t>）的资产，其它资产则依据其流动性程度高低具有不同等级的货币性。</a:t>
            </a:r>
            <a:endParaRPr lang="en-US" altLang="zh-CN" sz="2600" dirty="0" smtClean="0"/>
          </a:p>
          <a:p>
            <a:pPr marL="190500" indent="258763" algn="just">
              <a:lnSpc>
                <a:spcPct val="90000"/>
              </a:lnSpc>
              <a:spcBef>
                <a:spcPts val="600"/>
              </a:spcBef>
            </a:pPr>
            <a:r>
              <a:rPr lang="en-US" altLang="zh-CN" sz="2600" dirty="0" smtClean="0"/>
              <a:t>(3)</a:t>
            </a:r>
            <a:r>
              <a:rPr lang="zh-CN" altLang="en-US" sz="2600" dirty="0" smtClean="0"/>
              <a:t>格雷欣定律（劣币驱逐良币定律）：</a:t>
            </a:r>
            <a:endParaRPr lang="en-US" altLang="zh-CN" sz="2600" dirty="0" smtClean="0"/>
          </a:p>
          <a:p>
            <a:pPr marL="590550" lvl="1" indent="258763" algn="just">
              <a:lnSpc>
                <a:spcPct val="90000"/>
              </a:lnSpc>
              <a:spcBef>
                <a:spcPts val="600"/>
              </a:spcBef>
            </a:pPr>
            <a:r>
              <a:rPr lang="zh-CN" altLang="en-US" sz="2600" dirty="0" smtClean="0"/>
              <a:t>实际价值不同的金属货币具有同等法偿能力时，实际价值较高的良币必然退出流通，被作为窖藏，而实际价值较低的劣币必然充斥于流通之中。</a:t>
            </a:r>
            <a:endParaRPr lang="en-US" altLang="zh-CN" sz="2600" dirty="0" smtClean="0"/>
          </a:p>
          <a:p>
            <a:pPr marL="190500" indent="258763" algn="just">
              <a:lnSpc>
                <a:spcPct val="90000"/>
              </a:lnSpc>
              <a:spcBef>
                <a:spcPts val="600"/>
              </a:spcBef>
            </a:pPr>
            <a:r>
              <a:rPr lang="en-US" altLang="zh-CN" sz="2600" dirty="0" smtClean="0"/>
              <a:t>(4)</a:t>
            </a:r>
            <a:r>
              <a:rPr lang="zh-CN" altLang="en-US" sz="2600" dirty="0" smtClean="0"/>
              <a:t>货币数量论：</a:t>
            </a:r>
            <a:endParaRPr lang="en-US" altLang="zh-CN" sz="2600" dirty="0" smtClean="0"/>
          </a:p>
          <a:p>
            <a:pPr marL="590550" lvl="1" indent="258763" algn="just">
              <a:lnSpc>
                <a:spcPct val="90000"/>
              </a:lnSpc>
              <a:spcBef>
                <a:spcPts val="600"/>
              </a:spcBef>
            </a:pPr>
            <a:r>
              <a:rPr lang="en-US" altLang="zh-CN" sz="2700" dirty="0" smtClean="0"/>
              <a:t>MV=PT</a:t>
            </a:r>
            <a:endParaRPr lang="zh-CN" altLang="en-US" sz="2700" dirty="0"/>
          </a:p>
        </p:txBody>
      </p:sp>
      <p:sp>
        <p:nvSpPr>
          <p:cNvPr id="4" name="日期占位符 3"/>
          <p:cNvSpPr>
            <a:spLocks noGrp="1"/>
          </p:cNvSpPr>
          <p:nvPr>
            <p:ph type="dt" sz="half" idx="10"/>
          </p:nvPr>
        </p:nvSpPr>
        <p:spPr/>
        <p:txBody>
          <a:bodyPr/>
          <a:lstStyle/>
          <a:p>
            <a:fld id="{896A7F01-813D-4FBB-9B80-84D3E5A88DDD}"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18</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a:t>
            </a:r>
            <a:r>
              <a:rPr lang="zh-CN" altLang="en-US" dirty="0" smtClean="0"/>
              <a:t>利率的决定</a:t>
            </a:r>
            <a:endParaRPr lang="zh-CN" altLang="en-US" dirty="0"/>
          </a:p>
        </p:txBody>
      </p:sp>
      <p:sp>
        <p:nvSpPr>
          <p:cNvPr id="3" name="内容占位符 2"/>
          <p:cNvSpPr>
            <a:spLocks noGrp="1"/>
          </p:cNvSpPr>
          <p:nvPr>
            <p:ph idx="1"/>
          </p:nvPr>
        </p:nvSpPr>
        <p:spPr/>
        <p:txBody>
          <a:bodyPr>
            <a:normAutofit/>
          </a:bodyPr>
          <a:lstStyle/>
          <a:p>
            <a:r>
              <a:rPr lang="zh-CN" altLang="en-US" dirty="0" smtClean="0"/>
              <a:t>一、利率决定于货币的需求和供给</a:t>
            </a:r>
            <a:endParaRPr lang="en-US" altLang="zh-CN" dirty="0" smtClean="0"/>
          </a:p>
          <a:p>
            <a:pPr lvl="1"/>
            <a:r>
              <a:rPr lang="en-US" altLang="zh-CN" dirty="0" smtClean="0"/>
              <a:t>4</a:t>
            </a:r>
            <a:r>
              <a:rPr lang="zh-CN" altLang="en-US" dirty="0" smtClean="0"/>
              <a:t>、货币形态演变</a:t>
            </a:r>
            <a:endParaRPr lang="en-US" altLang="zh-CN" dirty="0" smtClean="0"/>
          </a:p>
          <a:p>
            <a:pPr marL="715963" indent="0" algn="just">
              <a:lnSpc>
                <a:spcPct val="90000"/>
              </a:lnSpc>
              <a:spcBef>
                <a:spcPts val="600"/>
              </a:spcBef>
            </a:pPr>
            <a:r>
              <a:rPr lang="en-US" altLang="zh-CN" sz="2600" dirty="0" smtClean="0">
                <a:solidFill>
                  <a:srgbClr val="FF0000"/>
                </a:solidFill>
              </a:rPr>
              <a:t>(1)</a:t>
            </a:r>
            <a:r>
              <a:rPr lang="zh-CN" altLang="en-US" sz="2400" dirty="0" smtClean="0">
                <a:solidFill>
                  <a:srgbClr val="FF0000"/>
                </a:solidFill>
                <a:latin typeface="宋体" charset="-122"/>
              </a:rPr>
              <a:t>商品货币：</a:t>
            </a:r>
            <a:r>
              <a:rPr lang="zh-CN" altLang="en-US" sz="2400" dirty="0" smtClean="0">
                <a:solidFill>
                  <a:schemeClr val="tx1"/>
                </a:solidFill>
                <a:latin typeface="宋体" charset="-122"/>
              </a:rPr>
              <a:t>贵金属具有商品货币的天然属性</a:t>
            </a:r>
            <a:r>
              <a:rPr lang="en-US" altLang="zh-CN" sz="2400" dirty="0" smtClean="0">
                <a:solidFill>
                  <a:schemeClr val="tx1"/>
                </a:solidFill>
                <a:latin typeface="Times New Roman"/>
              </a:rPr>
              <a:t>——</a:t>
            </a:r>
            <a:r>
              <a:rPr lang="zh-CN" altLang="en-US" sz="2400" dirty="0" smtClean="0">
                <a:solidFill>
                  <a:schemeClr val="tx1"/>
                </a:solidFill>
                <a:latin typeface="宋体" charset="-122"/>
              </a:rPr>
              <a:t>本身有功用，物理度量标准，坚固耐久，匀质性。</a:t>
            </a:r>
          </a:p>
          <a:p>
            <a:pPr marL="715963" indent="0" algn="just">
              <a:lnSpc>
                <a:spcPct val="90000"/>
              </a:lnSpc>
              <a:spcBef>
                <a:spcPts val="600"/>
              </a:spcBef>
            </a:pPr>
            <a:r>
              <a:rPr lang="en-US" altLang="zh-CN" sz="2600" dirty="0" smtClean="0">
                <a:solidFill>
                  <a:srgbClr val="FF0000"/>
                </a:solidFill>
              </a:rPr>
              <a:t>(2)</a:t>
            </a:r>
            <a:r>
              <a:rPr lang="zh-CN" altLang="en-US" sz="2600" dirty="0" smtClean="0">
                <a:solidFill>
                  <a:srgbClr val="FF0000"/>
                </a:solidFill>
              </a:rPr>
              <a:t>纸币：</a:t>
            </a:r>
            <a:r>
              <a:rPr lang="zh-CN" altLang="en-US" sz="2400" dirty="0" smtClean="0">
                <a:solidFill>
                  <a:schemeClr val="tx1"/>
                </a:solidFill>
                <a:latin typeface="宋体" charset="-122"/>
              </a:rPr>
              <a:t>凸现了交换媒介的职能，容易携带和贮存，改变钞票上印数数字对应不同价值量，利用小数点细分。但本身无价值，需要控制数量保证稀缺性。</a:t>
            </a:r>
          </a:p>
          <a:p>
            <a:pPr marL="715963" indent="0" algn="just">
              <a:lnSpc>
                <a:spcPct val="90000"/>
              </a:lnSpc>
              <a:spcBef>
                <a:spcPts val="600"/>
              </a:spcBef>
            </a:pPr>
            <a:r>
              <a:rPr lang="en-US" altLang="zh-CN" sz="2600" dirty="0" smtClean="0">
                <a:solidFill>
                  <a:srgbClr val="FF0000"/>
                </a:solidFill>
              </a:rPr>
              <a:t>(3)</a:t>
            </a:r>
            <a:r>
              <a:rPr lang="zh-CN" altLang="en-US" sz="2600" dirty="0" smtClean="0">
                <a:solidFill>
                  <a:srgbClr val="FF0000"/>
                </a:solidFill>
              </a:rPr>
              <a:t>支票货币：</a:t>
            </a:r>
            <a:r>
              <a:rPr lang="zh-CN" altLang="en-US" sz="2400" dirty="0" smtClean="0">
                <a:solidFill>
                  <a:schemeClr val="tx1"/>
                </a:solidFill>
                <a:latin typeface="宋体" charset="-122"/>
              </a:rPr>
              <a:t>信用关系发达的现代经济，银行系统提供的支票一定范围内取代了纸币的地位。</a:t>
            </a:r>
          </a:p>
          <a:p>
            <a:pPr marL="715963" indent="0" algn="just">
              <a:lnSpc>
                <a:spcPct val="90000"/>
              </a:lnSpc>
              <a:spcBef>
                <a:spcPts val="600"/>
              </a:spcBef>
            </a:pPr>
            <a:r>
              <a:rPr lang="en-US" altLang="zh-CN" sz="2600" dirty="0" smtClean="0">
                <a:solidFill>
                  <a:srgbClr val="FF0000"/>
                </a:solidFill>
              </a:rPr>
              <a:t>(4)</a:t>
            </a:r>
            <a:r>
              <a:rPr lang="zh-CN" altLang="en-US" sz="2600" dirty="0" smtClean="0">
                <a:solidFill>
                  <a:srgbClr val="FF0000"/>
                </a:solidFill>
              </a:rPr>
              <a:t>电子货币：</a:t>
            </a:r>
            <a:r>
              <a:rPr lang="zh-CN" altLang="en-US" sz="2400" dirty="0" smtClean="0">
                <a:solidFill>
                  <a:schemeClr val="tx1"/>
                </a:solidFill>
                <a:latin typeface="宋体" charset="-122"/>
              </a:rPr>
              <a:t>依托现代信息技术和互联网技术，</a:t>
            </a:r>
            <a:r>
              <a:rPr lang="en-US" altLang="zh-CN" sz="2400" dirty="0" smtClean="0">
                <a:solidFill>
                  <a:schemeClr val="tx1"/>
                </a:solidFill>
                <a:latin typeface="宋体" charset="-122"/>
              </a:rPr>
              <a:t>prepaid card, debit card; credit card</a:t>
            </a:r>
            <a:r>
              <a:rPr lang="zh-CN" altLang="en-US" sz="2400" dirty="0" smtClean="0">
                <a:solidFill>
                  <a:schemeClr val="tx1"/>
                </a:solidFill>
                <a:latin typeface="宋体" charset="-122"/>
              </a:rPr>
              <a:t>；未来的电子资金结转系统（</a:t>
            </a:r>
            <a:r>
              <a:rPr lang="en-US" altLang="zh-CN" sz="2400" dirty="0" smtClean="0">
                <a:solidFill>
                  <a:schemeClr val="tx1"/>
                </a:solidFill>
                <a:latin typeface="宋体" charset="-122"/>
              </a:rPr>
              <a:t>electronic funds transfer system: EFTS</a:t>
            </a:r>
            <a:r>
              <a:rPr lang="zh-CN" altLang="en-US" sz="2400" dirty="0" smtClean="0">
                <a:solidFill>
                  <a:schemeClr val="tx1"/>
                </a:solidFill>
                <a:latin typeface="宋体" charset="-122"/>
              </a:rPr>
              <a:t>），更便利地实现不同资产流动性。</a:t>
            </a:r>
          </a:p>
        </p:txBody>
      </p:sp>
      <p:sp>
        <p:nvSpPr>
          <p:cNvPr id="4" name="日期占位符 3"/>
          <p:cNvSpPr>
            <a:spLocks noGrp="1"/>
          </p:cNvSpPr>
          <p:nvPr>
            <p:ph type="dt" sz="half" idx="10"/>
          </p:nvPr>
        </p:nvSpPr>
        <p:spPr/>
        <p:txBody>
          <a:bodyPr/>
          <a:lstStyle/>
          <a:p>
            <a:fld id="{896A7F01-813D-4FBB-9B80-84D3E5A88DDD}"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19</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内容概要</a:t>
            </a:r>
            <a:endParaRPr lang="zh-CN" altLang="en-US" dirty="0"/>
          </a:p>
        </p:txBody>
      </p:sp>
      <p:sp>
        <p:nvSpPr>
          <p:cNvPr id="3" name="内容占位符 2"/>
          <p:cNvSpPr>
            <a:spLocks noGrp="1"/>
          </p:cNvSpPr>
          <p:nvPr>
            <p:ph idx="1"/>
          </p:nvPr>
        </p:nvSpPr>
        <p:spPr/>
        <p:txBody>
          <a:bodyPr/>
          <a:lstStyle/>
          <a:p>
            <a:r>
              <a:rPr lang="en-US" altLang="zh-CN" dirty="0" smtClean="0"/>
              <a:t>3.1</a:t>
            </a:r>
            <a:r>
              <a:rPr lang="zh-CN" altLang="en-US" dirty="0" smtClean="0"/>
              <a:t>投资的决定</a:t>
            </a:r>
            <a:endParaRPr lang="en-US" altLang="zh-CN" dirty="0" smtClean="0"/>
          </a:p>
          <a:p>
            <a:r>
              <a:rPr lang="en-US" altLang="zh-CN" dirty="0" smtClean="0"/>
              <a:t>3.2</a:t>
            </a:r>
            <a:r>
              <a:rPr lang="zh-CN" altLang="en-US" dirty="0" smtClean="0"/>
              <a:t>产品市场的均衡</a:t>
            </a:r>
            <a:endParaRPr lang="en-US" altLang="zh-CN" dirty="0" smtClean="0"/>
          </a:p>
          <a:p>
            <a:r>
              <a:rPr lang="en-US" altLang="zh-CN" dirty="0" smtClean="0"/>
              <a:t>3.3</a:t>
            </a:r>
            <a:r>
              <a:rPr lang="zh-CN" altLang="en-US" dirty="0" smtClean="0"/>
              <a:t>利息率的决定</a:t>
            </a:r>
            <a:endParaRPr lang="en-US" altLang="zh-CN" dirty="0" smtClean="0"/>
          </a:p>
          <a:p>
            <a:r>
              <a:rPr lang="en-US" altLang="zh-CN" dirty="0" smtClean="0"/>
              <a:t>3.4</a:t>
            </a:r>
            <a:r>
              <a:rPr lang="zh-CN" altLang="en-US" dirty="0" smtClean="0"/>
              <a:t>货币市场的均衡</a:t>
            </a:r>
            <a:endParaRPr lang="en-US" altLang="zh-CN" dirty="0" smtClean="0"/>
          </a:p>
          <a:p>
            <a:r>
              <a:rPr lang="en-US" altLang="zh-CN" dirty="0" smtClean="0"/>
              <a:t>3.5</a:t>
            </a:r>
            <a:r>
              <a:rPr lang="zh-CN" altLang="en-US" dirty="0" smtClean="0"/>
              <a:t>产品市场和货币市场的共同均衡</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F61AAEC7-D7C6-4FE3-BFF9-0999166E989F}"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2</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a:t>
            </a:r>
            <a:r>
              <a:rPr lang="zh-CN" altLang="en-US" dirty="0" smtClean="0"/>
              <a:t>利率的决定</a:t>
            </a:r>
            <a:endParaRPr lang="zh-CN" altLang="en-US" dirty="0"/>
          </a:p>
        </p:txBody>
      </p:sp>
      <p:sp>
        <p:nvSpPr>
          <p:cNvPr id="3" name="内容占位符 2"/>
          <p:cNvSpPr>
            <a:spLocks noGrp="1"/>
          </p:cNvSpPr>
          <p:nvPr>
            <p:ph idx="1"/>
          </p:nvPr>
        </p:nvSpPr>
        <p:spPr/>
        <p:txBody>
          <a:bodyPr>
            <a:normAutofit/>
          </a:bodyPr>
          <a:lstStyle/>
          <a:p>
            <a:r>
              <a:rPr lang="zh-CN" altLang="en-US" dirty="0" smtClean="0"/>
              <a:t>一、利率决定于货币的需求和供给</a:t>
            </a:r>
            <a:endParaRPr lang="en-US" altLang="zh-CN" dirty="0" smtClean="0"/>
          </a:p>
          <a:p>
            <a:pPr lvl="1"/>
            <a:r>
              <a:rPr lang="en-US" altLang="zh-CN" dirty="0" smtClean="0"/>
              <a:t>5</a:t>
            </a:r>
            <a:r>
              <a:rPr lang="zh-CN" altLang="en-US" dirty="0" smtClean="0"/>
              <a:t>、银行系统的三种角色</a:t>
            </a:r>
            <a:endParaRPr lang="en-US" altLang="zh-CN" dirty="0" smtClean="0"/>
          </a:p>
          <a:p>
            <a:pPr lvl="1" indent="282575">
              <a:spcBef>
                <a:spcPts val="600"/>
              </a:spcBef>
            </a:pPr>
            <a:r>
              <a:rPr lang="zh-CN" altLang="en-US" sz="2100" dirty="0" smtClean="0"/>
              <a:t>公众（</a:t>
            </a:r>
            <a:r>
              <a:rPr lang="en-US" altLang="zh-CN" sz="2100" dirty="0" smtClean="0"/>
              <a:t>Public</a:t>
            </a:r>
            <a:r>
              <a:rPr lang="zh-CN" altLang="en-US" sz="2100" dirty="0" smtClean="0"/>
              <a:t>）、商业银行（</a:t>
            </a:r>
            <a:r>
              <a:rPr lang="en-US" altLang="zh-CN" sz="2100" dirty="0" smtClean="0"/>
              <a:t>Commercial Banks</a:t>
            </a:r>
            <a:r>
              <a:rPr lang="zh-CN" altLang="en-US" sz="2100" dirty="0" smtClean="0"/>
              <a:t>）、中央银行（</a:t>
            </a:r>
            <a:r>
              <a:rPr lang="en-US" altLang="zh-CN" sz="2100" dirty="0" smtClean="0"/>
              <a:t>Central Bank</a:t>
            </a:r>
            <a:r>
              <a:rPr lang="zh-CN" altLang="en-US" sz="2100" dirty="0" smtClean="0"/>
              <a:t>）</a:t>
            </a:r>
            <a:endParaRPr lang="en-US" altLang="zh-CN" sz="2100" dirty="0" smtClean="0"/>
          </a:p>
          <a:p>
            <a:pPr indent="282575">
              <a:spcBef>
                <a:spcPts val="600"/>
              </a:spcBef>
            </a:pPr>
            <a:r>
              <a:rPr lang="en-US" altLang="zh-CN" sz="2600" dirty="0" smtClean="0">
                <a:solidFill>
                  <a:srgbClr val="FF0000"/>
                </a:solidFill>
              </a:rPr>
              <a:t>(1)</a:t>
            </a:r>
            <a:r>
              <a:rPr lang="zh-CN" altLang="en-US" sz="2600" dirty="0" smtClean="0">
                <a:solidFill>
                  <a:srgbClr val="FF0000"/>
                </a:solidFill>
              </a:rPr>
              <a:t>公众（</a:t>
            </a:r>
            <a:r>
              <a:rPr lang="en-US" altLang="zh-CN" sz="2600" dirty="0" smtClean="0">
                <a:solidFill>
                  <a:srgbClr val="FF0000"/>
                </a:solidFill>
              </a:rPr>
              <a:t>Public</a:t>
            </a:r>
            <a:r>
              <a:rPr lang="zh-CN" altLang="en-US" sz="2600" dirty="0" smtClean="0">
                <a:solidFill>
                  <a:srgbClr val="FF0000"/>
                </a:solidFill>
              </a:rPr>
              <a:t>）</a:t>
            </a:r>
            <a:r>
              <a:rPr lang="zh-CN" altLang="en-US" sz="2400" dirty="0" smtClean="0">
                <a:solidFill>
                  <a:srgbClr val="FF0000"/>
                </a:solidFill>
                <a:latin typeface="宋体" charset="-122"/>
              </a:rPr>
              <a:t>：</a:t>
            </a:r>
            <a:endParaRPr lang="zh-CN" altLang="en-US" sz="2400" dirty="0" smtClean="0">
              <a:latin typeface="宋体" charset="-122"/>
            </a:endParaRPr>
          </a:p>
          <a:p>
            <a:pPr marL="990600" indent="92075">
              <a:spcBef>
                <a:spcPts val="600"/>
              </a:spcBef>
            </a:pPr>
            <a:r>
              <a:rPr lang="zh-CN" altLang="en-US" sz="2400" dirty="0" smtClean="0">
                <a:solidFill>
                  <a:schemeClr val="tx1"/>
                </a:solidFill>
                <a:latin typeface="宋体" charset="-122"/>
              </a:rPr>
              <a:t>不仅包括所有家庭，而且涵盖除了商业银行以外的厂商和机构。</a:t>
            </a:r>
            <a:endParaRPr lang="en-US" altLang="zh-CN" sz="2400" dirty="0" smtClean="0">
              <a:solidFill>
                <a:schemeClr val="tx1"/>
              </a:solidFill>
              <a:latin typeface="宋体" charset="-122"/>
            </a:endParaRPr>
          </a:p>
          <a:p>
            <a:pPr marL="990600" indent="92075">
              <a:spcBef>
                <a:spcPts val="600"/>
              </a:spcBef>
            </a:pPr>
            <a:r>
              <a:rPr lang="zh-CN" altLang="en-US" sz="2400" dirty="0" smtClean="0">
                <a:solidFill>
                  <a:schemeClr val="tx1"/>
                </a:solidFill>
                <a:latin typeface="宋体" charset="-122"/>
              </a:rPr>
              <a:t>公众决定货币量的构成：</a:t>
            </a:r>
            <a:r>
              <a:rPr lang="en-US" altLang="zh-CN" sz="2400" b="0" dirty="0" smtClean="0">
                <a:solidFill>
                  <a:schemeClr val="tx1"/>
                </a:solidFill>
                <a:latin typeface="Arial Black" pitchFamily="34" charset="0"/>
              </a:rPr>
              <a:t>M </a:t>
            </a:r>
            <a:r>
              <a:rPr lang="zh-CN" altLang="en-US" sz="2400" b="0" dirty="0" smtClean="0">
                <a:solidFill>
                  <a:schemeClr val="tx1"/>
                </a:solidFill>
                <a:latin typeface="Arial Black" pitchFamily="34" charset="0"/>
              </a:rPr>
              <a:t>＝ </a:t>
            </a:r>
            <a:r>
              <a:rPr lang="en-US" altLang="zh-CN" sz="2400" b="0" dirty="0" smtClean="0">
                <a:solidFill>
                  <a:schemeClr val="tx1"/>
                </a:solidFill>
                <a:latin typeface="Arial Black" pitchFamily="34" charset="0"/>
              </a:rPr>
              <a:t>CU</a:t>
            </a:r>
            <a:r>
              <a:rPr lang="zh-CN" altLang="en-US" sz="2400" b="0" dirty="0" smtClean="0">
                <a:solidFill>
                  <a:schemeClr val="tx1"/>
                </a:solidFill>
                <a:latin typeface="Arial Black" pitchFamily="34" charset="0"/>
              </a:rPr>
              <a:t>＋</a:t>
            </a:r>
            <a:r>
              <a:rPr lang="en-US" altLang="zh-CN" sz="2400" b="0" dirty="0" smtClean="0">
                <a:solidFill>
                  <a:schemeClr val="tx1"/>
                </a:solidFill>
                <a:latin typeface="Arial Black" pitchFamily="34" charset="0"/>
              </a:rPr>
              <a:t>D</a:t>
            </a:r>
          </a:p>
          <a:p>
            <a:pPr indent="373063" algn="just">
              <a:spcBef>
                <a:spcPts val="600"/>
              </a:spcBef>
            </a:pPr>
            <a:r>
              <a:rPr lang="zh-CN" altLang="en-US" sz="2800" dirty="0" smtClean="0">
                <a:solidFill>
                  <a:schemeClr val="tx1"/>
                </a:solidFill>
                <a:latin typeface="宋体" charset="-122"/>
              </a:rPr>
              <a:t>现金储蓄率（</a:t>
            </a:r>
            <a:r>
              <a:rPr lang="en-US" altLang="zh-CN" sz="2400" b="0" dirty="0" smtClean="0">
                <a:solidFill>
                  <a:schemeClr val="tx1"/>
                </a:solidFill>
                <a:latin typeface="Arial Black" pitchFamily="34" charset="0"/>
              </a:rPr>
              <a:t>Currency Deposit Ratio</a:t>
            </a:r>
            <a:r>
              <a:rPr lang="zh-CN" altLang="en-US" sz="2400" b="0" dirty="0" smtClean="0">
                <a:solidFill>
                  <a:schemeClr val="tx1"/>
                </a:solidFill>
                <a:latin typeface="Arial Black" pitchFamily="34" charset="0"/>
              </a:rPr>
              <a:t>：</a:t>
            </a:r>
            <a:r>
              <a:rPr lang="en-US" altLang="zh-CN" sz="2400" b="0" dirty="0" smtClean="0">
                <a:solidFill>
                  <a:schemeClr val="tx1"/>
                </a:solidFill>
                <a:latin typeface="Arial Black" pitchFamily="34" charset="0"/>
              </a:rPr>
              <a:t>c</a:t>
            </a:r>
            <a:r>
              <a:rPr lang="zh-CN" altLang="en-US" sz="2800" dirty="0" smtClean="0">
                <a:solidFill>
                  <a:schemeClr val="tx1"/>
                </a:solidFill>
                <a:latin typeface="宋体" charset="-122"/>
              </a:rPr>
              <a:t>）：</a:t>
            </a:r>
            <a:endParaRPr lang="en-US" altLang="zh-CN" sz="2800" dirty="0" smtClean="0">
              <a:solidFill>
                <a:schemeClr val="tx1"/>
              </a:solidFill>
              <a:latin typeface="宋体" charset="-122"/>
            </a:endParaRPr>
          </a:p>
          <a:p>
            <a:pPr lvl="1" indent="373063" algn="just">
              <a:spcBef>
                <a:spcPts val="600"/>
              </a:spcBef>
            </a:pPr>
            <a:r>
              <a:rPr lang="zh-CN" altLang="en-US" sz="2300" dirty="0" smtClean="0">
                <a:solidFill>
                  <a:schemeClr val="tx1"/>
                </a:solidFill>
                <a:latin typeface="宋体" charset="-122"/>
              </a:rPr>
              <a:t>现金对存款的比率：</a:t>
            </a:r>
            <a:r>
              <a:rPr lang="en-US" altLang="zh-CN" sz="2300" dirty="0" smtClean="0">
                <a:solidFill>
                  <a:schemeClr val="tx1"/>
                </a:solidFill>
                <a:latin typeface="宋体" charset="-122"/>
              </a:rPr>
              <a:t>c</a:t>
            </a:r>
            <a:r>
              <a:rPr lang="zh-CN" altLang="en-US" sz="2300" dirty="0" smtClean="0">
                <a:solidFill>
                  <a:schemeClr val="tx1"/>
                </a:solidFill>
                <a:latin typeface="宋体" charset="-122"/>
              </a:rPr>
              <a:t>＝</a:t>
            </a:r>
            <a:r>
              <a:rPr lang="en-US" altLang="zh-CN" sz="2300" dirty="0" smtClean="0">
                <a:solidFill>
                  <a:schemeClr val="tx1"/>
                </a:solidFill>
                <a:latin typeface="宋体" charset="-122"/>
              </a:rPr>
              <a:t>CU/D</a:t>
            </a:r>
            <a:r>
              <a:rPr lang="zh-CN" altLang="en-US" sz="2300" dirty="0" smtClean="0">
                <a:solidFill>
                  <a:schemeClr val="tx1"/>
                </a:solidFill>
                <a:latin typeface="宋体" charset="-122"/>
              </a:rPr>
              <a:t>；它反应货币内部结构，通过公众选择行为来确定。</a:t>
            </a:r>
          </a:p>
        </p:txBody>
      </p:sp>
      <p:sp>
        <p:nvSpPr>
          <p:cNvPr id="4" name="日期占位符 3"/>
          <p:cNvSpPr>
            <a:spLocks noGrp="1"/>
          </p:cNvSpPr>
          <p:nvPr>
            <p:ph type="dt" sz="half" idx="10"/>
          </p:nvPr>
        </p:nvSpPr>
        <p:spPr/>
        <p:txBody>
          <a:bodyPr/>
          <a:lstStyle/>
          <a:p>
            <a:fld id="{896A7F01-813D-4FBB-9B80-84D3E5A88DDD}"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20</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a:t>
            </a:r>
            <a:r>
              <a:rPr lang="zh-CN" altLang="en-US" dirty="0" smtClean="0"/>
              <a:t>利率的决定</a:t>
            </a:r>
            <a:endParaRPr lang="zh-CN" altLang="en-US" dirty="0"/>
          </a:p>
        </p:txBody>
      </p:sp>
      <p:sp>
        <p:nvSpPr>
          <p:cNvPr id="3" name="内容占位符 2"/>
          <p:cNvSpPr>
            <a:spLocks noGrp="1"/>
          </p:cNvSpPr>
          <p:nvPr>
            <p:ph idx="1"/>
          </p:nvPr>
        </p:nvSpPr>
        <p:spPr/>
        <p:txBody>
          <a:bodyPr>
            <a:normAutofit/>
          </a:bodyPr>
          <a:lstStyle/>
          <a:p>
            <a:r>
              <a:rPr lang="zh-CN" altLang="en-US" dirty="0" smtClean="0"/>
              <a:t>一、利率决定于货币的需求和供给</a:t>
            </a:r>
            <a:endParaRPr lang="en-US" altLang="zh-CN" dirty="0" smtClean="0"/>
          </a:p>
          <a:p>
            <a:pPr marL="365125" lvl="1" indent="-90488"/>
            <a:r>
              <a:rPr lang="en-US" altLang="zh-CN" dirty="0" smtClean="0"/>
              <a:t>5</a:t>
            </a:r>
            <a:r>
              <a:rPr lang="zh-CN" altLang="en-US" dirty="0" smtClean="0"/>
              <a:t>、银行系统的三种角色</a:t>
            </a:r>
            <a:endParaRPr lang="en-US" altLang="zh-CN" dirty="0" smtClean="0"/>
          </a:p>
          <a:p>
            <a:pPr indent="98425">
              <a:spcBef>
                <a:spcPts val="600"/>
              </a:spcBef>
            </a:pPr>
            <a:r>
              <a:rPr lang="en-US" altLang="zh-CN" sz="2600" dirty="0" smtClean="0">
                <a:solidFill>
                  <a:srgbClr val="FF0000"/>
                </a:solidFill>
              </a:rPr>
              <a:t>(2)</a:t>
            </a:r>
            <a:r>
              <a:rPr lang="zh-CN" altLang="en-US" sz="2800" dirty="0" smtClean="0">
                <a:solidFill>
                  <a:srgbClr val="FF0000"/>
                </a:solidFill>
              </a:rPr>
              <a:t>商业银行（</a:t>
            </a:r>
            <a:r>
              <a:rPr lang="en-US" altLang="zh-CN" sz="2800" dirty="0" smtClean="0">
                <a:solidFill>
                  <a:srgbClr val="FF0000"/>
                </a:solidFill>
              </a:rPr>
              <a:t>Commercial Banks</a:t>
            </a:r>
            <a:r>
              <a:rPr lang="zh-CN" altLang="en-US" sz="2800" dirty="0" smtClean="0">
                <a:solidFill>
                  <a:srgbClr val="FF0000"/>
                </a:solidFill>
              </a:rPr>
              <a:t>） </a:t>
            </a:r>
            <a:r>
              <a:rPr lang="zh-CN" altLang="en-US" sz="2400" dirty="0" smtClean="0">
                <a:solidFill>
                  <a:srgbClr val="FF0000"/>
                </a:solidFill>
                <a:latin typeface="宋体" charset="-122"/>
              </a:rPr>
              <a:t>：</a:t>
            </a:r>
            <a:endParaRPr lang="en-US" altLang="zh-CN" sz="2400" dirty="0" smtClean="0">
              <a:solidFill>
                <a:srgbClr val="FF0000"/>
              </a:solidFill>
              <a:latin typeface="宋体" charset="-122"/>
            </a:endParaRPr>
          </a:p>
          <a:p>
            <a:pPr marL="715963" indent="0" algn="just">
              <a:spcBef>
                <a:spcPts val="600"/>
              </a:spcBef>
            </a:pPr>
            <a:r>
              <a:rPr lang="zh-CN" altLang="en-US" sz="2400" dirty="0" smtClean="0">
                <a:latin typeface="宋体" charset="-122"/>
              </a:rPr>
              <a:t>商业银行是银行体系主体。与其他厂商一样，商业银行目的是盈利。虽也经营证券交易、保险甚至房地产等，但基本业务是存款与放款。</a:t>
            </a:r>
          </a:p>
          <a:p>
            <a:pPr marL="715963" indent="0" algn="just">
              <a:spcBef>
                <a:spcPts val="600"/>
              </a:spcBef>
            </a:pPr>
            <a:r>
              <a:rPr lang="zh-CN" altLang="en-US" sz="2400" dirty="0" smtClean="0">
                <a:latin typeface="宋体" charset="-122"/>
              </a:rPr>
              <a:t>随机变量统计分布的</a:t>
            </a:r>
            <a:r>
              <a:rPr lang="zh-CN" altLang="en-US" sz="2400" dirty="0" smtClean="0">
                <a:latin typeface="Times New Roman"/>
              </a:rPr>
              <a:t>“</a:t>
            </a:r>
            <a:r>
              <a:rPr lang="zh-CN" altLang="en-US" sz="2400" dirty="0" smtClean="0">
                <a:latin typeface="宋体" charset="-122"/>
              </a:rPr>
              <a:t>大数规律</a:t>
            </a:r>
            <a:r>
              <a:rPr lang="zh-CN" altLang="en-US" sz="2400" dirty="0" smtClean="0">
                <a:latin typeface="Times New Roman"/>
              </a:rPr>
              <a:t>”</a:t>
            </a:r>
            <a:r>
              <a:rPr lang="zh-CN" altLang="en-US" sz="2400" dirty="0" smtClean="0">
                <a:latin typeface="宋体" charset="-122"/>
              </a:rPr>
              <a:t>：赢利机制。</a:t>
            </a:r>
          </a:p>
          <a:p>
            <a:pPr marL="715963" indent="0" algn="just">
              <a:spcBef>
                <a:spcPts val="600"/>
              </a:spcBef>
            </a:pPr>
            <a:r>
              <a:rPr lang="zh-CN" altLang="en-US" sz="2400" dirty="0" smtClean="0">
                <a:latin typeface="宋体" charset="-122"/>
              </a:rPr>
              <a:t>随机性条件破坏：挤兑和破产风险，并具有外部性。</a:t>
            </a:r>
          </a:p>
          <a:p>
            <a:pPr marL="715963" indent="0" algn="just">
              <a:spcBef>
                <a:spcPts val="600"/>
              </a:spcBef>
            </a:pPr>
            <a:r>
              <a:rPr lang="zh-CN" altLang="en-US" sz="2400" dirty="0" smtClean="0">
                <a:solidFill>
                  <a:srgbClr val="FF0000"/>
                </a:solidFill>
                <a:latin typeface="宋体" charset="-122"/>
              </a:rPr>
              <a:t>最低银行储备率（</a:t>
            </a:r>
            <a:r>
              <a:rPr lang="en-US" altLang="zh-CN" sz="2400" dirty="0" smtClean="0">
                <a:solidFill>
                  <a:srgbClr val="FF0000"/>
                </a:solidFill>
              </a:rPr>
              <a:t>reserve ratio</a:t>
            </a:r>
            <a:r>
              <a:rPr lang="zh-CN" altLang="en-US" sz="2400" dirty="0" smtClean="0">
                <a:solidFill>
                  <a:srgbClr val="FF0000"/>
                </a:solidFill>
              </a:rPr>
              <a:t>：</a:t>
            </a:r>
            <a:r>
              <a:rPr lang="en-US" altLang="zh-CN" sz="2400" dirty="0" smtClean="0">
                <a:solidFill>
                  <a:srgbClr val="FF0000"/>
                </a:solidFill>
              </a:rPr>
              <a:t>r</a:t>
            </a:r>
            <a:r>
              <a:rPr lang="zh-CN" altLang="en-US" sz="2400" dirty="0" smtClean="0">
                <a:solidFill>
                  <a:srgbClr val="FF0000"/>
                </a:solidFill>
                <a:latin typeface="宋体" charset="-122"/>
              </a:rPr>
              <a:t>），</a:t>
            </a:r>
            <a:r>
              <a:rPr lang="zh-CN" altLang="en-US" sz="2400" dirty="0" smtClean="0">
                <a:latin typeface="宋体" charset="-122"/>
              </a:rPr>
              <a:t>即存款总额中不得用于放贷部分所占比率。如以</a:t>
            </a:r>
            <a:r>
              <a:rPr lang="en-US" altLang="zh-CN" sz="2400" dirty="0" smtClean="0">
                <a:latin typeface="宋体" charset="-122"/>
              </a:rPr>
              <a:t>Re</a:t>
            </a:r>
            <a:r>
              <a:rPr lang="zh-CN" altLang="en-US" sz="2400" dirty="0" smtClean="0">
                <a:latin typeface="宋体" charset="-122"/>
              </a:rPr>
              <a:t>表示储备，仍以</a:t>
            </a:r>
            <a:r>
              <a:rPr lang="en-US" altLang="zh-CN" sz="2400" dirty="0" smtClean="0">
                <a:latin typeface="宋体" charset="-122"/>
              </a:rPr>
              <a:t>D</a:t>
            </a:r>
            <a:r>
              <a:rPr lang="zh-CN" altLang="en-US" sz="2400" dirty="0" smtClean="0">
                <a:latin typeface="宋体" charset="-122"/>
              </a:rPr>
              <a:t>表示存款，</a:t>
            </a:r>
            <a:endParaRPr lang="en-US" altLang="zh-CN" sz="2400" dirty="0" smtClean="0">
              <a:latin typeface="宋体" charset="-122"/>
            </a:endParaRPr>
          </a:p>
          <a:p>
            <a:pPr marL="715963" indent="0" algn="just">
              <a:spcBef>
                <a:spcPts val="600"/>
              </a:spcBef>
            </a:pPr>
            <a:r>
              <a:rPr lang="zh-CN" altLang="en-US" sz="2400" dirty="0" smtClean="0">
                <a:latin typeface="宋体" charset="-122"/>
              </a:rPr>
              <a:t>则有：</a:t>
            </a:r>
            <a:r>
              <a:rPr lang="en-US" altLang="zh-CN" sz="2400" dirty="0" smtClean="0">
                <a:latin typeface="宋体" charset="-122"/>
              </a:rPr>
              <a:t>r = RE / D,</a:t>
            </a:r>
            <a:r>
              <a:rPr lang="zh-CN" altLang="en-US" sz="2400" dirty="0" smtClean="0">
                <a:latin typeface="宋体" charset="-122"/>
              </a:rPr>
              <a:t>（</a:t>
            </a:r>
            <a:r>
              <a:rPr lang="en-US" altLang="zh-CN" sz="2400" dirty="0" smtClean="0">
                <a:latin typeface="宋体" charset="-122"/>
              </a:rPr>
              <a:t>0 &lt; r &lt;1</a:t>
            </a:r>
            <a:r>
              <a:rPr lang="zh-CN" altLang="en-US" sz="2400" dirty="0" smtClean="0">
                <a:latin typeface="宋体" charset="-122"/>
              </a:rPr>
              <a:t>）。</a:t>
            </a:r>
          </a:p>
          <a:p>
            <a:pPr marL="715963" indent="0" algn="just"/>
            <a:r>
              <a:rPr lang="zh-CN" altLang="en-US" sz="2400" dirty="0" smtClean="0">
                <a:latin typeface="宋体" charset="-122"/>
              </a:rPr>
              <a:t>商业银行活动归结为在储备率规定范围内接受存款和放贷。</a:t>
            </a:r>
          </a:p>
          <a:p>
            <a:pPr indent="282575">
              <a:spcBef>
                <a:spcPts val="600"/>
              </a:spcBef>
            </a:pPr>
            <a:endParaRPr lang="zh-CN" altLang="en-US" sz="2400" dirty="0" smtClean="0">
              <a:latin typeface="宋体" charset="-122"/>
            </a:endParaRPr>
          </a:p>
        </p:txBody>
      </p:sp>
      <p:sp>
        <p:nvSpPr>
          <p:cNvPr id="4" name="日期占位符 3"/>
          <p:cNvSpPr>
            <a:spLocks noGrp="1"/>
          </p:cNvSpPr>
          <p:nvPr>
            <p:ph type="dt" sz="half" idx="10"/>
          </p:nvPr>
        </p:nvSpPr>
        <p:spPr/>
        <p:txBody>
          <a:bodyPr/>
          <a:lstStyle/>
          <a:p>
            <a:fld id="{896A7F01-813D-4FBB-9B80-84D3E5A88DDD}"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21</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a:t>
            </a:r>
            <a:r>
              <a:rPr lang="zh-CN" altLang="en-US" dirty="0" smtClean="0"/>
              <a:t>利率的决定</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一、利率决定于货币的需求和供给</a:t>
            </a:r>
            <a:endParaRPr lang="en-US" altLang="zh-CN" dirty="0" smtClean="0"/>
          </a:p>
          <a:p>
            <a:pPr marL="365125" lvl="1" indent="-90488"/>
            <a:r>
              <a:rPr lang="en-US" altLang="zh-CN" sz="3200" dirty="0" smtClean="0"/>
              <a:t>5</a:t>
            </a:r>
            <a:r>
              <a:rPr lang="zh-CN" altLang="en-US" sz="3200" dirty="0" smtClean="0"/>
              <a:t>、银行系统的三种角色</a:t>
            </a:r>
            <a:endParaRPr lang="en-US" altLang="zh-CN" sz="3200" dirty="0" smtClean="0"/>
          </a:p>
          <a:p>
            <a:pPr indent="98425">
              <a:spcBef>
                <a:spcPts val="600"/>
              </a:spcBef>
            </a:pPr>
            <a:r>
              <a:rPr lang="en-US" altLang="zh-CN" sz="2600" dirty="0" smtClean="0">
                <a:solidFill>
                  <a:srgbClr val="FF0000"/>
                </a:solidFill>
              </a:rPr>
              <a:t>(3)</a:t>
            </a:r>
            <a:r>
              <a:rPr lang="zh-CN" altLang="en-US" sz="2600" dirty="0" smtClean="0">
                <a:solidFill>
                  <a:srgbClr val="FF0000"/>
                </a:solidFill>
              </a:rPr>
              <a:t>中央</a:t>
            </a:r>
            <a:r>
              <a:rPr lang="zh-CN" altLang="en-US" sz="2800" dirty="0" smtClean="0">
                <a:solidFill>
                  <a:srgbClr val="FF0000"/>
                </a:solidFill>
              </a:rPr>
              <a:t>银行（</a:t>
            </a:r>
            <a:r>
              <a:rPr lang="en-US" altLang="zh-CN" sz="2800" dirty="0" smtClean="0">
                <a:solidFill>
                  <a:srgbClr val="FF0000"/>
                </a:solidFill>
              </a:rPr>
              <a:t>Commercial Banks</a:t>
            </a:r>
            <a:r>
              <a:rPr lang="zh-CN" altLang="en-US" sz="2800" dirty="0" smtClean="0">
                <a:solidFill>
                  <a:srgbClr val="FF0000"/>
                </a:solidFill>
              </a:rPr>
              <a:t>） </a:t>
            </a:r>
            <a:r>
              <a:rPr lang="zh-CN" altLang="en-US" sz="2400" dirty="0" smtClean="0">
                <a:solidFill>
                  <a:srgbClr val="FF0000"/>
                </a:solidFill>
                <a:latin typeface="宋体" charset="-122"/>
              </a:rPr>
              <a:t>：</a:t>
            </a:r>
            <a:endParaRPr lang="en-US" altLang="zh-CN" sz="2400" dirty="0" smtClean="0">
              <a:solidFill>
                <a:srgbClr val="FF0000"/>
              </a:solidFill>
              <a:latin typeface="宋体" charset="-122"/>
            </a:endParaRPr>
          </a:p>
          <a:p>
            <a:pPr marL="441325" lvl="2" indent="473075" algn="just">
              <a:lnSpc>
                <a:spcPct val="150000"/>
              </a:lnSpc>
              <a:spcBef>
                <a:spcPts val="600"/>
              </a:spcBef>
            </a:pPr>
            <a:r>
              <a:rPr lang="zh-CN" altLang="en-US" dirty="0" smtClean="0">
                <a:latin typeface="宋体" charset="-122"/>
              </a:rPr>
              <a:t>是中央政府组成部分，业务包括对内对外两个部分。</a:t>
            </a:r>
            <a:endParaRPr lang="en-US" altLang="zh-CN" dirty="0" smtClean="0">
              <a:latin typeface="宋体" charset="-122"/>
            </a:endParaRPr>
          </a:p>
          <a:p>
            <a:pPr marL="441325" lvl="2" indent="473075" algn="just">
              <a:lnSpc>
                <a:spcPct val="150000"/>
              </a:lnSpc>
              <a:spcBef>
                <a:spcPts val="600"/>
              </a:spcBef>
              <a:buFont typeface="Arial" pitchFamily="34" charset="0"/>
              <a:buChar char="•"/>
            </a:pPr>
            <a:r>
              <a:rPr lang="zh-CN" altLang="en-US" dirty="0" smtClean="0">
                <a:latin typeface="宋体" charset="-122"/>
              </a:rPr>
              <a:t>对内负责发行该国货币，接受商业银行存款，但不接受个人存款。象家庭、企业在商业银行立户一样，每个商业银行在中央银行开设帐户，用于银行之间财务结算，在此意义上，中央银行是</a:t>
            </a:r>
            <a:r>
              <a:rPr lang="zh-CN" altLang="en-US" dirty="0" smtClean="0">
                <a:latin typeface="Times New Roman"/>
              </a:rPr>
              <a:t>“</a:t>
            </a:r>
            <a:r>
              <a:rPr lang="zh-CN" altLang="en-US" dirty="0" smtClean="0">
                <a:latin typeface="宋体" charset="-122"/>
              </a:rPr>
              <a:t>银行的银行（</a:t>
            </a:r>
            <a:r>
              <a:rPr lang="en-US" altLang="zh-CN" dirty="0" smtClean="0"/>
              <a:t>the bank of banks</a:t>
            </a:r>
            <a:r>
              <a:rPr lang="zh-CN" altLang="en-US" dirty="0" smtClean="0">
                <a:latin typeface="宋体" charset="-122"/>
              </a:rPr>
              <a:t>）</a:t>
            </a:r>
            <a:r>
              <a:rPr lang="zh-CN" altLang="en-US" dirty="0" smtClean="0">
                <a:latin typeface="Times New Roman"/>
              </a:rPr>
              <a:t>”</a:t>
            </a:r>
            <a:r>
              <a:rPr lang="zh-CN" altLang="en-US" dirty="0" smtClean="0">
                <a:latin typeface="宋体" charset="-122"/>
              </a:rPr>
              <a:t>。</a:t>
            </a:r>
            <a:endParaRPr lang="en-US" altLang="zh-CN" dirty="0" smtClean="0">
              <a:latin typeface="宋体" charset="-122"/>
            </a:endParaRPr>
          </a:p>
          <a:p>
            <a:pPr marL="441325" lvl="2" indent="473075" algn="just">
              <a:lnSpc>
                <a:spcPct val="150000"/>
              </a:lnSpc>
              <a:spcBef>
                <a:spcPts val="600"/>
              </a:spcBef>
              <a:buFont typeface="Arial" pitchFamily="34" charset="0"/>
              <a:buChar char="•"/>
            </a:pPr>
            <a:r>
              <a:rPr lang="zh-CN" altLang="en-US" dirty="0" smtClean="0">
                <a:latin typeface="宋体" charset="-122"/>
              </a:rPr>
              <a:t>对外掌握一国外汇储备（</a:t>
            </a:r>
            <a:r>
              <a:rPr lang="en-US" altLang="zh-CN" dirty="0" smtClean="0"/>
              <a:t>foreign exchange reserve</a:t>
            </a:r>
            <a:r>
              <a:rPr lang="zh-CN" altLang="en-US" dirty="0" smtClean="0">
                <a:latin typeface="宋体" charset="-122"/>
              </a:rPr>
              <a:t>），用于满足一国国际收支需要。</a:t>
            </a:r>
          </a:p>
        </p:txBody>
      </p:sp>
      <p:sp>
        <p:nvSpPr>
          <p:cNvPr id="4" name="日期占位符 3"/>
          <p:cNvSpPr>
            <a:spLocks noGrp="1"/>
          </p:cNvSpPr>
          <p:nvPr>
            <p:ph type="dt" sz="half" idx="10"/>
          </p:nvPr>
        </p:nvSpPr>
        <p:spPr/>
        <p:txBody>
          <a:bodyPr/>
          <a:lstStyle/>
          <a:p>
            <a:fld id="{896A7F01-813D-4FBB-9B80-84D3E5A88DDD}"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22</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a:t>
            </a:r>
            <a:r>
              <a:rPr lang="zh-CN" altLang="en-US" dirty="0" smtClean="0"/>
              <a:t>利率的决定</a:t>
            </a:r>
            <a:endParaRPr lang="zh-CN" altLang="en-US" dirty="0"/>
          </a:p>
        </p:txBody>
      </p:sp>
      <p:sp>
        <p:nvSpPr>
          <p:cNvPr id="3" name="内容占位符 2"/>
          <p:cNvSpPr>
            <a:spLocks noGrp="1"/>
          </p:cNvSpPr>
          <p:nvPr>
            <p:ph idx="1"/>
          </p:nvPr>
        </p:nvSpPr>
        <p:spPr/>
        <p:txBody>
          <a:bodyPr>
            <a:normAutofit/>
          </a:bodyPr>
          <a:lstStyle/>
          <a:p>
            <a:r>
              <a:rPr lang="zh-CN" altLang="en-US" dirty="0" smtClean="0"/>
              <a:t>一、利率决定于货币的需求和供给</a:t>
            </a:r>
            <a:endParaRPr lang="en-US" altLang="zh-CN" dirty="0" smtClean="0"/>
          </a:p>
          <a:p>
            <a:pPr marL="365125" lvl="1" indent="-90488"/>
            <a:r>
              <a:rPr lang="en-US" altLang="zh-CN" sz="3200" dirty="0" smtClean="0"/>
              <a:t>6</a:t>
            </a:r>
            <a:r>
              <a:rPr lang="zh-CN" altLang="en-US" sz="3200" dirty="0" smtClean="0"/>
              <a:t>、银行对货币的创造功能</a:t>
            </a:r>
            <a:endParaRPr lang="en-US" altLang="zh-CN" sz="3200" dirty="0" smtClean="0"/>
          </a:p>
          <a:p>
            <a:pPr marL="365125" lvl="1" indent="-90488"/>
            <a:endParaRPr lang="en-US" altLang="zh-CN" sz="3200" dirty="0" smtClean="0"/>
          </a:p>
        </p:txBody>
      </p:sp>
      <p:sp>
        <p:nvSpPr>
          <p:cNvPr id="4" name="日期占位符 3"/>
          <p:cNvSpPr>
            <a:spLocks noGrp="1"/>
          </p:cNvSpPr>
          <p:nvPr>
            <p:ph type="dt" sz="half" idx="10"/>
          </p:nvPr>
        </p:nvSpPr>
        <p:spPr/>
        <p:txBody>
          <a:bodyPr/>
          <a:lstStyle/>
          <a:p>
            <a:fld id="{896A7F01-813D-4FBB-9B80-84D3E5A88DDD}"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23</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graphicFrame>
        <p:nvGraphicFramePr>
          <p:cNvPr id="7" name="对象 6"/>
          <p:cNvGraphicFramePr>
            <a:graphicFrameLocks noChangeAspect="1"/>
          </p:cNvGraphicFramePr>
          <p:nvPr/>
        </p:nvGraphicFramePr>
        <p:xfrm>
          <a:off x="214313" y="1750590"/>
          <a:ext cx="8750300" cy="4630738"/>
        </p:xfrm>
        <a:graphic>
          <a:graphicData uri="http://schemas.openxmlformats.org/presentationml/2006/ole">
            <p:oleObj spid="_x0000_s39937" name="Equation" r:id="rId3" imgW="4343400" imgH="2298600" progId="Equation.DSMT4">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a:t>
            </a:r>
            <a:r>
              <a:rPr lang="zh-CN" altLang="en-US" dirty="0" smtClean="0"/>
              <a:t>利率的决定</a:t>
            </a:r>
            <a:endParaRPr lang="zh-CN" altLang="en-US" dirty="0"/>
          </a:p>
        </p:txBody>
      </p:sp>
      <p:sp>
        <p:nvSpPr>
          <p:cNvPr id="3" name="内容占位符 2"/>
          <p:cNvSpPr>
            <a:spLocks noGrp="1"/>
          </p:cNvSpPr>
          <p:nvPr>
            <p:ph idx="1"/>
          </p:nvPr>
        </p:nvSpPr>
        <p:spPr/>
        <p:txBody>
          <a:bodyPr>
            <a:normAutofit/>
          </a:bodyPr>
          <a:lstStyle/>
          <a:p>
            <a:pPr marL="365125" lvl="1" indent="-90488"/>
            <a:r>
              <a:rPr lang="en-US" altLang="zh-CN" sz="3200" dirty="0" smtClean="0"/>
              <a:t>6</a:t>
            </a:r>
            <a:r>
              <a:rPr lang="zh-CN" altLang="en-US" sz="3200" dirty="0" smtClean="0"/>
              <a:t>、银行对货币的创造功能</a:t>
            </a:r>
            <a:endParaRPr lang="en-US" altLang="zh-CN" sz="3200" dirty="0" smtClean="0"/>
          </a:p>
          <a:p>
            <a:pPr marL="365125" lvl="1" indent="-90488"/>
            <a:endParaRPr lang="en-US" altLang="zh-CN" sz="3200" dirty="0" smtClean="0"/>
          </a:p>
        </p:txBody>
      </p:sp>
      <p:sp>
        <p:nvSpPr>
          <p:cNvPr id="4" name="日期占位符 3"/>
          <p:cNvSpPr>
            <a:spLocks noGrp="1"/>
          </p:cNvSpPr>
          <p:nvPr>
            <p:ph type="dt" sz="half" idx="10"/>
          </p:nvPr>
        </p:nvSpPr>
        <p:spPr/>
        <p:txBody>
          <a:bodyPr/>
          <a:lstStyle/>
          <a:p>
            <a:fld id="{896A7F01-813D-4FBB-9B80-84D3E5A88DDD}"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24</a:t>
            </a:fld>
            <a:endParaRPr lang="zh-CN" altLang="en-US" dirty="0"/>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graphicFrame>
        <p:nvGraphicFramePr>
          <p:cNvPr id="7" name="对象 6"/>
          <p:cNvGraphicFramePr>
            <a:graphicFrameLocks noChangeAspect="1"/>
          </p:cNvGraphicFramePr>
          <p:nvPr/>
        </p:nvGraphicFramePr>
        <p:xfrm>
          <a:off x="520700" y="1424822"/>
          <a:ext cx="8227764" cy="5226804"/>
        </p:xfrm>
        <a:graphic>
          <a:graphicData uri="http://schemas.openxmlformats.org/presentationml/2006/ole">
            <p:oleObj spid="_x0000_s46082" name="Equation" r:id="rId3" imgW="4038480" imgH="2565360" progId="Equation.DSMT4">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a:t>
            </a:r>
            <a:r>
              <a:rPr lang="zh-CN" altLang="en-US" dirty="0" smtClean="0"/>
              <a:t>利率的决定</a:t>
            </a:r>
            <a:endParaRPr lang="zh-CN" altLang="en-US" dirty="0"/>
          </a:p>
        </p:txBody>
      </p:sp>
      <p:sp>
        <p:nvSpPr>
          <p:cNvPr id="3" name="内容占位符 2"/>
          <p:cNvSpPr>
            <a:spLocks noGrp="1"/>
          </p:cNvSpPr>
          <p:nvPr>
            <p:ph idx="1"/>
          </p:nvPr>
        </p:nvSpPr>
        <p:spPr/>
        <p:txBody>
          <a:bodyPr>
            <a:normAutofit/>
          </a:bodyPr>
          <a:lstStyle/>
          <a:p>
            <a:pPr marL="365125" lvl="1" indent="-90488"/>
            <a:r>
              <a:rPr lang="en-US" altLang="zh-CN" sz="3200" dirty="0" smtClean="0"/>
              <a:t>7</a:t>
            </a:r>
            <a:r>
              <a:rPr lang="zh-CN" altLang="en-US" sz="3200" dirty="0" smtClean="0"/>
              <a:t>、债券（有价证券）与市场利率的关系</a:t>
            </a:r>
            <a:endParaRPr lang="en-US" altLang="zh-CN" sz="3200" dirty="0" smtClean="0"/>
          </a:p>
          <a:p>
            <a:pPr marL="365125" lvl="1" indent="-90488"/>
            <a:endParaRPr lang="en-US" altLang="zh-CN" sz="3200" dirty="0" smtClean="0"/>
          </a:p>
        </p:txBody>
      </p:sp>
      <p:sp>
        <p:nvSpPr>
          <p:cNvPr id="4" name="日期占位符 3"/>
          <p:cNvSpPr>
            <a:spLocks noGrp="1"/>
          </p:cNvSpPr>
          <p:nvPr>
            <p:ph type="dt" sz="half" idx="10"/>
          </p:nvPr>
        </p:nvSpPr>
        <p:spPr/>
        <p:txBody>
          <a:bodyPr/>
          <a:lstStyle/>
          <a:p>
            <a:fld id="{896A7F01-813D-4FBB-9B80-84D3E5A88DDD}" type="datetime1">
              <a:rPr lang="zh-CN" altLang="en-US" smtClean="0"/>
              <a:pPr/>
              <a:t>2013-9-27</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25</a:t>
            </a:fld>
            <a:endParaRPr lang="zh-CN" altLang="en-US" dirty="0"/>
          </a:p>
        </p:txBody>
      </p:sp>
      <p:sp>
        <p:nvSpPr>
          <p:cNvPr id="8" name="TextBox 7"/>
          <p:cNvSpPr txBox="1"/>
          <p:nvPr/>
        </p:nvSpPr>
        <p:spPr>
          <a:xfrm>
            <a:off x="827584" y="1700808"/>
            <a:ext cx="7632848" cy="3785652"/>
          </a:xfrm>
          <a:prstGeom prst="rect">
            <a:avLst/>
          </a:prstGeom>
          <a:noFill/>
        </p:spPr>
        <p:txBody>
          <a:bodyPr wrap="square" rtlCol="0">
            <a:spAutoFit/>
          </a:bodyPr>
          <a:lstStyle/>
          <a:p>
            <a:pPr>
              <a:lnSpc>
                <a:spcPct val="150000"/>
              </a:lnSpc>
            </a:pPr>
            <a:r>
              <a:rPr lang="zh-CN" altLang="en-US" sz="3200" dirty="0" smtClean="0">
                <a:latin typeface="华文新魏" pitchFamily="2" charset="-122"/>
                <a:ea typeface="华文新魏" pitchFamily="2" charset="-122"/>
              </a:rPr>
              <a:t>        </a:t>
            </a:r>
            <a:r>
              <a:rPr lang="zh-CN" altLang="en-US" sz="3200" dirty="0" smtClean="0">
                <a:solidFill>
                  <a:srgbClr val="7030A0"/>
                </a:solidFill>
                <a:latin typeface="华文新魏" pitchFamily="2" charset="-122"/>
                <a:ea typeface="华文新魏" pitchFamily="2" charset="-122"/>
              </a:rPr>
              <a:t>债券价格与市场利息率具有反方向变化关系。即债券价格越高，意味着利息率越低；反之，债券的价格越低，意味着利息率越高。</a:t>
            </a:r>
            <a:endParaRPr lang="en-US" altLang="zh-CN" sz="3200" dirty="0" smtClean="0">
              <a:solidFill>
                <a:srgbClr val="7030A0"/>
              </a:solidFill>
              <a:latin typeface="华文新魏" pitchFamily="2" charset="-122"/>
              <a:ea typeface="华文新魏" pitchFamily="2" charset="-122"/>
            </a:endParaRPr>
          </a:p>
          <a:p>
            <a:pPr>
              <a:lnSpc>
                <a:spcPct val="150000"/>
              </a:lnSpc>
            </a:pPr>
            <a:r>
              <a:rPr lang="zh-CN" altLang="en-US" sz="3200" dirty="0" smtClean="0">
                <a:solidFill>
                  <a:srgbClr val="7030A0"/>
                </a:solidFill>
                <a:latin typeface="华文新魏" pitchFamily="2" charset="-122"/>
                <a:ea typeface="华文新魏" pitchFamily="2" charset="-122"/>
              </a:rPr>
              <a:t>        这一反向关系适用于一切金融市场。</a:t>
            </a:r>
            <a:endParaRPr lang="zh-CN" altLang="en-US" sz="3200" dirty="0">
              <a:solidFill>
                <a:srgbClr val="7030A0"/>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a:t>
            </a:r>
            <a:r>
              <a:rPr lang="zh-CN" altLang="en-US" dirty="0" smtClean="0"/>
              <a:t>利率的决定</a:t>
            </a:r>
            <a:endParaRPr lang="zh-CN" altLang="en-US" dirty="0"/>
          </a:p>
        </p:txBody>
      </p:sp>
      <p:sp>
        <p:nvSpPr>
          <p:cNvPr id="3" name="内容占位符 2"/>
          <p:cNvSpPr>
            <a:spLocks noGrp="1"/>
          </p:cNvSpPr>
          <p:nvPr>
            <p:ph idx="1"/>
          </p:nvPr>
        </p:nvSpPr>
        <p:spPr/>
        <p:txBody>
          <a:bodyPr>
            <a:normAutofit/>
          </a:bodyPr>
          <a:lstStyle/>
          <a:p>
            <a:r>
              <a:rPr lang="zh-CN" altLang="en-US" dirty="0" smtClean="0"/>
              <a:t>二、货币的需求与流动性偏好</a:t>
            </a:r>
            <a:endParaRPr lang="en-US" altLang="zh-CN" dirty="0" smtClean="0"/>
          </a:p>
          <a:p>
            <a:pPr marL="365125" lvl="1" indent="-90488"/>
            <a:r>
              <a:rPr lang="en-US" altLang="zh-CN" sz="3200" dirty="0" smtClean="0"/>
              <a:t>1</a:t>
            </a:r>
            <a:r>
              <a:rPr lang="zh-CN" altLang="en-US" sz="3200" dirty="0" smtClean="0"/>
              <a:t>、货币的需求</a:t>
            </a:r>
            <a:endParaRPr lang="en-US" altLang="zh-CN" sz="3200" dirty="0" smtClean="0"/>
          </a:p>
          <a:p>
            <a:pPr marL="765175" lvl="2" indent="-90488"/>
            <a:r>
              <a:rPr lang="zh-CN" altLang="en-US" sz="2800" dirty="0" smtClean="0"/>
              <a:t>交易需求：</a:t>
            </a:r>
            <a:endParaRPr lang="en-US" altLang="zh-CN" sz="2800" dirty="0" smtClean="0"/>
          </a:p>
          <a:p>
            <a:pPr marL="765175" lvl="2" indent="-90488"/>
            <a:r>
              <a:rPr lang="zh-CN" altLang="en-US" sz="2800" dirty="0" smtClean="0"/>
              <a:t>谨慎（预防）性需求：</a:t>
            </a:r>
            <a:endParaRPr lang="en-US" altLang="zh-CN" sz="2800" dirty="0" smtClean="0"/>
          </a:p>
          <a:p>
            <a:pPr marL="765175" lvl="2" indent="-90488"/>
            <a:r>
              <a:rPr lang="zh-CN" altLang="en-US" sz="2800" dirty="0" smtClean="0"/>
              <a:t>投机性需求：</a:t>
            </a:r>
            <a:endParaRPr lang="en-US" altLang="zh-CN" sz="2800" dirty="0" smtClean="0"/>
          </a:p>
          <a:p>
            <a:pPr marL="365125" lvl="1" indent="-90488"/>
            <a:r>
              <a:rPr lang="en-US" altLang="zh-CN" sz="3200" dirty="0" smtClean="0"/>
              <a:t>     </a:t>
            </a:r>
            <a:r>
              <a:rPr lang="zh-CN" altLang="en-US" dirty="0" smtClean="0"/>
              <a:t>总的需求：</a:t>
            </a:r>
            <a:endParaRPr lang="en-US" altLang="zh-CN" dirty="0" smtClean="0"/>
          </a:p>
          <a:p>
            <a:pPr marL="765175" lvl="2" indent="-90488"/>
            <a:endParaRPr lang="en-US" altLang="zh-CN" sz="2800" dirty="0" smtClean="0"/>
          </a:p>
          <a:p>
            <a:pPr marL="765175" lvl="2" indent="-90488"/>
            <a:r>
              <a:rPr lang="zh-CN" altLang="en-US" sz="2800" dirty="0" smtClean="0"/>
              <a:t>流动性偏好（灵活偏好、流动偏好）</a:t>
            </a:r>
            <a:endParaRPr lang="en-US" altLang="zh-CN" sz="2800" dirty="0" smtClean="0"/>
          </a:p>
          <a:p>
            <a:pPr marL="765175" lvl="2" indent="-90488"/>
            <a:r>
              <a:rPr lang="zh-CN" altLang="en-US" dirty="0" smtClean="0"/>
              <a:t>由于货币具有使用上的灵活性，人们宁肯牺牲利息收入而储存不生息的货币来保持财富的心理倾向。</a:t>
            </a:r>
            <a:endParaRPr lang="en-US" altLang="zh-CN" sz="3200" dirty="0" smtClean="0"/>
          </a:p>
        </p:txBody>
      </p:sp>
      <p:sp>
        <p:nvSpPr>
          <p:cNvPr id="4" name="日期占位符 3"/>
          <p:cNvSpPr>
            <a:spLocks noGrp="1"/>
          </p:cNvSpPr>
          <p:nvPr>
            <p:ph type="dt" sz="half" idx="10"/>
          </p:nvPr>
        </p:nvSpPr>
        <p:spPr/>
        <p:txBody>
          <a:bodyPr/>
          <a:lstStyle/>
          <a:p>
            <a:fld id="{896A7F01-813D-4FBB-9B80-84D3E5A88DDD}"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26</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graphicFrame>
        <p:nvGraphicFramePr>
          <p:cNvPr id="7" name="对象 6"/>
          <p:cNvGraphicFramePr>
            <a:graphicFrameLocks noChangeAspect="1"/>
          </p:cNvGraphicFramePr>
          <p:nvPr/>
        </p:nvGraphicFramePr>
        <p:xfrm>
          <a:off x="2411760" y="2060848"/>
          <a:ext cx="2088231" cy="475800"/>
        </p:xfrm>
        <a:graphic>
          <a:graphicData uri="http://schemas.openxmlformats.org/presentationml/2006/ole">
            <p:oleObj spid="_x0000_s27650" name="Equation" r:id="rId3" imgW="1002960" imgH="228600" progId="Equation.DSMT4">
              <p:embed/>
            </p:oleObj>
          </a:graphicData>
        </a:graphic>
      </p:graphicFrame>
      <p:graphicFrame>
        <p:nvGraphicFramePr>
          <p:cNvPr id="27653" name="Object 5"/>
          <p:cNvGraphicFramePr>
            <a:graphicFrameLocks noChangeAspect="1"/>
          </p:cNvGraphicFramePr>
          <p:nvPr/>
        </p:nvGraphicFramePr>
        <p:xfrm>
          <a:off x="4283968" y="2564904"/>
          <a:ext cx="2017712" cy="476250"/>
        </p:xfrm>
        <a:graphic>
          <a:graphicData uri="http://schemas.openxmlformats.org/presentationml/2006/ole">
            <p:oleObj spid="_x0000_s27653" name="Equation" r:id="rId4" imgW="1041120" imgH="228600" progId="Equation.DSMT4">
              <p:embed/>
            </p:oleObj>
          </a:graphicData>
        </a:graphic>
      </p:graphicFrame>
      <p:graphicFrame>
        <p:nvGraphicFramePr>
          <p:cNvPr id="27654" name="Object 6"/>
          <p:cNvGraphicFramePr>
            <a:graphicFrameLocks noChangeAspect="1"/>
          </p:cNvGraphicFramePr>
          <p:nvPr/>
        </p:nvGraphicFramePr>
        <p:xfrm>
          <a:off x="2843808" y="3068960"/>
          <a:ext cx="2166937" cy="476250"/>
        </p:xfrm>
        <a:graphic>
          <a:graphicData uri="http://schemas.openxmlformats.org/presentationml/2006/ole">
            <p:oleObj spid="_x0000_s27654" name="Equation" r:id="rId5" imgW="1041120" imgH="228600" progId="Equation.DSMT4">
              <p:embed/>
            </p:oleObj>
          </a:graphicData>
        </a:graphic>
      </p:graphicFrame>
      <p:graphicFrame>
        <p:nvGraphicFramePr>
          <p:cNvPr id="27655" name="Object 7"/>
          <p:cNvGraphicFramePr>
            <a:graphicFrameLocks noChangeAspect="1"/>
          </p:cNvGraphicFramePr>
          <p:nvPr/>
        </p:nvGraphicFramePr>
        <p:xfrm>
          <a:off x="611560" y="4005064"/>
          <a:ext cx="5316538" cy="476250"/>
        </p:xfrm>
        <a:graphic>
          <a:graphicData uri="http://schemas.openxmlformats.org/presentationml/2006/ole">
            <p:oleObj spid="_x0000_s27655" name="Equation" r:id="rId6" imgW="2552400" imgH="228600" progId="Equation.DSMT4">
              <p:embed/>
            </p:oleObj>
          </a:graphicData>
        </a:graphic>
      </p:graphicFrame>
      <p:cxnSp>
        <p:nvCxnSpPr>
          <p:cNvPr id="14" name="直接箭头连接符 13"/>
          <p:cNvCxnSpPr/>
          <p:nvPr/>
        </p:nvCxnSpPr>
        <p:spPr>
          <a:xfrm>
            <a:off x="6372200" y="4437112"/>
            <a:ext cx="259228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a:xfrm flipV="1">
            <a:off x="6372200" y="1628800"/>
            <a:ext cx="0" cy="28083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6372200" y="3861048"/>
            <a:ext cx="1872208" cy="72008"/>
          </a:xfrm>
          <a:prstGeom prst="line">
            <a:avLst/>
          </a:prstGeom>
          <a:ln w="28575">
            <a:prstDash val="lgDashDotDot"/>
          </a:ln>
        </p:spPr>
        <p:style>
          <a:lnRef idx="1">
            <a:schemeClr val="accent1"/>
          </a:lnRef>
          <a:fillRef idx="0">
            <a:schemeClr val="accent1"/>
          </a:fillRef>
          <a:effectRef idx="0">
            <a:schemeClr val="accent1"/>
          </a:effectRef>
          <a:fontRef idx="minor">
            <a:schemeClr val="tx1"/>
          </a:fontRef>
        </p:style>
      </p:cxnSp>
      <p:sp>
        <p:nvSpPr>
          <p:cNvPr id="26" name="任意多边形 25"/>
          <p:cNvSpPr/>
          <p:nvPr/>
        </p:nvSpPr>
        <p:spPr>
          <a:xfrm>
            <a:off x="6355080" y="3108960"/>
            <a:ext cx="2331720" cy="815340"/>
          </a:xfrm>
          <a:custGeom>
            <a:avLst/>
            <a:gdLst>
              <a:gd name="connsiteX0" fmla="*/ 0 w 2331720"/>
              <a:gd name="connsiteY0" fmla="*/ 0 h 815340"/>
              <a:gd name="connsiteX1" fmla="*/ 243840 w 2331720"/>
              <a:gd name="connsiteY1" fmla="*/ 487680 h 815340"/>
              <a:gd name="connsiteX2" fmla="*/ 838200 w 2331720"/>
              <a:gd name="connsiteY2" fmla="*/ 762000 h 815340"/>
              <a:gd name="connsiteX3" fmla="*/ 2331720 w 2331720"/>
              <a:gd name="connsiteY3" fmla="*/ 807720 h 815340"/>
              <a:gd name="connsiteX4" fmla="*/ 2331720 w 2331720"/>
              <a:gd name="connsiteY4" fmla="*/ 807720 h 815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1720" h="815340">
                <a:moveTo>
                  <a:pt x="0" y="0"/>
                </a:moveTo>
                <a:cubicBezTo>
                  <a:pt x="52070" y="180340"/>
                  <a:pt x="104140" y="360680"/>
                  <a:pt x="243840" y="487680"/>
                </a:cubicBezTo>
                <a:cubicBezTo>
                  <a:pt x="383540" y="614680"/>
                  <a:pt x="490220" y="708660"/>
                  <a:pt x="838200" y="762000"/>
                </a:cubicBezTo>
                <a:cubicBezTo>
                  <a:pt x="1186180" y="815340"/>
                  <a:pt x="2331720" y="807720"/>
                  <a:pt x="2331720" y="807720"/>
                </a:cubicBezTo>
                <a:lnTo>
                  <a:pt x="2331720" y="807720"/>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a:stCxn id="26" idx="2"/>
          </p:cNvCxnSpPr>
          <p:nvPr/>
        </p:nvCxnSpPr>
        <p:spPr>
          <a:xfrm flipH="1">
            <a:off x="7164288" y="3870960"/>
            <a:ext cx="28992" cy="566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8645976" y="3916680"/>
            <a:ext cx="10344" cy="520432"/>
          </a:xfrm>
          <a:prstGeom prst="line">
            <a:avLst/>
          </a:prstGeom>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a:off x="7170420" y="3898900"/>
            <a:ext cx="1488440" cy="541020"/>
          </a:xfrm>
          <a:custGeom>
            <a:avLst/>
            <a:gdLst>
              <a:gd name="connsiteX0" fmla="*/ 38100 w 1488440"/>
              <a:gd name="connsiteY0" fmla="*/ 63500 h 541020"/>
              <a:gd name="connsiteX1" fmla="*/ 205740 w 1488440"/>
              <a:gd name="connsiteY1" fmla="*/ 490220 h 541020"/>
              <a:gd name="connsiteX2" fmla="*/ 205740 w 1488440"/>
              <a:gd name="connsiteY2" fmla="*/ 490220 h 541020"/>
              <a:gd name="connsiteX3" fmla="*/ 297180 w 1488440"/>
              <a:gd name="connsiteY3" fmla="*/ 78740 h 541020"/>
              <a:gd name="connsiteX4" fmla="*/ 541020 w 1488440"/>
              <a:gd name="connsiteY4" fmla="*/ 520700 h 541020"/>
              <a:gd name="connsiteX5" fmla="*/ 708660 w 1488440"/>
              <a:gd name="connsiteY5" fmla="*/ 78740 h 541020"/>
              <a:gd name="connsiteX6" fmla="*/ 982980 w 1488440"/>
              <a:gd name="connsiteY6" fmla="*/ 520700 h 541020"/>
              <a:gd name="connsiteX7" fmla="*/ 1074420 w 1488440"/>
              <a:gd name="connsiteY7" fmla="*/ 154940 h 541020"/>
              <a:gd name="connsiteX8" fmla="*/ 1074420 w 1488440"/>
              <a:gd name="connsiteY8" fmla="*/ 63500 h 541020"/>
              <a:gd name="connsiteX9" fmla="*/ 1333500 w 1488440"/>
              <a:gd name="connsiteY9" fmla="*/ 535940 h 541020"/>
              <a:gd name="connsiteX10" fmla="*/ 1455420 w 1488440"/>
              <a:gd name="connsiteY10" fmla="*/ 63500 h 541020"/>
              <a:gd name="connsiteX11" fmla="*/ 1135380 w 1488440"/>
              <a:gd name="connsiteY11" fmla="*/ 505460 h 541020"/>
              <a:gd name="connsiteX12" fmla="*/ 1135380 w 1488440"/>
              <a:gd name="connsiteY12" fmla="*/ 505460 h 541020"/>
              <a:gd name="connsiteX13" fmla="*/ 861060 w 1488440"/>
              <a:gd name="connsiteY13" fmla="*/ 63500 h 541020"/>
              <a:gd name="connsiteX14" fmla="*/ 754380 w 1488440"/>
              <a:gd name="connsiteY14" fmla="*/ 505460 h 541020"/>
              <a:gd name="connsiteX15" fmla="*/ 434340 w 1488440"/>
              <a:gd name="connsiteY15" fmla="*/ 17780 h 541020"/>
              <a:gd name="connsiteX16" fmla="*/ 373380 w 1488440"/>
              <a:gd name="connsiteY16" fmla="*/ 505460 h 541020"/>
              <a:gd name="connsiteX17" fmla="*/ 190500 w 1488440"/>
              <a:gd name="connsiteY17" fmla="*/ 48260 h 541020"/>
              <a:gd name="connsiteX18" fmla="*/ 22860 w 1488440"/>
              <a:gd name="connsiteY18" fmla="*/ 535940 h 541020"/>
              <a:gd name="connsiteX19" fmla="*/ 38100 w 1488440"/>
              <a:gd name="connsiteY19" fmla="*/ 63500 h 541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88440" h="541020">
                <a:moveTo>
                  <a:pt x="38100" y="63500"/>
                </a:moveTo>
                <a:lnTo>
                  <a:pt x="205740" y="490220"/>
                </a:lnTo>
                <a:lnTo>
                  <a:pt x="205740" y="490220"/>
                </a:lnTo>
                <a:cubicBezTo>
                  <a:pt x="220980" y="421640"/>
                  <a:pt x="241300" y="73660"/>
                  <a:pt x="297180" y="78740"/>
                </a:cubicBezTo>
                <a:cubicBezTo>
                  <a:pt x="353060" y="83820"/>
                  <a:pt x="472440" y="520700"/>
                  <a:pt x="541020" y="520700"/>
                </a:cubicBezTo>
                <a:cubicBezTo>
                  <a:pt x="609600" y="520700"/>
                  <a:pt x="635000" y="78740"/>
                  <a:pt x="708660" y="78740"/>
                </a:cubicBezTo>
                <a:cubicBezTo>
                  <a:pt x="782320" y="78740"/>
                  <a:pt x="922020" y="508000"/>
                  <a:pt x="982980" y="520700"/>
                </a:cubicBezTo>
                <a:cubicBezTo>
                  <a:pt x="1043940" y="533400"/>
                  <a:pt x="1059180" y="231140"/>
                  <a:pt x="1074420" y="154940"/>
                </a:cubicBezTo>
                <a:cubicBezTo>
                  <a:pt x="1089660" y="78740"/>
                  <a:pt x="1031240" y="0"/>
                  <a:pt x="1074420" y="63500"/>
                </a:cubicBezTo>
                <a:cubicBezTo>
                  <a:pt x="1117600" y="127000"/>
                  <a:pt x="1270000" y="535940"/>
                  <a:pt x="1333500" y="535940"/>
                </a:cubicBezTo>
                <a:cubicBezTo>
                  <a:pt x="1397000" y="535940"/>
                  <a:pt x="1488440" y="68580"/>
                  <a:pt x="1455420" y="63500"/>
                </a:cubicBezTo>
                <a:cubicBezTo>
                  <a:pt x="1422400" y="58420"/>
                  <a:pt x="1135380" y="505460"/>
                  <a:pt x="1135380" y="505460"/>
                </a:cubicBezTo>
                <a:lnTo>
                  <a:pt x="1135380" y="505460"/>
                </a:lnTo>
                <a:cubicBezTo>
                  <a:pt x="1089660" y="431800"/>
                  <a:pt x="924560" y="63500"/>
                  <a:pt x="861060" y="63500"/>
                </a:cubicBezTo>
                <a:cubicBezTo>
                  <a:pt x="797560" y="63500"/>
                  <a:pt x="825500" y="513080"/>
                  <a:pt x="754380" y="505460"/>
                </a:cubicBezTo>
                <a:cubicBezTo>
                  <a:pt x="683260" y="497840"/>
                  <a:pt x="497840" y="17780"/>
                  <a:pt x="434340" y="17780"/>
                </a:cubicBezTo>
                <a:cubicBezTo>
                  <a:pt x="370840" y="17780"/>
                  <a:pt x="414020" y="500380"/>
                  <a:pt x="373380" y="505460"/>
                </a:cubicBezTo>
                <a:cubicBezTo>
                  <a:pt x="332740" y="510540"/>
                  <a:pt x="248920" y="43180"/>
                  <a:pt x="190500" y="48260"/>
                </a:cubicBezTo>
                <a:cubicBezTo>
                  <a:pt x="132080" y="53340"/>
                  <a:pt x="45720" y="541020"/>
                  <a:pt x="22860" y="535940"/>
                </a:cubicBezTo>
                <a:cubicBezTo>
                  <a:pt x="0" y="530860"/>
                  <a:pt x="26670" y="274320"/>
                  <a:pt x="38100" y="63500"/>
                </a:cubicBezTo>
                <a:close/>
              </a:path>
            </a:pathLst>
          </a:cu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aphicFrame>
        <p:nvGraphicFramePr>
          <p:cNvPr id="38" name="对象 37"/>
          <p:cNvGraphicFramePr>
            <a:graphicFrameLocks noChangeAspect="1"/>
          </p:cNvGraphicFramePr>
          <p:nvPr/>
        </p:nvGraphicFramePr>
        <p:xfrm>
          <a:off x="5915025" y="3644900"/>
          <a:ext cx="554038" cy="504825"/>
        </p:xfrm>
        <a:graphic>
          <a:graphicData uri="http://schemas.openxmlformats.org/presentationml/2006/ole">
            <p:oleObj spid="_x0000_s27658" name="Equation" r:id="rId7" imgW="139680" imgH="228600" progId="Equation.DSMT4">
              <p:embed/>
            </p:oleObj>
          </a:graphicData>
        </a:graphic>
      </p:graphicFrame>
      <p:graphicFrame>
        <p:nvGraphicFramePr>
          <p:cNvPr id="27659" name="Object 11"/>
          <p:cNvGraphicFramePr>
            <a:graphicFrameLocks noChangeAspect="1"/>
          </p:cNvGraphicFramePr>
          <p:nvPr/>
        </p:nvGraphicFramePr>
        <p:xfrm>
          <a:off x="6084888" y="4276725"/>
          <a:ext cx="504825" cy="392113"/>
        </p:xfrm>
        <a:graphic>
          <a:graphicData uri="http://schemas.openxmlformats.org/presentationml/2006/ole">
            <p:oleObj spid="_x0000_s27659" name="Equation" r:id="rId8" imgW="126720" imgH="177480" progId="Equation.DSMT4">
              <p:embed/>
            </p:oleObj>
          </a:graphicData>
        </a:graphic>
      </p:graphicFrame>
      <p:graphicFrame>
        <p:nvGraphicFramePr>
          <p:cNvPr id="27660" name="Object 12"/>
          <p:cNvGraphicFramePr>
            <a:graphicFrameLocks noChangeAspect="1"/>
          </p:cNvGraphicFramePr>
          <p:nvPr/>
        </p:nvGraphicFramePr>
        <p:xfrm>
          <a:off x="6878406" y="4365104"/>
          <a:ext cx="574344" cy="576064"/>
        </p:xfrm>
        <a:graphic>
          <a:graphicData uri="http://schemas.openxmlformats.org/presentationml/2006/ole">
            <p:oleObj spid="_x0000_s27660" name="Equation" r:id="rId9" imgW="266400" imgH="241200" progId="Equation.DSMT4">
              <p:embed/>
            </p:oleObj>
          </a:graphicData>
        </a:graphic>
      </p:graphicFrame>
      <p:graphicFrame>
        <p:nvGraphicFramePr>
          <p:cNvPr id="27661" name="Object 13"/>
          <p:cNvGraphicFramePr>
            <a:graphicFrameLocks noChangeAspect="1"/>
          </p:cNvGraphicFramePr>
          <p:nvPr/>
        </p:nvGraphicFramePr>
        <p:xfrm>
          <a:off x="6084168" y="1563836"/>
          <a:ext cx="454025" cy="280988"/>
        </p:xfrm>
        <a:graphic>
          <a:graphicData uri="http://schemas.openxmlformats.org/presentationml/2006/ole">
            <p:oleObj spid="_x0000_s27661" name="Equation" r:id="rId10" imgW="114120" imgH="126720" progId="Equation.DSMT4">
              <p:embed/>
            </p:oleObj>
          </a:graphicData>
        </a:graphic>
      </p:graphicFrame>
      <p:graphicFrame>
        <p:nvGraphicFramePr>
          <p:cNvPr id="27662" name="Object 14"/>
          <p:cNvGraphicFramePr>
            <a:graphicFrameLocks noChangeAspect="1"/>
          </p:cNvGraphicFramePr>
          <p:nvPr/>
        </p:nvGraphicFramePr>
        <p:xfrm>
          <a:off x="6526213" y="3261144"/>
          <a:ext cx="1142131" cy="599903"/>
        </p:xfrm>
        <a:graphic>
          <a:graphicData uri="http://schemas.openxmlformats.org/presentationml/2006/ole">
            <p:oleObj spid="_x0000_s27662" name="Equation" r:id="rId11" imgW="520560" imgH="241200" progId="Equation.DSMT4">
              <p:embed/>
            </p:oleObj>
          </a:graphicData>
        </a:graphic>
      </p:graphicFrame>
      <p:graphicFrame>
        <p:nvGraphicFramePr>
          <p:cNvPr id="27663" name="Object 15"/>
          <p:cNvGraphicFramePr>
            <a:graphicFrameLocks noChangeAspect="1"/>
          </p:cNvGraphicFramePr>
          <p:nvPr/>
        </p:nvGraphicFramePr>
        <p:xfrm>
          <a:off x="8686823" y="4365104"/>
          <a:ext cx="421681" cy="504056"/>
        </p:xfrm>
        <a:graphic>
          <a:graphicData uri="http://schemas.openxmlformats.org/presentationml/2006/ole">
            <p:oleObj spid="_x0000_s27663" name="Equation" r:id="rId12" imgW="215640" imgH="241200" progId="Equation.DSMT4">
              <p:embed/>
            </p:oleObj>
          </a:graphicData>
        </a:graphic>
      </p:graphicFrame>
      <p:graphicFrame>
        <p:nvGraphicFramePr>
          <p:cNvPr id="27664" name="Object 16"/>
          <p:cNvGraphicFramePr>
            <a:graphicFrameLocks noChangeAspect="1"/>
          </p:cNvGraphicFramePr>
          <p:nvPr/>
        </p:nvGraphicFramePr>
        <p:xfrm>
          <a:off x="6012160" y="2852936"/>
          <a:ext cx="504825" cy="504825"/>
        </p:xfrm>
        <a:graphic>
          <a:graphicData uri="http://schemas.openxmlformats.org/presentationml/2006/ole">
            <p:oleObj spid="_x0000_s27664" name="Equation" r:id="rId13" imgW="126720" imgH="228600" progId="Equation.DSMT4">
              <p:embed/>
            </p:oleObj>
          </a:graphicData>
        </a:graphic>
      </p:graphicFrame>
      <p:graphicFrame>
        <p:nvGraphicFramePr>
          <p:cNvPr id="27665" name="Object 17"/>
          <p:cNvGraphicFramePr>
            <a:graphicFrameLocks noChangeAspect="1"/>
          </p:cNvGraphicFramePr>
          <p:nvPr/>
        </p:nvGraphicFramePr>
        <p:xfrm>
          <a:off x="7668344" y="3212976"/>
          <a:ext cx="1202580" cy="293365"/>
        </p:xfrm>
        <a:graphic>
          <a:graphicData uri="http://schemas.openxmlformats.org/presentationml/2006/ole">
            <p:oleObj spid="_x0000_s27665" name="Equation" r:id="rId14" imgW="647640" imgH="203040" progId="Equation.DSMT4">
              <p:embed/>
            </p:oleObj>
          </a:graphicData>
        </a:graphic>
      </p:graphicFrame>
      <p:cxnSp>
        <p:nvCxnSpPr>
          <p:cNvPr id="47" name="直接箭头连接符 46"/>
          <p:cNvCxnSpPr/>
          <p:nvPr/>
        </p:nvCxnSpPr>
        <p:spPr>
          <a:xfrm flipH="1">
            <a:off x="7956376" y="3429000"/>
            <a:ext cx="216024" cy="50405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a:t>
            </a:r>
            <a:r>
              <a:rPr lang="zh-CN" altLang="en-US" dirty="0" smtClean="0"/>
              <a:t>利率的决定</a:t>
            </a:r>
            <a:endParaRPr lang="zh-CN" altLang="en-US" dirty="0"/>
          </a:p>
        </p:txBody>
      </p:sp>
      <p:sp>
        <p:nvSpPr>
          <p:cNvPr id="3" name="内容占位符 2"/>
          <p:cNvSpPr>
            <a:spLocks noGrp="1"/>
          </p:cNvSpPr>
          <p:nvPr>
            <p:ph idx="1"/>
          </p:nvPr>
        </p:nvSpPr>
        <p:spPr/>
        <p:txBody>
          <a:bodyPr/>
          <a:lstStyle/>
          <a:p>
            <a:r>
              <a:rPr lang="zh-CN" altLang="en-US" dirty="0" smtClean="0"/>
              <a:t>二、货币的需求与流动性偏好</a:t>
            </a:r>
            <a:endParaRPr lang="en-US" altLang="zh-CN" dirty="0" smtClean="0"/>
          </a:p>
          <a:p>
            <a:pPr marL="365125" lvl="1" indent="-90488"/>
            <a:r>
              <a:rPr lang="en-US" altLang="zh-CN" sz="3200" dirty="0" smtClean="0"/>
              <a:t>2</a:t>
            </a:r>
            <a:r>
              <a:rPr lang="zh-CN" altLang="en-US" sz="3200" dirty="0" smtClean="0"/>
              <a:t>、货币需求函数</a:t>
            </a:r>
            <a:endParaRPr lang="en-US" altLang="zh-CN" sz="3200" dirty="0" smtClean="0"/>
          </a:p>
          <a:p>
            <a:endParaRPr lang="zh-CN" altLang="en-US" dirty="0"/>
          </a:p>
        </p:txBody>
      </p:sp>
      <p:sp>
        <p:nvSpPr>
          <p:cNvPr id="4" name="日期占位符 3"/>
          <p:cNvSpPr>
            <a:spLocks noGrp="1"/>
          </p:cNvSpPr>
          <p:nvPr>
            <p:ph type="dt" sz="half" idx="10"/>
          </p:nvPr>
        </p:nvSpPr>
        <p:spPr/>
        <p:txBody>
          <a:bodyPr/>
          <a:lstStyle/>
          <a:p>
            <a:fld id="{802C7176-7FD9-49F1-8FC3-9EF1495F8F65}" type="datetime1">
              <a:rPr lang="zh-CN" altLang="en-US" smtClean="0"/>
              <a:pPr/>
              <a:t>2013-9-27</a:t>
            </a:fld>
            <a:endParaRPr lang="zh-CN" altLang="en-US"/>
          </a:p>
        </p:txBody>
      </p:sp>
      <p:sp>
        <p:nvSpPr>
          <p:cNvPr id="5" name="页脚占位符 4"/>
          <p:cNvSpPr>
            <a:spLocks noGrp="1"/>
          </p:cNvSpPr>
          <p:nvPr>
            <p:ph type="ftr" sz="quarter" idx="11"/>
          </p:nvPr>
        </p:nvSpPr>
        <p:spPr/>
        <p:txBody>
          <a:bodyPr/>
          <a:lstStyle/>
          <a:p>
            <a:r>
              <a:rPr lang="zh-CN" altLang="en-US" dirty="0" smtClean="0"/>
              <a:t>宏观经济学</a:t>
            </a:r>
            <a:endParaRPr lang="zh-CN" altLang="en-US" dirty="0"/>
          </a:p>
        </p:txBody>
      </p:sp>
      <p:sp>
        <p:nvSpPr>
          <p:cNvPr id="6" name="灯片编号占位符 5"/>
          <p:cNvSpPr>
            <a:spLocks noGrp="1"/>
          </p:cNvSpPr>
          <p:nvPr>
            <p:ph type="sldNum" sz="quarter" idx="12"/>
          </p:nvPr>
        </p:nvSpPr>
        <p:spPr/>
        <p:txBody>
          <a:bodyPr/>
          <a:lstStyle/>
          <a:p>
            <a:fld id="{5CD88A88-FF05-438A-9010-98B919A5FF12}" type="slidenum">
              <a:rPr lang="zh-CN" altLang="en-US" smtClean="0"/>
              <a:pPr/>
              <a:t>27</a:t>
            </a:fld>
            <a:endParaRPr lang="zh-CN" altLang="en-US"/>
          </a:p>
        </p:txBody>
      </p:sp>
      <p:graphicFrame>
        <p:nvGraphicFramePr>
          <p:cNvPr id="28676" name="Object 4"/>
          <p:cNvGraphicFramePr>
            <a:graphicFrameLocks noChangeAspect="1"/>
          </p:cNvGraphicFramePr>
          <p:nvPr/>
        </p:nvGraphicFramePr>
        <p:xfrm>
          <a:off x="684213" y="2298700"/>
          <a:ext cx="5316537" cy="476250"/>
        </p:xfrm>
        <a:graphic>
          <a:graphicData uri="http://schemas.openxmlformats.org/presentationml/2006/ole">
            <p:oleObj spid="_x0000_s28676" name="Equation" r:id="rId3" imgW="2552400" imgH="228600" progId="Equation.DSMT4">
              <p:embed/>
            </p:oleObj>
          </a:graphicData>
        </a:graphic>
      </p:graphicFrame>
      <p:grpSp>
        <p:nvGrpSpPr>
          <p:cNvPr id="10" name="Group 5"/>
          <p:cNvGrpSpPr>
            <a:grpSpLocks/>
          </p:cNvGrpSpPr>
          <p:nvPr/>
        </p:nvGrpSpPr>
        <p:grpSpPr bwMode="auto">
          <a:xfrm>
            <a:off x="4572000" y="2996951"/>
            <a:ext cx="3523040" cy="3672409"/>
            <a:chOff x="4317" y="2688"/>
            <a:chExt cx="4538" cy="3519"/>
          </a:xfrm>
          <a:noFill/>
        </p:grpSpPr>
        <p:grpSp>
          <p:nvGrpSpPr>
            <p:cNvPr id="11" name="Group 6"/>
            <p:cNvGrpSpPr>
              <a:grpSpLocks/>
            </p:cNvGrpSpPr>
            <p:nvPr/>
          </p:nvGrpSpPr>
          <p:grpSpPr bwMode="auto">
            <a:xfrm>
              <a:off x="4503" y="2688"/>
              <a:ext cx="4352" cy="3519"/>
              <a:chOff x="4503" y="2688"/>
              <a:chExt cx="4352" cy="3519"/>
            </a:xfrm>
            <a:grpFill/>
          </p:grpSpPr>
          <p:sp>
            <p:nvSpPr>
              <p:cNvPr id="13" name="Line 7"/>
              <p:cNvSpPr>
                <a:spLocks noChangeShapeType="1"/>
              </p:cNvSpPr>
              <p:nvPr/>
            </p:nvSpPr>
            <p:spPr bwMode="auto">
              <a:xfrm>
                <a:off x="4737" y="2844"/>
                <a:ext cx="0" cy="2808"/>
              </a:xfrm>
              <a:prstGeom prst="line">
                <a:avLst/>
              </a:prstGeom>
              <a:grpFill/>
              <a:ln w="9525">
                <a:solidFill>
                  <a:srgbClr val="000000"/>
                </a:solidFill>
                <a:round/>
                <a:headEnd/>
                <a:tailEnd/>
              </a:ln>
            </p:spPr>
            <p:txBody>
              <a:bodyPr/>
              <a:lstStyle/>
              <a:p>
                <a:endParaRPr lang="zh-CN" altLang="en-US"/>
              </a:p>
            </p:txBody>
          </p:sp>
          <p:sp>
            <p:nvSpPr>
              <p:cNvPr id="14" name="Line 8"/>
              <p:cNvSpPr>
                <a:spLocks noChangeShapeType="1"/>
              </p:cNvSpPr>
              <p:nvPr/>
            </p:nvSpPr>
            <p:spPr bwMode="auto">
              <a:xfrm>
                <a:off x="4737" y="5652"/>
                <a:ext cx="3780" cy="0"/>
              </a:xfrm>
              <a:prstGeom prst="line">
                <a:avLst/>
              </a:prstGeom>
              <a:grpFill/>
              <a:ln w="9525">
                <a:solidFill>
                  <a:srgbClr val="000000"/>
                </a:solidFill>
                <a:round/>
                <a:headEnd/>
                <a:tailEnd/>
              </a:ln>
            </p:spPr>
            <p:txBody>
              <a:bodyPr/>
              <a:lstStyle/>
              <a:p>
                <a:endParaRPr lang="zh-CN" altLang="en-US"/>
              </a:p>
            </p:txBody>
          </p:sp>
          <p:sp>
            <p:nvSpPr>
              <p:cNvPr id="16" name="Text Box 10"/>
              <p:cNvSpPr txBox="1">
                <a:spLocks noChangeArrowheads="1"/>
              </p:cNvSpPr>
              <p:nvPr/>
            </p:nvSpPr>
            <p:spPr bwMode="auto">
              <a:xfrm>
                <a:off x="4503" y="2688"/>
                <a:ext cx="735" cy="624"/>
              </a:xfrm>
              <a:prstGeom prst="rect">
                <a:avLst/>
              </a:prstGeom>
              <a:grpFill/>
              <a:ln w="9525">
                <a:noFill/>
                <a:miter lim="800000"/>
                <a:headEnd/>
                <a:tailEnd/>
              </a:ln>
            </p:spPr>
            <p:txBody>
              <a:bodyPr/>
              <a:lstStyle/>
              <a:p>
                <a:pPr algn="just"/>
                <a:r>
                  <a:rPr lang="en-US" altLang="zh-CN" sz="2400" b="1" dirty="0" smtClean="0"/>
                  <a:t>r</a:t>
                </a:r>
                <a:endParaRPr lang="en-US" altLang="zh-CN" sz="2400" b="1" dirty="0"/>
              </a:p>
            </p:txBody>
          </p:sp>
          <p:sp>
            <p:nvSpPr>
              <p:cNvPr id="28" name="Text Box 22"/>
              <p:cNvSpPr txBox="1">
                <a:spLocks noChangeArrowheads="1"/>
              </p:cNvSpPr>
              <p:nvPr/>
            </p:nvSpPr>
            <p:spPr bwMode="auto">
              <a:xfrm>
                <a:off x="8120" y="5583"/>
                <a:ext cx="735" cy="624"/>
              </a:xfrm>
              <a:prstGeom prst="rect">
                <a:avLst/>
              </a:prstGeom>
              <a:grpFill/>
              <a:ln w="9525">
                <a:noFill/>
                <a:miter lim="800000"/>
                <a:headEnd/>
                <a:tailEnd/>
              </a:ln>
            </p:spPr>
            <p:txBody>
              <a:bodyPr/>
              <a:lstStyle/>
              <a:p>
                <a:pPr algn="just"/>
                <a:r>
                  <a:rPr lang="en-US" altLang="zh-CN" sz="2400" b="1" dirty="0" smtClean="0"/>
                  <a:t>L</a:t>
                </a:r>
                <a:r>
                  <a:rPr lang="en-US" altLang="zh-CN" sz="1800" b="1" dirty="0" smtClean="0"/>
                  <a:t>(m)</a:t>
                </a:r>
                <a:endParaRPr lang="en-US" altLang="zh-CN" sz="1800" b="1" baseline="-25000" dirty="0"/>
              </a:p>
            </p:txBody>
          </p:sp>
        </p:grpSp>
        <p:sp>
          <p:nvSpPr>
            <p:cNvPr id="12" name="Text Box 23"/>
            <p:cNvSpPr txBox="1">
              <a:spLocks noChangeArrowheads="1"/>
            </p:cNvSpPr>
            <p:nvPr/>
          </p:nvSpPr>
          <p:spPr bwMode="auto">
            <a:xfrm>
              <a:off x="4317" y="5496"/>
              <a:ext cx="735" cy="624"/>
            </a:xfrm>
            <a:prstGeom prst="rect">
              <a:avLst/>
            </a:prstGeom>
            <a:grpFill/>
            <a:ln w="9525">
              <a:noFill/>
              <a:miter lim="800000"/>
              <a:headEnd/>
              <a:tailEnd/>
            </a:ln>
          </p:spPr>
          <p:txBody>
            <a:bodyPr/>
            <a:lstStyle/>
            <a:p>
              <a:pPr algn="just"/>
              <a:r>
                <a:rPr lang="en-US" altLang="zh-CN" sz="1800" b="1"/>
                <a:t>0</a:t>
              </a:r>
            </a:p>
          </p:txBody>
        </p:sp>
      </p:grpSp>
      <p:sp>
        <p:nvSpPr>
          <p:cNvPr id="29" name="弧形 28"/>
          <p:cNvSpPr/>
          <p:nvPr/>
        </p:nvSpPr>
        <p:spPr>
          <a:xfrm>
            <a:off x="1506136" y="2852936"/>
            <a:ext cx="2376264" cy="2232248"/>
          </a:xfrm>
          <a:prstGeom prst="arc">
            <a:avLst>
              <a:gd name="adj1" fmla="val 5402382"/>
              <a:gd name="adj2" fmla="val 107133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1" name="直接连接符 30"/>
          <p:cNvCxnSpPr/>
          <p:nvPr/>
        </p:nvCxnSpPr>
        <p:spPr>
          <a:xfrm>
            <a:off x="2123728" y="3284984"/>
            <a:ext cx="0" cy="280831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8678" name="Object 6"/>
          <p:cNvGraphicFramePr>
            <a:graphicFrameLocks noChangeAspect="1"/>
          </p:cNvGraphicFramePr>
          <p:nvPr/>
        </p:nvGraphicFramePr>
        <p:xfrm>
          <a:off x="2699792" y="4941168"/>
          <a:ext cx="494161" cy="360039"/>
        </p:xfrm>
        <a:graphic>
          <a:graphicData uri="http://schemas.openxmlformats.org/presentationml/2006/ole">
            <p:oleObj spid="_x0000_s28678" name="Equation" r:id="rId4" imgW="279360" imgH="164880" progId="Equation.DSMT4">
              <p:embed/>
            </p:oleObj>
          </a:graphicData>
        </a:graphic>
      </p:graphicFrame>
      <p:grpSp>
        <p:nvGrpSpPr>
          <p:cNvPr id="36" name="Group 5"/>
          <p:cNvGrpSpPr>
            <a:grpSpLocks/>
          </p:cNvGrpSpPr>
          <p:nvPr/>
        </p:nvGrpSpPr>
        <p:grpSpPr bwMode="auto">
          <a:xfrm>
            <a:off x="1187624" y="3005336"/>
            <a:ext cx="3523040" cy="3672409"/>
            <a:chOff x="4317" y="2688"/>
            <a:chExt cx="4538" cy="3519"/>
          </a:xfrm>
          <a:noFill/>
        </p:grpSpPr>
        <p:grpSp>
          <p:nvGrpSpPr>
            <p:cNvPr id="37" name="Group 6"/>
            <p:cNvGrpSpPr>
              <a:grpSpLocks/>
            </p:cNvGrpSpPr>
            <p:nvPr/>
          </p:nvGrpSpPr>
          <p:grpSpPr bwMode="auto">
            <a:xfrm>
              <a:off x="4503" y="2688"/>
              <a:ext cx="4352" cy="3519"/>
              <a:chOff x="4503" y="2688"/>
              <a:chExt cx="4352" cy="3519"/>
            </a:xfrm>
            <a:grpFill/>
          </p:grpSpPr>
          <p:sp>
            <p:nvSpPr>
              <p:cNvPr id="39" name="Line 7"/>
              <p:cNvSpPr>
                <a:spLocks noChangeShapeType="1"/>
              </p:cNvSpPr>
              <p:nvPr/>
            </p:nvSpPr>
            <p:spPr bwMode="auto">
              <a:xfrm>
                <a:off x="4737" y="2844"/>
                <a:ext cx="0" cy="2808"/>
              </a:xfrm>
              <a:prstGeom prst="line">
                <a:avLst/>
              </a:prstGeom>
              <a:grpFill/>
              <a:ln w="9525">
                <a:solidFill>
                  <a:srgbClr val="000000"/>
                </a:solidFill>
                <a:round/>
                <a:headEnd/>
                <a:tailEnd/>
              </a:ln>
            </p:spPr>
            <p:txBody>
              <a:bodyPr/>
              <a:lstStyle/>
              <a:p>
                <a:endParaRPr lang="zh-CN" altLang="en-US"/>
              </a:p>
            </p:txBody>
          </p:sp>
          <p:sp>
            <p:nvSpPr>
              <p:cNvPr id="40" name="Line 8"/>
              <p:cNvSpPr>
                <a:spLocks noChangeShapeType="1"/>
              </p:cNvSpPr>
              <p:nvPr/>
            </p:nvSpPr>
            <p:spPr bwMode="auto">
              <a:xfrm>
                <a:off x="4737" y="5652"/>
                <a:ext cx="3780" cy="0"/>
              </a:xfrm>
              <a:prstGeom prst="line">
                <a:avLst/>
              </a:prstGeom>
              <a:grpFill/>
              <a:ln w="9525">
                <a:solidFill>
                  <a:srgbClr val="000000"/>
                </a:solidFill>
                <a:round/>
                <a:headEnd/>
                <a:tailEnd/>
              </a:ln>
            </p:spPr>
            <p:txBody>
              <a:bodyPr/>
              <a:lstStyle/>
              <a:p>
                <a:endParaRPr lang="zh-CN" altLang="en-US"/>
              </a:p>
            </p:txBody>
          </p:sp>
          <p:sp>
            <p:nvSpPr>
              <p:cNvPr id="41" name="Text Box 10"/>
              <p:cNvSpPr txBox="1">
                <a:spLocks noChangeArrowheads="1"/>
              </p:cNvSpPr>
              <p:nvPr/>
            </p:nvSpPr>
            <p:spPr bwMode="auto">
              <a:xfrm>
                <a:off x="4503" y="2688"/>
                <a:ext cx="735" cy="624"/>
              </a:xfrm>
              <a:prstGeom prst="rect">
                <a:avLst/>
              </a:prstGeom>
              <a:grpFill/>
              <a:ln w="9525">
                <a:noFill/>
                <a:miter lim="800000"/>
                <a:headEnd/>
                <a:tailEnd/>
              </a:ln>
            </p:spPr>
            <p:txBody>
              <a:bodyPr/>
              <a:lstStyle/>
              <a:p>
                <a:pPr algn="just"/>
                <a:r>
                  <a:rPr lang="en-US" altLang="zh-CN" sz="2400" b="1" dirty="0" smtClean="0"/>
                  <a:t>r</a:t>
                </a:r>
                <a:endParaRPr lang="en-US" altLang="zh-CN" sz="2400" b="1" dirty="0"/>
              </a:p>
            </p:txBody>
          </p:sp>
          <p:sp>
            <p:nvSpPr>
              <p:cNvPr id="42" name="Text Box 22"/>
              <p:cNvSpPr txBox="1">
                <a:spLocks noChangeArrowheads="1"/>
              </p:cNvSpPr>
              <p:nvPr/>
            </p:nvSpPr>
            <p:spPr bwMode="auto">
              <a:xfrm>
                <a:off x="8120" y="5583"/>
                <a:ext cx="735" cy="624"/>
              </a:xfrm>
              <a:prstGeom prst="rect">
                <a:avLst/>
              </a:prstGeom>
              <a:grpFill/>
              <a:ln w="9525">
                <a:noFill/>
                <a:miter lim="800000"/>
                <a:headEnd/>
                <a:tailEnd/>
              </a:ln>
            </p:spPr>
            <p:txBody>
              <a:bodyPr/>
              <a:lstStyle/>
              <a:p>
                <a:pPr algn="just"/>
                <a:r>
                  <a:rPr lang="en-US" altLang="zh-CN" sz="2400" b="1" dirty="0" smtClean="0"/>
                  <a:t>L</a:t>
                </a:r>
                <a:r>
                  <a:rPr lang="en-US" altLang="zh-CN" sz="1800" b="1" dirty="0" smtClean="0"/>
                  <a:t>(m)</a:t>
                </a:r>
                <a:endParaRPr lang="en-US" altLang="zh-CN" sz="1800" b="1" baseline="-25000" dirty="0"/>
              </a:p>
            </p:txBody>
          </p:sp>
        </p:grpSp>
        <p:sp>
          <p:nvSpPr>
            <p:cNvPr id="38" name="Text Box 23"/>
            <p:cNvSpPr txBox="1">
              <a:spLocks noChangeArrowheads="1"/>
            </p:cNvSpPr>
            <p:nvPr/>
          </p:nvSpPr>
          <p:spPr bwMode="auto">
            <a:xfrm>
              <a:off x="4317" y="5496"/>
              <a:ext cx="735" cy="624"/>
            </a:xfrm>
            <a:prstGeom prst="rect">
              <a:avLst/>
            </a:prstGeom>
            <a:grpFill/>
            <a:ln w="9525">
              <a:noFill/>
              <a:miter lim="800000"/>
              <a:headEnd/>
              <a:tailEnd/>
            </a:ln>
          </p:spPr>
          <p:txBody>
            <a:bodyPr/>
            <a:lstStyle/>
            <a:p>
              <a:pPr algn="just"/>
              <a:r>
                <a:rPr lang="en-US" altLang="zh-CN" sz="1800" b="1"/>
                <a:t>0</a:t>
              </a:r>
            </a:p>
          </p:txBody>
        </p:sp>
      </p:grpSp>
      <p:cxnSp>
        <p:nvCxnSpPr>
          <p:cNvPr id="43" name="直接连接符 42"/>
          <p:cNvCxnSpPr>
            <a:endCxn id="44" idx="2"/>
          </p:cNvCxnSpPr>
          <p:nvPr/>
        </p:nvCxnSpPr>
        <p:spPr>
          <a:xfrm>
            <a:off x="5508104" y="3293368"/>
            <a:ext cx="427" cy="858025"/>
          </a:xfrm>
          <a:prstGeom prst="line">
            <a:avLst/>
          </a:prstGeom>
        </p:spPr>
        <p:style>
          <a:lnRef idx="1">
            <a:schemeClr val="accent1"/>
          </a:lnRef>
          <a:fillRef idx="0">
            <a:schemeClr val="accent1"/>
          </a:fillRef>
          <a:effectRef idx="0">
            <a:schemeClr val="accent1"/>
          </a:effectRef>
          <a:fontRef idx="minor">
            <a:schemeClr val="tx1"/>
          </a:fontRef>
        </p:style>
      </p:cxnSp>
      <p:sp>
        <p:nvSpPr>
          <p:cNvPr id="44" name="弧形 43"/>
          <p:cNvSpPr/>
          <p:nvPr/>
        </p:nvSpPr>
        <p:spPr>
          <a:xfrm>
            <a:off x="5508104" y="3005336"/>
            <a:ext cx="2376264" cy="2232248"/>
          </a:xfrm>
          <a:prstGeom prst="arc">
            <a:avLst>
              <a:gd name="adj1" fmla="val 5402382"/>
              <a:gd name="adj2" fmla="val 107133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28679" name="Object 7"/>
          <p:cNvGraphicFramePr>
            <a:graphicFrameLocks noChangeAspect="1"/>
          </p:cNvGraphicFramePr>
          <p:nvPr/>
        </p:nvGraphicFramePr>
        <p:xfrm>
          <a:off x="2123728" y="3140968"/>
          <a:ext cx="1086619" cy="399003"/>
        </p:xfrm>
        <a:graphic>
          <a:graphicData uri="http://schemas.openxmlformats.org/presentationml/2006/ole">
            <p:oleObj spid="_x0000_s28679" name="Equation" r:id="rId5" imgW="622080" imgH="228600" progId="Equation.DSMT4">
              <p:embed/>
            </p:oleObj>
          </a:graphicData>
        </a:graphic>
      </p:graphicFrame>
      <p:graphicFrame>
        <p:nvGraphicFramePr>
          <p:cNvPr id="28680" name="Object 8"/>
          <p:cNvGraphicFramePr>
            <a:graphicFrameLocks noChangeAspect="1"/>
          </p:cNvGraphicFramePr>
          <p:nvPr/>
        </p:nvGraphicFramePr>
        <p:xfrm>
          <a:off x="6588224" y="5229200"/>
          <a:ext cx="1481137" cy="423863"/>
        </p:xfrm>
        <a:graphic>
          <a:graphicData uri="http://schemas.openxmlformats.org/presentationml/2006/ole">
            <p:oleObj spid="_x0000_s28680" name="Equation" r:id="rId6" imgW="711000" imgH="203040" progId="Equation.DSMT4">
              <p:embed/>
            </p:oleObj>
          </a:graphicData>
        </a:graphic>
      </p:graphicFrame>
      <p:cxnSp>
        <p:nvCxnSpPr>
          <p:cNvPr id="48" name="直接箭头连接符 47"/>
          <p:cNvCxnSpPr/>
          <p:nvPr/>
        </p:nvCxnSpPr>
        <p:spPr>
          <a:xfrm>
            <a:off x="1547664" y="5373216"/>
            <a:ext cx="504056"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4932040" y="3933056"/>
            <a:ext cx="504056"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a:t>
            </a:r>
            <a:r>
              <a:rPr lang="zh-CN" altLang="en-US" dirty="0" smtClean="0"/>
              <a:t>利率的决定</a:t>
            </a:r>
            <a:endParaRPr lang="zh-CN" altLang="en-US" dirty="0"/>
          </a:p>
        </p:txBody>
      </p:sp>
      <p:sp>
        <p:nvSpPr>
          <p:cNvPr id="3" name="内容占位符 2"/>
          <p:cNvSpPr>
            <a:spLocks noGrp="1"/>
          </p:cNvSpPr>
          <p:nvPr>
            <p:ph idx="1"/>
          </p:nvPr>
        </p:nvSpPr>
        <p:spPr/>
        <p:txBody>
          <a:bodyPr/>
          <a:lstStyle/>
          <a:p>
            <a:r>
              <a:rPr lang="zh-CN" altLang="en-US" dirty="0" smtClean="0"/>
              <a:t>二、货币的需求与流动性偏好</a:t>
            </a:r>
            <a:endParaRPr lang="en-US" altLang="zh-CN" dirty="0" smtClean="0"/>
          </a:p>
          <a:p>
            <a:pPr marL="365125" lvl="1" indent="-90488"/>
            <a:r>
              <a:rPr lang="en-US" altLang="zh-CN" sz="3200" dirty="0" smtClean="0"/>
              <a:t>2</a:t>
            </a:r>
            <a:r>
              <a:rPr lang="zh-CN" altLang="en-US" sz="3200" dirty="0" smtClean="0"/>
              <a:t>、货币供求均衡和利率的决定</a:t>
            </a:r>
            <a:endParaRPr lang="en-US" altLang="zh-CN" sz="3200" dirty="0" smtClean="0"/>
          </a:p>
          <a:p>
            <a:endParaRPr lang="zh-CN" altLang="en-US" dirty="0"/>
          </a:p>
        </p:txBody>
      </p:sp>
      <p:sp>
        <p:nvSpPr>
          <p:cNvPr id="4" name="日期占位符 3"/>
          <p:cNvSpPr>
            <a:spLocks noGrp="1"/>
          </p:cNvSpPr>
          <p:nvPr>
            <p:ph type="dt" sz="half" idx="10"/>
          </p:nvPr>
        </p:nvSpPr>
        <p:spPr/>
        <p:txBody>
          <a:bodyPr/>
          <a:lstStyle/>
          <a:p>
            <a:fld id="{802C7176-7FD9-49F1-8FC3-9EF1495F8F65}" type="datetime1">
              <a:rPr lang="zh-CN" altLang="en-US" smtClean="0"/>
              <a:pPr/>
              <a:t>2013-9-27</a:t>
            </a:fld>
            <a:endParaRPr lang="zh-CN" altLang="en-US"/>
          </a:p>
        </p:txBody>
      </p:sp>
      <p:sp>
        <p:nvSpPr>
          <p:cNvPr id="5" name="页脚占位符 4"/>
          <p:cNvSpPr>
            <a:spLocks noGrp="1"/>
          </p:cNvSpPr>
          <p:nvPr>
            <p:ph type="ftr" sz="quarter" idx="11"/>
          </p:nvPr>
        </p:nvSpPr>
        <p:spPr/>
        <p:txBody>
          <a:bodyPr/>
          <a:lstStyle/>
          <a:p>
            <a:r>
              <a:rPr lang="zh-CN" altLang="en-US" dirty="0" smtClean="0"/>
              <a:t>宏观经济学</a:t>
            </a:r>
            <a:endParaRPr lang="zh-CN" altLang="en-US" dirty="0"/>
          </a:p>
        </p:txBody>
      </p:sp>
      <p:sp>
        <p:nvSpPr>
          <p:cNvPr id="6" name="灯片编号占位符 5"/>
          <p:cNvSpPr>
            <a:spLocks noGrp="1"/>
          </p:cNvSpPr>
          <p:nvPr>
            <p:ph type="sldNum" sz="quarter" idx="12"/>
          </p:nvPr>
        </p:nvSpPr>
        <p:spPr/>
        <p:txBody>
          <a:bodyPr/>
          <a:lstStyle/>
          <a:p>
            <a:fld id="{5CD88A88-FF05-438A-9010-98B919A5FF12}" type="slidenum">
              <a:rPr lang="zh-CN" altLang="en-US" smtClean="0"/>
              <a:pPr/>
              <a:t>28</a:t>
            </a:fld>
            <a:endParaRPr lang="zh-CN" altLang="en-US"/>
          </a:p>
        </p:txBody>
      </p:sp>
      <p:graphicFrame>
        <p:nvGraphicFramePr>
          <p:cNvPr id="28676" name="Object 4"/>
          <p:cNvGraphicFramePr>
            <a:graphicFrameLocks noChangeAspect="1"/>
          </p:cNvGraphicFramePr>
          <p:nvPr/>
        </p:nvGraphicFramePr>
        <p:xfrm>
          <a:off x="684213" y="2298700"/>
          <a:ext cx="5316537" cy="476250"/>
        </p:xfrm>
        <a:graphic>
          <a:graphicData uri="http://schemas.openxmlformats.org/presentationml/2006/ole">
            <p:oleObj spid="_x0000_s29698" name="Equation" r:id="rId3" imgW="2552400" imgH="228600" progId="Equation.DSMT4">
              <p:embed/>
            </p:oleObj>
          </a:graphicData>
        </a:graphic>
      </p:graphicFrame>
      <p:grpSp>
        <p:nvGrpSpPr>
          <p:cNvPr id="7" name="Group 5"/>
          <p:cNvGrpSpPr>
            <a:grpSpLocks/>
          </p:cNvGrpSpPr>
          <p:nvPr/>
        </p:nvGrpSpPr>
        <p:grpSpPr bwMode="auto">
          <a:xfrm>
            <a:off x="4572000" y="2996951"/>
            <a:ext cx="3523040" cy="3672409"/>
            <a:chOff x="4317" y="2688"/>
            <a:chExt cx="4538" cy="3519"/>
          </a:xfrm>
          <a:noFill/>
        </p:grpSpPr>
        <p:grpSp>
          <p:nvGrpSpPr>
            <p:cNvPr id="8" name="Group 6"/>
            <p:cNvGrpSpPr>
              <a:grpSpLocks/>
            </p:cNvGrpSpPr>
            <p:nvPr/>
          </p:nvGrpSpPr>
          <p:grpSpPr bwMode="auto">
            <a:xfrm>
              <a:off x="4503" y="2688"/>
              <a:ext cx="4352" cy="3519"/>
              <a:chOff x="4503" y="2688"/>
              <a:chExt cx="4352" cy="3519"/>
            </a:xfrm>
            <a:grpFill/>
          </p:grpSpPr>
          <p:sp>
            <p:nvSpPr>
              <p:cNvPr id="13" name="Line 7"/>
              <p:cNvSpPr>
                <a:spLocks noChangeShapeType="1"/>
              </p:cNvSpPr>
              <p:nvPr/>
            </p:nvSpPr>
            <p:spPr bwMode="auto">
              <a:xfrm>
                <a:off x="4737" y="2844"/>
                <a:ext cx="0" cy="2808"/>
              </a:xfrm>
              <a:prstGeom prst="line">
                <a:avLst/>
              </a:prstGeom>
              <a:grpFill/>
              <a:ln w="9525">
                <a:solidFill>
                  <a:srgbClr val="000000"/>
                </a:solidFill>
                <a:round/>
                <a:headEnd/>
                <a:tailEnd/>
              </a:ln>
            </p:spPr>
            <p:txBody>
              <a:bodyPr/>
              <a:lstStyle/>
              <a:p>
                <a:endParaRPr lang="zh-CN" altLang="en-US"/>
              </a:p>
            </p:txBody>
          </p:sp>
          <p:sp>
            <p:nvSpPr>
              <p:cNvPr id="14" name="Line 8"/>
              <p:cNvSpPr>
                <a:spLocks noChangeShapeType="1"/>
              </p:cNvSpPr>
              <p:nvPr/>
            </p:nvSpPr>
            <p:spPr bwMode="auto">
              <a:xfrm>
                <a:off x="4737" y="5652"/>
                <a:ext cx="3780" cy="0"/>
              </a:xfrm>
              <a:prstGeom prst="line">
                <a:avLst/>
              </a:prstGeom>
              <a:grpFill/>
              <a:ln w="9525">
                <a:solidFill>
                  <a:srgbClr val="000000"/>
                </a:solidFill>
                <a:round/>
                <a:headEnd/>
                <a:tailEnd/>
              </a:ln>
            </p:spPr>
            <p:txBody>
              <a:bodyPr/>
              <a:lstStyle/>
              <a:p>
                <a:endParaRPr lang="zh-CN" altLang="en-US"/>
              </a:p>
            </p:txBody>
          </p:sp>
          <p:sp>
            <p:nvSpPr>
              <p:cNvPr id="16" name="Text Box 10"/>
              <p:cNvSpPr txBox="1">
                <a:spLocks noChangeArrowheads="1"/>
              </p:cNvSpPr>
              <p:nvPr/>
            </p:nvSpPr>
            <p:spPr bwMode="auto">
              <a:xfrm>
                <a:off x="4503" y="2688"/>
                <a:ext cx="735" cy="624"/>
              </a:xfrm>
              <a:prstGeom prst="rect">
                <a:avLst/>
              </a:prstGeom>
              <a:grpFill/>
              <a:ln w="9525">
                <a:noFill/>
                <a:miter lim="800000"/>
                <a:headEnd/>
                <a:tailEnd/>
              </a:ln>
            </p:spPr>
            <p:txBody>
              <a:bodyPr/>
              <a:lstStyle/>
              <a:p>
                <a:pPr algn="just"/>
                <a:r>
                  <a:rPr lang="en-US" altLang="zh-CN" sz="2400" b="1" dirty="0" smtClean="0"/>
                  <a:t>r</a:t>
                </a:r>
                <a:endParaRPr lang="en-US" altLang="zh-CN" sz="2400" b="1" dirty="0"/>
              </a:p>
            </p:txBody>
          </p:sp>
          <p:sp>
            <p:nvSpPr>
              <p:cNvPr id="28" name="Text Box 22"/>
              <p:cNvSpPr txBox="1">
                <a:spLocks noChangeArrowheads="1"/>
              </p:cNvSpPr>
              <p:nvPr/>
            </p:nvSpPr>
            <p:spPr bwMode="auto">
              <a:xfrm>
                <a:off x="8120" y="5583"/>
                <a:ext cx="735" cy="624"/>
              </a:xfrm>
              <a:prstGeom prst="rect">
                <a:avLst/>
              </a:prstGeom>
              <a:grpFill/>
              <a:ln w="9525">
                <a:noFill/>
                <a:miter lim="800000"/>
                <a:headEnd/>
                <a:tailEnd/>
              </a:ln>
            </p:spPr>
            <p:txBody>
              <a:bodyPr/>
              <a:lstStyle/>
              <a:p>
                <a:pPr algn="just"/>
                <a:r>
                  <a:rPr lang="en-US" altLang="zh-CN" sz="2400" b="1" dirty="0" smtClean="0"/>
                  <a:t>L</a:t>
                </a:r>
                <a:r>
                  <a:rPr lang="en-US" altLang="zh-CN" sz="1800" b="1" dirty="0" smtClean="0"/>
                  <a:t>(m)</a:t>
                </a:r>
                <a:endParaRPr lang="en-US" altLang="zh-CN" sz="1800" b="1" baseline="-25000" dirty="0"/>
              </a:p>
            </p:txBody>
          </p:sp>
        </p:grpSp>
        <p:sp>
          <p:nvSpPr>
            <p:cNvPr id="12" name="Text Box 23"/>
            <p:cNvSpPr txBox="1">
              <a:spLocks noChangeArrowheads="1"/>
            </p:cNvSpPr>
            <p:nvPr/>
          </p:nvSpPr>
          <p:spPr bwMode="auto">
            <a:xfrm>
              <a:off x="4317" y="5496"/>
              <a:ext cx="735" cy="624"/>
            </a:xfrm>
            <a:prstGeom prst="rect">
              <a:avLst/>
            </a:prstGeom>
            <a:grpFill/>
            <a:ln w="9525">
              <a:noFill/>
              <a:miter lim="800000"/>
              <a:headEnd/>
              <a:tailEnd/>
            </a:ln>
          </p:spPr>
          <p:txBody>
            <a:bodyPr/>
            <a:lstStyle/>
            <a:p>
              <a:pPr algn="just"/>
              <a:r>
                <a:rPr lang="en-US" altLang="zh-CN" sz="1800" b="1"/>
                <a:t>0</a:t>
              </a:r>
            </a:p>
          </p:txBody>
        </p:sp>
      </p:grpSp>
      <p:sp>
        <p:nvSpPr>
          <p:cNvPr id="29" name="弧形 28"/>
          <p:cNvSpPr/>
          <p:nvPr/>
        </p:nvSpPr>
        <p:spPr>
          <a:xfrm>
            <a:off x="1907704" y="2852936"/>
            <a:ext cx="2376264" cy="2232248"/>
          </a:xfrm>
          <a:prstGeom prst="arc">
            <a:avLst>
              <a:gd name="adj1" fmla="val 5402382"/>
              <a:gd name="adj2" fmla="val 107133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1" name="直接连接符 30"/>
          <p:cNvCxnSpPr/>
          <p:nvPr/>
        </p:nvCxnSpPr>
        <p:spPr>
          <a:xfrm>
            <a:off x="2267744" y="3284984"/>
            <a:ext cx="0" cy="2808312"/>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5"/>
          <p:cNvGrpSpPr>
            <a:grpSpLocks/>
          </p:cNvGrpSpPr>
          <p:nvPr/>
        </p:nvGrpSpPr>
        <p:grpSpPr bwMode="auto">
          <a:xfrm>
            <a:off x="1187624" y="3005336"/>
            <a:ext cx="3523040" cy="3672409"/>
            <a:chOff x="4317" y="2688"/>
            <a:chExt cx="4538" cy="3519"/>
          </a:xfrm>
          <a:noFill/>
        </p:grpSpPr>
        <p:grpSp>
          <p:nvGrpSpPr>
            <p:cNvPr id="10" name="Group 6"/>
            <p:cNvGrpSpPr>
              <a:grpSpLocks/>
            </p:cNvGrpSpPr>
            <p:nvPr/>
          </p:nvGrpSpPr>
          <p:grpSpPr bwMode="auto">
            <a:xfrm>
              <a:off x="4503" y="2688"/>
              <a:ext cx="4352" cy="3519"/>
              <a:chOff x="4503" y="2688"/>
              <a:chExt cx="4352" cy="3519"/>
            </a:xfrm>
            <a:grpFill/>
          </p:grpSpPr>
          <p:sp>
            <p:nvSpPr>
              <p:cNvPr id="39" name="Line 7"/>
              <p:cNvSpPr>
                <a:spLocks noChangeShapeType="1"/>
              </p:cNvSpPr>
              <p:nvPr/>
            </p:nvSpPr>
            <p:spPr bwMode="auto">
              <a:xfrm>
                <a:off x="4737" y="2844"/>
                <a:ext cx="0" cy="2808"/>
              </a:xfrm>
              <a:prstGeom prst="line">
                <a:avLst/>
              </a:prstGeom>
              <a:grpFill/>
              <a:ln w="9525">
                <a:solidFill>
                  <a:srgbClr val="000000"/>
                </a:solidFill>
                <a:round/>
                <a:headEnd/>
                <a:tailEnd/>
              </a:ln>
            </p:spPr>
            <p:txBody>
              <a:bodyPr/>
              <a:lstStyle/>
              <a:p>
                <a:endParaRPr lang="zh-CN" altLang="en-US"/>
              </a:p>
            </p:txBody>
          </p:sp>
          <p:sp>
            <p:nvSpPr>
              <p:cNvPr id="40" name="Line 8"/>
              <p:cNvSpPr>
                <a:spLocks noChangeShapeType="1"/>
              </p:cNvSpPr>
              <p:nvPr/>
            </p:nvSpPr>
            <p:spPr bwMode="auto">
              <a:xfrm>
                <a:off x="4737" y="5652"/>
                <a:ext cx="3780" cy="0"/>
              </a:xfrm>
              <a:prstGeom prst="line">
                <a:avLst/>
              </a:prstGeom>
              <a:grpFill/>
              <a:ln w="9525">
                <a:solidFill>
                  <a:srgbClr val="000000"/>
                </a:solidFill>
                <a:round/>
                <a:headEnd/>
                <a:tailEnd/>
              </a:ln>
            </p:spPr>
            <p:txBody>
              <a:bodyPr/>
              <a:lstStyle/>
              <a:p>
                <a:endParaRPr lang="zh-CN" altLang="en-US"/>
              </a:p>
            </p:txBody>
          </p:sp>
          <p:sp>
            <p:nvSpPr>
              <p:cNvPr id="41" name="Text Box 10"/>
              <p:cNvSpPr txBox="1">
                <a:spLocks noChangeArrowheads="1"/>
              </p:cNvSpPr>
              <p:nvPr/>
            </p:nvSpPr>
            <p:spPr bwMode="auto">
              <a:xfrm>
                <a:off x="4503" y="2688"/>
                <a:ext cx="735" cy="624"/>
              </a:xfrm>
              <a:prstGeom prst="rect">
                <a:avLst/>
              </a:prstGeom>
              <a:grpFill/>
              <a:ln w="9525">
                <a:noFill/>
                <a:miter lim="800000"/>
                <a:headEnd/>
                <a:tailEnd/>
              </a:ln>
            </p:spPr>
            <p:txBody>
              <a:bodyPr/>
              <a:lstStyle/>
              <a:p>
                <a:pPr algn="just"/>
                <a:r>
                  <a:rPr lang="en-US" altLang="zh-CN" sz="2400" b="1" dirty="0" smtClean="0"/>
                  <a:t>r</a:t>
                </a:r>
                <a:endParaRPr lang="en-US" altLang="zh-CN" sz="2400" b="1" dirty="0"/>
              </a:p>
            </p:txBody>
          </p:sp>
          <p:sp>
            <p:nvSpPr>
              <p:cNvPr id="42" name="Text Box 22"/>
              <p:cNvSpPr txBox="1">
                <a:spLocks noChangeArrowheads="1"/>
              </p:cNvSpPr>
              <p:nvPr/>
            </p:nvSpPr>
            <p:spPr bwMode="auto">
              <a:xfrm>
                <a:off x="8120" y="5583"/>
                <a:ext cx="735" cy="624"/>
              </a:xfrm>
              <a:prstGeom prst="rect">
                <a:avLst/>
              </a:prstGeom>
              <a:grpFill/>
              <a:ln w="9525">
                <a:noFill/>
                <a:miter lim="800000"/>
                <a:headEnd/>
                <a:tailEnd/>
              </a:ln>
            </p:spPr>
            <p:txBody>
              <a:bodyPr/>
              <a:lstStyle/>
              <a:p>
                <a:pPr algn="just"/>
                <a:r>
                  <a:rPr lang="en-US" altLang="zh-CN" sz="2400" b="1" dirty="0" smtClean="0"/>
                  <a:t>L</a:t>
                </a:r>
                <a:r>
                  <a:rPr lang="en-US" altLang="zh-CN" sz="1800" b="1" dirty="0" smtClean="0"/>
                  <a:t>(m)</a:t>
                </a:r>
                <a:endParaRPr lang="en-US" altLang="zh-CN" sz="1800" b="1" baseline="-25000" dirty="0"/>
              </a:p>
            </p:txBody>
          </p:sp>
        </p:grpSp>
        <p:sp>
          <p:nvSpPr>
            <p:cNvPr id="38" name="Text Box 23"/>
            <p:cNvSpPr txBox="1">
              <a:spLocks noChangeArrowheads="1"/>
            </p:cNvSpPr>
            <p:nvPr/>
          </p:nvSpPr>
          <p:spPr bwMode="auto">
            <a:xfrm>
              <a:off x="4317" y="5496"/>
              <a:ext cx="735" cy="624"/>
            </a:xfrm>
            <a:prstGeom prst="rect">
              <a:avLst/>
            </a:prstGeom>
            <a:grpFill/>
            <a:ln w="9525">
              <a:noFill/>
              <a:miter lim="800000"/>
              <a:headEnd/>
              <a:tailEnd/>
            </a:ln>
          </p:spPr>
          <p:txBody>
            <a:bodyPr/>
            <a:lstStyle/>
            <a:p>
              <a:pPr algn="just"/>
              <a:r>
                <a:rPr lang="en-US" altLang="zh-CN" sz="1800" b="1"/>
                <a:t>0</a:t>
              </a:r>
            </a:p>
          </p:txBody>
        </p:sp>
      </p:grpSp>
      <p:cxnSp>
        <p:nvCxnSpPr>
          <p:cNvPr id="43" name="直接连接符 42"/>
          <p:cNvCxnSpPr/>
          <p:nvPr/>
        </p:nvCxnSpPr>
        <p:spPr>
          <a:xfrm>
            <a:off x="5652120" y="3293368"/>
            <a:ext cx="72008" cy="2799928"/>
          </a:xfrm>
          <a:prstGeom prst="line">
            <a:avLst/>
          </a:prstGeom>
        </p:spPr>
        <p:style>
          <a:lnRef idx="1">
            <a:schemeClr val="accent1"/>
          </a:lnRef>
          <a:fillRef idx="0">
            <a:schemeClr val="accent1"/>
          </a:fillRef>
          <a:effectRef idx="0">
            <a:schemeClr val="accent1"/>
          </a:effectRef>
          <a:fontRef idx="minor">
            <a:schemeClr val="tx1"/>
          </a:fontRef>
        </p:style>
      </p:cxnSp>
      <p:sp>
        <p:nvSpPr>
          <p:cNvPr id="44" name="弧形 43"/>
          <p:cNvSpPr/>
          <p:nvPr/>
        </p:nvSpPr>
        <p:spPr>
          <a:xfrm>
            <a:off x="5508104" y="3005336"/>
            <a:ext cx="2376264" cy="2232248"/>
          </a:xfrm>
          <a:prstGeom prst="arc">
            <a:avLst>
              <a:gd name="adj1" fmla="val 5402382"/>
              <a:gd name="adj2" fmla="val 1071337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graphicFrame>
        <p:nvGraphicFramePr>
          <p:cNvPr id="28679" name="Object 7"/>
          <p:cNvGraphicFramePr>
            <a:graphicFrameLocks noChangeAspect="1"/>
          </p:cNvGraphicFramePr>
          <p:nvPr/>
        </p:nvGraphicFramePr>
        <p:xfrm>
          <a:off x="2267744" y="3068960"/>
          <a:ext cx="612911" cy="648965"/>
        </p:xfrm>
        <a:graphic>
          <a:graphicData uri="http://schemas.openxmlformats.org/presentationml/2006/ole">
            <p:oleObj spid="_x0000_s29700" name="Equation" r:id="rId4" imgW="215640" imgH="228600" progId="Equation.DSMT4">
              <p:embed/>
            </p:oleObj>
          </a:graphicData>
        </a:graphic>
      </p:graphicFrame>
      <p:graphicFrame>
        <p:nvGraphicFramePr>
          <p:cNvPr id="28680" name="Object 8"/>
          <p:cNvGraphicFramePr>
            <a:graphicFrameLocks noChangeAspect="1"/>
          </p:cNvGraphicFramePr>
          <p:nvPr/>
        </p:nvGraphicFramePr>
        <p:xfrm>
          <a:off x="2260600" y="5203825"/>
          <a:ext cx="1639888" cy="476250"/>
        </p:xfrm>
        <a:graphic>
          <a:graphicData uri="http://schemas.openxmlformats.org/presentationml/2006/ole">
            <p:oleObj spid="_x0000_s29701" name="Equation" r:id="rId5" imgW="787320" imgH="228600" progId="Equation.DSMT4">
              <p:embed/>
            </p:oleObj>
          </a:graphicData>
        </a:graphic>
      </p:graphicFrame>
      <p:cxnSp>
        <p:nvCxnSpPr>
          <p:cNvPr id="33" name="直接连接符 32"/>
          <p:cNvCxnSpPr/>
          <p:nvPr/>
        </p:nvCxnSpPr>
        <p:spPr>
          <a:xfrm>
            <a:off x="1475656" y="4797152"/>
            <a:ext cx="79208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29702" name="Object 6"/>
          <p:cNvGraphicFramePr>
            <a:graphicFrameLocks noChangeAspect="1"/>
          </p:cNvGraphicFramePr>
          <p:nvPr/>
        </p:nvGraphicFramePr>
        <p:xfrm>
          <a:off x="1223459" y="4581128"/>
          <a:ext cx="252197" cy="504056"/>
        </p:xfrm>
        <a:graphic>
          <a:graphicData uri="http://schemas.openxmlformats.org/presentationml/2006/ole">
            <p:oleObj spid="_x0000_s29702" name="Equation" r:id="rId6" imgW="152280" imgH="228600" progId="Equation.DSMT4">
              <p:embed/>
            </p:oleObj>
          </a:graphicData>
        </a:graphic>
      </p:graphicFrame>
      <p:sp>
        <p:nvSpPr>
          <p:cNvPr id="36" name="Text Box 10"/>
          <p:cNvSpPr txBox="1">
            <a:spLocks noChangeArrowheads="1"/>
          </p:cNvSpPr>
          <p:nvPr/>
        </p:nvSpPr>
        <p:spPr bwMode="auto">
          <a:xfrm>
            <a:off x="2195736" y="4437112"/>
            <a:ext cx="570611" cy="651203"/>
          </a:xfrm>
          <a:prstGeom prst="rect">
            <a:avLst/>
          </a:prstGeom>
          <a:noFill/>
          <a:ln w="9525">
            <a:noFill/>
            <a:miter lim="800000"/>
            <a:headEnd/>
            <a:tailEnd/>
          </a:ln>
        </p:spPr>
        <p:txBody>
          <a:bodyPr/>
          <a:lstStyle/>
          <a:p>
            <a:pPr algn="just"/>
            <a:r>
              <a:rPr lang="en-US" altLang="zh-CN" sz="2400" b="1" dirty="0" smtClean="0"/>
              <a:t>E</a:t>
            </a:r>
            <a:endParaRPr lang="en-US" altLang="zh-CN" sz="2400" b="1" dirty="0"/>
          </a:p>
        </p:txBody>
      </p:sp>
      <p:cxnSp>
        <p:nvCxnSpPr>
          <p:cNvPr id="45" name="直接连接符 44"/>
          <p:cNvCxnSpPr/>
          <p:nvPr/>
        </p:nvCxnSpPr>
        <p:spPr>
          <a:xfrm>
            <a:off x="5940152" y="3284984"/>
            <a:ext cx="72008" cy="2799928"/>
          </a:xfrm>
          <a:prstGeom prst="line">
            <a:avLst/>
          </a:prstGeom>
        </p:spPr>
        <p:style>
          <a:lnRef idx="1">
            <a:schemeClr val="accent2"/>
          </a:lnRef>
          <a:fillRef idx="0">
            <a:schemeClr val="accent2"/>
          </a:fillRef>
          <a:effectRef idx="0">
            <a:schemeClr val="accent2"/>
          </a:effectRef>
          <a:fontRef idx="minor">
            <a:schemeClr val="tx1"/>
          </a:fontRef>
        </p:style>
      </p:cxnSp>
      <p:sp>
        <p:nvSpPr>
          <p:cNvPr id="46" name="弧形 45"/>
          <p:cNvSpPr/>
          <p:nvPr/>
        </p:nvSpPr>
        <p:spPr>
          <a:xfrm>
            <a:off x="5148064" y="3068960"/>
            <a:ext cx="2376264" cy="2232248"/>
          </a:xfrm>
          <a:prstGeom prst="arc">
            <a:avLst>
              <a:gd name="adj1" fmla="val 4188557"/>
              <a:gd name="adj2" fmla="val 1093380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0" name="直接连接符 49"/>
          <p:cNvCxnSpPr>
            <a:stCxn id="46" idx="0"/>
          </p:cNvCxnSpPr>
          <p:nvPr/>
        </p:nvCxnSpPr>
        <p:spPr>
          <a:xfrm flipV="1">
            <a:off x="6724147" y="5229200"/>
            <a:ext cx="872189" cy="1083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4932040" y="5157192"/>
            <a:ext cx="792088"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932040" y="5013176"/>
            <a:ext cx="108012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4932040" y="4797152"/>
            <a:ext cx="792088"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a:t>
            </a:r>
            <a:r>
              <a:rPr lang="zh-CN" altLang="en-US" dirty="0" smtClean="0"/>
              <a:t>货币市场的均衡</a:t>
            </a:r>
            <a:r>
              <a:rPr lang="en-US" altLang="zh-CN" dirty="0" smtClean="0"/>
              <a:t>-LM</a:t>
            </a:r>
            <a:r>
              <a:rPr lang="zh-CN" altLang="en-US" dirty="0" smtClean="0"/>
              <a:t>曲线</a:t>
            </a:r>
            <a:endParaRPr lang="zh-CN" altLang="en-US" dirty="0"/>
          </a:p>
        </p:txBody>
      </p:sp>
      <p:sp>
        <p:nvSpPr>
          <p:cNvPr id="3" name="内容占位符 2"/>
          <p:cNvSpPr>
            <a:spLocks noGrp="1"/>
          </p:cNvSpPr>
          <p:nvPr>
            <p:ph idx="1"/>
          </p:nvPr>
        </p:nvSpPr>
        <p:spPr/>
        <p:txBody>
          <a:bodyPr/>
          <a:lstStyle/>
          <a:p>
            <a:r>
              <a:rPr lang="zh-CN" altLang="en-US" dirty="0" smtClean="0"/>
              <a:t>一、货币市场均衡模型</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30367FDB-E478-4BB5-A1C7-265C6892C2CB}"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29</a:t>
            </a:fld>
            <a:endParaRPr lang="zh-CN" altLang="en-US" dirty="0"/>
          </a:p>
        </p:txBody>
      </p:sp>
      <p:sp>
        <p:nvSpPr>
          <p:cNvPr id="6" name="页脚占位符 5"/>
          <p:cNvSpPr>
            <a:spLocks noGrp="1"/>
          </p:cNvSpPr>
          <p:nvPr>
            <p:ph type="ftr" sz="quarter" idx="11"/>
          </p:nvPr>
        </p:nvSpPr>
        <p:spPr/>
        <p:txBody>
          <a:bodyPr/>
          <a:lstStyle/>
          <a:p>
            <a:r>
              <a:rPr lang="zh-CN" altLang="en-US" dirty="0" smtClean="0"/>
              <a:t>宏观经济学</a:t>
            </a:r>
            <a:endParaRPr lang="zh-CN" altLang="en-US" dirty="0"/>
          </a:p>
        </p:txBody>
      </p:sp>
      <p:graphicFrame>
        <p:nvGraphicFramePr>
          <p:cNvPr id="7" name="对象 6"/>
          <p:cNvGraphicFramePr>
            <a:graphicFrameLocks noChangeAspect="1"/>
          </p:cNvGraphicFramePr>
          <p:nvPr/>
        </p:nvGraphicFramePr>
        <p:xfrm>
          <a:off x="683568" y="1412776"/>
          <a:ext cx="3317875" cy="3192462"/>
        </p:xfrm>
        <a:graphic>
          <a:graphicData uri="http://schemas.openxmlformats.org/presentationml/2006/ole">
            <p:oleObj spid="_x0000_s30722" name="Equation" r:id="rId3" imgW="1346040" imgH="1295280" progId="Equation.DSMT4">
              <p:embed/>
            </p:oleObj>
          </a:graphicData>
        </a:graphic>
      </p:graphicFrame>
      <p:cxnSp>
        <p:nvCxnSpPr>
          <p:cNvPr id="9" name="直接箭头连接符 8"/>
          <p:cNvCxnSpPr/>
          <p:nvPr/>
        </p:nvCxnSpPr>
        <p:spPr>
          <a:xfrm>
            <a:off x="4788024" y="4437112"/>
            <a:ext cx="3744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4779640" y="1412776"/>
            <a:ext cx="8384" cy="30327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任意多边形 11"/>
          <p:cNvSpPr/>
          <p:nvPr/>
        </p:nvSpPr>
        <p:spPr>
          <a:xfrm>
            <a:off x="5151120" y="2118360"/>
            <a:ext cx="2194560" cy="1854200"/>
          </a:xfrm>
          <a:custGeom>
            <a:avLst/>
            <a:gdLst>
              <a:gd name="connsiteX0" fmla="*/ 0 w 2194560"/>
              <a:gd name="connsiteY0" fmla="*/ 1813560 h 1854200"/>
              <a:gd name="connsiteX1" fmla="*/ 777240 w 2194560"/>
              <a:gd name="connsiteY1" fmla="*/ 1828800 h 1854200"/>
              <a:gd name="connsiteX2" fmla="*/ 899160 w 2194560"/>
              <a:gd name="connsiteY2" fmla="*/ 1813560 h 1854200"/>
              <a:gd name="connsiteX3" fmla="*/ 1310640 w 2194560"/>
              <a:gd name="connsiteY3" fmla="*/ 1584960 h 1854200"/>
              <a:gd name="connsiteX4" fmla="*/ 1661160 w 2194560"/>
              <a:gd name="connsiteY4" fmla="*/ 1127760 h 1854200"/>
              <a:gd name="connsiteX5" fmla="*/ 2194560 w 2194560"/>
              <a:gd name="connsiteY5" fmla="*/ 0 h 1854200"/>
              <a:gd name="connsiteX6" fmla="*/ 2194560 w 2194560"/>
              <a:gd name="connsiteY6" fmla="*/ 0 h 185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560" h="1854200">
                <a:moveTo>
                  <a:pt x="0" y="1813560"/>
                </a:moveTo>
                <a:lnTo>
                  <a:pt x="777240" y="1828800"/>
                </a:lnTo>
                <a:cubicBezTo>
                  <a:pt x="927100" y="1828800"/>
                  <a:pt x="810260" y="1854200"/>
                  <a:pt x="899160" y="1813560"/>
                </a:cubicBezTo>
                <a:cubicBezTo>
                  <a:pt x="988060" y="1772920"/>
                  <a:pt x="1183640" y="1699260"/>
                  <a:pt x="1310640" y="1584960"/>
                </a:cubicBezTo>
                <a:cubicBezTo>
                  <a:pt x="1437640" y="1470660"/>
                  <a:pt x="1513840" y="1391920"/>
                  <a:pt x="1661160" y="1127760"/>
                </a:cubicBezTo>
                <a:cubicBezTo>
                  <a:pt x="1808480" y="863600"/>
                  <a:pt x="2194560" y="0"/>
                  <a:pt x="2194560" y="0"/>
                </a:cubicBezTo>
                <a:lnTo>
                  <a:pt x="2194560" y="0"/>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3" name="对象 12"/>
          <p:cNvGraphicFramePr>
            <a:graphicFrameLocks noChangeAspect="1"/>
          </p:cNvGraphicFramePr>
          <p:nvPr/>
        </p:nvGraphicFramePr>
        <p:xfrm>
          <a:off x="6444208" y="1628800"/>
          <a:ext cx="2025509" cy="516632"/>
        </p:xfrm>
        <a:graphic>
          <a:graphicData uri="http://schemas.openxmlformats.org/presentationml/2006/ole">
            <p:oleObj spid="_x0000_s30723" name="Equation" r:id="rId4" imgW="1041120" imgH="228600" progId="Equation.DSMT4">
              <p:embed/>
            </p:oleObj>
          </a:graphicData>
        </a:graphic>
      </p:graphicFrame>
      <p:graphicFrame>
        <p:nvGraphicFramePr>
          <p:cNvPr id="30724" name="Object 4"/>
          <p:cNvGraphicFramePr>
            <a:graphicFrameLocks noChangeAspect="1"/>
          </p:cNvGraphicFramePr>
          <p:nvPr/>
        </p:nvGraphicFramePr>
        <p:xfrm>
          <a:off x="6997700" y="3429000"/>
          <a:ext cx="1062038" cy="515938"/>
        </p:xfrm>
        <a:graphic>
          <a:graphicData uri="http://schemas.openxmlformats.org/presentationml/2006/ole">
            <p:oleObj spid="_x0000_s30724" name="Equation" r:id="rId5" imgW="545760" imgH="228600" progId="Equation.DSMT4">
              <p:embed/>
            </p:oleObj>
          </a:graphicData>
        </a:graphic>
      </p:graphicFrame>
      <p:graphicFrame>
        <p:nvGraphicFramePr>
          <p:cNvPr id="30725" name="Object 5"/>
          <p:cNvGraphicFramePr>
            <a:graphicFrameLocks noChangeAspect="1"/>
          </p:cNvGraphicFramePr>
          <p:nvPr/>
        </p:nvGraphicFramePr>
        <p:xfrm>
          <a:off x="5268913" y="2636838"/>
          <a:ext cx="1062037" cy="515937"/>
        </p:xfrm>
        <a:graphic>
          <a:graphicData uri="http://schemas.openxmlformats.org/presentationml/2006/ole">
            <p:oleObj spid="_x0000_s30725" name="Equation" r:id="rId6" imgW="545760" imgH="228600" progId="Equation.DSMT4">
              <p:embed/>
            </p:oleObj>
          </a:graphicData>
        </a:graphic>
      </p:graphicFrame>
      <p:sp>
        <p:nvSpPr>
          <p:cNvPr id="16" name="TextBox 15"/>
          <p:cNvSpPr txBox="1"/>
          <p:nvPr/>
        </p:nvSpPr>
        <p:spPr>
          <a:xfrm>
            <a:off x="4499992" y="4365104"/>
            <a:ext cx="504056" cy="461665"/>
          </a:xfrm>
          <a:prstGeom prst="rect">
            <a:avLst/>
          </a:prstGeom>
          <a:noFill/>
        </p:spPr>
        <p:txBody>
          <a:bodyPr wrap="square" rtlCol="0">
            <a:spAutoFit/>
          </a:bodyPr>
          <a:lstStyle/>
          <a:p>
            <a:r>
              <a:rPr lang="en-US" altLang="zh-CN" sz="2400" b="1" dirty="0" smtClean="0"/>
              <a:t>0</a:t>
            </a:r>
            <a:endParaRPr lang="zh-CN" altLang="en-US" sz="2400" b="1" dirty="0"/>
          </a:p>
        </p:txBody>
      </p:sp>
      <p:sp>
        <p:nvSpPr>
          <p:cNvPr id="17" name="TextBox 16"/>
          <p:cNvSpPr txBox="1"/>
          <p:nvPr/>
        </p:nvSpPr>
        <p:spPr>
          <a:xfrm>
            <a:off x="4355976" y="1340768"/>
            <a:ext cx="504056" cy="461665"/>
          </a:xfrm>
          <a:prstGeom prst="rect">
            <a:avLst/>
          </a:prstGeom>
          <a:noFill/>
        </p:spPr>
        <p:txBody>
          <a:bodyPr wrap="square" rtlCol="0">
            <a:spAutoFit/>
          </a:bodyPr>
          <a:lstStyle/>
          <a:p>
            <a:r>
              <a:rPr lang="en-US" altLang="zh-CN" sz="2400" b="1" dirty="0" smtClean="0"/>
              <a:t>r</a:t>
            </a:r>
            <a:endParaRPr lang="zh-CN" altLang="en-US" sz="2400" b="1" dirty="0"/>
          </a:p>
        </p:txBody>
      </p:sp>
      <p:sp>
        <p:nvSpPr>
          <p:cNvPr id="18" name="TextBox 17"/>
          <p:cNvSpPr txBox="1"/>
          <p:nvPr/>
        </p:nvSpPr>
        <p:spPr>
          <a:xfrm>
            <a:off x="8172400" y="4437112"/>
            <a:ext cx="504056" cy="461665"/>
          </a:xfrm>
          <a:prstGeom prst="rect">
            <a:avLst/>
          </a:prstGeom>
          <a:noFill/>
        </p:spPr>
        <p:txBody>
          <a:bodyPr wrap="square" rtlCol="0">
            <a:spAutoFit/>
          </a:bodyPr>
          <a:lstStyle/>
          <a:p>
            <a:r>
              <a:rPr lang="en-US" altLang="zh-CN" sz="2400" b="1" dirty="0" smtClean="0"/>
              <a:t>y</a:t>
            </a:r>
            <a:endParaRPr lang="zh-CN" altLang="en-US" sz="2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3.1</a:t>
            </a:r>
            <a:r>
              <a:rPr lang="zh-CN" altLang="en-US" dirty="0" smtClean="0"/>
              <a:t>投资的决定</a:t>
            </a:r>
            <a:endParaRPr lang="zh-CN" altLang="en-US" dirty="0"/>
          </a:p>
        </p:txBody>
      </p:sp>
      <p:sp>
        <p:nvSpPr>
          <p:cNvPr id="3" name="内容占位符 2"/>
          <p:cNvSpPr>
            <a:spLocks noGrp="1"/>
          </p:cNvSpPr>
          <p:nvPr>
            <p:ph idx="1"/>
          </p:nvPr>
        </p:nvSpPr>
        <p:spPr/>
        <p:txBody>
          <a:bodyPr/>
          <a:lstStyle/>
          <a:p>
            <a:r>
              <a:rPr lang="zh-CN" altLang="en-US" dirty="0" smtClean="0"/>
              <a:t>一、资本的效率</a:t>
            </a:r>
            <a:endParaRPr lang="en-US" altLang="zh-CN" dirty="0" smtClean="0"/>
          </a:p>
          <a:p>
            <a:pPr lvl="1"/>
            <a:r>
              <a:rPr lang="en-US" altLang="zh-CN" dirty="0" smtClean="0"/>
              <a:t>1</a:t>
            </a:r>
            <a:r>
              <a:rPr lang="zh-CN" altLang="en-US" dirty="0" smtClean="0"/>
              <a:t>、资金的时间价值</a:t>
            </a:r>
            <a:endParaRPr lang="en-US" altLang="zh-CN" dirty="0" smtClean="0"/>
          </a:p>
          <a:p>
            <a:pPr lvl="2"/>
            <a:endParaRPr lang="en-US" altLang="zh-CN" dirty="0"/>
          </a:p>
          <a:p>
            <a:endParaRPr lang="zh-CN" altLang="en-US" dirty="0"/>
          </a:p>
        </p:txBody>
      </p:sp>
      <p:sp>
        <p:nvSpPr>
          <p:cNvPr id="4" name="日期占位符 3"/>
          <p:cNvSpPr>
            <a:spLocks noGrp="1"/>
          </p:cNvSpPr>
          <p:nvPr>
            <p:ph type="dt" sz="half" idx="10"/>
          </p:nvPr>
        </p:nvSpPr>
        <p:spPr/>
        <p:txBody>
          <a:bodyPr/>
          <a:lstStyle/>
          <a:p>
            <a:fld id="{0D9355E1-C455-49EF-80B5-4CAB4817FAA5}"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3</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graphicFrame>
        <p:nvGraphicFramePr>
          <p:cNvPr id="7" name="对象 6"/>
          <p:cNvGraphicFramePr>
            <a:graphicFrameLocks noChangeAspect="1"/>
          </p:cNvGraphicFramePr>
          <p:nvPr/>
        </p:nvGraphicFramePr>
        <p:xfrm>
          <a:off x="1287463" y="3644900"/>
          <a:ext cx="3743325" cy="552450"/>
        </p:xfrm>
        <a:graphic>
          <a:graphicData uri="http://schemas.openxmlformats.org/presentationml/2006/ole">
            <p:oleObj spid="_x0000_s1026" name="Equation" r:id="rId3" imgW="1638000" imgH="241200" progId="Equation.DSMT4">
              <p:embed/>
            </p:oleObj>
          </a:graphicData>
        </a:graphic>
      </p:graphicFrame>
      <p:graphicFrame>
        <p:nvGraphicFramePr>
          <p:cNvPr id="1027" name="Object 3"/>
          <p:cNvGraphicFramePr>
            <a:graphicFrameLocks noChangeAspect="1"/>
          </p:cNvGraphicFramePr>
          <p:nvPr/>
        </p:nvGraphicFramePr>
        <p:xfrm>
          <a:off x="1331640" y="4293096"/>
          <a:ext cx="2878138" cy="792163"/>
        </p:xfrm>
        <a:graphic>
          <a:graphicData uri="http://schemas.openxmlformats.org/presentationml/2006/ole">
            <p:oleObj spid="_x0000_s1027" name="Equation" r:id="rId4" imgW="1523880" imgH="419040" progId="Equation.DSMT4">
              <p:embed/>
            </p:oleObj>
          </a:graphicData>
        </a:graphic>
      </p:graphicFrame>
      <p:graphicFrame>
        <p:nvGraphicFramePr>
          <p:cNvPr id="1028" name="Object 4"/>
          <p:cNvGraphicFramePr>
            <a:graphicFrameLocks noChangeAspect="1"/>
          </p:cNvGraphicFramePr>
          <p:nvPr/>
        </p:nvGraphicFramePr>
        <p:xfrm>
          <a:off x="971600" y="5373216"/>
          <a:ext cx="6497637" cy="794792"/>
        </p:xfrm>
        <a:graphic>
          <a:graphicData uri="http://schemas.openxmlformats.org/presentationml/2006/ole">
            <p:oleObj spid="_x0000_s1028" name="Equation" r:id="rId5" imgW="3543120" imgH="419040" progId="Equation.DSMT4">
              <p:embed/>
            </p:oleObj>
          </a:graphicData>
        </a:graphic>
      </p:graphicFrame>
      <p:graphicFrame>
        <p:nvGraphicFramePr>
          <p:cNvPr id="11" name="对象 10"/>
          <p:cNvGraphicFramePr>
            <a:graphicFrameLocks noChangeAspect="1"/>
          </p:cNvGraphicFramePr>
          <p:nvPr/>
        </p:nvGraphicFramePr>
        <p:xfrm>
          <a:off x="971600" y="1906795"/>
          <a:ext cx="6840760" cy="1822442"/>
        </p:xfrm>
        <a:graphic>
          <a:graphicData uri="http://schemas.openxmlformats.org/presentationml/2006/ole">
            <p:oleObj spid="_x0000_s1029" name="Equation" r:id="rId6" imgW="3288960" imgH="876240" progId="Equation.DSMT4">
              <p:embed/>
            </p:oleObj>
          </a:graphicData>
        </a:graphic>
      </p:graphicFrame>
      <p:cxnSp>
        <p:nvCxnSpPr>
          <p:cNvPr id="14" name="直接箭头连接符 13"/>
          <p:cNvCxnSpPr/>
          <p:nvPr/>
        </p:nvCxnSpPr>
        <p:spPr>
          <a:xfrm>
            <a:off x="5724128" y="5229200"/>
            <a:ext cx="3096344" cy="7200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a:xfrm flipV="1">
            <a:off x="5724128" y="3140968"/>
            <a:ext cx="0" cy="208823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8639944" y="5301208"/>
            <a:ext cx="504056" cy="400110"/>
          </a:xfrm>
          <a:prstGeom prst="rect">
            <a:avLst/>
          </a:prstGeom>
          <a:noFill/>
        </p:spPr>
        <p:txBody>
          <a:bodyPr wrap="square" rtlCol="0">
            <a:spAutoFit/>
          </a:bodyPr>
          <a:lstStyle/>
          <a:p>
            <a:r>
              <a:rPr lang="en-US" altLang="zh-CN" sz="2000" b="1" dirty="0" smtClean="0"/>
              <a:t>K</a:t>
            </a:r>
            <a:endParaRPr lang="zh-CN" altLang="en-US" sz="2000" b="1" dirty="0"/>
          </a:p>
        </p:txBody>
      </p:sp>
      <p:sp>
        <p:nvSpPr>
          <p:cNvPr id="21" name="TextBox 20"/>
          <p:cNvSpPr txBox="1"/>
          <p:nvPr/>
        </p:nvSpPr>
        <p:spPr>
          <a:xfrm>
            <a:off x="5220072" y="2852936"/>
            <a:ext cx="1080120" cy="400110"/>
          </a:xfrm>
          <a:prstGeom prst="rect">
            <a:avLst/>
          </a:prstGeom>
          <a:noFill/>
        </p:spPr>
        <p:txBody>
          <a:bodyPr wrap="square" rtlCol="0">
            <a:spAutoFit/>
          </a:bodyPr>
          <a:lstStyle/>
          <a:p>
            <a:r>
              <a:rPr lang="en-US" altLang="zh-CN" sz="2000" b="1" dirty="0" smtClean="0"/>
              <a:t>(MEC)</a:t>
            </a:r>
            <a:r>
              <a:rPr lang="en-US" altLang="zh-CN" sz="2000" b="1" dirty="0" err="1" smtClean="0"/>
              <a:t>i</a:t>
            </a:r>
            <a:endParaRPr lang="zh-CN" altLang="en-US" sz="2000" b="1" dirty="0"/>
          </a:p>
        </p:txBody>
      </p:sp>
      <p:sp>
        <p:nvSpPr>
          <p:cNvPr id="22" name="TextBox 21"/>
          <p:cNvSpPr txBox="1"/>
          <p:nvPr/>
        </p:nvSpPr>
        <p:spPr>
          <a:xfrm>
            <a:off x="5436096" y="5157192"/>
            <a:ext cx="504056" cy="400110"/>
          </a:xfrm>
          <a:prstGeom prst="rect">
            <a:avLst/>
          </a:prstGeom>
          <a:noFill/>
        </p:spPr>
        <p:txBody>
          <a:bodyPr wrap="square" rtlCol="0">
            <a:spAutoFit/>
          </a:bodyPr>
          <a:lstStyle/>
          <a:p>
            <a:r>
              <a:rPr lang="en-US" altLang="zh-CN" sz="2000" b="1" dirty="0" smtClean="0"/>
              <a:t>0</a:t>
            </a:r>
            <a:endParaRPr lang="zh-CN" altLang="en-US" sz="2000" b="1" dirty="0"/>
          </a:p>
        </p:txBody>
      </p:sp>
      <p:sp>
        <p:nvSpPr>
          <p:cNvPr id="23" name="TextBox 22"/>
          <p:cNvSpPr txBox="1"/>
          <p:nvPr/>
        </p:nvSpPr>
        <p:spPr>
          <a:xfrm>
            <a:off x="6804248" y="4005064"/>
            <a:ext cx="1080120" cy="400110"/>
          </a:xfrm>
          <a:prstGeom prst="rect">
            <a:avLst/>
          </a:prstGeom>
          <a:noFill/>
        </p:spPr>
        <p:txBody>
          <a:bodyPr wrap="square" rtlCol="0">
            <a:spAutoFit/>
          </a:bodyPr>
          <a:lstStyle/>
          <a:p>
            <a:r>
              <a:rPr lang="en-US" altLang="zh-CN" sz="2000" b="1" dirty="0" smtClean="0"/>
              <a:t>MEC</a:t>
            </a:r>
            <a:endParaRPr lang="zh-CN" altLang="en-US" sz="2000" b="1" dirty="0"/>
          </a:p>
        </p:txBody>
      </p:sp>
      <p:sp>
        <p:nvSpPr>
          <p:cNvPr id="25" name="弧形 24"/>
          <p:cNvSpPr/>
          <p:nvPr/>
        </p:nvSpPr>
        <p:spPr>
          <a:xfrm flipH="1" flipV="1">
            <a:off x="6588224" y="3140968"/>
            <a:ext cx="2376264" cy="1584176"/>
          </a:xfrm>
          <a:prstGeom prst="arc">
            <a:avLst>
              <a:gd name="adj1" fmla="val 15868688"/>
              <a:gd name="adj2" fmla="val 132587"/>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a:t>
            </a:r>
            <a:r>
              <a:rPr lang="zh-CN" altLang="en-US" dirty="0" smtClean="0"/>
              <a:t>货币市场的均衡</a:t>
            </a:r>
            <a:r>
              <a:rPr lang="en-US" altLang="zh-CN" dirty="0" smtClean="0"/>
              <a:t>-LM</a:t>
            </a:r>
            <a:r>
              <a:rPr lang="zh-CN" altLang="en-US" dirty="0" smtClean="0"/>
              <a:t>曲线</a:t>
            </a:r>
            <a:endParaRPr lang="zh-CN" altLang="en-US" dirty="0"/>
          </a:p>
        </p:txBody>
      </p:sp>
      <p:sp>
        <p:nvSpPr>
          <p:cNvPr id="3" name="内容占位符 2"/>
          <p:cNvSpPr>
            <a:spLocks noGrp="1"/>
          </p:cNvSpPr>
          <p:nvPr>
            <p:ph idx="1"/>
          </p:nvPr>
        </p:nvSpPr>
        <p:spPr/>
        <p:txBody>
          <a:bodyPr/>
          <a:lstStyle/>
          <a:p>
            <a:r>
              <a:rPr lang="zh-CN" altLang="en-US" dirty="0" smtClean="0"/>
              <a:t>一、货币市场均衡模型</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30367FDB-E478-4BB5-A1C7-265C6892C2CB}"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30</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cxnSp>
        <p:nvCxnSpPr>
          <p:cNvPr id="9" name="直接箭头连接符 8"/>
          <p:cNvCxnSpPr/>
          <p:nvPr/>
        </p:nvCxnSpPr>
        <p:spPr>
          <a:xfrm>
            <a:off x="1187624" y="3429000"/>
            <a:ext cx="216024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1187624" y="1484784"/>
            <a:ext cx="0" cy="194421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aphicFrame>
        <p:nvGraphicFramePr>
          <p:cNvPr id="30724" name="Object 4"/>
          <p:cNvGraphicFramePr>
            <a:graphicFrameLocks noChangeAspect="1"/>
          </p:cNvGraphicFramePr>
          <p:nvPr/>
        </p:nvGraphicFramePr>
        <p:xfrm>
          <a:off x="4644008" y="4005064"/>
          <a:ext cx="839973" cy="688503"/>
        </p:xfrm>
        <a:graphic>
          <a:graphicData uri="http://schemas.openxmlformats.org/presentationml/2006/ole">
            <p:oleObj spid="_x0000_s48132" name="Equation" r:id="rId3" imgW="647640" imgH="457200" progId="Equation.DSMT4">
              <p:embed/>
            </p:oleObj>
          </a:graphicData>
        </a:graphic>
      </p:graphicFrame>
      <p:sp>
        <p:nvSpPr>
          <p:cNvPr id="16" name="TextBox 15"/>
          <p:cNvSpPr txBox="1"/>
          <p:nvPr/>
        </p:nvSpPr>
        <p:spPr>
          <a:xfrm>
            <a:off x="3275856" y="4005064"/>
            <a:ext cx="720080" cy="461665"/>
          </a:xfrm>
          <a:prstGeom prst="rect">
            <a:avLst/>
          </a:prstGeom>
          <a:noFill/>
        </p:spPr>
        <p:txBody>
          <a:bodyPr wrap="square" rtlCol="0">
            <a:spAutoFit/>
          </a:bodyPr>
          <a:lstStyle/>
          <a:p>
            <a:r>
              <a:rPr lang="en-US" altLang="zh-CN" sz="2400" b="1" dirty="0" smtClean="0"/>
              <a:t>LM</a:t>
            </a:r>
            <a:endParaRPr lang="zh-CN" altLang="en-US" sz="2400" b="1" dirty="0"/>
          </a:p>
        </p:txBody>
      </p:sp>
      <p:sp>
        <p:nvSpPr>
          <p:cNvPr id="17" name="TextBox 16"/>
          <p:cNvSpPr txBox="1"/>
          <p:nvPr/>
        </p:nvSpPr>
        <p:spPr>
          <a:xfrm>
            <a:off x="971600" y="6021288"/>
            <a:ext cx="504056" cy="461665"/>
          </a:xfrm>
          <a:prstGeom prst="rect">
            <a:avLst/>
          </a:prstGeom>
          <a:noFill/>
        </p:spPr>
        <p:txBody>
          <a:bodyPr wrap="square" rtlCol="0">
            <a:spAutoFit/>
          </a:bodyPr>
          <a:lstStyle/>
          <a:p>
            <a:r>
              <a:rPr lang="en-US" altLang="zh-CN" sz="2400" b="1" dirty="0" smtClean="0"/>
              <a:t>0</a:t>
            </a:r>
            <a:endParaRPr lang="zh-CN" altLang="en-US" sz="2400" b="1" dirty="0"/>
          </a:p>
        </p:txBody>
      </p:sp>
      <p:cxnSp>
        <p:nvCxnSpPr>
          <p:cNvPr id="19" name="直接箭头连接符 18"/>
          <p:cNvCxnSpPr/>
          <p:nvPr/>
        </p:nvCxnSpPr>
        <p:spPr>
          <a:xfrm flipH="1" flipV="1">
            <a:off x="1187624" y="3717032"/>
            <a:ext cx="8384" cy="23846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4139952" y="1412776"/>
            <a:ext cx="0" cy="201622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flipV="1">
            <a:off x="4131568" y="3573016"/>
            <a:ext cx="8384" cy="25286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4139952" y="3429000"/>
            <a:ext cx="230425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1187624" y="6093296"/>
            <a:ext cx="208823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4139952" y="6093296"/>
            <a:ext cx="237626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139952" y="4653136"/>
            <a:ext cx="1296144" cy="14401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139952" y="1700808"/>
            <a:ext cx="1584176" cy="17281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1187624" y="1628800"/>
            <a:ext cx="1800200" cy="1800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5148064" y="2852936"/>
            <a:ext cx="72008" cy="324036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4644008" y="2204864"/>
            <a:ext cx="72008" cy="388843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187624" y="2276872"/>
            <a:ext cx="3456384"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187624" y="5229200"/>
            <a:ext cx="3481536" cy="2515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259632" y="5805264"/>
            <a:ext cx="3960440" cy="3353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flipV="1">
            <a:off x="1763688" y="2852936"/>
            <a:ext cx="72008" cy="324036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2339752" y="2276872"/>
            <a:ext cx="72008" cy="381642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87624" y="2852936"/>
            <a:ext cx="396044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1547664" y="4293096"/>
            <a:ext cx="1800200" cy="180020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48134" name="Object 6"/>
          <p:cNvGraphicFramePr>
            <a:graphicFrameLocks noChangeAspect="1"/>
          </p:cNvGraphicFramePr>
          <p:nvPr/>
        </p:nvGraphicFramePr>
        <p:xfrm>
          <a:off x="6228184" y="6021288"/>
          <a:ext cx="444500" cy="515938"/>
        </p:xfrm>
        <a:graphic>
          <a:graphicData uri="http://schemas.openxmlformats.org/presentationml/2006/ole">
            <p:oleObj spid="_x0000_s48134" name="Equation" r:id="rId4" imgW="228600" imgH="228600" progId="Equation.DSMT4">
              <p:embed/>
            </p:oleObj>
          </a:graphicData>
        </a:graphic>
      </p:graphicFrame>
      <p:graphicFrame>
        <p:nvGraphicFramePr>
          <p:cNvPr id="48135" name="Object 7"/>
          <p:cNvGraphicFramePr>
            <a:graphicFrameLocks noChangeAspect="1"/>
          </p:cNvGraphicFramePr>
          <p:nvPr/>
        </p:nvGraphicFramePr>
        <p:xfrm>
          <a:off x="6156176" y="3429000"/>
          <a:ext cx="444500" cy="515937"/>
        </p:xfrm>
        <a:graphic>
          <a:graphicData uri="http://schemas.openxmlformats.org/presentationml/2006/ole">
            <p:oleObj spid="_x0000_s48135" name="Equation" r:id="rId5" imgW="228600" imgH="228600" progId="Equation.DSMT4">
              <p:embed/>
            </p:oleObj>
          </a:graphicData>
        </a:graphic>
      </p:graphicFrame>
      <p:sp>
        <p:nvSpPr>
          <p:cNvPr id="64" name="TextBox 63"/>
          <p:cNvSpPr txBox="1"/>
          <p:nvPr/>
        </p:nvSpPr>
        <p:spPr>
          <a:xfrm>
            <a:off x="3923928" y="6021288"/>
            <a:ext cx="504056" cy="461665"/>
          </a:xfrm>
          <a:prstGeom prst="rect">
            <a:avLst/>
          </a:prstGeom>
          <a:noFill/>
        </p:spPr>
        <p:txBody>
          <a:bodyPr wrap="square" rtlCol="0">
            <a:spAutoFit/>
          </a:bodyPr>
          <a:lstStyle/>
          <a:p>
            <a:r>
              <a:rPr lang="en-US" altLang="zh-CN" sz="2400" b="1" dirty="0" smtClean="0"/>
              <a:t>0</a:t>
            </a:r>
            <a:endParaRPr lang="zh-CN" altLang="en-US" sz="2400" b="1" dirty="0"/>
          </a:p>
        </p:txBody>
      </p:sp>
      <p:sp>
        <p:nvSpPr>
          <p:cNvPr id="65" name="TextBox 64"/>
          <p:cNvSpPr txBox="1"/>
          <p:nvPr/>
        </p:nvSpPr>
        <p:spPr>
          <a:xfrm>
            <a:off x="3779912" y="3212976"/>
            <a:ext cx="504056" cy="461665"/>
          </a:xfrm>
          <a:prstGeom prst="rect">
            <a:avLst/>
          </a:prstGeom>
          <a:noFill/>
        </p:spPr>
        <p:txBody>
          <a:bodyPr wrap="square" rtlCol="0">
            <a:spAutoFit/>
          </a:bodyPr>
          <a:lstStyle/>
          <a:p>
            <a:r>
              <a:rPr lang="en-US" altLang="zh-CN" sz="2400" b="1" dirty="0" smtClean="0"/>
              <a:t>0</a:t>
            </a:r>
            <a:endParaRPr lang="zh-CN" altLang="en-US" sz="2400" b="1" dirty="0"/>
          </a:p>
        </p:txBody>
      </p:sp>
      <p:sp>
        <p:nvSpPr>
          <p:cNvPr id="66" name="TextBox 65"/>
          <p:cNvSpPr txBox="1"/>
          <p:nvPr/>
        </p:nvSpPr>
        <p:spPr>
          <a:xfrm>
            <a:off x="899592" y="3212976"/>
            <a:ext cx="504056" cy="461665"/>
          </a:xfrm>
          <a:prstGeom prst="rect">
            <a:avLst/>
          </a:prstGeom>
          <a:noFill/>
        </p:spPr>
        <p:txBody>
          <a:bodyPr wrap="square" rtlCol="0">
            <a:spAutoFit/>
          </a:bodyPr>
          <a:lstStyle/>
          <a:p>
            <a:r>
              <a:rPr lang="en-US" altLang="zh-CN" sz="2400" b="1" dirty="0" smtClean="0"/>
              <a:t>0</a:t>
            </a:r>
            <a:endParaRPr lang="zh-CN" altLang="en-US" sz="2400" b="1" dirty="0"/>
          </a:p>
        </p:txBody>
      </p:sp>
      <p:sp>
        <p:nvSpPr>
          <p:cNvPr id="67" name="TextBox 66"/>
          <p:cNvSpPr txBox="1"/>
          <p:nvPr/>
        </p:nvSpPr>
        <p:spPr>
          <a:xfrm>
            <a:off x="899592" y="3573016"/>
            <a:ext cx="504056" cy="461665"/>
          </a:xfrm>
          <a:prstGeom prst="rect">
            <a:avLst/>
          </a:prstGeom>
          <a:noFill/>
        </p:spPr>
        <p:txBody>
          <a:bodyPr wrap="square" rtlCol="0">
            <a:spAutoFit/>
          </a:bodyPr>
          <a:lstStyle/>
          <a:p>
            <a:r>
              <a:rPr lang="en-US" altLang="zh-CN" sz="2400" b="1" dirty="0" smtClean="0"/>
              <a:t>r</a:t>
            </a:r>
            <a:endParaRPr lang="zh-CN" altLang="en-US" sz="2400" b="1" dirty="0"/>
          </a:p>
        </p:txBody>
      </p:sp>
      <p:sp>
        <p:nvSpPr>
          <p:cNvPr id="68" name="TextBox 67"/>
          <p:cNvSpPr txBox="1"/>
          <p:nvPr/>
        </p:nvSpPr>
        <p:spPr>
          <a:xfrm>
            <a:off x="2987824" y="6021288"/>
            <a:ext cx="504056" cy="461665"/>
          </a:xfrm>
          <a:prstGeom prst="rect">
            <a:avLst/>
          </a:prstGeom>
          <a:noFill/>
        </p:spPr>
        <p:txBody>
          <a:bodyPr wrap="square" rtlCol="0">
            <a:spAutoFit/>
          </a:bodyPr>
          <a:lstStyle/>
          <a:p>
            <a:r>
              <a:rPr lang="en-US" altLang="zh-CN" sz="2400" b="1" dirty="0" smtClean="0"/>
              <a:t>y</a:t>
            </a:r>
            <a:endParaRPr lang="zh-CN" altLang="en-US" sz="2400" b="1" dirty="0"/>
          </a:p>
        </p:txBody>
      </p:sp>
      <p:sp>
        <p:nvSpPr>
          <p:cNvPr id="69" name="TextBox 68"/>
          <p:cNvSpPr txBox="1"/>
          <p:nvPr/>
        </p:nvSpPr>
        <p:spPr>
          <a:xfrm>
            <a:off x="3131840" y="3429000"/>
            <a:ext cx="504056" cy="461665"/>
          </a:xfrm>
          <a:prstGeom prst="rect">
            <a:avLst/>
          </a:prstGeom>
          <a:noFill/>
        </p:spPr>
        <p:txBody>
          <a:bodyPr wrap="square" rtlCol="0">
            <a:spAutoFit/>
          </a:bodyPr>
          <a:lstStyle/>
          <a:p>
            <a:r>
              <a:rPr lang="en-US" altLang="zh-CN" sz="2400" b="1" dirty="0" smtClean="0"/>
              <a:t>y</a:t>
            </a:r>
            <a:endParaRPr lang="zh-CN" altLang="en-US" sz="2400" b="1" dirty="0"/>
          </a:p>
        </p:txBody>
      </p:sp>
      <p:graphicFrame>
        <p:nvGraphicFramePr>
          <p:cNvPr id="48136" name="Object 8"/>
          <p:cNvGraphicFramePr>
            <a:graphicFrameLocks noChangeAspect="1"/>
          </p:cNvGraphicFramePr>
          <p:nvPr/>
        </p:nvGraphicFramePr>
        <p:xfrm>
          <a:off x="755576" y="1341438"/>
          <a:ext cx="420688" cy="515937"/>
        </p:xfrm>
        <a:graphic>
          <a:graphicData uri="http://schemas.openxmlformats.org/presentationml/2006/ole">
            <p:oleObj spid="_x0000_s48136" name="Equation" r:id="rId6" imgW="215640" imgH="228600" progId="Equation.DSMT4">
              <p:embed/>
            </p:oleObj>
          </a:graphicData>
        </a:graphic>
      </p:graphicFrame>
      <p:graphicFrame>
        <p:nvGraphicFramePr>
          <p:cNvPr id="48137" name="Object 9"/>
          <p:cNvGraphicFramePr>
            <a:graphicFrameLocks noChangeAspect="1"/>
          </p:cNvGraphicFramePr>
          <p:nvPr/>
        </p:nvGraphicFramePr>
        <p:xfrm>
          <a:off x="3719513" y="1341438"/>
          <a:ext cx="420687" cy="515937"/>
        </p:xfrm>
        <a:graphic>
          <a:graphicData uri="http://schemas.openxmlformats.org/presentationml/2006/ole">
            <p:oleObj spid="_x0000_s48137" name="Equation" r:id="rId7" imgW="215640" imgH="228600" progId="Equation.DSMT4">
              <p:embed/>
            </p:oleObj>
          </a:graphicData>
        </a:graphic>
      </p:graphicFrame>
      <p:graphicFrame>
        <p:nvGraphicFramePr>
          <p:cNvPr id="48138" name="Object 10"/>
          <p:cNvGraphicFramePr>
            <a:graphicFrameLocks noChangeAspect="1"/>
          </p:cNvGraphicFramePr>
          <p:nvPr/>
        </p:nvGraphicFramePr>
        <p:xfrm>
          <a:off x="5004048" y="2060848"/>
          <a:ext cx="839788" cy="688975"/>
        </p:xfrm>
        <a:graphic>
          <a:graphicData uri="http://schemas.openxmlformats.org/presentationml/2006/ole">
            <p:oleObj spid="_x0000_s48138" name="Equation" r:id="rId8" imgW="647640" imgH="457200" progId="Equation.DSMT4">
              <p:embed/>
            </p:oleObj>
          </a:graphicData>
        </a:graphic>
      </p:graphicFrame>
      <p:graphicFrame>
        <p:nvGraphicFramePr>
          <p:cNvPr id="48139" name="Object 11"/>
          <p:cNvGraphicFramePr>
            <a:graphicFrameLocks noChangeAspect="1"/>
          </p:cNvGraphicFramePr>
          <p:nvPr/>
        </p:nvGraphicFramePr>
        <p:xfrm>
          <a:off x="1547664" y="1700808"/>
          <a:ext cx="839788" cy="688975"/>
        </p:xfrm>
        <a:graphic>
          <a:graphicData uri="http://schemas.openxmlformats.org/presentationml/2006/ole">
            <p:oleObj spid="_x0000_s48139" name="Equation" r:id="rId9" imgW="647640" imgH="457200" progId="Equation.DSMT4">
              <p:embed/>
            </p:oleObj>
          </a:graphicData>
        </a:graphic>
      </p:graphicFrame>
      <p:graphicFrame>
        <p:nvGraphicFramePr>
          <p:cNvPr id="48140" name="Object 12"/>
          <p:cNvGraphicFramePr>
            <a:graphicFrameLocks noChangeAspect="1"/>
          </p:cNvGraphicFramePr>
          <p:nvPr/>
        </p:nvGraphicFramePr>
        <p:xfrm>
          <a:off x="2051720" y="4149080"/>
          <a:ext cx="1235075" cy="688975"/>
        </p:xfrm>
        <a:graphic>
          <a:graphicData uri="http://schemas.openxmlformats.org/presentationml/2006/ole">
            <p:oleObj spid="_x0000_s48140" name="Equation" r:id="rId10" imgW="952200" imgH="457200" progId="Equation.DSMT4">
              <p:embed/>
            </p:oleObj>
          </a:graphicData>
        </a:graphic>
      </p:graphicFrame>
      <p:sp>
        <p:nvSpPr>
          <p:cNvPr id="54" name="TextBox 53"/>
          <p:cNvSpPr txBox="1"/>
          <p:nvPr/>
        </p:nvSpPr>
        <p:spPr>
          <a:xfrm>
            <a:off x="5580112" y="4725144"/>
            <a:ext cx="576064" cy="461665"/>
          </a:xfrm>
          <a:prstGeom prst="rect">
            <a:avLst/>
          </a:prstGeom>
          <a:noFill/>
        </p:spPr>
        <p:txBody>
          <a:bodyPr wrap="square" rtlCol="0">
            <a:spAutoFit/>
          </a:bodyPr>
          <a:lstStyle/>
          <a:p>
            <a:r>
              <a:rPr lang="en-US" altLang="zh-CN" sz="2400" b="1" dirty="0" smtClean="0">
                <a:solidFill>
                  <a:srgbClr val="FF0000"/>
                </a:solidFill>
              </a:rPr>
              <a:t>(1)</a:t>
            </a:r>
            <a:endParaRPr lang="zh-CN" altLang="en-US" sz="2400" b="1" dirty="0">
              <a:solidFill>
                <a:srgbClr val="FF0000"/>
              </a:solidFill>
            </a:endParaRPr>
          </a:p>
        </p:txBody>
      </p:sp>
      <p:sp>
        <p:nvSpPr>
          <p:cNvPr id="55" name="TextBox 54"/>
          <p:cNvSpPr txBox="1"/>
          <p:nvPr/>
        </p:nvSpPr>
        <p:spPr>
          <a:xfrm>
            <a:off x="5652120" y="2420888"/>
            <a:ext cx="576064" cy="461665"/>
          </a:xfrm>
          <a:prstGeom prst="rect">
            <a:avLst/>
          </a:prstGeom>
          <a:noFill/>
        </p:spPr>
        <p:txBody>
          <a:bodyPr wrap="square" rtlCol="0">
            <a:spAutoFit/>
          </a:bodyPr>
          <a:lstStyle/>
          <a:p>
            <a:r>
              <a:rPr lang="en-US" altLang="zh-CN" sz="2400" b="1" dirty="0" smtClean="0">
                <a:solidFill>
                  <a:srgbClr val="FF0000"/>
                </a:solidFill>
              </a:rPr>
              <a:t>(2)</a:t>
            </a:r>
            <a:endParaRPr lang="zh-CN" altLang="en-US" sz="2400" b="1" dirty="0">
              <a:solidFill>
                <a:srgbClr val="FF0000"/>
              </a:solidFill>
            </a:endParaRPr>
          </a:p>
        </p:txBody>
      </p:sp>
      <p:sp>
        <p:nvSpPr>
          <p:cNvPr id="56" name="TextBox 55"/>
          <p:cNvSpPr txBox="1"/>
          <p:nvPr/>
        </p:nvSpPr>
        <p:spPr>
          <a:xfrm>
            <a:off x="2627784" y="2348880"/>
            <a:ext cx="576064" cy="461665"/>
          </a:xfrm>
          <a:prstGeom prst="rect">
            <a:avLst/>
          </a:prstGeom>
          <a:noFill/>
        </p:spPr>
        <p:txBody>
          <a:bodyPr wrap="square" rtlCol="0">
            <a:spAutoFit/>
          </a:bodyPr>
          <a:lstStyle/>
          <a:p>
            <a:r>
              <a:rPr lang="en-US" altLang="zh-CN" sz="2400" b="1" dirty="0" smtClean="0">
                <a:solidFill>
                  <a:srgbClr val="FF0000"/>
                </a:solidFill>
              </a:rPr>
              <a:t>(3)</a:t>
            </a:r>
            <a:endParaRPr lang="zh-CN" altLang="en-US" sz="2400" b="1" dirty="0">
              <a:solidFill>
                <a:srgbClr val="FF0000"/>
              </a:solidFill>
            </a:endParaRPr>
          </a:p>
        </p:txBody>
      </p:sp>
      <p:sp>
        <p:nvSpPr>
          <p:cNvPr id="57" name="TextBox 56"/>
          <p:cNvSpPr txBox="1"/>
          <p:nvPr/>
        </p:nvSpPr>
        <p:spPr>
          <a:xfrm>
            <a:off x="2915816" y="4725144"/>
            <a:ext cx="576064" cy="461665"/>
          </a:xfrm>
          <a:prstGeom prst="rect">
            <a:avLst/>
          </a:prstGeom>
          <a:noFill/>
        </p:spPr>
        <p:txBody>
          <a:bodyPr wrap="square" rtlCol="0">
            <a:spAutoFit/>
          </a:bodyPr>
          <a:lstStyle/>
          <a:p>
            <a:r>
              <a:rPr lang="en-US" altLang="zh-CN" sz="2400" b="1" dirty="0" smtClean="0">
                <a:solidFill>
                  <a:srgbClr val="FF0000"/>
                </a:solidFill>
              </a:rPr>
              <a:t>(4)</a:t>
            </a:r>
            <a:endParaRPr lang="zh-CN" altLang="en-US" sz="2400" b="1" dirty="0">
              <a:solidFill>
                <a:srgbClr val="FF0000"/>
              </a:solidFill>
            </a:endParaRPr>
          </a:p>
        </p:txBody>
      </p:sp>
      <p:sp>
        <p:nvSpPr>
          <p:cNvPr id="58" name="TextBox 57"/>
          <p:cNvSpPr txBox="1"/>
          <p:nvPr/>
        </p:nvSpPr>
        <p:spPr>
          <a:xfrm>
            <a:off x="3851920" y="3429000"/>
            <a:ext cx="504056" cy="461665"/>
          </a:xfrm>
          <a:prstGeom prst="rect">
            <a:avLst/>
          </a:prstGeom>
          <a:noFill/>
        </p:spPr>
        <p:txBody>
          <a:bodyPr wrap="square" rtlCol="0">
            <a:spAutoFit/>
          </a:bodyPr>
          <a:lstStyle/>
          <a:p>
            <a:r>
              <a:rPr lang="en-US" altLang="zh-CN" sz="2400" b="1" dirty="0" smtClean="0"/>
              <a:t>r</a:t>
            </a:r>
            <a:endParaRPr lang="zh-CN" altLang="en-US" sz="24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685800" y="304800"/>
            <a:ext cx="7772400" cy="914400"/>
          </a:xfrm>
        </p:spPr>
        <p:txBody>
          <a:bodyPr/>
          <a:lstStyle/>
          <a:p>
            <a:r>
              <a:rPr lang="en-US" altLang="zh-CN" b="1">
                <a:latin typeface="楷体_GB2312" pitchFamily="49" charset="-122"/>
                <a:ea typeface="楷体_GB2312" pitchFamily="49" charset="-122"/>
              </a:rPr>
              <a:t>LM</a:t>
            </a:r>
            <a:r>
              <a:rPr lang="zh-CN" altLang="en-US" b="1">
                <a:latin typeface="楷体_GB2312" pitchFamily="49" charset="-122"/>
                <a:ea typeface="楷体_GB2312" pitchFamily="49" charset="-122"/>
              </a:rPr>
              <a:t>曲线</a:t>
            </a:r>
          </a:p>
        </p:txBody>
      </p:sp>
      <p:sp>
        <p:nvSpPr>
          <p:cNvPr id="251907" name="Rectangle 3"/>
          <p:cNvSpPr>
            <a:spLocks noGrp="1" noChangeArrowheads="1"/>
          </p:cNvSpPr>
          <p:nvPr>
            <p:ph type="body" idx="1"/>
          </p:nvPr>
        </p:nvSpPr>
        <p:spPr>
          <a:xfrm>
            <a:off x="304800" y="1447800"/>
            <a:ext cx="3187080" cy="4933528"/>
          </a:xfrm>
        </p:spPr>
        <p:txBody>
          <a:bodyPr/>
          <a:lstStyle/>
          <a:p>
            <a:pPr>
              <a:lnSpc>
                <a:spcPct val="90000"/>
              </a:lnSpc>
              <a:spcBef>
                <a:spcPts val="600"/>
              </a:spcBef>
            </a:pPr>
            <a:r>
              <a:rPr lang="en-US" altLang="zh-CN" sz="2400" b="1" dirty="0"/>
              <a:t>LM</a:t>
            </a:r>
            <a:r>
              <a:rPr lang="zh-CN" altLang="en-US" sz="2400" b="1" dirty="0"/>
              <a:t>是向右上方倾斜的曲线，表示满足货币市场均衡条件的利率和产出组合的集合。</a:t>
            </a:r>
          </a:p>
          <a:p>
            <a:pPr>
              <a:lnSpc>
                <a:spcPct val="90000"/>
              </a:lnSpc>
              <a:spcBef>
                <a:spcPts val="600"/>
              </a:spcBef>
            </a:pPr>
            <a:r>
              <a:rPr lang="zh-CN" altLang="en-US" sz="2400" b="1" dirty="0"/>
              <a:t>用</a:t>
            </a:r>
            <a:r>
              <a:rPr lang="en-US" altLang="zh-CN" sz="2400" b="1" dirty="0"/>
              <a:t>liquidity preference</a:t>
            </a:r>
            <a:r>
              <a:rPr lang="zh-CN" altLang="en-US" sz="2400" b="1" dirty="0"/>
              <a:t>第一个字母</a:t>
            </a:r>
            <a:r>
              <a:rPr lang="en-US" altLang="zh-CN" sz="2400" b="1" dirty="0"/>
              <a:t>L</a:t>
            </a:r>
            <a:r>
              <a:rPr lang="zh-CN" altLang="en-US" sz="2400" b="1" dirty="0"/>
              <a:t>表示货币需求，用</a:t>
            </a:r>
            <a:r>
              <a:rPr lang="en-US" altLang="zh-CN" sz="2400" b="1" dirty="0"/>
              <a:t>money supply</a:t>
            </a:r>
            <a:r>
              <a:rPr lang="zh-CN" altLang="en-US" sz="2400" b="1" dirty="0"/>
              <a:t>第一个字母</a:t>
            </a:r>
            <a:r>
              <a:rPr lang="en-US" altLang="zh-CN" sz="2400" b="1" dirty="0"/>
              <a:t>M</a:t>
            </a:r>
            <a:r>
              <a:rPr lang="zh-CN" altLang="en-US" sz="2400" b="1" dirty="0"/>
              <a:t>表示货币供给，因而称为</a:t>
            </a:r>
            <a:r>
              <a:rPr lang="en-US" altLang="zh-CN" sz="2400" b="1" dirty="0"/>
              <a:t>LM</a:t>
            </a:r>
            <a:r>
              <a:rPr lang="zh-CN" altLang="en-US" sz="2400" b="1" dirty="0"/>
              <a:t>曲线。</a:t>
            </a:r>
          </a:p>
        </p:txBody>
      </p:sp>
      <p:sp>
        <p:nvSpPr>
          <p:cNvPr id="251908" name="Text Box 4"/>
          <p:cNvSpPr txBox="1">
            <a:spLocks noChangeArrowheads="1"/>
          </p:cNvSpPr>
          <p:nvPr/>
        </p:nvSpPr>
        <p:spPr bwMode="auto">
          <a:xfrm>
            <a:off x="5089525" y="2763838"/>
            <a:ext cx="184150" cy="457200"/>
          </a:xfrm>
          <a:prstGeom prst="rect">
            <a:avLst/>
          </a:prstGeom>
          <a:noFill/>
          <a:ln w="9525">
            <a:noFill/>
            <a:miter lim="800000"/>
            <a:headEnd/>
            <a:tailEnd/>
          </a:ln>
          <a:effectLst/>
        </p:spPr>
        <p:txBody>
          <a:bodyPr wrap="none">
            <a:spAutoFit/>
          </a:bodyPr>
          <a:lstStyle/>
          <a:p>
            <a:endParaRPr lang="zh-CN" altLang="zh-CN"/>
          </a:p>
        </p:txBody>
      </p:sp>
      <p:sp>
        <p:nvSpPr>
          <p:cNvPr id="251928" name="Text Box 24"/>
          <p:cNvSpPr txBox="1">
            <a:spLocks noChangeArrowheads="1"/>
          </p:cNvSpPr>
          <p:nvPr/>
        </p:nvSpPr>
        <p:spPr bwMode="auto">
          <a:xfrm>
            <a:off x="5699125" y="3297238"/>
            <a:ext cx="184150" cy="457200"/>
          </a:xfrm>
          <a:prstGeom prst="rect">
            <a:avLst/>
          </a:prstGeom>
          <a:noFill/>
          <a:ln w="9525">
            <a:noFill/>
            <a:miter lim="800000"/>
            <a:headEnd/>
            <a:tailEnd/>
          </a:ln>
          <a:effectLst/>
        </p:spPr>
        <p:txBody>
          <a:bodyPr wrap="none">
            <a:spAutoFit/>
          </a:bodyPr>
          <a:lstStyle/>
          <a:p>
            <a:endParaRPr lang="zh-CN" altLang="zh-CN"/>
          </a:p>
        </p:txBody>
      </p:sp>
      <p:grpSp>
        <p:nvGrpSpPr>
          <p:cNvPr id="2" name="Group 25"/>
          <p:cNvGrpSpPr>
            <a:grpSpLocks/>
          </p:cNvGrpSpPr>
          <p:nvPr/>
        </p:nvGrpSpPr>
        <p:grpSpPr bwMode="auto">
          <a:xfrm>
            <a:off x="3886200" y="1752600"/>
            <a:ext cx="4648200" cy="4419600"/>
            <a:chOff x="4317" y="4248"/>
            <a:chExt cx="4725" cy="3588"/>
          </a:xfrm>
        </p:grpSpPr>
        <p:sp>
          <p:nvSpPr>
            <p:cNvPr id="251930" name="Line 26"/>
            <p:cNvSpPr>
              <a:spLocks noChangeShapeType="1"/>
            </p:cNvSpPr>
            <p:nvPr/>
          </p:nvSpPr>
          <p:spPr bwMode="auto">
            <a:xfrm>
              <a:off x="4737" y="4404"/>
              <a:ext cx="0" cy="2808"/>
            </a:xfrm>
            <a:prstGeom prst="line">
              <a:avLst/>
            </a:prstGeom>
            <a:noFill/>
            <a:ln w="9525">
              <a:solidFill>
                <a:srgbClr val="000000"/>
              </a:solidFill>
              <a:round/>
              <a:headEnd/>
              <a:tailEnd/>
            </a:ln>
          </p:spPr>
          <p:txBody>
            <a:bodyPr/>
            <a:lstStyle/>
            <a:p>
              <a:endParaRPr lang="zh-CN" altLang="en-US"/>
            </a:p>
          </p:txBody>
        </p:sp>
        <p:sp>
          <p:nvSpPr>
            <p:cNvPr id="251931" name="Line 27"/>
            <p:cNvSpPr>
              <a:spLocks noChangeShapeType="1"/>
            </p:cNvSpPr>
            <p:nvPr/>
          </p:nvSpPr>
          <p:spPr bwMode="auto">
            <a:xfrm>
              <a:off x="4737" y="7212"/>
              <a:ext cx="3780" cy="0"/>
            </a:xfrm>
            <a:prstGeom prst="line">
              <a:avLst/>
            </a:prstGeom>
            <a:noFill/>
            <a:ln w="9525">
              <a:solidFill>
                <a:srgbClr val="000000"/>
              </a:solidFill>
              <a:round/>
              <a:headEnd/>
              <a:tailEnd/>
            </a:ln>
          </p:spPr>
          <p:txBody>
            <a:bodyPr/>
            <a:lstStyle/>
            <a:p>
              <a:endParaRPr lang="zh-CN" altLang="en-US"/>
            </a:p>
          </p:txBody>
        </p:sp>
        <p:sp>
          <p:nvSpPr>
            <p:cNvPr id="251932" name="Line 28"/>
            <p:cNvSpPr>
              <a:spLocks noChangeShapeType="1"/>
            </p:cNvSpPr>
            <p:nvPr/>
          </p:nvSpPr>
          <p:spPr bwMode="auto">
            <a:xfrm rot="6905747">
              <a:off x="5577" y="5028"/>
              <a:ext cx="2310" cy="1560"/>
            </a:xfrm>
            <a:prstGeom prst="line">
              <a:avLst/>
            </a:prstGeom>
            <a:noFill/>
            <a:ln w="9525">
              <a:solidFill>
                <a:srgbClr val="000000"/>
              </a:solidFill>
              <a:round/>
              <a:headEnd/>
              <a:tailEnd/>
            </a:ln>
          </p:spPr>
          <p:txBody>
            <a:bodyPr/>
            <a:lstStyle/>
            <a:p>
              <a:endParaRPr lang="zh-CN" altLang="en-US"/>
            </a:p>
          </p:txBody>
        </p:sp>
        <p:sp>
          <p:nvSpPr>
            <p:cNvPr id="251933" name="Text Box 29"/>
            <p:cNvSpPr txBox="1">
              <a:spLocks noChangeArrowheads="1"/>
            </p:cNvSpPr>
            <p:nvPr/>
          </p:nvSpPr>
          <p:spPr bwMode="auto">
            <a:xfrm>
              <a:off x="4317" y="4248"/>
              <a:ext cx="735" cy="624"/>
            </a:xfrm>
            <a:prstGeom prst="rect">
              <a:avLst/>
            </a:prstGeom>
            <a:noFill/>
            <a:ln w="9525">
              <a:noFill/>
              <a:miter lim="800000"/>
              <a:headEnd/>
              <a:tailEnd/>
            </a:ln>
          </p:spPr>
          <p:txBody>
            <a:bodyPr/>
            <a:lstStyle/>
            <a:p>
              <a:pPr algn="just"/>
              <a:r>
                <a:rPr lang="en-US" altLang="zh-CN" sz="1800" b="1"/>
                <a:t>R</a:t>
              </a:r>
            </a:p>
          </p:txBody>
        </p:sp>
        <p:sp>
          <p:nvSpPr>
            <p:cNvPr id="251934" name="Line 30"/>
            <p:cNvSpPr>
              <a:spLocks noChangeShapeType="1"/>
            </p:cNvSpPr>
            <p:nvPr/>
          </p:nvSpPr>
          <p:spPr bwMode="auto">
            <a:xfrm>
              <a:off x="4737" y="5340"/>
              <a:ext cx="2730" cy="0"/>
            </a:xfrm>
            <a:prstGeom prst="line">
              <a:avLst/>
            </a:prstGeom>
            <a:noFill/>
            <a:ln w="9525" cap="rnd">
              <a:solidFill>
                <a:srgbClr val="000000"/>
              </a:solidFill>
              <a:prstDash val="sysDot"/>
              <a:round/>
              <a:headEnd/>
              <a:tailEnd/>
            </a:ln>
          </p:spPr>
          <p:txBody>
            <a:bodyPr/>
            <a:lstStyle/>
            <a:p>
              <a:endParaRPr lang="zh-CN" altLang="en-US"/>
            </a:p>
          </p:txBody>
        </p:sp>
        <p:sp>
          <p:nvSpPr>
            <p:cNvPr id="251935" name="Line 31"/>
            <p:cNvSpPr>
              <a:spLocks noChangeShapeType="1"/>
            </p:cNvSpPr>
            <p:nvPr/>
          </p:nvSpPr>
          <p:spPr bwMode="auto">
            <a:xfrm>
              <a:off x="4737" y="5964"/>
              <a:ext cx="1785" cy="0"/>
            </a:xfrm>
            <a:prstGeom prst="line">
              <a:avLst/>
            </a:prstGeom>
            <a:noFill/>
            <a:ln w="9525" cap="rnd">
              <a:solidFill>
                <a:srgbClr val="000000"/>
              </a:solidFill>
              <a:prstDash val="sysDot"/>
              <a:round/>
              <a:headEnd/>
              <a:tailEnd/>
            </a:ln>
          </p:spPr>
          <p:txBody>
            <a:bodyPr/>
            <a:lstStyle/>
            <a:p>
              <a:endParaRPr lang="zh-CN" altLang="en-US"/>
            </a:p>
          </p:txBody>
        </p:sp>
        <p:sp>
          <p:nvSpPr>
            <p:cNvPr id="251936" name="Text Box 32"/>
            <p:cNvSpPr txBox="1">
              <a:spLocks noChangeArrowheads="1"/>
            </p:cNvSpPr>
            <p:nvPr/>
          </p:nvSpPr>
          <p:spPr bwMode="auto">
            <a:xfrm>
              <a:off x="4317" y="5141"/>
              <a:ext cx="735" cy="624"/>
            </a:xfrm>
            <a:prstGeom prst="rect">
              <a:avLst/>
            </a:prstGeom>
            <a:noFill/>
            <a:ln w="9525">
              <a:noFill/>
              <a:miter lim="800000"/>
              <a:headEnd/>
              <a:tailEnd/>
            </a:ln>
          </p:spPr>
          <p:txBody>
            <a:bodyPr/>
            <a:lstStyle/>
            <a:p>
              <a:pPr algn="just"/>
              <a:r>
                <a:rPr lang="en-US" altLang="zh-CN" sz="1800" b="1"/>
                <a:t>R</a:t>
              </a:r>
              <a:r>
                <a:rPr lang="en-US" altLang="zh-CN" sz="1800" b="1" baseline="-25000"/>
                <a:t>2</a:t>
              </a:r>
            </a:p>
          </p:txBody>
        </p:sp>
        <p:sp>
          <p:nvSpPr>
            <p:cNvPr id="251937" name="Text Box 33"/>
            <p:cNvSpPr txBox="1">
              <a:spLocks noChangeArrowheads="1"/>
            </p:cNvSpPr>
            <p:nvPr/>
          </p:nvSpPr>
          <p:spPr bwMode="auto">
            <a:xfrm>
              <a:off x="4317" y="5708"/>
              <a:ext cx="735" cy="624"/>
            </a:xfrm>
            <a:prstGeom prst="rect">
              <a:avLst/>
            </a:prstGeom>
            <a:noFill/>
            <a:ln w="9525">
              <a:noFill/>
              <a:miter lim="800000"/>
              <a:headEnd/>
              <a:tailEnd/>
            </a:ln>
          </p:spPr>
          <p:txBody>
            <a:bodyPr/>
            <a:lstStyle/>
            <a:p>
              <a:pPr algn="just"/>
              <a:r>
                <a:rPr lang="en-US" altLang="zh-CN" sz="1800" b="1"/>
                <a:t>R</a:t>
              </a:r>
              <a:r>
                <a:rPr lang="en-US" altLang="zh-CN" sz="1800" b="1" baseline="-25000"/>
                <a:t>1</a:t>
              </a:r>
            </a:p>
          </p:txBody>
        </p:sp>
        <p:sp>
          <p:nvSpPr>
            <p:cNvPr id="251938" name="Text Box 34"/>
            <p:cNvSpPr txBox="1">
              <a:spLocks noChangeArrowheads="1"/>
            </p:cNvSpPr>
            <p:nvPr/>
          </p:nvSpPr>
          <p:spPr bwMode="auto">
            <a:xfrm>
              <a:off x="6207" y="5580"/>
              <a:ext cx="735" cy="624"/>
            </a:xfrm>
            <a:prstGeom prst="rect">
              <a:avLst/>
            </a:prstGeom>
            <a:noFill/>
            <a:ln w="9525">
              <a:noFill/>
              <a:miter lim="800000"/>
              <a:headEnd/>
              <a:tailEnd/>
            </a:ln>
          </p:spPr>
          <p:txBody>
            <a:bodyPr/>
            <a:lstStyle/>
            <a:p>
              <a:pPr algn="just"/>
              <a:r>
                <a:rPr lang="en-US" altLang="zh-CN" sz="1800" b="1"/>
                <a:t>A</a:t>
              </a:r>
            </a:p>
          </p:txBody>
        </p:sp>
        <p:sp>
          <p:nvSpPr>
            <p:cNvPr id="251939" name="Text Box 35"/>
            <p:cNvSpPr txBox="1">
              <a:spLocks noChangeArrowheads="1"/>
            </p:cNvSpPr>
            <p:nvPr/>
          </p:nvSpPr>
          <p:spPr bwMode="auto">
            <a:xfrm>
              <a:off x="7263" y="4956"/>
              <a:ext cx="735" cy="624"/>
            </a:xfrm>
            <a:prstGeom prst="rect">
              <a:avLst/>
            </a:prstGeom>
            <a:noFill/>
            <a:ln w="9525">
              <a:noFill/>
              <a:miter lim="800000"/>
              <a:headEnd/>
              <a:tailEnd/>
            </a:ln>
          </p:spPr>
          <p:txBody>
            <a:bodyPr/>
            <a:lstStyle/>
            <a:p>
              <a:pPr algn="just"/>
              <a:r>
                <a:rPr lang="en-US" altLang="zh-CN" sz="1800" b="1"/>
                <a:t>B</a:t>
              </a:r>
            </a:p>
          </p:txBody>
        </p:sp>
        <p:sp>
          <p:nvSpPr>
            <p:cNvPr id="251940" name="Line 36"/>
            <p:cNvSpPr>
              <a:spLocks noChangeShapeType="1"/>
            </p:cNvSpPr>
            <p:nvPr/>
          </p:nvSpPr>
          <p:spPr bwMode="auto">
            <a:xfrm>
              <a:off x="7467" y="5340"/>
              <a:ext cx="0" cy="1872"/>
            </a:xfrm>
            <a:prstGeom prst="line">
              <a:avLst/>
            </a:prstGeom>
            <a:noFill/>
            <a:ln w="9525" cap="rnd">
              <a:solidFill>
                <a:srgbClr val="000000"/>
              </a:solidFill>
              <a:prstDash val="sysDot"/>
              <a:round/>
              <a:headEnd/>
              <a:tailEnd/>
            </a:ln>
          </p:spPr>
          <p:txBody>
            <a:bodyPr/>
            <a:lstStyle/>
            <a:p>
              <a:endParaRPr lang="zh-CN" altLang="en-US"/>
            </a:p>
          </p:txBody>
        </p:sp>
        <p:sp>
          <p:nvSpPr>
            <p:cNvPr id="251941" name="Line 37"/>
            <p:cNvSpPr>
              <a:spLocks noChangeShapeType="1"/>
            </p:cNvSpPr>
            <p:nvPr/>
          </p:nvSpPr>
          <p:spPr bwMode="auto">
            <a:xfrm>
              <a:off x="6470" y="5964"/>
              <a:ext cx="0" cy="1248"/>
            </a:xfrm>
            <a:prstGeom prst="line">
              <a:avLst/>
            </a:prstGeom>
            <a:noFill/>
            <a:ln w="9525" cap="rnd">
              <a:solidFill>
                <a:srgbClr val="000000"/>
              </a:solidFill>
              <a:prstDash val="sysDot"/>
              <a:round/>
              <a:headEnd/>
              <a:tailEnd/>
            </a:ln>
          </p:spPr>
          <p:txBody>
            <a:bodyPr/>
            <a:lstStyle/>
            <a:p>
              <a:endParaRPr lang="zh-CN" altLang="en-US"/>
            </a:p>
          </p:txBody>
        </p:sp>
        <p:sp>
          <p:nvSpPr>
            <p:cNvPr id="251942" name="Text Box 38"/>
            <p:cNvSpPr txBox="1">
              <a:spLocks noChangeArrowheads="1"/>
            </p:cNvSpPr>
            <p:nvPr/>
          </p:nvSpPr>
          <p:spPr bwMode="auto">
            <a:xfrm>
              <a:off x="6207" y="7212"/>
              <a:ext cx="735" cy="624"/>
            </a:xfrm>
            <a:prstGeom prst="rect">
              <a:avLst/>
            </a:prstGeom>
            <a:noFill/>
            <a:ln w="9525">
              <a:noFill/>
              <a:miter lim="800000"/>
              <a:headEnd/>
              <a:tailEnd/>
            </a:ln>
          </p:spPr>
          <p:txBody>
            <a:bodyPr/>
            <a:lstStyle/>
            <a:p>
              <a:pPr algn="just"/>
              <a:r>
                <a:rPr lang="en-US" altLang="zh-CN" sz="1800" b="1"/>
                <a:t>Y</a:t>
              </a:r>
              <a:r>
                <a:rPr lang="en-US" altLang="zh-CN" sz="1800" b="1" baseline="-25000"/>
                <a:t>1</a:t>
              </a:r>
            </a:p>
          </p:txBody>
        </p:sp>
        <p:sp>
          <p:nvSpPr>
            <p:cNvPr id="251943" name="Text Box 39"/>
            <p:cNvSpPr txBox="1">
              <a:spLocks noChangeArrowheads="1"/>
            </p:cNvSpPr>
            <p:nvPr/>
          </p:nvSpPr>
          <p:spPr bwMode="auto">
            <a:xfrm>
              <a:off x="7257" y="7212"/>
              <a:ext cx="735" cy="624"/>
            </a:xfrm>
            <a:prstGeom prst="rect">
              <a:avLst/>
            </a:prstGeom>
            <a:noFill/>
            <a:ln w="9525">
              <a:noFill/>
              <a:miter lim="800000"/>
              <a:headEnd/>
              <a:tailEnd/>
            </a:ln>
          </p:spPr>
          <p:txBody>
            <a:bodyPr/>
            <a:lstStyle/>
            <a:p>
              <a:pPr algn="just"/>
              <a:r>
                <a:rPr lang="en-US" altLang="zh-CN" sz="1800" b="1"/>
                <a:t>Y</a:t>
              </a:r>
              <a:r>
                <a:rPr lang="en-US" altLang="zh-CN" sz="1800" b="1" baseline="-25000"/>
                <a:t>2</a:t>
              </a:r>
            </a:p>
          </p:txBody>
        </p:sp>
        <p:sp>
          <p:nvSpPr>
            <p:cNvPr id="251944" name="Text Box 40"/>
            <p:cNvSpPr txBox="1">
              <a:spLocks noChangeArrowheads="1"/>
            </p:cNvSpPr>
            <p:nvPr/>
          </p:nvSpPr>
          <p:spPr bwMode="auto">
            <a:xfrm>
              <a:off x="7887" y="4872"/>
              <a:ext cx="735" cy="624"/>
            </a:xfrm>
            <a:prstGeom prst="rect">
              <a:avLst/>
            </a:prstGeom>
            <a:noFill/>
            <a:ln w="9525">
              <a:noFill/>
              <a:miter lim="800000"/>
              <a:headEnd/>
              <a:tailEnd/>
            </a:ln>
          </p:spPr>
          <p:txBody>
            <a:bodyPr/>
            <a:lstStyle/>
            <a:p>
              <a:pPr algn="just"/>
              <a:r>
                <a:rPr lang="en-US" altLang="zh-CN" sz="1800" b="1"/>
                <a:t>LM</a:t>
              </a:r>
            </a:p>
          </p:txBody>
        </p:sp>
        <p:sp>
          <p:nvSpPr>
            <p:cNvPr id="251945" name="Text Box 41"/>
            <p:cNvSpPr txBox="1">
              <a:spLocks noChangeArrowheads="1"/>
            </p:cNvSpPr>
            <p:nvPr/>
          </p:nvSpPr>
          <p:spPr bwMode="auto">
            <a:xfrm>
              <a:off x="8307" y="7212"/>
              <a:ext cx="735" cy="624"/>
            </a:xfrm>
            <a:prstGeom prst="rect">
              <a:avLst/>
            </a:prstGeom>
            <a:noFill/>
            <a:ln w="9525">
              <a:noFill/>
              <a:miter lim="800000"/>
              <a:headEnd/>
              <a:tailEnd/>
            </a:ln>
          </p:spPr>
          <p:txBody>
            <a:bodyPr/>
            <a:lstStyle/>
            <a:p>
              <a:pPr algn="just"/>
              <a:r>
                <a:rPr lang="en-US" altLang="zh-CN" sz="1800" b="1"/>
                <a:t>Y</a:t>
              </a:r>
              <a:endParaRPr lang="en-US" altLang="zh-CN" sz="1800" b="1" baseline="-25000"/>
            </a:p>
          </p:txBody>
        </p:sp>
        <p:sp>
          <p:nvSpPr>
            <p:cNvPr id="251946" name="Text Box 42"/>
            <p:cNvSpPr txBox="1">
              <a:spLocks noChangeArrowheads="1"/>
            </p:cNvSpPr>
            <p:nvPr/>
          </p:nvSpPr>
          <p:spPr bwMode="auto">
            <a:xfrm>
              <a:off x="4317" y="7056"/>
              <a:ext cx="735" cy="624"/>
            </a:xfrm>
            <a:prstGeom prst="rect">
              <a:avLst/>
            </a:prstGeom>
            <a:noFill/>
            <a:ln w="9525">
              <a:noFill/>
              <a:miter lim="800000"/>
              <a:headEnd/>
              <a:tailEnd/>
            </a:ln>
          </p:spPr>
          <p:txBody>
            <a:bodyPr/>
            <a:lstStyle/>
            <a:p>
              <a:pPr algn="just"/>
              <a:r>
                <a:rPr lang="en-US" altLang="zh-CN" sz="1800" b="1"/>
                <a:t>0</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685800" y="304800"/>
            <a:ext cx="7772400" cy="914400"/>
          </a:xfrm>
        </p:spPr>
        <p:txBody>
          <a:bodyPr/>
          <a:lstStyle/>
          <a:p>
            <a:r>
              <a:rPr lang="en-US" altLang="zh-CN" b="1">
                <a:latin typeface="楷体_GB2312" pitchFamily="49" charset="-122"/>
                <a:ea typeface="楷体_GB2312" pitchFamily="49" charset="-122"/>
              </a:rPr>
              <a:t>LM</a:t>
            </a:r>
            <a:r>
              <a:rPr lang="zh-CN" altLang="en-US" b="1">
                <a:latin typeface="楷体_GB2312" pitchFamily="49" charset="-122"/>
                <a:ea typeface="楷体_GB2312" pitchFamily="49" charset="-122"/>
              </a:rPr>
              <a:t>曲线斜率经济含义</a:t>
            </a:r>
          </a:p>
        </p:txBody>
      </p:sp>
      <p:sp>
        <p:nvSpPr>
          <p:cNvPr id="252931" name="Rectangle 3"/>
          <p:cNvSpPr>
            <a:spLocks noGrp="1" noChangeArrowheads="1"/>
          </p:cNvSpPr>
          <p:nvPr>
            <p:ph type="body" idx="1"/>
          </p:nvPr>
        </p:nvSpPr>
        <p:spPr>
          <a:xfrm>
            <a:off x="179512" y="1447800"/>
            <a:ext cx="8964488" cy="5410200"/>
          </a:xfrm>
        </p:spPr>
        <p:txBody>
          <a:bodyPr>
            <a:normAutofit/>
          </a:bodyPr>
          <a:lstStyle/>
          <a:p>
            <a:r>
              <a:rPr lang="zh-CN" altLang="en-US" sz="2800" b="1" dirty="0" smtClean="0">
                <a:latin typeface="宋体" charset="-122"/>
              </a:rPr>
              <a:t>      利率</a:t>
            </a:r>
            <a:r>
              <a:rPr lang="zh-CN" altLang="en-US" sz="2800" b="1" dirty="0">
                <a:latin typeface="宋体" charset="-122"/>
              </a:rPr>
              <a:t>越高货币需求越低。当利率提升导致货币需求下降时，要保持货币需求与给定货币供给相等均衡，需要提高产出或收入水平，通过交易动机增加货币需求，以抵消利率提高降低货币需求影响。由于货币市场均衡要求的产出与利率具有正向关系，因而</a:t>
            </a:r>
            <a:r>
              <a:rPr lang="en-US" altLang="zh-CN" sz="2800" b="1" dirty="0">
                <a:latin typeface="宋体" charset="-122"/>
              </a:rPr>
              <a:t>LM</a:t>
            </a:r>
            <a:r>
              <a:rPr lang="zh-CN" altLang="en-US" sz="2800" b="1" dirty="0">
                <a:latin typeface="宋体" charset="-122"/>
              </a:rPr>
              <a:t>线向右上方倾斜。</a:t>
            </a:r>
          </a:p>
          <a:p>
            <a:r>
              <a:rPr lang="zh-CN" altLang="en-US" sz="2800" b="1" dirty="0" smtClean="0">
                <a:latin typeface="宋体" charset="-122"/>
              </a:rPr>
              <a:t>      上</a:t>
            </a:r>
            <a:r>
              <a:rPr lang="zh-CN" altLang="en-US" sz="2800" b="1" dirty="0">
                <a:latin typeface="宋体" charset="-122"/>
              </a:rPr>
              <a:t>图</a:t>
            </a:r>
            <a:r>
              <a:rPr lang="en-US" altLang="zh-CN" sz="2800" b="1" dirty="0">
                <a:latin typeface="宋体" charset="-122"/>
              </a:rPr>
              <a:t>LM</a:t>
            </a:r>
            <a:r>
              <a:rPr lang="zh-CN" altLang="en-US" sz="2800" b="1" dirty="0">
                <a:latin typeface="宋体" charset="-122"/>
              </a:rPr>
              <a:t>线</a:t>
            </a:r>
            <a:r>
              <a:rPr lang="en-US" altLang="zh-CN" sz="2800" b="1" dirty="0">
                <a:latin typeface="宋体" charset="-122"/>
              </a:rPr>
              <a:t>A</a:t>
            </a:r>
            <a:r>
              <a:rPr lang="zh-CN" altLang="en-US" sz="2800" b="1" dirty="0">
                <a:latin typeface="宋体" charset="-122"/>
              </a:rPr>
              <a:t>点表示</a:t>
            </a:r>
            <a:r>
              <a:rPr lang="en-US" altLang="zh-CN" sz="2800" b="1" dirty="0">
                <a:latin typeface="宋体" charset="-122"/>
              </a:rPr>
              <a:t>R</a:t>
            </a:r>
            <a:r>
              <a:rPr lang="en-US" altLang="zh-CN" sz="2800" b="1" baseline="-25000" dirty="0">
                <a:latin typeface="宋体" charset="-122"/>
              </a:rPr>
              <a:t>1</a:t>
            </a:r>
            <a:r>
              <a:rPr lang="zh-CN" altLang="en-US" sz="2800" b="1" dirty="0">
                <a:latin typeface="宋体" charset="-122"/>
              </a:rPr>
              <a:t>与</a:t>
            </a:r>
            <a:r>
              <a:rPr lang="en-US" altLang="zh-CN" sz="2800" b="1" dirty="0">
                <a:latin typeface="宋体" charset="-122"/>
              </a:rPr>
              <a:t>Y</a:t>
            </a:r>
            <a:r>
              <a:rPr lang="en-US" altLang="zh-CN" sz="2800" b="1" baseline="-25000" dirty="0">
                <a:latin typeface="宋体" charset="-122"/>
              </a:rPr>
              <a:t>1</a:t>
            </a:r>
            <a:r>
              <a:rPr lang="zh-CN" altLang="en-US" sz="2800" b="1" dirty="0">
                <a:latin typeface="宋体" charset="-122"/>
              </a:rPr>
              <a:t>是满足货币市场均衡条件的利率与产出组合。当利率上升到</a:t>
            </a:r>
            <a:r>
              <a:rPr lang="en-US" altLang="zh-CN" sz="2800" b="1" dirty="0">
                <a:latin typeface="宋体" charset="-122"/>
              </a:rPr>
              <a:t>R</a:t>
            </a:r>
            <a:r>
              <a:rPr lang="en-US" altLang="zh-CN" sz="2800" b="1" baseline="-25000" dirty="0">
                <a:latin typeface="宋体" charset="-122"/>
              </a:rPr>
              <a:t>2</a:t>
            </a:r>
            <a:r>
              <a:rPr lang="zh-CN" altLang="en-US" sz="2800" b="1" dirty="0">
                <a:latin typeface="宋体" charset="-122"/>
              </a:rPr>
              <a:t>时，货币需求下降，需要产出上升到</a:t>
            </a:r>
            <a:r>
              <a:rPr lang="en-US" altLang="zh-CN" sz="2800" b="1" dirty="0">
                <a:latin typeface="宋体" charset="-122"/>
              </a:rPr>
              <a:t>Y</a:t>
            </a:r>
            <a:r>
              <a:rPr lang="en-US" altLang="zh-CN" sz="2800" b="1" baseline="-25000" dirty="0">
                <a:latin typeface="宋体" charset="-122"/>
              </a:rPr>
              <a:t>2</a:t>
            </a:r>
            <a:r>
              <a:rPr lang="zh-CN" altLang="en-US" sz="2800" b="1" dirty="0">
                <a:latin typeface="宋体" charset="-122"/>
              </a:rPr>
              <a:t>，并通过与收入相联系的交易动机对货币需求影响，使货币需求与外生给定的货币供给相等，从而维持货币市场的均衡。</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a:t>
            </a:r>
            <a:r>
              <a:rPr lang="zh-CN" altLang="en-US" dirty="0" smtClean="0"/>
              <a:t>货币市场的均衡</a:t>
            </a:r>
            <a:endParaRPr lang="zh-CN" altLang="en-US" dirty="0"/>
          </a:p>
        </p:txBody>
      </p:sp>
      <p:sp>
        <p:nvSpPr>
          <p:cNvPr id="3" name="内容占位符 2"/>
          <p:cNvSpPr>
            <a:spLocks noGrp="1"/>
          </p:cNvSpPr>
          <p:nvPr>
            <p:ph idx="1"/>
          </p:nvPr>
        </p:nvSpPr>
        <p:spPr/>
        <p:txBody>
          <a:bodyPr/>
          <a:lstStyle/>
          <a:p>
            <a:r>
              <a:rPr lang="en-US" altLang="zh-CN" dirty="0" smtClean="0"/>
              <a:t>LM</a:t>
            </a:r>
            <a:r>
              <a:rPr lang="zh-CN" altLang="en-US" dirty="0" smtClean="0"/>
              <a:t>曲线的三个区域：</a:t>
            </a:r>
            <a:endParaRPr lang="zh-CN" altLang="en-US" dirty="0"/>
          </a:p>
        </p:txBody>
      </p:sp>
      <p:sp>
        <p:nvSpPr>
          <p:cNvPr id="4" name="日期占位符 3"/>
          <p:cNvSpPr>
            <a:spLocks noGrp="1"/>
          </p:cNvSpPr>
          <p:nvPr>
            <p:ph type="dt" sz="half" idx="10"/>
          </p:nvPr>
        </p:nvSpPr>
        <p:spPr/>
        <p:txBody>
          <a:bodyPr/>
          <a:lstStyle/>
          <a:p>
            <a:fld id="{802C7176-7FD9-49F1-8FC3-9EF1495F8F65}" type="datetime1">
              <a:rPr lang="zh-CN" altLang="en-US" smtClean="0"/>
              <a:pPr/>
              <a:t>2013-9-27</a:t>
            </a:fld>
            <a:endParaRPr lang="zh-CN" altLang="en-US"/>
          </a:p>
        </p:txBody>
      </p:sp>
      <p:sp>
        <p:nvSpPr>
          <p:cNvPr id="5" name="页脚占位符 4"/>
          <p:cNvSpPr>
            <a:spLocks noGrp="1"/>
          </p:cNvSpPr>
          <p:nvPr>
            <p:ph type="ftr" sz="quarter" idx="11"/>
          </p:nvPr>
        </p:nvSpPr>
        <p:spPr/>
        <p:txBody>
          <a:bodyPr/>
          <a:lstStyle/>
          <a:p>
            <a:r>
              <a:rPr lang="zh-CN" altLang="en-US" dirty="0" smtClean="0"/>
              <a:t>宏观经济学</a:t>
            </a:r>
            <a:endParaRPr lang="zh-CN" altLang="en-US" dirty="0"/>
          </a:p>
        </p:txBody>
      </p:sp>
      <p:sp>
        <p:nvSpPr>
          <p:cNvPr id="6" name="灯片编号占位符 5"/>
          <p:cNvSpPr>
            <a:spLocks noGrp="1"/>
          </p:cNvSpPr>
          <p:nvPr>
            <p:ph type="sldNum" sz="quarter" idx="12"/>
          </p:nvPr>
        </p:nvSpPr>
        <p:spPr/>
        <p:txBody>
          <a:bodyPr/>
          <a:lstStyle/>
          <a:p>
            <a:fld id="{5CD88A88-FF05-438A-9010-98B919A5FF12}" type="slidenum">
              <a:rPr lang="zh-CN" altLang="en-US" smtClean="0"/>
              <a:pPr/>
              <a:t>33</a:t>
            </a:fld>
            <a:endParaRPr lang="zh-CN" altLang="en-US" dirty="0"/>
          </a:p>
        </p:txBody>
      </p:sp>
      <p:cxnSp>
        <p:nvCxnSpPr>
          <p:cNvPr id="8" name="直接箭头连接符 7"/>
          <p:cNvCxnSpPr/>
          <p:nvPr/>
        </p:nvCxnSpPr>
        <p:spPr>
          <a:xfrm>
            <a:off x="2627784" y="6021288"/>
            <a:ext cx="439248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2627784" y="2492896"/>
            <a:ext cx="8384" cy="35367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任意多边形 10"/>
          <p:cNvSpPr/>
          <p:nvPr/>
        </p:nvSpPr>
        <p:spPr>
          <a:xfrm>
            <a:off x="2635344" y="2743200"/>
            <a:ext cx="2692400" cy="2344420"/>
          </a:xfrm>
          <a:custGeom>
            <a:avLst/>
            <a:gdLst>
              <a:gd name="connsiteX0" fmla="*/ 0 w 2692400"/>
              <a:gd name="connsiteY0" fmla="*/ 2270760 h 2344420"/>
              <a:gd name="connsiteX1" fmla="*/ 1706880 w 2692400"/>
              <a:gd name="connsiteY1" fmla="*/ 2316480 h 2344420"/>
              <a:gd name="connsiteX2" fmla="*/ 1706880 w 2692400"/>
              <a:gd name="connsiteY2" fmla="*/ 2316480 h 2344420"/>
              <a:gd name="connsiteX3" fmla="*/ 1981200 w 2692400"/>
              <a:gd name="connsiteY3" fmla="*/ 2331720 h 2344420"/>
              <a:gd name="connsiteX4" fmla="*/ 2133600 w 2692400"/>
              <a:gd name="connsiteY4" fmla="*/ 2240280 h 2344420"/>
              <a:gd name="connsiteX5" fmla="*/ 2407920 w 2692400"/>
              <a:gd name="connsiteY5" fmla="*/ 1965960 h 2344420"/>
              <a:gd name="connsiteX6" fmla="*/ 2651760 w 2692400"/>
              <a:gd name="connsiteY6" fmla="*/ 1554480 h 2344420"/>
              <a:gd name="connsiteX7" fmla="*/ 2651760 w 2692400"/>
              <a:gd name="connsiteY7" fmla="*/ 0 h 2344420"/>
              <a:gd name="connsiteX8" fmla="*/ 2651760 w 2692400"/>
              <a:gd name="connsiteY8" fmla="*/ 0 h 234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2400" h="2344420">
                <a:moveTo>
                  <a:pt x="0" y="2270760"/>
                </a:moveTo>
                <a:lnTo>
                  <a:pt x="1706880" y="2316480"/>
                </a:lnTo>
                <a:lnTo>
                  <a:pt x="1706880" y="2316480"/>
                </a:lnTo>
                <a:cubicBezTo>
                  <a:pt x="1752600" y="2319020"/>
                  <a:pt x="1910080" y="2344420"/>
                  <a:pt x="1981200" y="2331720"/>
                </a:cubicBezTo>
                <a:cubicBezTo>
                  <a:pt x="2052320" y="2319020"/>
                  <a:pt x="2062480" y="2301240"/>
                  <a:pt x="2133600" y="2240280"/>
                </a:cubicBezTo>
                <a:cubicBezTo>
                  <a:pt x="2204720" y="2179320"/>
                  <a:pt x="2321560" y="2080260"/>
                  <a:pt x="2407920" y="1965960"/>
                </a:cubicBezTo>
                <a:cubicBezTo>
                  <a:pt x="2494280" y="1851660"/>
                  <a:pt x="2611120" y="1882140"/>
                  <a:pt x="2651760" y="1554480"/>
                </a:cubicBezTo>
                <a:cubicBezTo>
                  <a:pt x="2692400" y="1226820"/>
                  <a:pt x="2651760" y="0"/>
                  <a:pt x="2651760" y="0"/>
                </a:cubicBezTo>
                <a:lnTo>
                  <a:pt x="2651760" y="0"/>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p:cNvCxnSpPr>
            <a:stCxn id="11" idx="3"/>
          </p:cNvCxnSpPr>
          <p:nvPr/>
        </p:nvCxnSpPr>
        <p:spPr>
          <a:xfrm flipH="1" flipV="1">
            <a:off x="4067944" y="4077072"/>
            <a:ext cx="548600" cy="99784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4067944" y="4077072"/>
            <a:ext cx="1224136" cy="21602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491880" y="3717032"/>
            <a:ext cx="792088" cy="707886"/>
          </a:xfrm>
          <a:prstGeom prst="rect">
            <a:avLst/>
          </a:prstGeom>
          <a:noFill/>
        </p:spPr>
        <p:txBody>
          <a:bodyPr wrap="square" rtlCol="0">
            <a:spAutoFit/>
          </a:bodyPr>
          <a:lstStyle/>
          <a:p>
            <a:r>
              <a:rPr lang="zh-CN" altLang="en-US" sz="2000" b="1" dirty="0" smtClean="0"/>
              <a:t>中间区域</a:t>
            </a:r>
            <a:endParaRPr lang="zh-CN" altLang="en-US" sz="2000" b="1" dirty="0"/>
          </a:p>
        </p:txBody>
      </p:sp>
      <p:cxnSp>
        <p:nvCxnSpPr>
          <p:cNvPr id="19" name="直接连接符 18"/>
          <p:cNvCxnSpPr>
            <a:stCxn id="11" idx="3"/>
          </p:cNvCxnSpPr>
          <p:nvPr/>
        </p:nvCxnSpPr>
        <p:spPr>
          <a:xfrm>
            <a:off x="4616544" y="5074920"/>
            <a:ext cx="27464" cy="58632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43808" y="5085184"/>
            <a:ext cx="1584176" cy="400110"/>
          </a:xfrm>
          <a:prstGeom prst="rect">
            <a:avLst/>
          </a:prstGeom>
          <a:noFill/>
        </p:spPr>
        <p:txBody>
          <a:bodyPr wrap="square" rtlCol="0">
            <a:spAutoFit/>
          </a:bodyPr>
          <a:lstStyle/>
          <a:p>
            <a:r>
              <a:rPr lang="zh-CN" altLang="en-US" sz="2000" b="1" dirty="0" smtClean="0"/>
              <a:t>凯恩斯区域</a:t>
            </a:r>
            <a:endParaRPr lang="zh-CN" altLang="en-US" sz="2000" b="1" dirty="0"/>
          </a:p>
        </p:txBody>
      </p:sp>
      <p:cxnSp>
        <p:nvCxnSpPr>
          <p:cNvPr id="25" name="直接箭头连接符 24"/>
          <p:cNvCxnSpPr/>
          <p:nvPr/>
        </p:nvCxnSpPr>
        <p:spPr>
          <a:xfrm>
            <a:off x="4283968" y="5301208"/>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2627784" y="5301208"/>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436096" y="4293096"/>
            <a:ext cx="1152128"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364088" y="2852936"/>
            <a:ext cx="1152128"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364088" y="2852936"/>
            <a:ext cx="288032" cy="1323439"/>
          </a:xfrm>
          <a:prstGeom prst="rect">
            <a:avLst/>
          </a:prstGeom>
          <a:noFill/>
        </p:spPr>
        <p:txBody>
          <a:bodyPr wrap="square" rtlCol="0">
            <a:spAutoFit/>
          </a:bodyPr>
          <a:lstStyle/>
          <a:p>
            <a:r>
              <a:rPr lang="zh-CN" altLang="en-US" sz="2000" b="1" dirty="0" smtClean="0"/>
              <a:t>古典区域</a:t>
            </a:r>
            <a:endParaRPr lang="zh-CN" altLang="en-US" sz="2000" b="1" dirty="0"/>
          </a:p>
        </p:txBody>
      </p:sp>
      <p:sp>
        <p:nvSpPr>
          <p:cNvPr id="33" name="TextBox 32"/>
          <p:cNvSpPr txBox="1"/>
          <p:nvPr/>
        </p:nvSpPr>
        <p:spPr>
          <a:xfrm>
            <a:off x="6804248" y="5949280"/>
            <a:ext cx="432048" cy="400110"/>
          </a:xfrm>
          <a:prstGeom prst="rect">
            <a:avLst/>
          </a:prstGeom>
          <a:noFill/>
        </p:spPr>
        <p:txBody>
          <a:bodyPr wrap="square" rtlCol="0">
            <a:spAutoFit/>
          </a:bodyPr>
          <a:lstStyle/>
          <a:p>
            <a:r>
              <a:rPr lang="en-US" altLang="zh-CN" sz="2000" b="1" dirty="0" smtClean="0"/>
              <a:t>Y</a:t>
            </a:r>
            <a:endParaRPr lang="zh-CN" altLang="en-US" sz="2000" b="1" dirty="0"/>
          </a:p>
        </p:txBody>
      </p:sp>
      <p:sp>
        <p:nvSpPr>
          <p:cNvPr id="34" name="TextBox 33"/>
          <p:cNvSpPr txBox="1"/>
          <p:nvPr/>
        </p:nvSpPr>
        <p:spPr>
          <a:xfrm>
            <a:off x="2376264" y="2276872"/>
            <a:ext cx="395536" cy="400110"/>
          </a:xfrm>
          <a:prstGeom prst="rect">
            <a:avLst/>
          </a:prstGeom>
          <a:noFill/>
        </p:spPr>
        <p:txBody>
          <a:bodyPr wrap="square" rtlCol="0">
            <a:spAutoFit/>
          </a:bodyPr>
          <a:lstStyle/>
          <a:p>
            <a:r>
              <a:rPr lang="en-US" altLang="zh-CN" sz="2000" b="1" dirty="0" smtClean="0"/>
              <a:t>r</a:t>
            </a:r>
            <a:endParaRPr lang="zh-CN" altLang="en-US" sz="2000" b="1" dirty="0"/>
          </a:p>
        </p:txBody>
      </p:sp>
      <p:sp>
        <p:nvSpPr>
          <p:cNvPr id="35" name="TextBox 34"/>
          <p:cNvSpPr txBox="1"/>
          <p:nvPr/>
        </p:nvSpPr>
        <p:spPr>
          <a:xfrm>
            <a:off x="2376264" y="5877272"/>
            <a:ext cx="792088" cy="400110"/>
          </a:xfrm>
          <a:prstGeom prst="rect">
            <a:avLst/>
          </a:prstGeom>
          <a:noFill/>
        </p:spPr>
        <p:txBody>
          <a:bodyPr wrap="square" rtlCol="0">
            <a:spAutoFit/>
          </a:bodyPr>
          <a:lstStyle/>
          <a:p>
            <a:r>
              <a:rPr lang="en-US" altLang="zh-CN" sz="2000" b="1" dirty="0" smtClean="0"/>
              <a:t>0</a:t>
            </a:r>
            <a:endParaRPr lang="zh-CN" altLang="en-US" sz="2000" b="1" dirty="0"/>
          </a:p>
        </p:txBody>
      </p:sp>
      <p:sp>
        <p:nvSpPr>
          <p:cNvPr id="36" name="TextBox 35"/>
          <p:cNvSpPr txBox="1"/>
          <p:nvPr/>
        </p:nvSpPr>
        <p:spPr>
          <a:xfrm>
            <a:off x="4788024" y="2420888"/>
            <a:ext cx="792088" cy="400110"/>
          </a:xfrm>
          <a:prstGeom prst="rect">
            <a:avLst/>
          </a:prstGeom>
          <a:noFill/>
        </p:spPr>
        <p:txBody>
          <a:bodyPr wrap="square" rtlCol="0">
            <a:spAutoFit/>
          </a:bodyPr>
          <a:lstStyle/>
          <a:p>
            <a:r>
              <a:rPr lang="en-US" altLang="zh-CN" sz="2000" b="1" dirty="0" smtClean="0"/>
              <a:t>LM</a:t>
            </a:r>
            <a:endParaRPr lang="zh-CN" altLang="en-US" sz="2000" b="1" dirty="0"/>
          </a:p>
        </p:txBody>
      </p:sp>
      <p:graphicFrame>
        <p:nvGraphicFramePr>
          <p:cNvPr id="31746" name="Object 2"/>
          <p:cNvGraphicFramePr>
            <a:graphicFrameLocks noChangeAspect="1"/>
          </p:cNvGraphicFramePr>
          <p:nvPr/>
        </p:nvGraphicFramePr>
        <p:xfrm>
          <a:off x="156642" y="1378917"/>
          <a:ext cx="5351462" cy="969963"/>
        </p:xfrm>
        <a:graphic>
          <a:graphicData uri="http://schemas.openxmlformats.org/presentationml/2006/ole">
            <p:oleObj spid="_x0000_s31746" name="Equation" r:id="rId3" imgW="2171520" imgH="393480" progId="Equation.DSMT4">
              <p:embed/>
            </p:oleObj>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251520" y="304800"/>
            <a:ext cx="8640960" cy="914400"/>
          </a:xfrm>
        </p:spPr>
        <p:txBody>
          <a:bodyPr>
            <a:normAutofit fontScale="90000"/>
          </a:bodyPr>
          <a:lstStyle/>
          <a:p>
            <a:pPr algn="l"/>
            <a:r>
              <a:rPr lang="zh-CN" altLang="en-US" sz="2700" b="1" dirty="0" smtClean="0">
                <a:latin typeface="楷体_GB2312" pitchFamily="49" charset="-122"/>
                <a:ea typeface="楷体_GB2312" pitchFamily="49" charset="-122"/>
              </a:rPr>
              <a:t>（货币供给量变化、价格水平变化使）</a:t>
            </a:r>
            <a:r>
              <a:rPr lang="en-US" altLang="zh-CN" b="1" dirty="0" smtClean="0">
                <a:latin typeface="楷体_GB2312" pitchFamily="49" charset="-122"/>
                <a:ea typeface="楷体_GB2312" pitchFamily="49" charset="-122"/>
              </a:rPr>
              <a:t>LM</a:t>
            </a:r>
            <a:r>
              <a:rPr lang="zh-CN" altLang="en-US" b="1" dirty="0">
                <a:latin typeface="楷体_GB2312" pitchFamily="49" charset="-122"/>
                <a:ea typeface="楷体_GB2312" pitchFamily="49" charset="-122"/>
              </a:rPr>
              <a:t>线的移动</a:t>
            </a:r>
          </a:p>
        </p:txBody>
      </p:sp>
      <p:sp>
        <p:nvSpPr>
          <p:cNvPr id="253955" name="Rectangle 3"/>
          <p:cNvSpPr>
            <a:spLocks noGrp="1" noChangeArrowheads="1"/>
          </p:cNvSpPr>
          <p:nvPr>
            <p:ph type="body" idx="1"/>
          </p:nvPr>
        </p:nvSpPr>
        <p:spPr>
          <a:xfrm>
            <a:off x="228600" y="1524000"/>
            <a:ext cx="3551312" cy="5073352"/>
          </a:xfrm>
        </p:spPr>
        <p:txBody>
          <a:bodyPr>
            <a:normAutofit lnSpcReduction="10000"/>
          </a:bodyPr>
          <a:lstStyle/>
          <a:p>
            <a:pPr algn="just">
              <a:lnSpc>
                <a:spcPct val="90000"/>
              </a:lnSpc>
              <a:spcBef>
                <a:spcPts val="600"/>
              </a:spcBef>
            </a:pPr>
            <a:r>
              <a:rPr lang="zh-CN" altLang="en-US" sz="2400" b="1" dirty="0" smtClean="0">
                <a:latin typeface="宋体" charset="-122"/>
              </a:rPr>
              <a:t>       </a:t>
            </a:r>
            <a:r>
              <a:rPr lang="zh-CN" altLang="en-US" sz="2800" b="1" dirty="0" smtClean="0">
                <a:latin typeface="宋体" charset="-122"/>
              </a:rPr>
              <a:t>真实</a:t>
            </a:r>
            <a:r>
              <a:rPr lang="zh-CN" altLang="en-US" sz="2800" b="1" dirty="0">
                <a:latin typeface="宋体" charset="-122"/>
              </a:rPr>
              <a:t>货币供给量变动使</a:t>
            </a:r>
            <a:r>
              <a:rPr lang="en-US" altLang="zh-CN" sz="2800" b="1" dirty="0">
                <a:latin typeface="宋体" charset="-122"/>
              </a:rPr>
              <a:t>LM</a:t>
            </a:r>
            <a:r>
              <a:rPr lang="zh-CN" altLang="en-US" sz="2800" b="1" dirty="0">
                <a:latin typeface="宋体" charset="-122"/>
              </a:rPr>
              <a:t>曲线上下移动。</a:t>
            </a:r>
            <a:r>
              <a:rPr lang="en-US" altLang="zh-CN" sz="2800" b="1" dirty="0">
                <a:latin typeface="宋体" charset="-122"/>
              </a:rPr>
              <a:t>LM</a:t>
            </a:r>
            <a:r>
              <a:rPr lang="en-US" altLang="zh-CN" sz="2800" b="1" baseline="-25000" dirty="0">
                <a:latin typeface="宋体" charset="-122"/>
              </a:rPr>
              <a:t>0</a:t>
            </a:r>
            <a:r>
              <a:rPr lang="zh-CN" altLang="en-US" sz="2800" b="1" dirty="0">
                <a:latin typeface="宋体" charset="-122"/>
              </a:rPr>
              <a:t>线上</a:t>
            </a:r>
            <a:r>
              <a:rPr lang="en-US" altLang="zh-CN" sz="2800" b="1" dirty="0">
                <a:latin typeface="宋体" charset="-122"/>
              </a:rPr>
              <a:t>A</a:t>
            </a:r>
            <a:r>
              <a:rPr lang="zh-CN" altLang="en-US" sz="2800" b="1" dirty="0">
                <a:latin typeface="宋体" charset="-122"/>
              </a:rPr>
              <a:t>点是初始均衡点。假定真实货币供给量上升，对于</a:t>
            </a:r>
            <a:r>
              <a:rPr lang="en-US" altLang="zh-CN" sz="2800" b="1" dirty="0">
                <a:latin typeface="宋体" charset="-122"/>
              </a:rPr>
              <a:t>A</a:t>
            </a:r>
            <a:r>
              <a:rPr lang="zh-CN" altLang="en-US" sz="2800" b="1" dirty="0">
                <a:latin typeface="宋体" charset="-122"/>
              </a:rPr>
              <a:t>点利率产出组合来说，出现了货币供给超过货币需求失衡状态。这时需要利率下降或（和）收入增加提升货币需求，恢复货币市场均衡。</a:t>
            </a:r>
          </a:p>
        </p:txBody>
      </p:sp>
      <p:grpSp>
        <p:nvGrpSpPr>
          <p:cNvPr id="2" name="Group 22"/>
          <p:cNvGrpSpPr>
            <a:grpSpLocks/>
          </p:cNvGrpSpPr>
          <p:nvPr/>
        </p:nvGrpSpPr>
        <p:grpSpPr bwMode="auto">
          <a:xfrm>
            <a:off x="3923928" y="1844824"/>
            <a:ext cx="5040560" cy="4680520"/>
            <a:chOff x="4212" y="3000"/>
            <a:chExt cx="4833" cy="3588"/>
          </a:xfrm>
        </p:grpSpPr>
        <p:sp>
          <p:nvSpPr>
            <p:cNvPr id="253975" name="Line 23"/>
            <p:cNvSpPr>
              <a:spLocks noChangeShapeType="1"/>
            </p:cNvSpPr>
            <p:nvPr/>
          </p:nvSpPr>
          <p:spPr bwMode="auto">
            <a:xfrm>
              <a:off x="4740" y="3156"/>
              <a:ext cx="0" cy="2808"/>
            </a:xfrm>
            <a:prstGeom prst="line">
              <a:avLst/>
            </a:prstGeom>
            <a:noFill/>
            <a:ln w="9525">
              <a:solidFill>
                <a:srgbClr val="000000"/>
              </a:solidFill>
              <a:round/>
              <a:headEnd/>
              <a:tailEnd/>
            </a:ln>
          </p:spPr>
          <p:txBody>
            <a:bodyPr/>
            <a:lstStyle/>
            <a:p>
              <a:endParaRPr lang="zh-CN" altLang="en-US"/>
            </a:p>
          </p:txBody>
        </p:sp>
        <p:sp>
          <p:nvSpPr>
            <p:cNvPr id="253976" name="Line 24"/>
            <p:cNvSpPr>
              <a:spLocks noChangeShapeType="1"/>
            </p:cNvSpPr>
            <p:nvPr/>
          </p:nvSpPr>
          <p:spPr bwMode="auto">
            <a:xfrm>
              <a:off x="4740" y="5964"/>
              <a:ext cx="3780" cy="0"/>
            </a:xfrm>
            <a:prstGeom prst="line">
              <a:avLst/>
            </a:prstGeom>
            <a:noFill/>
            <a:ln w="9525">
              <a:solidFill>
                <a:srgbClr val="000000"/>
              </a:solidFill>
              <a:round/>
              <a:headEnd/>
              <a:tailEnd/>
            </a:ln>
          </p:spPr>
          <p:txBody>
            <a:bodyPr/>
            <a:lstStyle/>
            <a:p>
              <a:endParaRPr lang="zh-CN" altLang="en-US"/>
            </a:p>
          </p:txBody>
        </p:sp>
        <p:sp>
          <p:nvSpPr>
            <p:cNvPr id="253977" name="Line 25"/>
            <p:cNvSpPr>
              <a:spLocks noChangeShapeType="1"/>
            </p:cNvSpPr>
            <p:nvPr/>
          </p:nvSpPr>
          <p:spPr bwMode="auto">
            <a:xfrm rot="6905747">
              <a:off x="5706" y="3848"/>
              <a:ext cx="2652" cy="1770"/>
            </a:xfrm>
            <a:prstGeom prst="line">
              <a:avLst/>
            </a:prstGeom>
            <a:noFill/>
            <a:ln w="9525">
              <a:solidFill>
                <a:srgbClr val="000000"/>
              </a:solidFill>
              <a:round/>
              <a:headEnd/>
              <a:tailEnd/>
            </a:ln>
          </p:spPr>
          <p:txBody>
            <a:bodyPr/>
            <a:lstStyle/>
            <a:p>
              <a:endParaRPr lang="zh-CN" altLang="en-US"/>
            </a:p>
          </p:txBody>
        </p:sp>
        <p:sp>
          <p:nvSpPr>
            <p:cNvPr id="253978" name="Text Box 26"/>
            <p:cNvSpPr txBox="1">
              <a:spLocks noChangeArrowheads="1"/>
            </p:cNvSpPr>
            <p:nvPr/>
          </p:nvSpPr>
          <p:spPr bwMode="auto">
            <a:xfrm>
              <a:off x="4320" y="3000"/>
              <a:ext cx="735" cy="624"/>
            </a:xfrm>
            <a:prstGeom prst="rect">
              <a:avLst/>
            </a:prstGeom>
            <a:noFill/>
            <a:ln w="9525">
              <a:noFill/>
              <a:miter lim="800000"/>
              <a:headEnd/>
              <a:tailEnd/>
            </a:ln>
          </p:spPr>
          <p:txBody>
            <a:bodyPr/>
            <a:lstStyle/>
            <a:p>
              <a:pPr algn="just"/>
              <a:r>
                <a:rPr lang="en-US" altLang="zh-CN" sz="1600" b="1"/>
                <a:t>R</a:t>
              </a:r>
            </a:p>
          </p:txBody>
        </p:sp>
        <p:sp>
          <p:nvSpPr>
            <p:cNvPr id="253979" name="Line 27"/>
            <p:cNvSpPr>
              <a:spLocks noChangeShapeType="1"/>
            </p:cNvSpPr>
            <p:nvPr/>
          </p:nvSpPr>
          <p:spPr bwMode="auto">
            <a:xfrm>
              <a:off x="4740" y="4404"/>
              <a:ext cx="2835" cy="0"/>
            </a:xfrm>
            <a:prstGeom prst="line">
              <a:avLst/>
            </a:prstGeom>
            <a:noFill/>
            <a:ln w="9525" cap="rnd">
              <a:solidFill>
                <a:srgbClr val="000000"/>
              </a:solidFill>
              <a:prstDash val="sysDot"/>
              <a:round/>
              <a:headEnd/>
              <a:tailEnd/>
            </a:ln>
          </p:spPr>
          <p:txBody>
            <a:bodyPr/>
            <a:lstStyle/>
            <a:p>
              <a:endParaRPr lang="zh-CN" altLang="en-US"/>
            </a:p>
          </p:txBody>
        </p:sp>
        <p:sp>
          <p:nvSpPr>
            <p:cNvPr id="253980" name="Text Box 28"/>
            <p:cNvSpPr txBox="1">
              <a:spLocks noChangeArrowheads="1"/>
            </p:cNvSpPr>
            <p:nvPr/>
          </p:nvSpPr>
          <p:spPr bwMode="auto">
            <a:xfrm>
              <a:off x="4212" y="4149"/>
              <a:ext cx="735" cy="624"/>
            </a:xfrm>
            <a:prstGeom prst="rect">
              <a:avLst/>
            </a:prstGeom>
            <a:noFill/>
            <a:ln w="9525">
              <a:noFill/>
              <a:miter lim="800000"/>
              <a:headEnd/>
              <a:tailEnd/>
            </a:ln>
          </p:spPr>
          <p:txBody>
            <a:bodyPr/>
            <a:lstStyle/>
            <a:p>
              <a:pPr algn="just"/>
              <a:r>
                <a:rPr lang="en-US" altLang="zh-CN" sz="1600" b="1"/>
                <a:t>R</a:t>
              </a:r>
              <a:r>
                <a:rPr lang="en-US" altLang="zh-CN" sz="1600" b="1" baseline="-25000"/>
                <a:t>0</a:t>
              </a:r>
            </a:p>
          </p:txBody>
        </p:sp>
        <p:sp>
          <p:nvSpPr>
            <p:cNvPr id="253981" name="Text Box 29"/>
            <p:cNvSpPr txBox="1">
              <a:spLocks noChangeArrowheads="1"/>
            </p:cNvSpPr>
            <p:nvPr/>
          </p:nvSpPr>
          <p:spPr bwMode="auto">
            <a:xfrm>
              <a:off x="4215" y="5184"/>
              <a:ext cx="735" cy="624"/>
            </a:xfrm>
            <a:prstGeom prst="rect">
              <a:avLst/>
            </a:prstGeom>
            <a:noFill/>
            <a:ln w="9525">
              <a:noFill/>
              <a:miter lim="800000"/>
              <a:headEnd/>
              <a:tailEnd/>
            </a:ln>
          </p:spPr>
          <p:txBody>
            <a:bodyPr/>
            <a:lstStyle/>
            <a:p>
              <a:pPr algn="just"/>
              <a:r>
                <a:rPr lang="en-US" altLang="zh-CN" sz="1600" b="1"/>
                <a:t>R</a:t>
              </a:r>
              <a:r>
                <a:rPr lang="en-US" altLang="zh-CN" sz="1600" b="1" baseline="-25000"/>
                <a:t>1</a:t>
              </a:r>
            </a:p>
          </p:txBody>
        </p:sp>
        <p:sp>
          <p:nvSpPr>
            <p:cNvPr id="253982" name="Text Box 30"/>
            <p:cNvSpPr txBox="1">
              <a:spLocks noChangeArrowheads="1"/>
            </p:cNvSpPr>
            <p:nvPr/>
          </p:nvSpPr>
          <p:spPr bwMode="auto">
            <a:xfrm>
              <a:off x="5895" y="4404"/>
              <a:ext cx="735" cy="624"/>
            </a:xfrm>
            <a:prstGeom prst="rect">
              <a:avLst/>
            </a:prstGeom>
            <a:noFill/>
            <a:ln w="9525">
              <a:noFill/>
              <a:miter lim="800000"/>
              <a:headEnd/>
              <a:tailEnd/>
            </a:ln>
          </p:spPr>
          <p:txBody>
            <a:bodyPr/>
            <a:lstStyle/>
            <a:p>
              <a:pPr algn="just"/>
              <a:r>
                <a:rPr lang="en-US" altLang="zh-CN" sz="1600" b="1"/>
                <a:t>A</a:t>
              </a:r>
            </a:p>
          </p:txBody>
        </p:sp>
        <p:sp>
          <p:nvSpPr>
            <p:cNvPr id="253983" name="Text Box 31"/>
            <p:cNvSpPr txBox="1">
              <a:spLocks noChangeArrowheads="1"/>
            </p:cNvSpPr>
            <p:nvPr/>
          </p:nvSpPr>
          <p:spPr bwMode="auto">
            <a:xfrm>
              <a:off x="7575" y="4248"/>
              <a:ext cx="735" cy="624"/>
            </a:xfrm>
            <a:prstGeom prst="rect">
              <a:avLst/>
            </a:prstGeom>
            <a:noFill/>
            <a:ln w="9525">
              <a:noFill/>
              <a:miter lim="800000"/>
              <a:headEnd/>
              <a:tailEnd/>
            </a:ln>
          </p:spPr>
          <p:txBody>
            <a:bodyPr/>
            <a:lstStyle/>
            <a:p>
              <a:pPr algn="just"/>
              <a:r>
                <a:rPr lang="en-US" altLang="zh-CN" sz="1600" b="1"/>
                <a:t>C</a:t>
              </a:r>
            </a:p>
          </p:txBody>
        </p:sp>
        <p:sp>
          <p:nvSpPr>
            <p:cNvPr id="253984" name="Line 32"/>
            <p:cNvSpPr>
              <a:spLocks noChangeShapeType="1"/>
            </p:cNvSpPr>
            <p:nvPr/>
          </p:nvSpPr>
          <p:spPr bwMode="auto">
            <a:xfrm>
              <a:off x="7575" y="4404"/>
              <a:ext cx="0" cy="1560"/>
            </a:xfrm>
            <a:prstGeom prst="line">
              <a:avLst/>
            </a:prstGeom>
            <a:noFill/>
            <a:ln w="9525" cap="rnd">
              <a:solidFill>
                <a:srgbClr val="000000"/>
              </a:solidFill>
              <a:prstDash val="sysDot"/>
              <a:round/>
              <a:headEnd/>
              <a:tailEnd/>
            </a:ln>
          </p:spPr>
          <p:txBody>
            <a:bodyPr/>
            <a:lstStyle/>
            <a:p>
              <a:endParaRPr lang="zh-CN" altLang="en-US"/>
            </a:p>
          </p:txBody>
        </p:sp>
        <p:sp>
          <p:nvSpPr>
            <p:cNvPr id="253985" name="Line 33"/>
            <p:cNvSpPr>
              <a:spLocks noChangeShapeType="1"/>
            </p:cNvSpPr>
            <p:nvPr/>
          </p:nvSpPr>
          <p:spPr bwMode="auto">
            <a:xfrm>
              <a:off x="5895" y="4404"/>
              <a:ext cx="0" cy="1560"/>
            </a:xfrm>
            <a:prstGeom prst="line">
              <a:avLst/>
            </a:prstGeom>
            <a:noFill/>
            <a:ln w="9525" cap="rnd">
              <a:solidFill>
                <a:srgbClr val="000000"/>
              </a:solidFill>
              <a:prstDash val="sysDot"/>
              <a:round/>
              <a:headEnd/>
              <a:tailEnd/>
            </a:ln>
          </p:spPr>
          <p:txBody>
            <a:bodyPr/>
            <a:lstStyle/>
            <a:p>
              <a:endParaRPr lang="zh-CN" altLang="en-US"/>
            </a:p>
          </p:txBody>
        </p:sp>
        <p:sp>
          <p:nvSpPr>
            <p:cNvPr id="253986" name="Text Box 34"/>
            <p:cNvSpPr txBox="1">
              <a:spLocks noChangeArrowheads="1"/>
            </p:cNvSpPr>
            <p:nvPr/>
          </p:nvSpPr>
          <p:spPr bwMode="auto">
            <a:xfrm>
              <a:off x="5682" y="5964"/>
              <a:ext cx="735" cy="624"/>
            </a:xfrm>
            <a:prstGeom prst="rect">
              <a:avLst/>
            </a:prstGeom>
            <a:noFill/>
            <a:ln w="9525">
              <a:noFill/>
              <a:miter lim="800000"/>
              <a:headEnd/>
              <a:tailEnd/>
            </a:ln>
          </p:spPr>
          <p:txBody>
            <a:bodyPr/>
            <a:lstStyle/>
            <a:p>
              <a:pPr algn="just"/>
              <a:r>
                <a:rPr lang="en-US" altLang="zh-CN" sz="1600" b="1"/>
                <a:t>Y</a:t>
              </a:r>
              <a:r>
                <a:rPr lang="en-US" altLang="zh-CN" sz="1600" b="1" baseline="-25000"/>
                <a:t>0</a:t>
              </a:r>
            </a:p>
          </p:txBody>
        </p:sp>
        <p:sp>
          <p:nvSpPr>
            <p:cNvPr id="253987" name="Text Box 35"/>
            <p:cNvSpPr txBox="1">
              <a:spLocks noChangeArrowheads="1"/>
            </p:cNvSpPr>
            <p:nvPr/>
          </p:nvSpPr>
          <p:spPr bwMode="auto">
            <a:xfrm>
              <a:off x="7365" y="5964"/>
              <a:ext cx="735" cy="624"/>
            </a:xfrm>
            <a:prstGeom prst="rect">
              <a:avLst/>
            </a:prstGeom>
            <a:noFill/>
            <a:ln w="9525">
              <a:noFill/>
              <a:miter lim="800000"/>
              <a:headEnd/>
              <a:tailEnd/>
            </a:ln>
          </p:spPr>
          <p:txBody>
            <a:bodyPr/>
            <a:lstStyle/>
            <a:p>
              <a:pPr algn="just"/>
              <a:r>
                <a:rPr lang="en-US" altLang="zh-CN" sz="1600" b="1"/>
                <a:t>Y</a:t>
              </a:r>
              <a:r>
                <a:rPr lang="en-US" altLang="zh-CN" sz="1600" b="1" baseline="-25000"/>
                <a:t>1</a:t>
              </a:r>
            </a:p>
          </p:txBody>
        </p:sp>
        <p:sp>
          <p:nvSpPr>
            <p:cNvPr id="253988" name="Text Box 36"/>
            <p:cNvSpPr txBox="1">
              <a:spLocks noChangeArrowheads="1"/>
            </p:cNvSpPr>
            <p:nvPr/>
          </p:nvSpPr>
          <p:spPr bwMode="auto">
            <a:xfrm>
              <a:off x="7155" y="3312"/>
              <a:ext cx="735" cy="624"/>
            </a:xfrm>
            <a:prstGeom prst="rect">
              <a:avLst/>
            </a:prstGeom>
            <a:noFill/>
            <a:ln w="9525">
              <a:noFill/>
              <a:miter lim="800000"/>
              <a:headEnd/>
              <a:tailEnd/>
            </a:ln>
          </p:spPr>
          <p:txBody>
            <a:bodyPr/>
            <a:lstStyle/>
            <a:p>
              <a:pPr algn="just"/>
              <a:r>
                <a:rPr lang="en-US" altLang="zh-CN" sz="1600" b="1"/>
                <a:t>LM</a:t>
              </a:r>
              <a:r>
                <a:rPr lang="en-US" altLang="zh-CN" sz="1600" b="1" baseline="-25000"/>
                <a:t>0</a:t>
              </a:r>
            </a:p>
          </p:txBody>
        </p:sp>
        <p:sp>
          <p:nvSpPr>
            <p:cNvPr id="253989" name="Text Box 37"/>
            <p:cNvSpPr txBox="1">
              <a:spLocks noChangeArrowheads="1"/>
            </p:cNvSpPr>
            <p:nvPr/>
          </p:nvSpPr>
          <p:spPr bwMode="auto">
            <a:xfrm>
              <a:off x="8310" y="5964"/>
              <a:ext cx="735" cy="624"/>
            </a:xfrm>
            <a:prstGeom prst="rect">
              <a:avLst/>
            </a:prstGeom>
            <a:noFill/>
            <a:ln w="9525">
              <a:noFill/>
              <a:miter lim="800000"/>
              <a:headEnd/>
              <a:tailEnd/>
            </a:ln>
          </p:spPr>
          <p:txBody>
            <a:bodyPr/>
            <a:lstStyle/>
            <a:p>
              <a:pPr algn="just"/>
              <a:r>
                <a:rPr lang="en-US" altLang="zh-CN" sz="1600" b="1"/>
                <a:t>Y</a:t>
              </a:r>
              <a:endParaRPr lang="en-US" altLang="zh-CN" sz="1600" b="1" baseline="-25000"/>
            </a:p>
          </p:txBody>
        </p:sp>
        <p:sp>
          <p:nvSpPr>
            <p:cNvPr id="253990" name="Line 38"/>
            <p:cNvSpPr>
              <a:spLocks noChangeShapeType="1"/>
            </p:cNvSpPr>
            <p:nvPr/>
          </p:nvSpPr>
          <p:spPr bwMode="auto">
            <a:xfrm rot="6905747">
              <a:off x="4890" y="3531"/>
              <a:ext cx="2310" cy="1560"/>
            </a:xfrm>
            <a:prstGeom prst="line">
              <a:avLst/>
            </a:prstGeom>
            <a:noFill/>
            <a:ln w="9525">
              <a:solidFill>
                <a:srgbClr val="000000"/>
              </a:solidFill>
              <a:round/>
              <a:headEnd/>
              <a:tailEnd/>
            </a:ln>
          </p:spPr>
          <p:txBody>
            <a:bodyPr/>
            <a:lstStyle/>
            <a:p>
              <a:endParaRPr lang="zh-CN" altLang="en-US"/>
            </a:p>
          </p:txBody>
        </p:sp>
        <p:sp>
          <p:nvSpPr>
            <p:cNvPr id="253991" name="Text Box 39"/>
            <p:cNvSpPr txBox="1">
              <a:spLocks noChangeArrowheads="1"/>
            </p:cNvSpPr>
            <p:nvPr/>
          </p:nvSpPr>
          <p:spPr bwMode="auto">
            <a:xfrm>
              <a:off x="8310" y="3624"/>
              <a:ext cx="735" cy="624"/>
            </a:xfrm>
            <a:prstGeom prst="rect">
              <a:avLst/>
            </a:prstGeom>
            <a:noFill/>
            <a:ln w="9525">
              <a:noFill/>
              <a:miter lim="800000"/>
              <a:headEnd/>
              <a:tailEnd/>
            </a:ln>
          </p:spPr>
          <p:txBody>
            <a:bodyPr/>
            <a:lstStyle/>
            <a:p>
              <a:pPr algn="just"/>
              <a:r>
                <a:rPr lang="en-US" altLang="zh-CN" sz="1600" b="1"/>
                <a:t>LM</a:t>
              </a:r>
              <a:r>
                <a:rPr lang="en-US" altLang="zh-CN" sz="1600" b="1" baseline="-25000"/>
                <a:t>1</a:t>
              </a:r>
            </a:p>
          </p:txBody>
        </p:sp>
        <p:sp>
          <p:nvSpPr>
            <p:cNvPr id="253992" name="Line 40"/>
            <p:cNvSpPr>
              <a:spLocks noChangeShapeType="1"/>
            </p:cNvSpPr>
            <p:nvPr/>
          </p:nvSpPr>
          <p:spPr bwMode="auto">
            <a:xfrm flipH="1">
              <a:off x="4740" y="5453"/>
              <a:ext cx="1155" cy="0"/>
            </a:xfrm>
            <a:prstGeom prst="line">
              <a:avLst/>
            </a:prstGeom>
            <a:noFill/>
            <a:ln w="9525" cap="rnd">
              <a:solidFill>
                <a:srgbClr val="000000"/>
              </a:solidFill>
              <a:prstDash val="sysDot"/>
              <a:round/>
              <a:headEnd/>
              <a:tailEnd/>
            </a:ln>
          </p:spPr>
          <p:txBody>
            <a:bodyPr/>
            <a:lstStyle/>
            <a:p>
              <a:endParaRPr lang="zh-CN" altLang="en-US"/>
            </a:p>
          </p:txBody>
        </p:sp>
        <p:sp>
          <p:nvSpPr>
            <p:cNvPr id="253993" name="Text Box 41"/>
            <p:cNvSpPr txBox="1">
              <a:spLocks noChangeArrowheads="1"/>
            </p:cNvSpPr>
            <p:nvPr/>
          </p:nvSpPr>
          <p:spPr bwMode="auto">
            <a:xfrm>
              <a:off x="5895" y="5340"/>
              <a:ext cx="735" cy="624"/>
            </a:xfrm>
            <a:prstGeom prst="rect">
              <a:avLst/>
            </a:prstGeom>
            <a:noFill/>
            <a:ln w="9525">
              <a:noFill/>
              <a:miter lim="800000"/>
              <a:headEnd/>
              <a:tailEnd/>
            </a:ln>
          </p:spPr>
          <p:txBody>
            <a:bodyPr/>
            <a:lstStyle/>
            <a:p>
              <a:pPr algn="just"/>
              <a:r>
                <a:rPr lang="en-US" altLang="zh-CN" sz="1600" b="1"/>
                <a:t>B</a:t>
              </a:r>
            </a:p>
          </p:txBody>
        </p:sp>
        <p:sp>
          <p:nvSpPr>
            <p:cNvPr id="253994" name="Text Box 42"/>
            <p:cNvSpPr txBox="1">
              <a:spLocks noChangeArrowheads="1"/>
            </p:cNvSpPr>
            <p:nvPr/>
          </p:nvSpPr>
          <p:spPr bwMode="auto">
            <a:xfrm>
              <a:off x="6945" y="3624"/>
              <a:ext cx="1575" cy="624"/>
            </a:xfrm>
            <a:prstGeom prst="rect">
              <a:avLst/>
            </a:prstGeom>
            <a:noFill/>
            <a:ln w="9525">
              <a:noFill/>
              <a:miter lim="800000"/>
              <a:headEnd/>
              <a:tailEnd/>
            </a:ln>
          </p:spPr>
          <p:txBody>
            <a:bodyPr/>
            <a:lstStyle/>
            <a:p>
              <a:pPr algn="just"/>
              <a:r>
                <a:rPr lang="zh-CN" altLang="en-US" sz="1600" b="1"/>
                <a:t>货币供给增加</a:t>
              </a:r>
            </a:p>
          </p:txBody>
        </p:sp>
        <p:sp>
          <p:nvSpPr>
            <p:cNvPr id="253995" name="Line 43"/>
            <p:cNvSpPr>
              <a:spLocks noChangeShapeType="1"/>
            </p:cNvSpPr>
            <p:nvPr/>
          </p:nvSpPr>
          <p:spPr bwMode="auto">
            <a:xfrm>
              <a:off x="6525" y="4092"/>
              <a:ext cx="945" cy="0"/>
            </a:xfrm>
            <a:prstGeom prst="line">
              <a:avLst/>
            </a:prstGeom>
            <a:noFill/>
            <a:ln w="9525">
              <a:solidFill>
                <a:srgbClr val="000000"/>
              </a:solidFill>
              <a:round/>
              <a:headEnd/>
              <a:tailEnd type="triangle" w="med" len="med"/>
            </a:ln>
          </p:spPr>
          <p:txBody>
            <a:bodyPr/>
            <a:lstStyle/>
            <a:p>
              <a:endParaRPr lang="zh-CN" alt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3.5</a:t>
            </a:r>
            <a:r>
              <a:rPr lang="zh-CN" altLang="en-US" sz="3600" dirty="0" smtClean="0"/>
              <a:t>产品市场与货币市场共同均衡</a:t>
            </a:r>
            <a:r>
              <a:rPr lang="en-US" altLang="zh-CN" sz="3600" dirty="0" smtClean="0"/>
              <a:t>IS-LM</a:t>
            </a:r>
            <a:r>
              <a:rPr lang="zh-CN" altLang="en-US" sz="3600" dirty="0" smtClean="0"/>
              <a:t>分析</a:t>
            </a:r>
            <a:endParaRPr lang="zh-CN" altLang="en-US" sz="3600" dirty="0"/>
          </a:p>
        </p:txBody>
      </p:sp>
      <p:sp>
        <p:nvSpPr>
          <p:cNvPr id="3" name="内容占位符 2"/>
          <p:cNvSpPr>
            <a:spLocks noGrp="1"/>
          </p:cNvSpPr>
          <p:nvPr>
            <p:ph idx="1"/>
          </p:nvPr>
        </p:nvSpPr>
        <p:spPr/>
        <p:txBody>
          <a:bodyPr/>
          <a:lstStyle/>
          <a:p>
            <a:r>
              <a:rPr lang="zh-CN" altLang="en-US" dirty="0" smtClean="0"/>
              <a:t>一、两个市场的同时均衡</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0531D451-A954-49CE-BC61-03926EA36DA1}"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35</a:t>
            </a:fld>
            <a:endParaRPr lang="zh-CN" altLang="en-US" dirty="0"/>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graphicFrame>
        <p:nvGraphicFramePr>
          <p:cNvPr id="7" name="对象 6"/>
          <p:cNvGraphicFramePr>
            <a:graphicFrameLocks noChangeAspect="1"/>
          </p:cNvGraphicFramePr>
          <p:nvPr/>
        </p:nvGraphicFramePr>
        <p:xfrm>
          <a:off x="539552" y="1412776"/>
          <a:ext cx="3550748" cy="1871712"/>
        </p:xfrm>
        <a:graphic>
          <a:graphicData uri="http://schemas.openxmlformats.org/presentationml/2006/ole">
            <p:oleObj spid="_x0000_s56322" name="Equation" r:id="rId3" imgW="1638000" imgH="863280" progId="Equation.DSMT4">
              <p:embed/>
            </p:oleObj>
          </a:graphicData>
        </a:graphic>
      </p:graphicFrame>
      <p:cxnSp>
        <p:nvCxnSpPr>
          <p:cNvPr id="8" name="直接箭头连接符 7"/>
          <p:cNvCxnSpPr/>
          <p:nvPr/>
        </p:nvCxnSpPr>
        <p:spPr>
          <a:xfrm>
            <a:off x="4788024" y="4437112"/>
            <a:ext cx="3744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任意多边形 8"/>
          <p:cNvSpPr/>
          <p:nvPr/>
        </p:nvSpPr>
        <p:spPr>
          <a:xfrm>
            <a:off x="5151120" y="2118360"/>
            <a:ext cx="2194560" cy="1854200"/>
          </a:xfrm>
          <a:custGeom>
            <a:avLst/>
            <a:gdLst>
              <a:gd name="connsiteX0" fmla="*/ 0 w 2194560"/>
              <a:gd name="connsiteY0" fmla="*/ 1813560 h 1854200"/>
              <a:gd name="connsiteX1" fmla="*/ 777240 w 2194560"/>
              <a:gd name="connsiteY1" fmla="*/ 1828800 h 1854200"/>
              <a:gd name="connsiteX2" fmla="*/ 899160 w 2194560"/>
              <a:gd name="connsiteY2" fmla="*/ 1813560 h 1854200"/>
              <a:gd name="connsiteX3" fmla="*/ 1310640 w 2194560"/>
              <a:gd name="connsiteY3" fmla="*/ 1584960 h 1854200"/>
              <a:gd name="connsiteX4" fmla="*/ 1661160 w 2194560"/>
              <a:gd name="connsiteY4" fmla="*/ 1127760 h 1854200"/>
              <a:gd name="connsiteX5" fmla="*/ 2194560 w 2194560"/>
              <a:gd name="connsiteY5" fmla="*/ 0 h 1854200"/>
              <a:gd name="connsiteX6" fmla="*/ 2194560 w 2194560"/>
              <a:gd name="connsiteY6" fmla="*/ 0 h 185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560" h="1854200">
                <a:moveTo>
                  <a:pt x="0" y="1813560"/>
                </a:moveTo>
                <a:lnTo>
                  <a:pt x="777240" y="1828800"/>
                </a:lnTo>
                <a:cubicBezTo>
                  <a:pt x="927100" y="1828800"/>
                  <a:pt x="810260" y="1854200"/>
                  <a:pt x="899160" y="1813560"/>
                </a:cubicBezTo>
                <a:cubicBezTo>
                  <a:pt x="988060" y="1772920"/>
                  <a:pt x="1183640" y="1699260"/>
                  <a:pt x="1310640" y="1584960"/>
                </a:cubicBezTo>
                <a:cubicBezTo>
                  <a:pt x="1437640" y="1470660"/>
                  <a:pt x="1513840" y="1391920"/>
                  <a:pt x="1661160" y="1127760"/>
                </a:cubicBezTo>
                <a:cubicBezTo>
                  <a:pt x="1808480" y="863600"/>
                  <a:pt x="2194560" y="0"/>
                  <a:pt x="2194560" y="0"/>
                </a:cubicBezTo>
                <a:lnTo>
                  <a:pt x="2194560" y="0"/>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0" name="对象 9"/>
          <p:cNvGraphicFramePr>
            <a:graphicFrameLocks noChangeAspect="1"/>
          </p:cNvGraphicFramePr>
          <p:nvPr/>
        </p:nvGraphicFramePr>
        <p:xfrm>
          <a:off x="7146925" y="1772815"/>
          <a:ext cx="497357" cy="300459"/>
        </p:xfrm>
        <a:graphic>
          <a:graphicData uri="http://schemas.openxmlformats.org/presentationml/2006/ole">
            <p:oleObj spid="_x0000_s56323" name="Equation" r:id="rId4" imgW="317160" imgH="164880" progId="Equation.DSMT4">
              <p:embed/>
            </p:oleObj>
          </a:graphicData>
        </a:graphic>
      </p:graphicFrame>
      <p:graphicFrame>
        <p:nvGraphicFramePr>
          <p:cNvPr id="11" name="Object 4"/>
          <p:cNvGraphicFramePr>
            <a:graphicFrameLocks noChangeAspect="1"/>
          </p:cNvGraphicFramePr>
          <p:nvPr/>
        </p:nvGraphicFramePr>
        <p:xfrm>
          <a:off x="7092280" y="2852936"/>
          <a:ext cx="913812" cy="443930"/>
        </p:xfrm>
        <a:graphic>
          <a:graphicData uri="http://schemas.openxmlformats.org/presentationml/2006/ole">
            <p:oleObj spid="_x0000_s56324" name="Equation" r:id="rId5" imgW="545760" imgH="228600" progId="Equation.DSMT4">
              <p:embed/>
            </p:oleObj>
          </a:graphicData>
        </a:graphic>
      </p:graphicFrame>
      <p:graphicFrame>
        <p:nvGraphicFramePr>
          <p:cNvPr id="12" name="Object 5"/>
          <p:cNvGraphicFramePr>
            <a:graphicFrameLocks noChangeAspect="1"/>
          </p:cNvGraphicFramePr>
          <p:nvPr/>
        </p:nvGraphicFramePr>
        <p:xfrm>
          <a:off x="5364088" y="2636913"/>
          <a:ext cx="918021" cy="445974"/>
        </p:xfrm>
        <a:graphic>
          <a:graphicData uri="http://schemas.openxmlformats.org/presentationml/2006/ole">
            <p:oleObj spid="_x0000_s56325" name="Equation" r:id="rId6" imgW="545760" imgH="228600" progId="Equation.DSMT4">
              <p:embed/>
            </p:oleObj>
          </a:graphicData>
        </a:graphic>
      </p:graphicFrame>
      <p:sp>
        <p:nvSpPr>
          <p:cNvPr id="13" name="TextBox 12"/>
          <p:cNvSpPr txBox="1"/>
          <p:nvPr/>
        </p:nvSpPr>
        <p:spPr>
          <a:xfrm>
            <a:off x="4499992" y="4365104"/>
            <a:ext cx="504056" cy="461665"/>
          </a:xfrm>
          <a:prstGeom prst="rect">
            <a:avLst/>
          </a:prstGeom>
          <a:noFill/>
        </p:spPr>
        <p:txBody>
          <a:bodyPr wrap="square" rtlCol="0">
            <a:spAutoFit/>
          </a:bodyPr>
          <a:lstStyle/>
          <a:p>
            <a:r>
              <a:rPr lang="en-US" altLang="zh-CN" sz="2400" b="1" dirty="0" smtClean="0"/>
              <a:t>0</a:t>
            </a:r>
            <a:endParaRPr lang="zh-CN" altLang="en-US" sz="2400" b="1" dirty="0"/>
          </a:p>
        </p:txBody>
      </p:sp>
      <p:sp>
        <p:nvSpPr>
          <p:cNvPr id="14" name="TextBox 13"/>
          <p:cNvSpPr txBox="1"/>
          <p:nvPr/>
        </p:nvSpPr>
        <p:spPr>
          <a:xfrm>
            <a:off x="8172400" y="4437112"/>
            <a:ext cx="504056" cy="461665"/>
          </a:xfrm>
          <a:prstGeom prst="rect">
            <a:avLst/>
          </a:prstGeom>
          <a:noFill/>
        </p:spPr>
        <p:txBody>
          <a:bodyPr wrap="square" rtlCol="0">
            <a:spAutoFit/>
          </a:bodyPr>
          <a:lstStyle/>
          <a:p>
            <a:r>
              <a:rPr lang="en-US" altLang="zh-CN" sz="2400" b="1" dirty="0" smtClean="0"/>
              <a:t>y</a:t>
            </a:r>
            <a:endParaRPr lang="zh-CN" altLang="en-US" sz="2400" b="1" dirty="0"/>
          </a:p>
        </p:txBody>
      </p:sp>
      <p:cxnSp>
        <p:nvCxnSpPr>
          <p:cNvPr id="15" name="直接箭头连接符 14"/>
          <p:cNvCxnSpPr/>
          <p:nvPr/>
        </p:nvCxnSpPr>
        <p:spPr>
          <a:xfrm flipH="1" flipV="1">
            <a:off x="4788024" y="1700808"/>
            <a:ext cx="8384" cy="27446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724128" y="2132856"/>
            <a:ext cx="2016224" cy="216024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56326" name="Object 6"/>
          <p:cNvGraphicFramePr>
            <a:graphicFrameLocks noChangeAspect="1"/>
          </p:cNvGraphicFramePr>
          <p:nvPr/>
        </p:nvGraphicFramePr>
        <p:xfrm>
          <a:off x="6372200" y="3704158"/>
          <a:ext cx="792088" cy="384796"/>
        </p:xfrm>
        <a:graphic>
          <a:graphicData uri="http://schemas.openxmlformats.org/presentationml/2006/ole">
            <p:oleObj spid="_x0000_s56326" name="Equation" r:id="rId7" imgW="545760" imgH="228600" progId="Equation.DSMT4">
              <p:embed/>
            </p:oleObj>
          </a:graphicData>
        </a:graphic>
      </p:graphicFrame>
      <p:graphicFrame>
        <p:nvGraphicFramePr>
          <p:cNvPr id="56327" name="Object 7"/>
          <p:cNvGraphicFramePr>
            <a:graphicFrameLocks noChangeAspect="1"/>
          </p:cNvGraphicFramePr>
          <p:nvPr/>
        </p:nvGraphicFramePr>
        <p:xfrm>
          <a:off x="6156177" y="2191989"/>
          <a:ext cx="792088" cy="384796"/>
        </p:xfrm>
        <a:graphic>
          <a:graphicData uri="http://schemas.openxmlformats.org/presentationml/2006/ole">
            <p:oleObj spid="_x0000_s56327" name="Equation" r:id="rId8" imgW="545760" imgH="228600" progId="Equation.DSMT4">
              <p:embed/>
            </p:oleObj>
          </a:graphicData>
        </a:graphic>
      </p:graphicFrame>
      <p:graphicFrame>
        <p:nvGraphicFramePr>
          <p:cNvPr id="56328" name="Object 8"/>
          <p:cNvGraphicFramePr>
            <a:graphicFrameLocks noChangeAspect="1"/>
          </p:cNvGraphicFramePr>
          <p:nvPr/>
        </p:nvGraphicFramePr>
        <p:xfrm>
          <a:off x="5508104" y="2996952"/>
          <a:ext cx="627062" cy="304800"/>
        </p:xfrm>
        <a:graphic>
          <a:graphicData uri="http://schemas.openxmlformats.org/presentationml/2006/ole">
            <p:oleObj spid="_x0000_s56328" name="Equation" r:id="rId9" imgW="368280" imgH="177480" progId="Equation.DSMT4">
              <p:embed/>
            </p:oleObj>
          </a:graphicData>
        </a:graphic>
      </p:graphicFrame>
      <p:graphicFrame>
        <p:nvGraphicFramePr>
          <p:cNvPr id="56329" name="Object 9"/>
          <p:cNvGraphicFramePr>
            <a:graphicFrameLocks noChangeAspect="1"/>
          </p:cNvGraphicFramePr>
          <p:nvPr/>
        </p:nvGraphicFramePr>
        <p:xfrm>
          <a:off x="6516216" y="4005064"/>
          <a:ext cx="627063" cy="304800"/>
        </p:xfrm>
        <a:graphic>
          <a:graphicData uri="http://schemas.openxmlformats.org/presentationml/2006/ole">
            <p:oleObj spid="_x0000_s56329" name="Equation" r:id="rId10" imgW="368280" imgH="177480" progId="Equation.DSMT4">
              <p:embed/>
            </p:oleObj>
          </a:graphicData>
        </a:graphic>
      </p:graphicFrame>
      <p:graphicFrame>
        <p:nvGraphicFramePr>
          <p:cNvPr id="56330" name="Object 10"/>
          <p:cNvGraphicFramePr>
            <a:graphicFrameLocks noChangeAspect="1"/>
          </p:cNvGraphicFramePr>
          <p:nvPr/>
        </p:nvGraphicFramePr>
        <p:xfrm>
          <a:off x="7308304" y="3212976"/>
          <a:ext cx="627063" cy="303213"/>
        </p:xfrm>
        <a:graphic>
          <a:graphicData uri="http://schemas.openxmlformats.org/presentationml/2006/ole">
            <p:oleObj spid="_x0000_s56330" name="Equation" r:id="rId11" imgW="368280" imgH="177480" progId="Equation.DSMT4">
              <p:embed/>
            </p:oleObj>
          </a:graphicData>
        </a:graphic>
      </p:graphicFrame>
      <p:graphicFrame>
        <p:nvGraphicFramePr>
          <p:cNvPr id="56331" name="Object 11"/>
          <p:cNvGraphicFramePr>
            <a:graphicFrameLocks noChangeAspect="1"/>
          </p:cNvGraphicFramePr>
          <p:nvPr/>
        </p:nvGraphicFramePr>
        <p:xfrm>
          <a:off x="6300192" y="2492896"/>
          <a:ext cx="627063" cy="303212"/>
        </p:xfrm>
        <a:graphic>
          <a:graphicData uri="http://schemas.openxmlformats.org/presentationml/2006/ole">
            <p:oleObj spid="_x0000_s56331" name="Equation" r:id="rId12" imgW="368280" imgH="177480" progId="Equation.DSMT4">
              <p:embed/>
            </p:oleObj>
          </a:graphicData>
        </a:graphic>
      </p:graphicFrame>
      <p:sp>
        <p:nvSpPr>
          <p:cNvPr id="27" name="TextBox 26"/>
          <p:cNvSpPr txBox="1"/>
          <p:nvPr/>
        </p:nvSpPr>
        <p:spPr>
          <a:xfrm>
            <a:off x="4499992" y="1484784"/>
            <a:ext cx="504056" cy="461665"/>
          </a:xfrm>
          <a:prstGeom prst="rect">
            <a:avLst/>
          </a:prstGeom>
          <a:noFill/>
        </p:spPr>
        <p:txBody>
          <a:bodyPr wrap="square" rtlCol="0">
            <a:spAutoFit/>
          </a:bodyPr>
          <a:lstStyle/>
          <a:p>
            <a:r>
              <a:rPr lang="en-US" altLang="zh-CN" sz="2400" b="1" dirty="0" smtClean="0"/>
              <a:t>r</a:t>
            </a:r>
            <a:endParaRPr lang="zh-CN" altLang="en-US" sz="2400" b="1" dirty="0"/>
          </a:p>
        </p:txBody>
      </p:sp>
      <p:sp>
        <p:nvSpPr>
          <p:cNvPr id="28" name="TextBox 27"/>
          <p:cNvSpPr txBox="1"/>
          <p:nvPr/>
        </p:nvSpPr>
        <p:spPr>
          <a:xfrm>
            <a:off x="6804247" y="2996952"/>
            <a:ext cx="288033" cy="461665"/>
          </a:xfrm>
          <a:prstGeom prst="rect">
            <a:avLst/>
          </a:prstGeom>
          <a:noFill/>
        </p:spPr>
        <p:txBody>
          <a:bodyPr wrap="square" rtlCol="0">
            <a:spAutoFit/>
          </a:bodyPr>
          <a:lstStyle/>
          <a:p>
            <a:r>
              <a:rPr lang="en-US" altLang="zh-CN" sz="2400" b="1" dirty="0" smtClean="0"/>
              <a:t>E</a:t>
            </a:r>
            <a:endParaRPr lang="zh-CN" altLang="en-US" sz="2400" b="1" dirty="0"/>
          </a:p>
        </p:txBody>
      </p:sp>
      <p:cxnSp>
        <p:nvCxnSpPr>
          <p:cNvPr id="30" name="直接连接符 29"/>
          <p:cNvCxnSpPr/>
          <p:nvPr/>
        </p:nvCxnSpPr>
        <p:spPr>
          <a:xfrm flipV="1">
            <a:off x="6804248" y="3284984"/>
            <a:ext cx="0" cy="108012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1" name="直接连接符 30"/>
          <p:cNvCxnSpPr/>
          <p:nvPr/>
        </p:nvCxnSpPr>
        <p:spPr>
          <a:xfrm>
            <a:off x="4788024" y="3284984"/>
            <a:ext cx="1952600" cy="8384"/>
          </a:xfrm>
          <a:prstGeom prst="line">
            <a:avLst/>
          </a:prstGeom>
          <a:ln>
            <a:prstDash val="dash"/>
          </a:ln>
        </p:spPr>
        <p:style>
          <a:lnRef idx="1">
            <a:schemeClr val="accent2"/>
          </a:lnRef>
          <a:fillRef idx="0">
            <a:schemeClr val="accent2"/>
          </a:fillRef>
          <a:effectRef idx="0">
            <a:schemeClr val="accent2"/>
          </a:effectRef>
          <a:fontRef idx="minor">
            <a:schemeClr val="tx1"/>
          </a:fontRef>
        </p:style>
      </p:cxnSp>
      <p:graphicFrame>
        <p:nvGraphicFramePr>
          <p:cNvPr id="56332" name="Object 12"/>
          <p:cNvGraphicFramePr>
            <a:graphicFrameLocks noChangeAspect="1"/>
          </p:cNvGraphicFramePr>
          <p:nvPr/>
        </p:nvGraphicFramePr>
        <p:xfrm>
          <a:off x="5508104" y="1844824"/>
          <a:ext cx="298450" cy="300038"/>
        </p:xfrm>
        <a:graphic>
          <a:graphicData uri="http://schemas.openxmlformats.org/presentationml/2006/ole">
            <p:oleObj spid="_x0000_s56332" name="Equation" r:id="rId13" imgW="190440" imgH="164880" progId="Equation.DSMT4">
              <p:embed/>
            </p:oleObj>
          </a:graphicData>
        </a:graphic>
      </p:graphicFrame>
      <p:graphicFrame>
        <p:nvGraphicFramePr>
          <p:cNvPr id="56333" name="Object 13"/>
          <p:cNvGraphicFramePr>
            <a:graphicFrameLocks noChangeAspect="1"/>
          </p:cNvGraphicFramePr>
          <p:nvPr/>
        </p:nvGraphicFramePr>
        <p:xfrm>
          <a:off x="6588224" y="4293096"/>
          <a:ext cx="385539" cy="623526"/>
        </p:xfrm>
        <a:graphic>
          <a:graphicData uri="http://schemas.openxmlformats.org/presentationml/2006/ole">
            <p:oleObj spid="_x0000_s56333" name="Equation" r:id="rId14" imgW="164880" imgH="228600" progId="Equation.DSMT4">
              <p:embed/>
            </p:oleObj>
          </a:graphicData>
        </a:graphic>
      </p:graphicFrame>
      <p:graphicFrame>
        <p:nvGraphicFramePr>
          <p:cNvPr id="56334" name="Object 14"/>
          <p:cNvGraphicFramePr>
            <a:graphicFrameLocks noChangeAspect="1"/>
          </p:cNvGraphicFramePr>
          <p:nvPr/>
        </p:nvGraphicFramePr>
        <p:xfrm>
          <a:off x="4441825" y="2997200"/>
          <a:ext cx="357188" cy="623888"/>
        </p:xfrm>
        <a:graphic>
          <a:graphicData uri="http://schemas.openxmlformats.org/presentationml/2006/ole">
            <p:oleObj spid="_x0000_s56334" name="Equation" r:id="rId15" imgW="152280" imgH="228600" progId="Equation.DSMT4">
              <p:embed/>
            </p:oleObj>
          </a:graphicData>
        </a:graphic>
      </p:graphicFrame>
      <p:sp>
        <p:nvSpPr>
          <p:cNvPr id="39" name="TextBox 38"/>
          <p:cNvSpPr txBox="1"/>
          <p:nvPr/>
        </p:nvSpPr>
        <p:spPr>
          <a:xfrm>
            <a:off x="6588224" y="2708920"/>
            <a:ext cx="504056" cy="461665"/>
          </a:xfrm>
          <a:prstGeom prst="rect">
            <a:avLst/>
          </a:prstGeom>
          <a:noFill/>
        </p:spPr>
        <p:txBody>
          <a:bodyPr wrap="square" rtlCol="0">
            <a:spAutoFit/>
          </a:bodyPr>
          <a:lstStyle/>
          <a:p>
            <a:r>
              <a:rPr lang="en-US" altLang="zh-CN" sz="2400" b="1" dirty="0" smtClean="0">
                <a:solidFill>
                  <a:srgbClr val="FF0000"/>
                </a:solidFill>
              </a:rPr>
              <a:t>1</a:t>
            </a:r>
            <a:endParaRPr lang="zh-CN" altLang="en-US" sz="2400" b="1" dirty="0">
              <a:solidFill>
                <a:srgbClr val="FF0000"/>
              </a:solidFill>
            </a:endParaRPr>
          </a:p>
        </p:txBody>
      </p:sp>
      <p:sp>
        <p:nvSpPr>
          <p:cNvPr id="40" name="矩形 39"/>
          <p:cNvSpPr/>
          <p:nvPr/>
        </p:nvSpPr>
        <p:spPr>
          <a:xfrm>
            <a:off x="7020272" y="3140968"/>
            <a:ext cx="360040" cy="369332"/>
          </a:xfrm>
          <a:prstGeom prst="rect">
            <a:avLst/>
          </a:prstGeom>
        </p:spPr>
        <p:txBody>
          <a:bodyPr wrap="square">
            <a:spAutoFit/>
          </a:bodyPr>
          <a:lstStyle/>
          <a:p>
            <a:r>
              <a:rPr lang="en-US" altLang="zh-CN" b="1" dirty="0" smtClean="0">
                <a:solidFill>
                  <a:srgbClr val="FF0000"/>
                </a:solidFill>
              </a:rPr>
              <a:t>2</a:t>
            </a:r>
            <a:endParaRPr lang="zh-CN" altLang="en-US" b="1" dirty="0">
              <a:solidFill>
                <a:srgbClr val="FF0000"/>
              </a:solidFill>
            </a:endParaRPr>
          </a:p>
        </p:txBody>
      </p:sp>
      <p:sp>
        <p:nvSpPr>
          <p:cNvPr id="41" name="矩形 40"/>
          <p:cNvSpPr/>
          <p:nvPr/>
        </p:nvSpPr>
        <p:spPr>
          <a:xfrm>
            <a:off x="6660232" y="3429000"/>
            <a:ext cx="301686" cy="369332"/>
          </a:xfrm>
          <a:prstGeom prst="rect">
            <a:avLst/>
          </a:prstGeom>
        </p:spPr>
        <p:txBody>
          <a:bodyPr wrap="none">
            <a:spAutoFit/>
          </a:bodyPr>
          <a:lstStyle/>
          <a:p>
            <a:r>
              <a:rPr lang="en-US" altLang="zh-CN" b="1" dirty="0" smtClean="0">
                <a:solidFill>
                  <a:srgbClr val="FF0000"/>
                </a:solidFill>
              </a:rPr>
              <a:t>3</a:t>
            </a:r>
            <a:endParaRPr lang="zh-CN" altLang="en-US" b="1" dirty="0">
              <a:solidFill>
                <a:srgbClr val="FF0000"/>
              </a:solidFill>
            </a:endParaRPr>
          </a:p>
        </p:txBody>
      </p:sp>
      <p:sp>
        <p:nvSpPr>
          <p:cNvPr id="42" name="矩形 41"/>
          <p:cNvSpPr/>
          <p:nvPr/>
        </p:nvSpPr>
        <p:spPr>
          <a:xfrm>
            <a:off x="6300192" y="3140968"/>
            <a:ext cx="366867" cy="369332"/>
          </a:xfrm>
          <a:prstGeom prst="rect">
            <a:avLst/>
          </a:prstGeom>
        </p:spPr>
        <p:txBody>
          <a:bodyPr wrap="square">
            <a:spAutoFit/>
          </a:bodyPr>
          <a:lstStyle/>
          <a:p>
            <a:r>
              <a:rPr lang="en-US" altLang="zh-CN" b="1" dirty="0" smtClean="0">
                <a:solidFill>
                  <a:srgbClr val="FF0000"/>
                </a:solidFill>
              </a:rPr>
              <a:t>4</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3.5</a:t>
            </a:r>
            <a:r>
              <a:rPr lang="zh-CN" altLang="en-US" sz="3600" dirty="0" smtClean="0"/>
              <a:t>产品市场与货币市场共同均衡</a:t>
            </a:r>
            <a:r>
              <a:rPr lang="en-US" altLang="zh-CN" sz="3600" dirty="0" smtClean="0"/>
              <a:t>IS-LM</a:t>
            </a:r>
            <a:r>
              <a:rPr lang="zh-CN" altLang="en-US" sz="3600" dirty="0" smtClean="0"/>
              <a:t>分析</a:t>
            </a:r>
            <a:endParaRPr lang="zh-CN" altLang="en-US" sz="3600" dirty="0"/>
          </a:p>
        </p:txBody>
      </p:sp>
      <p:sp>
        <p:nvSpPr>
          <p:cNvPr id="3" name="内容占位符 2"/>
          <p:cNvSpPr>
            <a:spLocks noGrp="1"/>
          </p:cNvSpPr>
          <p:nvPr>
            <p:ph idx="1"/>
          </p:nvPr>
        </p:nvSpPr>
        <p:spPr/>
        <p:txBody>
          <a:bodyPr/>
          <a:lstStyle/>
          <a:p>
            <a:r>
              <a:rPr lang="zh-CN" altLang="en-US" dirty="0" smtClean="0"/>
              <a:t>一、均衡收入和利率的变动</a:t>
            </a:r>
            <a:endParaRPr lang="en-US" altLang="zh-CN" dirty="0" smtClean="0"/>
          </a:p>
          <a:p>
            <a:r>
              <a:rPr lang="zh-CN" altLang="en-US" dirty="0" smtClean="0"/>
              <a:t>（</a:t>
            </a:r>
            <a:r>
              <a:rPr lang="en-US" altLang="zh-CN" dirty="0" smtClean="0"/>
              <a:t>1</a:t>
            </a:r>
            <a:r>
              <a:rPr lang="zh-CN" altLang="en-US" dirty="0" smtClean="0"/>
              <a:t>）</a:t>
            </a:r>
            <a:r>
              <a:rPr lang="en-US" altLang="zh-CN" dirty="0" smtClean="0"/>
              <a:t>IS</a:t>
            </a:r>
            <a:r>
              <a:rPr lang="zh-CN" altLang="en-US" dirty="0" smtClean="0"/>
              <a:t>曲线的移动：</a:t>
            </a:r>
            <a:endParaRPr lang="en-US" altLang="zh-CN" dirty="0" smtClean="0"/>
          </a:p>
          <a:p>
            <a:endParaRPr lang="en-US" altLang="zh-CN" dirty="0" smtClean="0"/>
          </a:p>
          <a:p>
            <a:endParaRPr lang="en-US" altLang="zh-CN" dirty="0" smtClean="0"/>
          </a:p>
          <a:p>
            <a:endParaRPr lang="en-US" altLang="zh-CN" dirty="0" smtClean="0"/>
          </a:p>
          <a:p>
            <a:r>
              <a:rPr lang="zh-CN" altLang="en-US" dirty="0" smtClean="0"/>
              <a:t>（</a:t>
            </a:r>
            <a:r>
              <a:rPr lang="en-US" altLang="zh-CN" dirty="0" smtClean="0"/>
              <a:t>2</a:t>
            </a:r>
            <a:r>
              <a:rPr lang="zh-CN" altLang="en-US" dirty="0" smtClean="0"/>
              <a:t>）</a:t>
            </a:r>
            <a:r>
              <a:rPr lang="en-US" altLang="zh-CN" dirty="0" smtClean="0"/>
              <a:t>LM</a:t>
            </a:r>
            <a:r>
              <a:rPr lang="zh-CN" altLang="en-US" dirty="0" smtClean="0"/>
              <a:t>曲线的移动</a:t>
            </a:r>
            <a:endParaRPr lang="en-US" altLang="zh-CN" dirty="0" smtClean="0"/>
          </a:p>
          <a:p>
            <a:r>
              <a:rPr lang="zh-CN" altLang="en-US" dirty="0" smtClean="0"/>
              <a:t>（</a:t>
            </a:r>
            <a:r>
              <a:rPr lang="en-US" altLang="zh-CN" dirty="0" smtClean="0"/>
              <a:t>3</a:t>
            </a:r>
            <a:r>
              <a:rPr lang="zh-CN" altLang="en-US" dirty="0" smtClean="0"/>
              <a:t>）</a:t>
            </a:r>
            <a:r>
              <a:rPr lang="en-US" altLang="zh-CN" dirty="0" smtClean="0"/>
              <a:t>IS</a:t>
            </a:r>
            <a:r>
              <a:rPr lang="zh-CN" altLang="en-US" dirty="0" smtClean="0"/>
              <a:t>、</a:t>
            </a:r>
            <a:r>
              <a:rPr lang="en-US" altLang="zh-CN" dirty="0" smtClean="0"/>
              <a:t>LM</a:t>
            </a:r>
            <a:r>
              <a:rPr lang="zh-CN" altLang="en-US" dirty="0" smtClean="0"/>
              <a:t>的共同移动</a:t>
            </a:r>
            <a:endParaRPr lang="en-US" altLang="zh-CN"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0531D451-A954-49CE-BC61-03926EA36DA1}"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36</a:t>
            </a:fld>
            <a:endParaRPr lang="zh-CN" altLang="en-US" dirty="0"/>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cxnSp>
        <p:nvCxnSpPr>
          <p:cNvPr id="8" name="直接箭头连接符 7"/>
          <p:cNvCxnSpPr/>
          <p:nvPr/>
        </p:nvCxnSpPr>
        <p:spPr>
          <a:xfrm>
            <a:off x="4788024" y="4437112"/>
            <a:ext cx="3744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任意多边形 8"/>
          <p:cNvSpPr/>
          <p:nvPr/>
        </p:nvSpPr>
        <p:spPr>
          <a:xfrm>
            <a:off x="5151120" y="2118360"/>
            <a:ext cx="2194560" cy="1854200"/>
          </a:xfrm>
          <a:custGeom>
            <a:avLst/>
            <a:gdLst>
              <a:gd name="connsiteX0" fmla="*/ 0 w 2194560"/>
              <a:gd name="connsiteY0" fmla="*/ 1813560 h 1854200"/>
              <a:gd name="connsiteX1" fmla="*/ 777240 w 2194560"/>
              <a:gd name="connsiteY1" fmla="*/ 1828800 h 1854200"/>
              <a:gd name="connsiteX2" fmla="*/ 899160 w 2194560"/>
              <a:gd name="connsiteY2" fmla="*/ 1813560 h 1854200"/>
              <a:gd name="connsiteX3" fmla="*/ 1310640 w 2194560"/>
              <a:gd name="connsiteY3" fmla="*/ 1584960 h 1854200"/>
              <a:gd name="connsiteX4" fmla="*/ 1661160 w 2194560"/>
              <a:gd name="connsiteY4" fmla="*/ 1127760 h 1854200"/>
              <a:gd name="connsiteX5" fmla="*/ 2194560 w 2194560"/>
              <a:gd name="connsiteY5" fmla="*/ 0 h 1854200"/>
              <a:gd name="connsiteX6" fmla="*/ 2194560 w 2194560"/>
              <a:gd name="connsiteY6" fmla="*/ 0 h 185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560" h="1854200">
                <a:moveTo>
                  <a:pt x="0" y="1813560"/>
                </a:moveTo>
                <a:lnTo>
                  <a:pt x="777240" y="1828800"/>
                </a:lnTo>
                <a:cubicBezTo>
                  <a:pt x="927100" y="1828800"/>
                  <a:pt x="810260" y="1854200"/>
                  <a:pt x="899160" y="1813560"/>
                </a:cubicBezTo>
                <a:cubicBezTo>
                  <a:pt x="988060" y="1772920"/>
                  <a:pt x="1183640" y="1699260"/>
                  <a:pt x="1310640" y="1584960"/>
                </a:cubicBezTo>
                <a:cubicBezTo>
                  <a:pt x="1437640" y="1470660"/>
                  <a:pt x="1513840" y="1391920"/>
                  <a:pt x="1661160" y="1127760"/>
                </a:cubicBezTo>
                <a:cubicBezTo>
                  <a:pt x="1808480" y="863600"/>
                  <a:pt x="2194560" y="0"/>
                  <a:pt x="2194560" y="0"/>
                </a:cubicBezTo>
                <a:lnTo>
                  <a:pt x="2194560" y="0"/>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0" name="对象 9"/>
          <p:cNvGraphicFramePr>
            <a:graphicFrameLocks noChangeAspect="1"/>
          </p:cNvGraphicFramePr>
          <p:nvPr/>
        </p:nvGraphicFramePr>
        <p:xfrm>
          <a:off x="7146925" y="1772815"/>
          <a:ext cx="497357" cy="300459"/>
        </p:xfrm>
        <a:graphic>
          <a:graphicData uri="http://schemas.openxmlformats.org/presentationml/2006/ole">
            <p:oleObj spid="_x0000_s57347" name="Equation" r:id="rId3" imgW="317160" imgH="164880" progId="Equation.DSMT4">
              <p:embed/>
            </p:oleObj>
          </a:graphicData>
        </a:graphic>
      </p:graphicFrame>
      <p:graphicFrame>
        <p:nvGraphicFramePr>
          <p:cNvPr id="11" name="Object 4"/>
          <p:cNvGraphicFramePr>
            <a:graphicFrameLocks noChangeAspect="1"/>
          </p:cNvGraphicFramePr>
          <p:nvPr/>
        </p:nvGraphicFramePr>
        <p:xfrm>
          <a:off x="7092280" y="2852936"/>
          <a:ext cx="913812" cy="443930"/>
        </p:xfrm>
        <a:graphic>
          <a:graphicData uri="http://schemas.openxmlformats.org/presentationml/2006/ole">
            <p:oleObj spid="_x0000_s57348" name="Equation" r:id="rId4" imgW="545760" imgH="228600" progId="Equation.DSMT4">
              <p:embed/>
            </p:oleObj>
          </a:graphicData>
        </a:graphic>
      </p:graphicFrame>
      <p:graphicFrame>
        <p:nvGraphicFramePr>
          <p:cNvPr id="12" name="Object 5"/>
          <p:cNvGraphicFramePr>
            <a:graphicFrameLocks noChangeAspect="1"/>
          </p:cNvGraphicFramePr>
          <p:nvPr/>
        </p:nvGraphicFramePr>
        <p:xfrm>
          <a:off x="5364088" y="2636913"/>
          <a:ext cx="918021" cy="445974"/>
        </p:xfrm>
        <a:graphic>
          <a:graphicData uri="http://schemas.openxmlformats.org/presentationml/2006/ole">
            <p:oleObj spid="_x0000_s57349" name="Equation" r:id="rId5" imgW="545760" imgH="228600" progId="Equation.DSMT4">
              <p:embed/>
            </p:oleObj>
          </a:graphicData>
        </a:graphic>
      </p:graphicFrame>
      <p:sp>
        <p:nvSpPr>
          <p:cNvPr id="13" name="TextBox 12"/>
          <p:cNvSpPr txBox="1"/>
          <p:nvPr/>
        </p:nvSpPr>
        <p:spPr>
          <a:xfrm>
            <a:off x="4499992" y="4365104"/>
            <a:ext cx="504056" cy="461665"/>
          </a:xfrm>
          <a:prstGeom prst="rect">
            <a:avLst/>
          </a:prstGeom>
          <a:noFill/>
        </p:spPr>
        <p:txBody>
          <a:bodyPr wrap="square" rtlCol="0">
            <a:spAutoFit/>
          </a:bodyPr>
          <a:lstStyle/>
          <a:p>
            <a:r>
              <a:rPr lang="en-US" altLang="zh-CN" sz="2400" b="1" dirty="0" smtClean="0"/>
              <a:t>0</a:t>
            </a:r>
            <a:endParaRPr lang="zh-CN" altLang="en-US" sz="2400" b="1" dirty="0"/>
          </a:p>
        </p:txBody>
      </p:sp>
      <p:sp>
        <p:nvSpPr>
          <p:cNvPr id="14" name="TextBox 13"/>
          <p:cNvSpPr txBox="1"/>
          <p:nvPr/>
        </p:nvSpPr>
        <p:spPr>
          <a:xfrm>
            <a:off x="8172400" y="4437112"/>
            <a:ext cx="504056" cy="461665"/>
          </a:xfrm>
          <a:prstGeom prst="rect">
            <a:avLst/>
          </a:prstGeom>
          <a:noFill/>
        </p:spPr>
        <p:txBody>
          <a:bodyPr wrap="square" rtlCol="0">
            <a:spAutoFit/>
          </a:bodyPr>
          <a:lstStyle/>
          <a:p>
            <a:r>
              <a:rPr lang="en-US" altLang="zh-CN" sz="2400" b="1" dirty="0" smtClean="0"/>
              <a:t>y</a:t>
            </a:r>
            <a:endParaRPr lang="zh-CN" altLang="en-US" sz="2400" b="1" dirty="0"/>
          </a:p>
        </p:txBody>
      </p:sp>
      <p:cxnSp>
        <p:nvCxnSpPr>
          <p:cNvPr id="15" name="直接箭头连接符 14"/>
          <p:cNvCxnSpPr/>
          <p:nvPr/>
        </p:nvCxnSpPr>
        <p:spPr>
          <a:xfrm flipH="1" flipV="1">
            <a:off x="4788024" y="1700808"/>
            <a:ext cx="8384" cy="27446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724128" y="2132856"/>
            <a:ext cx="2016224" cy="216024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56326" name="Object 6"/>
          <p:cNvGraphicFramePr>
            <a:graphicFrameLocks noChangeAspect="1"/>
          </p:cNvGraphicFramePr>
          <p:nvPr/>
        </p:nvGraphicFramePr>
        <p:xfrm>
          <a:off x="6372200" y="3704158"/>
          <a:ext cx="792088" cy="384796"/>
        </p:xfrm>
        <a:graphic>
          <a:graphicData uri="http://schemas.openxmlformats.org/presentationml/2006/ole">
            <p:oleObj spid="_x0000_s57350" name="Equation" r:id="rId6" imgW="545760" imgH="228600" progId="Equation.DSMT4">
              <p:embed/>
            </p:oleObj>
          </a:graphicData>
        </a:graphic>
      </p:graphicFrame>
      <p:graphicFrame>
        <p:nvGraphicFramePr>
          <p:cNvPr id="56327" name="Object 7"/>
          <p:cNvGraphicFramePr>
            <a:graphicFrameLocks noChangeAspect="1"/>
          </p:cNvGraphicFramePr>
          <p:nvPr/>
        </p:nvGraphicFramePr>
        <p:xfrm>
          <a:off x="6156177" y="2191989"/>
          <a:ext cx="792088" cy="384796"/>
        </p:xfrm>
        <a:graphic>
          <a:graphicData uri="http://schemas.openxmlformats.org/presentationml/2006/ole">
            <p:oleObj spid="_x0000_s57351" name="Equation" r:id="rId7" imgW="545760" imgH="228600" progId="Equation.DSMT4">
              <p:embed/>
            </p:oleObj>
          </a:graphicData>
        </a:graphic>
      </p:graphicFrame>
      <p:graphicFrame>
        <p:nvGraphicFramePr>
          <p:cNvPr id="56328" name="Object 8"/>
          <p:cNvGraphicFramePr>
            <a:graphicFrameLocks noChangeAspect="1"/>
          </p:cNvGraphicFramePr>
          <p:nvPr/>
        </p:nvGraphicFramePr>
        <p:xfrm>
          <a:off x="5508104" y="2996952"/>
          <a:ext cx="627062" cy="304800"/>
        </p:xfrm>
        <a:graphic>
          <a:graphicData uri="http://schemas.openxmlformats.org/presentationml/2006/ole">
            <p:oleObj spid="_x0000_s57352" name="Equation" r:id="rId8" imgW="368280" imgH="177480" progId="Equation.DSMT4">
              <p:embed/>
            </p:oleObj>
          </a:graphicData>
        </a:graphic>
      </p:graphicFrame>
      <p:graphicFrame>
        <p:nvGraphicFramePr>
          <p:cNvPr id="56329" name="Object 9"/>
          <p:cNvGraphicFramePr>
            <a:graphicFrameLocks noChangeAspect="1"/>
          </p:cNvGraphicFramePr>
          <p:nvPr/>
        </p:nvGraphicFramePr>
        <p:xfrm>
          <a:off x="6516216" y="4005064"/>
          <a:ext cx="627063" cy="304800"/>
        </p:xfrm>
        <a:graphic>
          <a:graphicData uri="http://schemas.openxmlformats.org/presentationml/2006/ole">
            <p:oleObj spid="_x0000_s57353" name="Equation" r:id="rId9" imgW="368280" imgH="177480" progId="Equation.DSMT4">
              <p:embed/>
            </p:oleObj>
          </a:graphicData>
        </a:graphic>
      </p:graphicFrame>
      <p:graphicFrame>
        <p:nvGraphicFramePr>
          <p:cNvPr id="56330" name="Object 10"/>
          <p:cNvGraphicFramePr>
            <a:graphicFrameLocks noChangeAspect="1"/>
          </p:cNvGraphicFramePr>
          <p:nvPr/>
        </p:nvGraphicFramePr>
        <p:xfrm>
          <a:off x="7308304" y="3212976"/>
          <a:ext cx="627063" cy="303213"/>
        </p:xfrm>
        <a:graphic>
          <a:graphicData uri="http://schemas.openxmlformats.org/presentationml/2006/ole">
            <p:oleObj spid="_x0000_s57354" name="Equation" r:id="rId10" imgW="368280" imgH="177480" progId="Equation.DSMT4">
              <p:embed/>
            </p:oleObj>
          </a:graphicData>
        </a:graphic>
      </p:graphicFrame>
      <p:graphicFrame>
        <p:nvGraphicFramePr>
          <p:cNvPr id="56331" name="Object 11"/>
          <p:cNvGraphicFramePr>
            <a:graphicFrameLocks noChangeAspect="1"/>
          </p:cNvGraphicFramePr>
          <p:nvPr/>
        </p:nvGraphicFramePr>
        <p:xfrm>
          <a:off x="6300192" y="2492896"/>
          <a:ext cx="627063" cy="303212"/>
        </p:xfrm>
        <a:graphic>
          <a:graphicData uri="http://schemas.openxmlformats.org/presentationml/2006/ole">
            <p:oleObj spid="_x0000_s57355" name="Equation" r:id="rId11" imgW="368280" imgH="177480" progId="Equation.DSMT4">
              <p:embed/>
            </p:oleObj>
          </a:graphicData>
        </a:graphic>
      </p:graphicFrame>
      <p:sp>
        <p:nvSpPr>
          <p:cNvPr id="27" name="TextBox 26"/>
          <p:cNvSpPr txBox="1"/>
          <p:nvPr/>
        </p:nvSpPr>
        <p:spPr>
          <a:xfrm>
            <a:off x="4499992" y="1484784"/>
            <a:ext cx="504056" cy="461665"/>
          </a:xfrm>
          <a:prstGeom prst="rect">
            <a:avLst/>
          </a:prstGeom>
          <a:noFill/>
        </p:spPr>
        <p:txBody>
          <a:bodyPr wrap="square" rtlCol="0">
            <a:spAutoFit/>
          </a:bodyPr>
          <a:lstStyle/>
          <a:p>
            <a:r>
              <a:rPr lang="en-US" altLang="zh-CN" sz="2400" b="1" dirty="0" smtClean="0"/>
              <a:t>r</a:t>
            </a:r>
            <a:endParaRPr lang="zh-CN" altLang="en-US" sz="2400" b="1" dirty="0"/>
          </a:p>
        </p:txBody>
      </p:sp>
      <p:sp>
        <p:nvSpPr>
          <p:cNvPr id="28" name="TextBox 27"/>
          <p:cNvSpPr txBox="1"/>
          <p:nvPr/>
        </p:nvSpPr>
        <p:spPr>
          <a:xfrm>
            <a:off x="6804247" y="2996952"/>
            <a:ext cx="288033" cy="461665"/>
          </a:xfrm>
          <a:prstGeom prst="rect">
            <a:avLst/>
          </a:prstGeom>
          <a:noFill/>
        </p:spPr>
        <p:txBody>
          <a:bodyPr wrap="square" rtlCol="0">
            <a:spAutoFit/>
          </a:bodyPr>
          <a:lstStyle/>
          <a:p>
            <a:r>
              <a:rPr lang="en-US" altLang="zh-CN" sz="2400" b="1" dirty="0" smtClean="0"/>
              <a:t>E</a:t>
            </a:r>
            <a:endParaRPr lang="zh-CN" altLang="en-US" sz="2400" b="1" dirty="0"/>
          </a:p>
        </p:txBody>
      </p:sp>
      <p:cxnSp>
        <p:nvCxnSpPr>
          <p:cNvPr id="30" name="直接连接符 29"/>
          <p:cNvCxnSpPr/>
          <p:nvPr/>
        </p:nvCxnSpPr>
        <p:spPr>
          <a:xfrm flipV="1">
            <a:off x="6804248" y="3284984"/>
            <a:ext cx="0" cy="108012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1" name="直接连接符 30"/>
          <p:cNvCxnSpPr/>
          <p:nvPr/>
        </p:nvCxnSpPr>
        <p:spPr>
          <a:xfrm>
            <a:off x="4788024" y="3284984"/>
            <a:ext cx="1952600" cy="8384"/>
          </a:xfrm>
          <a:prstGeom prst="line">
            <a:avLst/>
          </a:prstGeom>
          <a:ln>
            <a:prstDash val="dash"/>
          </a:ln>
        </p:spPr>
        <p:style>
          <a:lnRef idx="1">
            <a:schemeClr val="accent2"/>
          </a:lnRef>
          <a:fillRef idx="0">
            <a:schemeClr val="accent2"/>
          </a:fillRef>
          <a:effectRef idx="0">
            <a:schemeClr val="accent2"/>
          </a:effectRef>
          <a:fontRef idx="minor">
            <a:schemeClr val="tx1"/>
          </a:fontRef>
        </p:style>
      </p:cxnSp>
      <p:graphicFrame>
        <p:nvGraphicFramePr>
          <p:cNvPr id="56332" name="Object 12"/>
          <p:cNvGraphicFramePr>
            <a:graphicFrameLocks noChangeAspect="1"/>
          </p:cNvGraphicFramePr>
          <p:nvPr/>
        </p:nvGraphicFramePr>
        <p:xfrm>
          <a:off x="5508104" y="1844824"/>
          <a:ext cx="298450" cy="300038"/>
        </p:xfrm>
        <a:graphic>
          <a:graphicData uri="http://schemas.openxmlformats.org/presentationml/2006/ole">
            <p:oleObj spid="_x0000_s57356" name="Equation" r:id="rId12" imgW="190440" imgH="164880" progId="Equation.DSMT4">
              <p:embed/>
            </p:oleObj>
          </a:graphicData>
        </a:graphic>
      </p:graphicFrame>
      <p:graphicFrame>
        <p:nvGraphicFramePr>
          <p:cNvPr id="56333" name="Object 13"/>
          <p:cNvGraphicFramePr>
            <a:graphicFrameLocks noChangeAspect="1"/>
          </p:cNvGraphicFramePr>
          <p:nvPr/>
        </p:nvGraphicFramePr>
        <p:xfrm>
          <a:off x="6588224" y="4293096"/>
          <a:ext cx="385539" cy="623526"/>
        </p:xfrm>
        <a:graphic>
          <a:graphicData uri="http://schemas.openxmlformats.org/presentationml/2006/ole">
            <p:oleObj spid="_x0000_s57357" name="Equation" r:id="rId13" imgW="164880" imgH="228600" progId="Equation.DSMT4">
              <p:embed/>
            </p:oleObj>
          </a:graphicData>
        </a:graphic>
      </p:graphicFrame>
      <p:graphicFrame>
        <p:nvGraphicFramePr>
          <p:cNvPr id="56334" name="Object 14"/>
          <p:cNvGraphicFramePr>
            <a:graphicFrameLocks noChangeAspect="1"/>
          </p:cNvGraphicFramePr>
          <p:nvPr/>
        </p:nvGraphicFramePr>
        <p:xfrm>
          <a:off x="4441825" y="2997200"/>
          <a:ext cx="357188" cy="623888"/>
        </p:xfrm>
        <a:graphic>
          <a:graphicData uri="http://schemas.openxmlformats.org/presentationml/2006/ole">
            <p:oleObj spid="_x0000_s57358" name="Equation" r:id="rId14" imgW="152280" imgH="228600" progId="Equation.DSMT4">
              <p:embed/>
            </p:oleObj>
          </a:graphicData>
        </a:graphic>
      </p:graphicFrame>
      <p:sp>
        <p:nvSpPr>
          <p:cNvPr id="39" name="TextBox 38"/>
          <p:cNvSpPr txBox="1"/>
          <p:nvPr/>
        </p:nvSpPr>
        <p:spPr>
          <a:xfrm>
            <a:off x="6588224" y="2708920"/>
            <a:ext cx="504056" cy="461665"/>
          </a:xfrm>
          <a:prstGeom prst="rect">
            <a:avLst/>
          </a:prstGeom>
          <a:noFill/>
        </p:spPr>
        <p:txBody>
          <a:bodyPr wrap="square" rtlCol="0">
            <a:spAutoFit/>
          </a:bodyPr>
          <a:lstStyle/>
          <a:p>
            <a:r>
              <a:rPr lang="en-US" altLang="zh-CN" sz="2400" b="1" dirty="0" smtClean="0">
                <a:solidFill>
                  <a:srgbClr val="FF0000"/>
                </a:solidFill>
              </a:rPr>
              <a:t>1</a:t>
            </a:r>
            <a:endParaRPr lang="zh-CN" altLang="en-US" sz="2400" b="1" dirty="0">
              <a:solidFill>
                <a:srgbClr val="FF0000"/>
              </a:solidFill>
            </a:endParaRPr>
          </a:p>
        </p:txBody>
      </p:sp>
      <p:sp>
        <p:nvSpPr>
          <p:cNvPr id="40" name="矩形 39"/>
          <p:cNvSpPr/>
          <p:nvPr/>
        </p:nvSpPr>
        <p:spPr>
          <a:xfrm>
            <a:off x="7020272" y="3140968"/>
            <a:ext cx="360040" cy="369332"/>
          </a:xfrm>
          <a:prstGeom prst="rect">
            <a:avLst/>
          </a:prstGeom>
        </p:spPr>
        <p:txBody>
          <a:bodyPr wrap="square">
            <a:spAutoFit/>
          </a:bodyPr>
          <a:lstStyle/>
          <a:p>
            <a:r>
              <a:rPr lang="en-US" altLang="zh-CN" b="1" dirty="0" smtClean="0">
                <a:solidFill>
                  <a:srgbClr val="FF0000"/>
                </a:solidFill>
              </a:rPr>
              <a:t>2</a:t>
            </a:r>
            <a:endParaRPr lang="zh-CN" altLang="en-US" b="1" dirty="0">
              <a:solidFill>
                <a:srgbClr val="FF0000"/>
              </a:solidFill>
            </a:endParaRPr>
          </a:p>
        </p:txBody>
      </p:sp>
      <p:sp>
        <p:nvSpPr>
          <p:cNvPr id="41" name="矩形 40"/>
          <p:cNvSpPr/>
          <p:nvPr/>
        </p:nvSpPr>
        <p:spPr>
          <a:xfrm>
            <a:off x="6660232" y="3429000"/>
            <a:ext cx="301686" cy="369332"/>
          </a:xfrm>
          <a:prstGeom prst="rect">
            <a:avLst/>
          </a:prstGeom>
        </p:spPr>
        <p:txBody>
          <a:bodyPr wrap="none">
            <a:spAutoFit/>
          </a:bodyPr>
          <a:lstStyle/>
          <a:p>
            <a:r>
              <a:rPr lang="en-US" altLang="zh-CN" b="1" dirty="0" smtClean="0">
                <a:solidFill>
                  <a:srgbClr val="FF0000"/>
                </a:solidFill>
              </a:rPr>
              <a:t>3</a:t>
            </a:r>
            <a:endParaRPr lang="zh-CN" altLang="en-US" b="1" dirty="0">
              <a:solidFill>
                <a:srgbClr val="FF0000"/>
              </a:solidFill>
            </a:endParaRPr>
          </a:p>
        </p:txBody>
      </p:sp>
      <p:sp>
        <p:nvSpPr>
          <p:cNvPr id="42" name="矩形 41"/>
          <p:cNvSpPr/>
          <p:nvPr/>
        </p:nvSpPr>
        <p:spPr>
          <a:xfrm>
            <a:off x="6300192" y="3140968"/>
            <a:ext cx="366867" cy="369332"/>
          </a:xfrm>
          <a:prstGeom prst="rect">
            <a:avLst/>
          </a:prstGeom>
        </p:spPr>
        <p:txBody>
          <a:bodyPr wrap="square">
            <a:spAutoFit/>
          </a:bodyPr>
          <a:lstStyle/>
          <a:p>
            <a:r>
              <a:rPr lang="en-US" altLang="zh-CN" b="1" dirty="0" smtClean="0">
                <a:solidFill>
                  <a:srgbClr val="FF0000"/>
                </a:solidFill>
              </a:rPr>
              <a:t>4</a:t>
            </a:r>
            <a:endParaRPr lang="zh-CN" altLang="en-US" b="1" dirty="0">
              <a:solidFill>
                <a:srgbClr val="FF0000"/>
              </a:solidFill>
            </a:endParaRPr>
          </a:p>
        </p:txBody>
      </p:sp>
      <p:graphicFrame>
        <p:nvGraphicFramePr>
          <p:cNvPr id="57359" name="Object 15"/>
          <p:cNvGraphicFramePr>
            <a:graphicFrameLocks noChangeAspect="1"/>
          </p:cNvGraphicFramePr>
          <p:nvPr/>
        </p:nvGraphicFramePr>
        <p:xfrm>
          <a:off x="395536" y="2060848"/>
          <a:ext cx="3551238" cy="1871663"/>
        </p:xfrm>
        <a:graphic>
          <a:graphicData uri="http://schemas.openxmlformats.org/presentationml/2006/ole">
            <p:oleObj spid="_x0000_s57359" name="Equation" r:id="rId15" imgW="1638000" imgH="863280" progId="Equation.DSMT4">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3.5</a:t>
            </a:r>
            <a:r>
              <a:rPr lang="zh-CN" altLang="en-US" sz="3600" dirty="0" smtClean="0"/>
              <a:t>产品市场与货币市场共同均衡</a:t>
            </a:r>
            <a:r>
              <a:rPr lang="en-US" altLang="zh-CN" sz="3600" dirty="0" smtClean="0"/>
              <a:t>IS-LM</a:t>
            </a:r>
            <a:r>
              <a:rPr lang="zh-CN" altLang="en-US" sz="3600" dirty="0" smtClean="0"/>
              <a:t>分析</a:t>
            </a:r>
            <a:endParaRPr lang="zh-CN" altLang="en-US" sz="3600" dirty="0"/>
          </a:p>
        </p:txBody>
      </p:sp>
      <p:sp>
        <p:nvSpPr>
          <p:cNvPr id="3" name="内容占位符 2"/>
          <p:cNvSpPr>
            <a:spLocks noGrp="1"/>
          </p:cNvSpPr>
          <p:nvPr>
            <p:ph idx="1"/>
          </p:nvPr>
        </p:nvSpPr>
        <p:spPr/>
        <p:txBody>
          <a:bodyPr>
            <a:normAutofit/>
          </a:bodyPr>
          <a:lstStyle/>
          <a:p>
            <a:r>
              <a:rPr lang="zh-CN" altLang="en-US" dirty="0" smtClean="0"/>
              <a:t>一、均衡收入和利率的变动</a:t>
            </a:r>
            <a:endParaRPr lang="en-US" altLang="zh-CN" dirty="0" smtClean="0"/>
          </a:p>
          <a:p>
            <a:r>
              <a:rPr lang="zh-CN" altLang="en-US" dirty="0" smtClean="0"/>
              <a:t>（</a:t>
            </a:r>
            <a:r>
              <a:rPr lang="en-US" altLang="zh-CN" dirty="0" smtClean="0"/>
              <a:t>1</a:t>
            </a:r>
            <a:r>
              <a:rPr lang="zh-CN" altLang="en-US" dirty="0" smtClean="0"/>
              <a:t>）</a:t>
            </a:r>
            <a:r>
              <a:rPr lang="en-US" altLang="zh-CN" dirty="0" smtClean="0"/>
              <a:t>IS</a:t>
            </a:r>
            <a:r>
              <a:rPr lang="zh-CN" altLang="en-US" dirty="0" smtClean="0"/>
              <a:t>曲线的移动：</a:t>
            </a:r>
            <a:endParaRPr lang="en-US" altLang="zh-CN" dirty="0" smtClean="0"/>
          </a:p>
          <a:p>
            <a:pPr lvl="1">
              <a:buFont typeface="Arial" pitchFamily="34" charset="0"/>
              <a:buChar char="•"/>
            </a:pPr>
            <a:r>
              <a:rPr lang="en-US" altLang="zh-CN" dirty="0" smtClean="0"/>
              <a:t>IS </a:t>
            </a:r>
            <a:r>
              <a:rPr lang="zh-CN" altLang="en-US" dirty="0" smtClean="0"/>
              <a:t>的形状影响：</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0531D451-A954-49CE-BC61-03926EA36DA1}"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37</a:t>
            </a:fld>
            <a:endParaRPr lang="zh-CN" altLang="en-US" dirty="0"/>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cxnSp>
        <p:nvCxnSpPr>
          <p:cNvPr id="8" name="直接箭头连接符 7"/>
          <p:cNvCxnSpPr/>
          <p:nvPr/>
        </p:nvCxnSpPr>
        <p:spPr>
          <a:xfrm>
            <a:off x="4788024" y="4437112"/>
            <a:ext cx="3744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任意多边形 8"/>
          <p:cNvSpPr/>
          <p:nvPr/>
        </p:nvSpPr>
        <p:spPr>
          <a:xfrm>
            <a:off x="5151120" y="2118360"/>
            <a:ext cx="2194560" cy="1854200"/>
          </a:xfrm>
          <a:custGeom>
            <a:avLst/>
            <a:gdLst>
              <a:gd name="connsiteX0" fmla="*/ 0 w 2194560"/>
              <a:gd name="connsiteY0" fmla="*/ 1813560 h 1854200"/>
              <a:gd name="connsiteX1" fmla="*/ 777240 w 2194560"/>
              <a:gd name="connsiteY1" fmla="*/ 1828800 h 1854200"/>
              <a:gd name="connsiteX2" fmla="*/ 899160 w 2194560"/>
              <a:gd name="connsiteY2" fmla="*/ 1813560 h 1854200"/>
              <a:gd name="connsiteX3" fmla="*/ 1310640 w 2194560"/>
              <a:gd name="connsiteY3" fmla="*/ 1584960 h 1854200"/>
              <a:gd name="connsiteX4" fmla="*/ 1661160 w 2194560"/>
              <a:gd name="connsiteY4" fmla="*/ 1127760 h 1854200"/>
              <a:gd name="connsiteX5" fmla="*/ 2194560 w 2194560"/>
              <a:gd name="connsiteY5" fmla="*/ 0 h 1854200"/>
              <a:gd name="connsiteX6" fmla="*/ 2194560 w 2194560"/>
              <a:gd name="connsiteY6" fmla="*/ 0 h 185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560" h="1854200">
                <a:moveTo>
                  <a:pt x="0" y="1813560"/>
                </a:moveTo>
                <a:lnTo>
                  <a:pt x="777240" y="1828800"/>
                </a:lnTo>
                <a:cubicBezTo>
                  <a:pt x="927100" y="1828800"/>
                  <a:pt x="810260" y="1854200"/>
                  <a:pt x="899160" y="1813560"/>
                </a:cubicBezTo>
                <a:cubicBezTo>
                  <a:pt x="988060" y="1772920"/>
                  <a:pt x="1183640" y="1699260"/>
                  <a:pt x="1310640" y="1584960"/>
                </a:cubicBezTo>
                <a:cubicBezTo>
                  <a:pt x="1437640" y="1470660"/>
                  <a:pt x="1513840" y="1391920"/>
                  <a:pt x="1661160" y="1127760"/>
                </a:cubicBezTo>
                <a:cubicBezTo>
                  <a:pt x="1808480" y="863600"/>
                  <a:pt x="2194560" y="0"/>
                  <a:pt x="2194560" y="0"/>
                </a:cubicBezTo>
                <a:lnTo>
                  <a:pt x="2194560" y="0"/>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0" name="对象 9"/>
          <p:cNvGraphicFramePr>
            <a:graphicFrameLocks noChangeAspect="1"/>
          </p:cNvGraphicFramePr>
          <p:nvPr/>
        </p:nvGraphicFramePr>
        <p:xfrm>
          <a:off x="7146925" y="1772815"/>
          <a:ext cx="497357" cy="300459"/>
        </p:xfrm>
        <a:graphic>
          <a:graphicData uri="http://schemas.openxmlformats.org/presentationml/2006/ole">
            <p:oleObj spid="_x0000_s58370" name="Equation" r:id="rId3" imgW="317160" imgH="164880" progId="Equation.DSMT4">
              <p:embed/>
            </p:oleObj>
          </a:graphicData>
        </a:graphic>
      </p:graphicFrame>
      <p:sp>
        <p:nvSpPr>
          <p:cNvPr id="13" name="TextBox 12"/>
          <p:cNvSpPr txBox="1"/>
          <p:nvPr/>
        </p:nvSpPr>
        <p:spPr>
          <a:xfrm>
            <a:off x="4499992" y="4365104"/>
            <a:ext cx="504056" cy="461665"/>
          </a:xfrm>
          <a:prstGeom prst="rect">
            <a:avLst/>
          </a:prstGeom>
          <a:noFill/>
        </p:spPr>
        <p:txBody>
          <a:bodyPr wrap="square" rtlCol="0">
            <a:spAutoFit/>
          </a:bodyPr>
          <a:lstStyle/>
          <a:p>
            <a:r>
              <a:rPr lang="en-US" altLang="zh-CN" sz="2400" b="1" dirty="0" smtClean="0"/>
              <a:t>0</a:t>
            </a:r>
            <a:endParaRPr lang="zh-CN" altLang="en-US" sz="2400" b="1" dirty="0"/>
          </a:p>
        </p:txBody>
      </p:sp>
      <p:sp>
        <p:nvSpPr>
          <p:cNvPr id="14" name="TextBox 13"/>
          <p:cNvSpPr txBox="1"/>
          <p:nvPr/>
        </p:nvSpPr>
        <p:spPr>
          <a:xfrm>
            <a:off x="8172400" y="4437112"/>
            <a:ext cx="504056" cy="461665"/>
          </a:xfrm>
          <a:prstGeom prst="rect">
            <a:avLst/>
          </a:prstGeom>
          <a:noFill/>
        </p:spPr>
        <p:txBody>
          <a:bodyPr wrap="square" rtlCol="0">
            <a:spAutoFit/>
          </a:bodyPr>
          <a:lstStyle/>
          <a:p>
            <a:r>
              <a:rPr lang="en-US" altLang="zh-CN" sz="2400" b="1" dirty="0" smtClean="0"/>
              <a:t>y</a:t>
            </a:r>
            <a:endParaRPr lang="zh-CN" altLang="en-US" sz="2400" b="1" dirty="0"/>
          </a:p>
        </p:txBody>
      </p:sp>
      <p:cxnSp>
        <p:nvCxnSpPr>
          <p:cNvPr id="15" name="直接箭头连接符 14"/>
          <p:cNvCxnSpPr/>
          <p:nvPr/>
        </p:nvCxnSpPr>
        <p:spPr>
          <a:xfrm flipH="1" flipV="1">
            <a:off x="4788024" y="1700808"/>
            <a:ext cx="8384" cy="27446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724128" y="2132856"/>
            <a:ext cx="2016224" cy="216024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499992" y="1484784"/>
            <a:ext cx="504056" cy="461665"/>
          </a:xfrm>
          <a:prstGeom prst="rect">
            <a:avLst/>
          </a:prstGeom>
          <a:noFill/>
        </p:spPr>
        <p:txBody>
          <a:bodyPr wrap="square" rtlCol="0">
            <a:spAutoFit/>
          </a:bodyPr>
          <a:lstStyle/>
          <a:p>
            <a:r>
              <a:rPr lang="en-US" altLang="zh-CN" sz="2400" b="1" dirty="0" smtClean="0"/>
              <a:t>r</a:t>
            </a:r>
            <a:endParaRPr lang="zh-CN" altLang="en-US" sz="2400" b="1" dirty="0"/>
          </a:p>
        </p:txBody>
      </p:sp>
      <p:cxnSp>
        <p:nvCxnSpPr>
          <p:cNvPr id="30" name="直接连接符 29"/>
          <p:cNvCxnSpPr/>
          <p:nvPr/>
        </p:nvCxnSpPr>
        <p:spPr>
          <a:xfrm flipV="1">
            <a:off x="6804248" y="3284984"/>
            <a:ext cx="0" cy="108012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1" name="直接连接符 30"/>
          <p:cNvCxnSpPr/>
          <p:nvPr/>
        </p:nvCxnSpPr>
        <p:spPr>
          <a:xfrm>
            <a:off x="4788024" y="3284984"/>
            <a:ext cx="1952600" cy="8384"/>
          </a:xfrm>
          <a:prstGeom prst="line">
            <a:avLst/>
          </a:prstGeom>
          <a:ln>
            <a:prstDash val="dash"/>
          </a:ln>
        </p:spPr>
        <p:style>
          <a:lnRef idx="1">
            <a:schemeClr val="accent2"/>
          </a:lnRef>
          <a:fillRef idx="0">
            <a:schemeClr val="accent2"/>
          </a:fillRef>
          <a:effectRef idx="0">
            <a:schemeClr val="accent2"/>
          </a:effectRef>
          <a:fontRef idx="minor">
            <a:schemeClr val="tx1"/>
          </a:fontRef>
        </p:style>
      </p:cxnSp>
      <p:graphicFrame>
        <p:nvGraphicFramePr>
          <p:cNvPr id="56332" name="Object 12"/>
          <p:cNvGraphicFramePr>
            <a:graphicFrameLocks noChangeAspect="1"/>
          </p:cNvGraphicFramePr>
          <p:nvPr/>
        </p:nvGraphicFramePr>
        <p:xfrm>
          <a:off x="5489575" y="1787525"/>
          <a:ext cx="338138" cy="415925"/>
        </p:xfrm>
        <a:graphic>
          <a:graphicData uri="http://schemas.openxmlformats.org/presentationml/2006/ole">
            <p:oleObj spid="_x0000_s58379" name="Equation" r:id="rId4" imgW="215640" imgH="228600" progId="Equation.DSMT4">
              <p:embed/>
            </p:oleObj>
          </a:graphicData>
        </a:graphic>
      </p:graphicFrame>
      <p:graphicFrame>
        <p:nvGraphicFramePr>
          <p:cNvPr id="57359" name="Object 15"/>
          <p:cNvGraphicFramePr>
            <a:graphicFrameLocks noChangeAspect="1"/>
          </p:cNvGraphicFramePr>
          <p:nvPr/>
        </p:nvGraphicFramePr>
        <p:xfrm>
          <a:off x="539552" y="2636912"/>
          <a:ext cx="3871913" cy="2598737"/>
        </p:xfrm>
        <a:graphic>
          <a:graphicData uri="http://schemas.openxmlformats.org/presentationml/2006/ole">
            <p:oleObj spid="_x0000_s58382" name="Equation" r:id="rId5" imgW="2006280" imgH="1346040" progId="Equation.DSMT4">
              <p:embed/>
            </p:oleObj>
          </a:graphicData>
        </a:graphic>
      </p:graphicFrame>
      <p:cxnSp>
        <p:nvCxnSpPr>
          <p:cNvPr id="34" name="直接连接符 33"/>
          <p:cNvCxnSpPr/>
          <p:nvPr/>
        </p:nvCxnSpPr>
        <p:spPr>
          <a:xfrm>
            <a:off x="5148064" y="2285256"/>
            <a:ext cx="1800200" cy="19358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788024" y="3717032"/>
            <a:ext cx="1656184"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6444208" y="3717032"/>
            <a:ext cx="0" cy="72008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58383" name="Object 15"/>
          <p:cNvGraphicFramePr>
            <a:graphicFrameLocks noChangeAspect="1"/>
          </p:cNvGraphicFramePr>
          <p:nvPr/>
        </p:nvGraphicFramePr>
        <p:xfrm>
          <a:off x="6660232" y="4437112"/>
          <a:ext cx="385762" cy="658813"/>
        </p:xfrm>
        <a:graphic>
          <a:graphicData uri="http://schemas.openxmlformats.org/presentationml/2006/ole">
            <p:oleObj spid="_x0000_s58383" name="Equation" r:id="rId6" imgW="164880" imgH="241200" progId="Equation.DSMT4">
              <p:embed/>
            </p:oleObj>
          </a:graphicData>
        </a:graphic>
      </p:graphicFrame>
      <p:graphicFrame>
        <p:nvGraphicFramePr>
          <p:cNvPr id="58384" name="Object 16"/>
          <p:cNvGraphicFramePr>
            <a:graphicFrameLocks noChangeAspect="1"/>
          </p:cNvGraphicFramePr>
          <p:nvPr/>
        </p:nvGraphicFramePr>
        <p:xfrm>
          <a:off x="6228184" y="4437112"/>
          <a:ext cx="385762" cy="658813"/>
        </p:xfrm>
        <a:graphic>
          <a:graphicData uri="http://schemas.openxmlformats.org/presentationml/2006/ole">
            <p:oleObj spid="_x0000_s58384" name="Equation" r:id="rId7" imgW="164880" imgH="241200" progId="Equation.DSMT4">
              <p:embed/>
            </p:oleObj>
          </a:graphicData>
        </a:graphic>
      </p:graphicFrame>
      <p:graphicFrame>
        <p:nvGraphicFramePr>
          <p:cNvPr id="58385" name="Object 17"/>
          <p:cNvGraphicFramePr>
            <a:graphicFrameLocks noChangeAspect="1"/>
          </p:cNvGraphicFramePr>
          <p:nvPr/>
        </p:nvGraphicFramePr>
        <p:xfrm>
          <a:off x="4427984" y="2924944"/>
          <a:ext cx="355600" cy="658812"/>
        </p:xfrm>
        <a:graphic>
          <a:graphicData uri="http://schemas.openxmlformats.org/presentationml/2006/ole">
            <p:oleObj spid="_x0000_s58385" name="Equation" r:id="rId8" imgW="152280" imgH="241200" progId="Equation.DSMT4">
              <p:embed/>
            </p:oleObj>
          </a:graphicData>
        </a:graphic>
      </p:graphicFrame>
      <p:graphicFrame>
        <p:nvGraphicFramePr>
          <p:cNvPr id="58386" name="Object 18"/>
          <p:cNvGraphicFramePr>
            <a:graphicFrameLocks noChangeAspect="1"/>
          </p:cNvGraphicFramePr>
          <p:nvPr/>
        </p:nvGraphicFramePr>
        <p:xfrm>
          <a:off x="4499992" y="3429000"/>
          <a:ext cx="313754" cy="535835"/>
        </p:xfrm>
        <a:graphic>
          <a:graphicData uri="http://schemas.openxmlformats.org/presentationml/2006/ole">
            <p:oleObj spid="_x0000_s58386" name="Equation" r:id="rId9" imgW="164880" imgH="241200" progId="Equation.DSMT4">
              <p:embed/>
            </p:oleObj>
          </a:graphicData>
        </a:graphic>
      </p:graphicFrame>
      <p:graphicFrame>
        <p:nvGraphicFramePr>
          <p:cNvPr id="58387" name="Object 19"/>
          <p:cNvGraphicFramePr>
            <a:graphicFrameLocks noChangeAspect="1"/>
          </p:cNvGraphicFramePr>
          <p:nvPr/>
        </p:nvGraphicFramePr>
        <p:xfrm>
          <a:off x="4860032" y="1988840"/>
          <a:ext cx="358775" cy="415925"/>
        </p:xfrm>
        <a:graphic>
          <a:graphicData uri="http://schemas.openxmlformats.org/presentationml/2006/ole">
            <p:oleObj spid="_x0000_s58387" name="Equation" r:id="rId10" imgW="228600" imgH="228600" progId="Equation.DSMT4">
              <p:embed/>
            </p:oleObj>
          </a:graphicData>
        </a:graphic>
      </p:graphicFrame>
      <p:graphicFrame>
        <p:nvGraphicFramePr>
          <p:cNvPr id="58388" name="Object 20"/>
          <p:cNvGraphicFramePr>
            <a:graphicFrameLocks noChangeAspect="1"/>
          </p:cNvGraphicFramePr>
          <p:nvPr/>
        </p:nvGraphicFramePr>
        <p:xfrm>
          <a:off x="6876256" y="3140968"/>
          <a:ext cx="258762" cy="415925"/>
        </p:xfrm>
        <a:graphic>
          <a:graphicData uri="http://schemas.openxmlformats.org/presentationml/2006/ole">
            <p:oleObj spid="_x0000_s58388" name="Equation" r:id="rId11" imgW="164880" imgH="228600" progId="Equation.DSMT4">
              <p:embed/>
            </p:oleObj>
          </a:graphicData>
        </a:graphic>
      </p:graphicFrame>
      <p:graphicFrame>
        <p:nvGraphicFramePr>
          <p:cNvPr id="58389" name="Object 21"/>
          <p:cNvGraphicFramePr>
            <a:graphicFrameLocks noChangeAspect="1"/>
          </p:cNvGraphicFramePr>
          <p:nvPr/>
        </p:nvGraphicFramePr>
        <p:xfrm>
          <a:off x="6238404" y="3717032"/>
          <a:ext cx="277812" cy="415925"/>
        </p:xfrm>
        <a:graphic>
          <a:graphicData uri="http://schemas.openxmlformats.org/presentationml/2006/ole">
            <p:oleObj spid="_x0000_s58389" name="Equation" r:id="rId12" imgW="177480" imgH="228600" progId="Equation.DSMT4">
              <p:embed/>
            </p:oleObj>
          </a:graphicData>
        </a:graphic>
      </p:graphicFrame>
      <p:cxnSp>
        <p:nvCxnSpPr>
          <p:cNvPr id="50" name="直接箭头连接符 49"/>
          <p:cNvCxnSpPr/>
          <p:nvPr/>
        </p:nvCxnSpPr>
        <p:spPr>
          <a:xfrm>
            <a:off x="5580112" y="2708920"/>
            <a:ext cx="648072" cy="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51" name="直接箭头连接符 50"/>
          <p:cNvCxnSpPr/>
          <p:nvPr/>
        </p:nvCxnSpPr>
        <p:spPr>
          <a:xfrm>
            <a:off x="6444208" y="2420888"/>
            <a:ext cx="648072" cy="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53" name="直接连接符 52"/>
          <p:cNvCxnSpPr/>
          <p:nvPr/>
        </p:nvCxnSpPr>
        <p:spPr>
          <a:xfrm>
            <a:off x="7092280" y="1772816"/>
            <a:ext cx="0" cy="2520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444208" y="1844824"/>
            <a:ext cx="0" cy="230425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3.5</a:t>
            </a:r>
            <a:r>
              <a:rPr lang="zh-CN" altLang="en-US" sz="3600" dirty="0" smtClean="0"/>
              <a:t>产品市场与货币市场共同均衡</a:t>
            </a:r>
            <a:r>
              <a:rPr lang="en-US" altLang="zh-CN" sz="3600" dirty="0" smtClean="0"/>
              <a:t>IS-LM</a:t>
            </a:r>
            <a:r>
              <a:rPr lang="zh-CN" altLang="en-US" sz="3600" dirty="0" smtClean="0"/>
              <a:t>分析</a:t>
            </a:r>
            <a:endParaRPr lang="zh-CN" altLang="en-US" sz="3600" dirty="0"/>
          </a:p>
        </p:txBody>
      </p:sp>
      <p:sp>
        <p:nvSpPr>
          <p:cNvPr id="3" name="内容占位符 2"/>
          <p:cNvSpPr>
            <a:spLocks noGrp="1"/>
          </p:cNvSpPr>
          <p:nvPr>
            <p:ph idx="1"/>
          </p:nvPr>
        </p:nvSpPr>
        <p:spPr>
          <a:xfrm>
            <a:off x="0" y="836712"/>
            <a:ext cx="4355976" cy="4248472"/>
          </a:xfrm>
        </p:spPr>
        <p:txBody>
          <a:bodyPr>
            <a:normAutofit fontScale="92500"/>
          </a:bodyPr>
          <a:lstStyle/>
          <a:p>
            <a:r>
              <a:rPr lang="zh-CN" altLang="en-US" dirty="0" smtClean="0"/>
              <a:t>一、均衡收入和利率的变动</a:t>
            </a:r>
            <a:endParaRPr lang="en-US" altLang="zh-CN" dirty="0" smtClean="0"/>
          </a:p>
          <a:p>
            <a:r>
              <a:rPr lang="zh-CN" altLang="en-US" dirty="0" smtClean="0"/>
              <a:t>（</a:t>
            </a:r>
            <a:r>
              <a:rPr lang="en-US" altLang="zh-CN" dirty="0" smtClean="0"/>
              <a:t>1</a:t>
            </a:r>
            <a:r>
              <a:rPr lang="zh-CN" altLang="en-US" dirty="0" smtClean="0"/>
              <a:t>）</a:t>
            </a:r>
            <a:r>
              <a:rPr lang="en-US" altLang="zh-CN" dirty="0" smtClean="0"/>
              <a:t>IS</a:t>
            </a:r>
            <a:r>
              <a:rPr lang="zh-CN" altLang="en-US" dirty="0" smtClean="0"/>
              <a:t>曲线的移动：</a:t>
            </a:r>
            <a:endParaRPr lang="en-US" altLang="zh-CN" dirty="0" smtClean="0"/>
          </a:p>
          <a:p>
            <a:pPr lvl="1">
              <a:buFont typeface="Arial" pitchFamily="34" charset="0"/>
              <a:buChar char="•"/>
            </a:pPr>
            <a:r>
              <a:rPr lang="zh-CN" altLang="en-US" dirty="0" smtClean="0"/>
              <a:t>财政政策：</a:t>
            </a:r>
            <a:endParaRPr lang="en-US" altLang="zh-CN" dirty="0" smtClean="0"/>
          </a:p>
          <a:p>
            <a:pPr marL="898525" lvl="2" indent="15875"/>
            <a:r>
              <a:rPr lang="zh-CN" altLang="en-US" dirty="0" smtClean="0"/>
              <a:t>政府变动税收和支出以便影响就业和国民收入的政策。</a:t>
            </a:r>
            <a:endParaRPr lang="en-US" altLang="zh-CN" dirty="0" smtClean="0"/>
          </a:p>
          <a:p>
            <a:pPr lvl="1">
              <a:buFont typeface="Arial" pitchFamily="34" charset="0"/>
              <a:buChar char="•"/>
            </a:pPr>
            <a:r>
              <a:rPr lang="en-US" altLang="zh-CN" dirty="0" smtClean="0"/>
              <a:t>IS </a:t>
            </a:r>
            <a:r>
              <a:rPr lang="zh-CN" altLang="en-US" dirty="0" smtClean="0"/>
              <a:t>的形状影响：</a:t>
            </a:r>
            <a:endParaRPr lang="en-US" altLang="zh-CN" dirty="0" smtClean="0"/>
          </a:p>
          <a:p>
            <a:pPr lvl="1">
              <a:buFont typeface="Arial" pitchFamily="34" charset="0"/>
              <a:buChar char="•"/>
            </a:pPr>
            <a:r>
              <a:rPr lang="en-US" altLang="zh-CN" dirty="0" smtClean="0"/>
              <a:t>IS</a:t>
            </a:r>
            <a:r>
              <a:rPr lang="zh-CN" altLang="en-US" dirty="0" smtClean="0"/>
              <a:t>在</a:t>
            </a:r>
            <a:r>
              <a:rPr lang="en-US" altLang="zh-CN" dirty="0" smtClean="0"/>
              <a:t>LM</a:t>
            </a:r>
            <a:r>
              <a:rPr lang="zh-CN" altLang="en-US" dirty="0" smtClean="0"/>
              <a:t>的不同区间影响：</a:t>
            </a:r>
            <a:endParaRPr lang="en-US" altLang="zh-CN"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0531D451-A954-49CE-BC61-03926EA36DA1}"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38</a:t>
            </a:fld>
            <a:endParaRPr lang="zh-CN" altLang="en-US" dirty="0"/>
          </a:p>
        </p:txBody>
      </p:sp>
      <p:sp>
        <p:nvSpPr>
          <p:cNvPr id="6" name="页脚占位符 5"/>
          <p:cNvSpPr>
            <a:spLocks noGrp="1"/>
          </p:cNvSpPr>
          <p:nvPr>
            <p:ph type="ftr" sz="quarter" idx="11"/>
          </p:nvPr>
        </p:nvSpPr>
        <p:spPr/>
        <p:txBody>
          <a:bodyPr/>
          <a:lstStyle/>
          <a:p>
            <a:r>
              <a:rPr lang="zh-CN" altLang="en-US" dirty="0" smtClean="0"/>
              <a:t>宏观经济学</a:t>
            </a:r>
            <a:endParaRPr lang="zh-CN" altLang="en-US" dirty="0"/>
          </a:p>
        </p:txBody>
      </p:sp>
      <p:cxnSp>
        <p:nvCxnSpPr>
          <p:cNvPr id="8" name="直接箭头连接符 7"/>
          <p:cNvCxnSpPr/>
          <p:nvPr/>
        </p:nvCxnSpPr>
        <p:spPr>
          <a:xfrm>
            <a:off x="4932040" y="5650507"/>
            <a:ext cx="3744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aphicFrame>
        <p:nvGraphicFramePr>
          <p:cNvPr id="10" name="对象 9"/>
          <p:cNvGraphicFramePr>
            <a:graphicFrameLocks noChangeAspect="1"/>
          </p:cNvGraphicFramePr>
          <p:nvPr/>
        </p:nvGraphicFramePr>
        <p:xfrm>
          <a:off x="7290941" y="2986210"/>
          <a:ext cx="497357" cy="300459"/>
        </p:xfrm>
        <a:graphic>
          <a:graphicData uri="http://schemas.openxmlformats.org/presentationml/2006/ole">
            <p:oleObj spid="_x0000_s59394" name="Equation" r:id="rId3" imgW="317160" imgH="164880" progId="Equation.DSMT4">
              <p:embed/>
            </p:oleObj>
          </a:graphicData>
        </a:graphic>
      </p:graphicFrame>
      <p:sp>
        <p:nvSpPr>
          <p:cNvPr id="13" name="TextBox 12"/>
          <p:cNvSpPr txBox="1"/>
          <p:nvPr/>
        </p:nvSpPr>
        <p:spPr>
          <a:xfrm>
            <a:off x="4644008" y="5578499"/>
            <a:ext cx="504056" cy="461665"/>
          </a:xfrm>
          <a:prstGeom prst="rect">
            <a:avLst/>
          </a:prstGeom>
          <a:noFill/>
        </p:spPr>
        <p:txBody>
          <a:bodyPr wrap="square" rtlCol="0">
            <a:spAutoFit/>
          </a:bodyPr>
          <a:lstStyle/>
          <a:p>
            <a:r>
              <a:rPr lang="en-US" altLang="zh-CN" sz="2400" b="1" dirty="0" smtClean="0"/>
              <a:t>0</a:t>
            </a:r>
            <a:endParaRPr lang="zh-CN" altLang="en-US" sz="2400" b="1" dirty="0"/>
          </a:p>
        </p:txBody>
      </p:sp>
      <p:sp>
        <p:nvSpPr>
          <p:cNvPr id="14" name="TextBox 13"/>
          <p:cNvSpPr txBox="1"/>
          <p:nvPr/>
        </p:nvSpPr>
        <p:spPr>
          <a:xfrm>
            <a:off x="8316416" y="5650507"/>
            <a:ext cx="504056" cy="461665"/>
          </a:xfrm>
          <a:prstGeom prst="rect">
            <a:avLst/>
          </a:prstGeom>
          <a:noFill/>
        </p:spPr>
        <p:txBody>
          <a:bodyPr wrap="square" rtlCol="0">
            <a:spAutoFit/>
          </a:bodyPr>
          <a:lstStyle/>
          <a:p>
            <a:r>
              <a:rPr lang="en-US" altLang="zh-CN" sz="2400" b="1" dirty="0" smtClean="0"/>
              <a:t>y</a:t>
            </a:r>
            <a:endParaRPr lang="zh-CN" altLang="en-US" sz="2400" b="1" dirty="0"/>
          </a:p>
        </p:txBody>
      </p:sp>
      <p:cxnSp>
        <p:nvCxnSpPr>
          <p:cNvPr id="15" name="直接箭头连接符 14"/>
          <p:cNvCxnSpPr/>
          <p:nvPr/>
        </p:nvCxnSpPr>
        <p:spPr>
          <a:xfrm flipH="1" flipV="1">
            <a:off x="4932040" y="2554163"/>
            <a:ext cx="8384" cy="310472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68144" y="2554163"/>
            <a:ext cx="2016224" cy="216024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716016" y="2132856"/>
            <a:ext cx="504056" cy="461665"/>
          </a:xfrm>
          <a:prstGeom prst="rect">
            <a:avLst/>
          </a:prstGeom>
          <a:noFill/>
        </p:spPr>
        <p:txBody>
          <a:bodyPr wrap="square" rtlCol="0">
            <a:spAutoFit/>
          </a:bodyPr>
          <a:lstStyle/>
          <a:p>
            <a:r>
              <a:rPr lang="en-US" altLang="zh-CN" sz="2400" b="1" dirty="0" smtClean="0"/>
              <a:t>r</a:t>
            </a:r>
            <a:endParaRPr lang="zh-CN" altLang="en-US" sz="2400" b="1" dirty="0"/>
          </a:p>
        </p:txBody>
      </p:sp>
      <p:cxnSp>
        <p:nvCxnSpPr>
          <p:cNvPr id="30" name="直接连接符 29"/>
          <p:cNvCxnSpPr>
            <a:endCxn id="42" idx="19"/>
          </p:cNvCxnSpPr>
          <p:nvPr/>
        </p:nvCxnSpPr>
        <p:spPr>
          <a:xfrm flipH="1" flipV="1">
            <a:off x="6430153" y="4540919"/>
            <a:ext cx="14055" cy="1042007"/>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1" name="直接连接符 30"/>
          <p:cNvCxnSpPr/>
          <p:nvPr/>
        </p:nvCxnSpPr>
        <p:spPr>
          <a:xfrm>
            <a:off x="5076056" y="4365104"/>
            <a:ext cx="1409989" cy="78323"/>
          </a:xfrm>
          <a:prstGeom prst="line">
            <a:avLst/>
          </a:prstGeom>
          <a:ln>
            <a:prstDash val="dash"/>
          </a:ln>
        </p:spPr>
        <p:style>
          <a:lnRef idx="1">
            <a:schemeClr val="accent2"/>
          </a:lnRef>
          <a:fillRef idx="0">
            <a:schemeClr val="accent2"/>
          </a:fillRef>
          <a:effectRef idx="0">
            <a:schemeClr val="accent2"/>
          </a:effectRef>
          <a:fontRef idx="minor">
            <a:schemeClr val="tx1"/>
          </a:fontRef>
        </p:style>
      </p:cxnSp>
      <p:graphicFrame>
        <p:nvGraphicFramePr>
          <p:cNvPr id="56332" name="Object 12"/>
          <p:cNvGraphicFramePr>
            <a:graphicFrameLocks noChangeAspect="1"/>
          </p:cNvGraphicFramePr>
          <p:nvPr/>
        </p:nvGraphicFramePr>
        <p:xfrm>
          <a:off x="6156176" y="2060848"/>
          <a:ext cx="338138" cy="415925"/>
        </p:xfrm>
        <a:graphic>
          <a:graphicData uri="http://schemas.openxmlformats.org/presentationml/2006/ole">
            <p:oleObj spid="_x0000_s59395" name="Equation" r:id="rId4" imgW="215640" imgH="228600" progId="Equation.DSMT4">
              <p:embed/>
            </p:oleObj>
          </a:graphicData>
        </a:graphic>
      </p:graphicFrame>
      <p:cxnSp>
        <p:nvCxnSpPr>
          <p:cNvPr id="34" name="直接连接符 33"/>
          <p:cNvCxnSpPr/>
          <p:nvPr/>
        </p:nvCxnSpPr>
        <p:spPr>
          <a:xfrm>
            <a:off x="5868144" y="3789040"/>
            <a:ext cx="1224136" cy="13681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31"/>
          </p:cNvCxnSpPr>
          <p:nvPr/>
        </p:nvCxnSpPr>
        <p:spPr>
          <a:xfrm>
            <a:off x="4932040" y="2924944"/>
            <a:ext cx="1938734" cy="2991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flipV="1">
            <a:off x="5485874" y="5187662"/>
            <a:ext cx="22230" cy="46284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58383" name="Object 15"/>
          <p:cNvGraphicFramePr>
            <a:graphicFrameLocks noChangeAspect="1"/>
          </p:cNvGraphicFramePr>
          <p:nvPr/>
        </p:nvGraphicFramePr>
        <p:xfrm>
          <a:off x="6588224" y="5445224"/>
          <a:ext cx="444500" cy="623888"/>
        </p:xfrm>
        <a:graphic>
          <a:graphicData uri="http://schemas.openxmlformats.org/presentationml/2006/ole">
            <p:oleObj spid="_x0000_s59397" name="Equation" r:id="rId5" imgW="190440" imgH="228600" progId="Equation.DSMT4">
              <p:embed/>
            </p:oleObj>
          </a:graphicData>
        </a:graphic>
      </p:graphicFrame>
      <p:graphicFrame>
        <p:nvGraphicFramePr>
          <p:cNvPr id="58385" name="Object 17"/>
          <p:cNvGraphicFramePr>
            <a:graphicFrameLocks noChangeAspect="1"/>
          </p:cNvGraphicFramePr>
          <p:nvPr/>
        </p:nvGraphicFramePr>
        <p:xfrm>
          <a:off x="4499992" y="2564904"/>
          <a:ext cx="355600" cy="658812"/>
        </p:xfrm>
        <a:graphic>
          <a:graphicData uri="http://schemas.openxmlformats.org/presentationml/2006/ole">
            <p:oleObj spid="_x0000_s59399" name="Equation" r:id="rId6" imgW="152280" imgH="241200" progId="Equation.DSMT4">
              <p:embed/>
            </p:oleObj>
          </a:graphicData>
        </a:graphic>
      </p:graphicFrame>
      <p:graphicFrame>
        <p:nvGraphicFramePr>
          <p:cNvPr id="58386" name="Object 18"/>
          <p:cNvGraphicFramePr>
            <a:graphicFrameLocks noChangeAspect="1"/>
          </p:cNvGraphicFramePr>
          <p:nvPr/>
        </p:nvGraphicFramePr>
        <p:xfrm>
          <a:off x="4572000" y="3140968"/>
          <a:ext cx="313754" cy="535835"/>
        </p:xfrm>
        <a:graphic>
          <a:graphicData uri="http://schemas.openxmlformats.org/presentationml/2006/ole">
            <p:oleObj spid="_x0000_s59400" name="Equation" r:id="rId7" imgW="164880" imgH="241200" progId="Equation.DSMT4">
              <p:embed/>
            </p:oleObj>
          </a:graphicData>
        </a:graphic>
      </p:graphicFrame>
      <p:graphicFrame>
        <p:nvGraphicFramePr>
          <p:cNvPr id="58387" name="Object 19"/>
          <p:cNvGraphicFramePr>
            <a:graphicFrameLocks noChangeAspect="1"/>
          </p:cNvGraphicFramePr>
          <p:nvPr/>
        </p:nvGraphicFramePr>
        <p:xfrm>
          <a:off x="5508104" y="2410147"/>
          <a:ext cx="358775" cy="415925"/>
        </p:xfrm>
        <a:graphic>
          <a:graphicData uri="http://schemas.openxmlformats.org/presentationml/2006/ole">
            <p:oleObj spid="_x0000_s59401" name="Equation" r:id="rId8" imgW="228600" imgH="228600" progId="Equation.DSMT4">
              <p:embed/>
            </p:oleObj>
          </a:graphicData>
        </a:graphic>
      </p:graphicFrame>
      <p:graphicFrame>
        <p:nvGraphicFramePr>
          <p:cNvPr id="58388" name="Object 20"/>
          <p:cNvGraphicFramePr>
            <a:graphicFrameLocks noChangeAspect="1"/>
          </p:cNvGraphicFramePr>
          <p:nvPr/>
        </p:nvGraphicFramePr>
        <p:xfrm>
          <a:off x="6948264" y="2636912"/>
          <a:ext cx="258762" cy="415925"/>
        </p:xfrm>
        <a:graphic>
          <a:graphicData uri="http://schemas.openxmlformats.org/presentationml/2006/ole">
            <p:oleObj spid="_x0000_s59402" name="Equation" r:id="rId9" imgW="164880" imgH="228600" progId="Equation.DSMT4">
              <p:embed/>
            </p:oleObj>
          </a:graphicData>
        </a:graphic>
      </p:graphicFrame>
      <p:graphicFrame>
        <p:nvGraphicFramePr>
          <p:cNvPr id="58389" name="Object 21"/>
          <p:cNvGraphicFramePr>
            <a:graphicFrameLocks noChangeAspect="1"/>
          </p:cNvGraphicFramePr>
          <p:nvPr/>
        </p:nvGraphicFramePr>
        <p:xfrm>
          <a:off x="5868144" y="4941168"/>
          <a:ext cx="277812" cy="415925"/>
        </p:xfrm>
        <a:graphic>
          <a:graphicData uri="http://schemas.openxmlformats.org/presentationml/2006/ole">
            <p:oleObj spid="_x0000_s59403" name="Equation" r:id="rId10" imgW="177480" imgH="228600" progId="Equation.DSMT4">
              <p:embed/>
            </p:oleObj>
          </a:graphicData>
        </a:graphic>
      </p:graphicFrame>
      <p:cxnSp>
        <p:nvCxnSpPr>
          <p:cNvPr id="50" name="直接箭头连接符 49"/>
          <p:cNvCxnSpPr/>
          <p:nvPr/>
        </p:nvCxnSpPr>
        <p:spPr>
          <a:xfrm>
            <a:off x="5724128" y="4149080"/>
            <a:ext cx="360040" cy="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51" name="直接箭头连接符 50"/>
          <p:cNvCxnSpPr/>
          <p:nvPr/>
        </p:nvCxnSpPr>
        <p:spPr>
          <a:xfrm>
            <a:off x="6444208" y="3140968"/>
            <a:ext cx="360040" cy="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55" name="直接连接符 54"/>
          <p:cNvCxnSpPr/>
          <p:nvPr/>
        </p:nvCxnSpPr>
        <p:spPr>
          <a:xfrm>
            <a:off x="6804248" y="3346251"/>
            <a:ext cx="0" cy="230425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2" name="任意多边形 41"/>
          <p:cNvSpPr/>
          <p:nvPr/>
        </p:nvSpPr>
        <p:spPr>
          <a:xfrm>
            <a:off x="4932040" y="2338139"/>
            <a:ext cx="1984618" cy="2880320"/>
          </a:xfrm>
          <a:custGeom>
            <a:avLst/>
            <a:gdLst>
              <a:gd name="connsiteX0" fmla="*/ 0 w 2059290"/>
              <a:gd name="connsiteY0" fmla="*/ 2835409 h 2850649"/>
              <a:gd name="connsiteX1" fmla="*/ 45720 w 2059290"/>
              <a:gd name="connsiteY1" fmla="*/ 2820169 h 2850649"/>
              <a:gd name="connsiteX2" fmla="*/ 106680 w 2059290"/>
              <a:gd name="connsiteY2" fmla="*/ 2789689 h 2850649"/>
              <a:gd name="connsiteX3" fmla="*/ 274320 w 2059290"/>
              <a:gd name="connsiteY3" fmla="*/ 2804929 h 2850649"/>
              <a:gd name="connsiteX4" fmla="*/ 350520 w 2059290"/>
              <a:gd name="connsiteY4" fmla="*/ 2820169 h 2850649"/>
              <a:gd name="connsiteX5" fmla="*/ 579120 w 2059290"/>
              <a:gd name="connsiteY5" fmla="*/ 2850649 h 2850649"/>
              <a:gd name="connsiteX6" fmla="*/ 807720 w 2059290"/>
              <a:gd name="connsiteY6" fmla="*/ 2835409 h 2850649"/>
              <a:gd name="connsiteX7" fmla="*/ 853440 w 2059290"/>
              <a:gd name="connsiteY7" fmla="*/ 2804929 h 2850649"/>
              <a:gd name="connsiteX8" fmla="*/ 899160 w 2059290"/>
              <a:gd name="connsiteY8" fmla="*/ 2789689 h 2850649"/>
              <a:gd name="connsiteX9" fmla="*/ 990600 w 2059290"/>
              <a:gd name="connsiteY9" fmla="*/ 2713489 h 2850649"/>
              <a:gd name="connsiteX10" fmla="*/ 1097280 w 2059290"/>
              <a:gd name="connsiteY10" fmla="*/ 2622049 h 2850649"/>
              <a:gd name="connsiteX11" fmla="*/ 1143000 w 2059290"/>
              <a:gd name="connsiteY11" fmla="*/ 2561089 h 2850649"/>
              <a:gd name="connsiteX12" fmla="*/ 1188720 w 2059290"/>
              <a:gd name="connsiteY12" fmla="*/ 2530609 h 2850649"/>
              <a:gd name="connsiteX13" fmla="*/ 1234440 w 2059290"/>
              <a:gd name="connsiteY13" fmla="*/ 2484889 h 2850649"/>
              <a:gd name="connsiteX14" fmla="*/ 1280160 w 2059290"/>
              <a:gd name="connsiteY14" fmla="*/ 2454409 h 2850649"/>
              <a:gd name="connsiteX15" fmla="*/ 1325880 w 2059290"/>
              <a:gd name="connsiteY15" fmla="*/ 2408689 h 2850649"/>
              <a:gd name="connsiteX16" fmla="*/ 1371600 w 2059290"/>
              <a:gd name="connsiteY16" fmla="*/ 2378209 h 2850649"/>
              <a:gd name="connsiteX17" fmla="*/ 1463040 w 2059290"/>
              <a:gd name="connsiteY17" fmla="*/ 2286769 h 2850649"/>
              <a:gd name="connsiteX18" fmla="*/ 1508760 w 2059290"/>
              <a:gd name="connsiteY18" fmla="*/ 2241049 h 2850649"/>
              <a:gd name="connsiteX19" fmla="*/ 1554480 w 2059290"/>
              <a:gd name="connsiteY19" fmla="*/ 2180089 h 2850649"/>
              <a:gd name="connsiteX20" fmla="*/ 1584960 w 2059290"/>
              <a:gd name="connsiteY20" fmla="*/ 2119129 h 2850649"/>
              <a:gd name="connsiteX21" fmla="*/ 1691640 w 2059290"/>
              <a:gd name="connsiteY21" fmla="*/ 2027689 h 2850649"/>
              <a:gd name="connsiteX22" fmla="*/ 1798320 w 2059290"/>
              <a:gd name="connsiteY22" fmla="*/ 1905769 h 2850649"/>
              <a:gd name="connsiteX23" fmla="*/ 1859280 w 2059290"/>
              <a:gd name="connsiteY23" fmla="*/ 1875289 h 2850649"/>
              <a:gd name="connsiteX24" fmla="*/ 1889760 w 2059290"/>
              <a:gd name="connsiteY24" fmla="*/ 1814329 h 2850649"/>
              <a:gd name="connsiteX25" fmla="*/ 1920240 w 2059290"/>
              <a:gd name="connsiteY25" fmla="*/ 1768609 h 2850649"/>
              <a:gd name="connsiteX26" fmla="*/ 1935480 w 2059290"/>
              <a:gd name="connsiteY26" fmla="*/ 1509529 h 2850649"/>
              <a:gd name="connsiteX27" fmla="*/ 1950720 w 2059290"/>
              <a:gd name="connsiteY27" fmla="*/ 1448569 h 2850649"/>
              <a:gd name="connsiteX28" fmla="*/ 1965960 w 2059290"/>
              <a:gd name="connsiteY28" fmla="*/ 1235209 h 2850649"/>
              <a:gd name="connsiteX29" fmla="*/ 1981200 w 2059290"/>
              <a:gd name="connsiteY29" fmla="*/ 1113289 h 2850649"/>
              <a:gd name="connsiteX30" fmla="*/ 1996440 w 2059290"/>
              <a:gd name="connsiteY30" fmla="*/ 717049 h 2850649"/>
              <a:gd name="connsiteX31" fmla="*/ 2011680 w 2059290"/>
              <a:gd name="connsiteY31" fmla="*/ 610369 h 2850649"/>
              <a:gd name="connsiteX32" fmla="*/ 2026920 w 2059290"/>
              <a:gd name="connsiteY32" fmla="*/ 473209 h 2850649"/>
              <a:gd name="connsiteX33" fmla="*/ 2042160 w 2059290"/>
              <a:gd name="connsiteY33" fmla="*/ 214129 h 2850649"/>
              <a:gd name="connsiteX34" fmla="*/ 2057400 w 2059290"/>
              <a:gd name="connsiteY34" fmla="*/ 46489 h 285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59290" h="2850649">
                <a:moveTo>
                  <a:pt x="0" y="2835409"/>
                </a:moveTo>
                <a:cubicBezTo>
                  <a:pt x="15240" y="2830329"/>
                  <a:pt x="30955" y="2826497"/>
                  <a:pt x="45720" y="2820169"/>
                </a:cubicBezTo>
                <a:cubicBezTo>
                  <a:pt x="66602" y="2811220"/>
                  <a:pt x="84012" y="2791200"/>
                  <a:pt x="106680" y="2789689"/>
                </a:cubicBezTo>
                <a:cubicBezTo>
                  <a:pt x="162666" y="2785957"/>
                  <a:pt x="218440" y="2799849"/>
                  <a:pt x="274320" y="2804929"/>
                </a:cubicBezTo>
                <a:cubicBezTo>
                  <a:pt x="299720" y="2810009"/>
                  <a:pt x="324969" y="2815911"/>
                  <a:pt x="350520" y="2820169"/>
                </a:cubicBezTo>
                <a:cubicBezTo>
                  <a:pt x="413616" y="2830685"/>
                  <a:pt x="517477" y="2842944"/>
                  <a:pt x="579120" y="2850649"/>
                </a:cubicBezTo>
                <a:cubicBezTo>
                  <a:pt x="655320" y="2845569"/>
                  <a:pt x="732390" y="2847964"/>
                  <a:pt x="807720" y="2835409"/>
                </a:cubicBezTo>
                <a:cubicBezTo>
                  <a:pt x="825787" y="2832398"/>
                  <a:pt x="837057" y="2813120"/>
                  <a:pt x="853440" y="2804929"/>
                </a:cubicBezTo>
                <a:cubicBezTo>
                  <a:pt x="867808" y="2797745"/>
                  <a:pt x="883920" y="2794769"/>
                  <a:pt x="899160" y="2789689"/>
                </a:cubicBezTo>
                <a:cubicBezTo>
                  <a:pt x="1000209" y="2722323"/>
                  <a:pt x="887925" y="2801496"/>
                  <a:pt x="990600" y="2713489"/>
                </a:cubicBezTo>
                <a:cubicBezTo>
                  <a:pt x="1055461" y="2657893"/>
                  <a:pt x="1044919" y="2683136"/>
                  <a:pt x="1097280" y="2622049"/>
                </a:cubicBezTo>
                <a:cubicBezTo>
                  <a:pt x="1113810" y="2602764"/>
                  <a:pt x="1125039" y="2579050"/>
                  <a:pt x="1143000" y="2561089"/>
                </a:cubicBezTo>
                <a:cubicBezTo>
                  <a:pt x="1155952" y="2548137"/>
                  <a:pt x="1174649" y="2542335"/>
                  <a:pt x="1188720" y="2530609"/>
                </a:cubicBezTo>
                <a:cubicBezTo>
                  <a:pt x="1205277" y="2516811"/>
                  <a:pt x="1217883" y="2498687"/>
                  <a:pt x="1234440" y="2484889"/>
                </a:cubicBezTo>
                <a:cubicBezTo>
                  <a:pt x="1248511" y="2473163"/>
                  <a:pt x="1266089" y="2466135"/>
                  <a:pt x="1280160" y="2454409"/>
                </a:cubicBezTo>
                <a:cubicBezTo>
                  <a:pt x="1296717" y="2440611"/>
                  <a:pt x="1309323" y="2422487"/>
                  <a:pt x="1325880" y="2408689"/>
                </a:cubicBezTo>
                <a:cubicBezTo>
                  <a:pt x="1339951" y="2396963"/>
                  <a:pt x="1357910" y="2390378"/>
                  <a:pt x="1371600" y="2378209"/>
                </a:cubicBezTo>
                <a:cubicBezTo>
                  <a:pt x="1403817" y="2349571"/>
                  <a:pt x="1432560" y="2317249"/>
                  <a:pt x="1463040" y="2286769"/>
                </a:cubicBezTo>
                <a:cubicBezTo>
                  <a:pt x="1478280" y="2271529"/>
                  <a:pt x="1495828" y="2258291"/>
                  <a:pt x="1508760" y="2241049"/>
                </a:cubicBezTo>
                <a:cubicBezTo>
                  <a:pt x="1524000" y="2220729"/>
                  <a:pt x="1541018" y="2201628"/>
                  <a:pt x="1554480" y="2180089"/>
                </a:cubicBezTo>
                <a:cubicBezTo>
                  <a:pt x="1566521" y="2160824"/>
                  <a:pt x="1570175" y="2136378"/>
                  <a:pt x="1584960" y="2119129"/>
                </a:cubicBezTo>
                <a:cubicBezTo>
                  <a:pt x="1756754" y="1918703"/>
                  <a:pt x="1548544" y="2211669"/>
                  <a:pt x="1691640" y="2027689"/>
                </a:cubicBezTo>
                <a:cubicBezTo>
                  <a:pt x="1763776" y="1934943"/>
                  <a:pt x="1721612" y="1949602"/>
                  <a:pt x="1798320" y="1905769"/>
                </a:cubicBezTo>
                <a:cubicBezTo>
                  <a:pt x="1818045" y="1894497"/>
                  <a:pt x="1838960" y="1885449"/>
                  <a:pt x="1859280" y="1875289"/>
                </a:cubicBezTo>
                <a:cubicBezTo>
                  <a:pt x="1869440" y="1854969"/>
                  <a:pt x="1878488" y="1834054"/>
                  <a:pt x="1889760" y="1814329"/>
                </a:cubicBezTo>
                <a:cubicBezTo>
                  <a:pt x="1898847" y="1798426"/>
                  <a:pt x="1917523" y="1786723"/>
                  <a:pt x="1920240" y="1768609"/>
                </a:cubicBezTo>
                <a:cubicBezTo>
                  <a:pt x="1933073" y="1683057"/>
                  <a:pt x="1927278" y="1595649"/>
                  <a:pt x="1935480" y="1509529"/>
                </a:cubicBezTo>
                <a:cubicBezTo>
                  <a:pt x="1937466" y="1488678"/>
                  <a:pt x="1945640" y="1468889"/>
                  <a:pt x="1950720" y="1448569"/>
                </a:cubicBezTo>
                <a:cubicBezTo>
                  <a:pt x="1955800" y="1377449"/>
                  <a:pt x="1959505" y="1306217"/>
                  <a:pt x="1965960" y="1235209"/>
                </a:cubicBezTo>
                <a:cubicBezTo>
                  <a:pt x="1969668" y="1194421"/>
                  <a:pt x="1978795" y="1154175"/>
                  <a:pt x="1981200" y="1113289"/>
                </a:cubicBezTo>
                <a:cubicBezTo>
                  <a:pt x="1988962" y="981339"/>
                  <a:pt x="1988444" y="848985"/>
                  <a:pt x="1996440" y="717049"/>
                </a:cubicBezTo>
                <a:cubicBezTo>
                  <a:pt x="1998613" y="681194"/>
                  <a:pt x="2007225" y="646013"/>
                  <a:pt x="2011680" y="610369"/>
                </a:cubicBezTo>
                <a:cubicBezTo>
                  <a:pt x="2017386" y="564723"/>
                  <a:pt x="2023392" y="519075"/>
                  <a:pt x="2026920" y="473209"/>
                </a:cubicBezTo>
                <a:cubicBezTo>
                  <a:pt x="2033555" y="386955"/>
                  <a:pt x="2035261" y="300363"/>
                  <a:pt x="2042160" y="214129"/>
                </a:cubicBezTo>
                <a:cubicBezTo>
                  <a:pt x="2059290" y="0"/>
                  <a:pt x="2057400" y="161849"/>
                  <a:pt x="2057400" y="46489"/>
                </a:cubicBez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3" name="直接连接符 42"/>
          <p:cNvCxnSpPr/>
          <p:nvPr/>
        </p:nvCxnSpPr>
        <p:spPr>
          <a:xfrm>
            <a:off x="5508104" y="4077072"/>
            <a:ext cx="108012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076056" y="4858419"/>
            <a:ext cx="288032" cy="64807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364088" y="4797152"/>
            <a:ext cx="288032" cy="64807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300192" y="2338139"/>
            <a:ext cx="2016224" cy="21602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V="1">
            <a:off x="5220072" y="4994051"/>
            <a:ext cx="207640" cy="8384"/>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76" name="直接连接符 75"/>
          <p:cNvCxnSpPr/>
          <p:nvPr/>
        </p:nvCxnSpPr>
        <p:spPr>
          <a:xfrm>
            <a:off x="4860032" y="3573016"/>
            <a:ext cx="1938734" cy="2991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59404" name="Object 12"/>
          <p:cNvGraphicFramePr>
            <a:graphicFrameLocks noChangeAspect="1"/>
          </p:cNvGraphicFramePr>
          <p:nvPr/>
        </p:nvGraphicFramePr>
        <p:xfrm>
          <a:off x="5220072" y="980728"/>
          <a:ext cx="3014662" cy="809625"/>
        </p:xfrm>
        <a:graphic>
          <a:graphicData uri="http://schemas.openxmlformats.org/presentationml/2006/ole">
            <p:oleObj spid="_x0000_s59404" name="Equation" r:id="rId11" imgW="1562040" imgH="419040" progId="Equation.DSMT4">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3.5</a:t>
            </a:r>
            <a:r>
              <a:rPr lang="zh-CN" altLang="en-US" sz="3600" dirty="0" smtClean="0"/>
              <a:t>产品市场与货币市场共同均衡</a:t>
            </a:r>
            <a:r>
              <a:rPr lang="en-US" altLang="zh-CN" sz="3600" dirty="0" smtClean="0"/>
              <a:t>IS-LM</a:t>
            </a:r>
            <a:r>
              <a:rPr lang="zh-CN" altLang="en-US" sz="3600" dirty="0" smtClean="0"/>
              <a:t>分析</a:t>
            </a:r>
            <a:endParaRPr lang="zh-CN" altLang="en-US" sz="3600" dirty="0"/>
          </a:p>
        </p:txBody>
      </p:sp>
      <p:sp>
        <p:nvSpPr>
          <p:cNvPr id="3" name="内容占位符 2"/>
          <p:cNvSpPr>
            <a:spLocks noGrp="1"/>
          </p:cNvSpPr>
          <p:nvPr>
            <p:ph idx="1"/>
          </p:nvPr>
        </p:nvSpPr>
        <p:spPr>
          <a:xfrm>
            <a:off x="251520" y="980728"/>
            <a:ext cx="3960440" cy="5328592"/>
          </a:xfrm>
        </p:spPr>
        <p:txBody>
          <a:bodyPr>
            <a:normAutofit fontScale="85000" lnSpcReduction="20000"/>
          </a:bodyPr>
          <a:lstStyle/>
          <a:p>
            <a:r>
              <a:rPr lang="zh-CN" altLang="en-US" dirty="0" smtClean="0"/>
              <a:t>一、均衡收入和利率的变动</a:t>
            </a:r>
            <a:endParaRPr lang="en-US" altLang="zh-CN" dirty="0" smtClean="0"/>
          </a:p>
          <a:p>
            <a:r>
              <a:rPr lang="zh-CN" altLang="en-US" dirty="0" smtClean="0"/>
              <a:t>（</a:t>
            </a:r>
            <a:r>
              <a:rPr lang="en-US" altLang="zh-CN" dirty="0" smtClean="0"/>
              <a:t>1</a:t>
            </a:r>
            <a:r>
              <a:rPr lang="zh-CN" altLang="en-US" dirty="0" smtClean="0"/>
              <a:t>）</a:t>
            </a:r>
            <a:r>
              <a:rPr lang="en-US" altLang="zh-CN" dirty="0" smtClean="0"/>
              <a:t>IS</a:t>
            </a:r>
            <a:r>
              <a:rPr lang="zh-CN" altLang="en-US" dirty="0" smtClean="0"/>
              <a:t>曲线的移动：</a:t>
            </a:r>
            <a:endParaRPr lang="en-US" altLang="zh-CN" dirty="0" smtClean="0"/>
          </a:p>
          <a:p>
            <a:pPr lvl="1">
              <a:buFont typeface="Arial" pitchFamily="34" charset="0"/>
              <a:buChar char="•"/>
            </a:pPr>
            <a:r>
              <a:rPr lang="zh-CN" altLang="en-US" sz="3800" dirty="0" smtClean="0"/>
              <a:t>挤出效应</a:t>
            </a:r>
            <a:r>
              <a:rPr lang="en-US" altLang="zh-CN" sz="3800" dirty="0" smtClean="0"/>
              <a:t>:</a:t>
            </a:r>
            <a:r>
              <a:rPr lang="zh-CN" altLang="en-US" sz="3100" dirty="0" smtClean="0">
                <a:solidFill>
                  <a:srgbClr val="7030A0"/>
                </a:solidFill>
              </a:rPr>
              <a:t>政府支出增加所引起的私人消费或投资降低的效果。</a:t>
            </a:r>
            <a:endParaRPr lang="en-US" altLang="zh-CN" sz="3100" dirty="0" smtClean="0">
              <a:solidFill>
                <a:srgbClr val="7030A0"/>
              </a:solidFill>
            </a:endParaRPr>
          </a:p>
          <a:p>
            <a:pPr marL="1371600" lvl="2" indent="-457200">
              <a:buFont typeface="+mj-ea"/>
              <a:buAutoNum type="circleNumDbPlain"/>
            </a:pPr>
            <a:r>
              <a:rPr lang="zh-CN" altLang="en-US" sz="3000" dirty="0" smtClean="0"/>
              <a:t>支出乘数大小；</a:t>
            </a:r>
            <a:endParaRPr lang="en-US" altLang="zh-CN" sz="3000" dirty="0" smtClean="0"/>
          </a:p>
          <a:p>
            <a:pPr marL="1371600" lvl="2" indent="-457200">
              <a:buFont typeface="+mj-ea"/>
              <a:buAutoNum type="circleNumDbPlain"/>
            </a:pPr>
            <a:r>
              <a:rPr lang="zh-CN" altLang="en-US" sz="3000" dirty="0" smtClean="0"/>
              <a:t>货币需求对产出变动的敏感程度；</a:t>
            </a:r>
            <a:endParaRPr lang="en-US" altLang="zh-CN" sz="3000" dirty="0" smtClean="0"/>
          </a:p>
          <a:p>
            <a:pPr marL="1371600" lvl="2" indent="-457200">
              <a:buFont typeface="+mj-ea"/>
              <a:buAutoNum type="circleNumDbPlain"/>
            </a:pPr>
            <a:r>
              <a:rPr lang="zh-CN" altLang="en-US" sz="3000" dirty="0" smtClean="0"/>
              <a:t>货币需求对利率变动的敏感程度；</a:t>
            </a:r>
            <a:endParaRPr lang="en-US" altLang="zh-CN" sz="3000" dirty="0" smtClean="0"/>
          </a:p>
          <a:p>
            <a:pPr marL="1371600" lvl="2" indent="-457200">
              <a:buFont typeface="+mj-ea"/>
              <a:buAutoNum type="circleNumDbPlain"/>
            </a:pPr>
            <a:r>
              <a:rPr lang="zh-CN" altLang="en-US" sz="3000" dirty="0" smtClean="0"/>
              <a:t>投资需求对利率变动的敏感程度。</a:t>
            </a:r>
            <a:endParaRPr lang="en-US" altLang="zh-CN" sz="3000"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0531D451-A954-49CE-BC61-03926EA36DA1}"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39</a:t>
            </a:fld>
            <a:endParaRPr lang="zh-CN" altLang="en-US" dirty="0"/>
          </a:p>
        </p:txBody>
      </p:sp>
      <p:sp>
        <p:nvSpPr>
          <p:cNvPr id="6" name="页脚占位符 5"/>
          <p:cNvSpPr>
            <a:spLocks noGrp="1"/>
          </p:cNvSpPr>
          <p:nvPr>
            <p:ph type="ftr" sz="quarter" idx="11"/>
          </p:nvPr>
        </p:nvSpPr>
        <p:spPr/>
        <p:txBody>
          <a:bodyPr/>
          <a:lstStyle/>
          <a:p>
            <a:r>
              <a:rPr lang="zh-CN" altLang="en-US" dirty="0" smtClean="0"/>
              <a:t>宏观经济学</a:t>
            </a:r>
            <a:endParaRPr lang="zh-CN" altLang="en-US" dirty="0"/>
          </a:p>
        </p:txBody>
      </p:sp>
      <p:cxnSp>
        <p:nvCxnSpPr>
          <p:cNvPr id="8" name="直接箭头连接符 7"/>
          <p:cNvCxnSpPr/>
          <p:nvPr/>
        </p:nvCxnSpPr>
        <p:spPr>
          <a:xfrm>
            <a:off x="4932040" y="5650507"/>
            <a:ext cx="3744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aphicFrame>
        <p:nvGraphicFramePr>
          <p:cNvPr id="10" name="对象 9"/>
          <p:cNvGraphicFramePr>
            <a:graphicFrameLocks noChangeAspect="1"/>
          </p:cNvGraphicFramePr>
          <p:nvPr/>
        </p:nvGraphicFramePr>
        <p:xfrm>
          <a:off x="6804248" y="2132856"/>
          <a:ext cx="497357" cy="300459"/>
        </p:xfrm>
        <a:graphic>
          <a:graphicData uri="http://schemas.openxmlformats.org/presentationml/2006/ole">
            <p:oleObj spid="_x0000_s61442" name="Equation" r:id="rId3" imgW="317160" imgH="164880" progId="Equation.DSMT4">
              <p:embed/>
            </p:oleObj>
          </a:graphicData>
        </a:graphic>
      </p:graphicFrame>
      <p:sp>
        <p:nvSpPr>
          <p:cNvPr id="13" name="TextBox 12"/>
          <p:cNvSpPr txBox="1"/>
          <p:nvPr/>
        </p:nvSpPr>
        <p:spPr>
          <a:xfrm>
            <a:off x="4644008" y="5578499"/>
            <a:ext cx="504056" cy="461665"/>
          </a:xfrm>
          <a:prstGeom prst="rect">
            <a:avLst/>
          </a:prstGeom>
          <a:noFill/>
        </p:spPr>
        <p:txBody>
          <a:bodyPr wrap="square" rtlCol="0">
            <a:spAutoFit/>
          </a:bodyPr>
          <a:lstStyle/>
          <a:p>
            <a:r>
              <a:rPr lang="en-US" altLang="zh-CN" sz="2400" b="1" dirty="0" smtClean="0"/>
              <a:t>0</a:t>
            </a:r>
            <a:endParaRPr lang="zh-CN" altLang="en-US" sz="2400" b="1" dirty="0"/>
          </a:p>
        </p:txBody>
      </p:sp>
      <p:sp>
        <p:nvSpPr>
          <p:cNvPr id="14" name="TextBox 13"/>
          <p:cNvSpPr txBox="1"/>
          <p:nvPr/>
        </p:nvSpPr>
        <p:spPr>
          <a:xfrm>
            <a:off x="8316416" y="5650507"/>
            <a:ext cx="504056" cy="461665"/>
          </a:xfrm>
          <a:prstGeom prst="rect">
            <a:avLst/>
          </a:prstGeom>
          <a:noFill/>
        </p:spPr>
        <p:txBody>
          <a:bodyPr wrap="square" rtlCol="0">
            <a:spAutoFit/>
          </a:bodyPr>
          <a:lstStyle/>
          <a:p>
            <a:r>
              <a:rPr lang="en-US" altLang="zh-CN" sz="2400" b="1" dirty="0" smtClean="0"/>
              <a:t>y</a:t>
            </a:r>
            <a:endParaRPr lang="zh-CN" altLang="en-US" sz="2400" b="1" dirty="0"/>
          </a:p>
        </p:txBody>
      </p:sp>
      <p:cxnSp>
        <p:nvCxnSpPr>
          <p:cNvPr id="15" name="直接箭头连接符 14"/>
          <p:cNvCxnSpPr/>
          <p:nvPr/>
        </p:nvCxnSpPr>
        <p:spPr>
          <a:xfrm flipH="1" flipV="1">
            <a:off x="4932040" y="2554163"/>
            <a:ext cx="8384" cy="310472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68144" y="2554163"/>
            <a:ext cx="2016224" cy="216024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716016" y="2132856"/>
            <a:ext cx="504056" cy="461665"/>
          </a:xfrm>
          <a:prstGeom prst="rect">
            <a:avLst/>
          </a:prstGeom>
          <a:noFill/>
        </p:spPr>
        <p:txBody>
          <a:bodyPr wrap="square" rtlCol="0">
            <a:spAutoFit/>
          </a:bodyPr>
          <a:lstStyle/>
          <a:p>
            <a:r>
              <a:rPr lang="en-US" altLang="zh-CN" sz="2400" b="1" dirty="0" smtClean="0"/>
              <a:t>r</a:t>
            </a:r>
            <a:endParaRPr lang="zh-CN" altLang="en-US" sz="2400" b="1" dirty="0"/>
          </a:p>
        </p:txBody>
      </p:sp>
      <p:cxnSp>
        <p:nvCxnSpPr>
          <p:cNvPr id="30" name="直接连接符 29"/>
          <p:cNvCxnSpPr>
            <a:endCxn id="42" idx="10"/>
          </p:cNvCxnSpPr>
          <p:nvPr/>
        </p:nvCxnSpPr>
        <p:spPr>
          <a:xfrm flipV="1">
            <a:off x="5940154" y="4987480"/>
            <a:ext cx="49378" cy="667456"/>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1" name="直接连接符 30"/>
          <p:cNvCxnSpPr>
            <a:endCxn id="42" idx="10"/>
          </p:cNvCxnSpPr>
          <p:nvPr/>
        </p:nvCxnSpPr>
        <p:spPr>
          <a:xfrm>
            <a:off x="4932040" y="4941168"/>
            <a:ext cx="1057492" cy="46312"/>
          </a:xfrm>
          <a:prstGeom prst="line">
            <a:avLst/>
          </a:prstGeom>
          <a:ln>
            <a:prstDash val="dash"/>
          </a:ln>
        </p:spPr>
        <p:style>
          <a:lnRef idx="1">
            <a:schemeClr val="accent2"/>
          </a:lnRef>
          <a:fillRef idx="0">
            <a:schemeClr val="accent2"/>
          </a:fillRef>
          <a:effectRef idx="0">
            <a:schemeClr val="accent2"/>
          </a:effectRef>
          <a:fontRef idx="minor">
            <a:schemeClr val="tx1"/>
          </a:fontRef>
        </p:style>
      </p:cxnSp>
      <p:graphicFrame>
        <p:nvGraphicFramePr>
          <p:cNvPr id="56332" name="Object 12"/>
          <p:cNvGraphicFramePr>
            <a:graphicFrameLocks noChangeAspect="1"/>
          </p:cNvGraphicFramePr>
          <p:nvPr/>
        </p:nvGraphicFramePr>
        <p:xfrm>
          <a:off x="5580112" y="3501008"/>
          <a:ext cx="338138" cy="415925"/>
        </p:xfrm>
        <a:graphic>
          <a:graphicData uri="http://schemas.openxmlformats.org/presentationml/2006/ole">
            <p:oleObj spid="_x0000_s61443" name="Equation" r:id="rId4" imgW="215640" imgH="228600" progId="Equation.DSMT4">
              <p:embed/>
            </p:oleObj>
          </a:graphicData>
        </a:graphic>
      </p:graphicFrame>
      <p:cxnSp>
        <p:nvCxnSpPr>
          <p:cNvPr id="34" name="直接连接符 33"/>
          <p:cNvCxnSpPr/>
          <p:nvPr/>
        </p:nvCxnSpPr>
        <p:spPr>
          <a:xfrm>
            <a:off x="5868144" y="3789040"/>
            <a:ext cx="1224136" cy="13681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31"/>
          </p:cNvCxnSpPr>
          <p:nvPr/>
        </p:nvCxnSpPr>
        <p:spPr>
          <a:xfrm>
            <a:off x="4932040" y="2924944"/>
            <a:ext cx="1938734" cy="2991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flipV="1">
            <a:off x="5485874" y="5187662"/>
            <a:ext cx="22230" cy="46284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58383" name="Object 15"/>
          <p:cNvGraphicFramePr>
            <a:graphicFrameLocks noChangeAspect="1"/>
          </p:cNvGraphicFramePr>
          <p:nvPr/>
        </p:nvGraphicFramePr>
        <p:xfrm>
          <a:off x="6588224" y="5445224"/>
          <a:ext cx="444500" cy="623888"/>
        </p:xfrm>
        <a:graphic>
          <a:graphicData uri="http://schemas.openxmlformats.org/presentationml/2006/ole">
            <p:oleObj spid="_x0000_s61444" name="Equation" r:id="rId5" imgW="190440" imgH="228600" progId="Equation.DSMT4">
              <p:embed/>
            </p:oleObj>
          </a:graphicData>
        </a:graphic>
      </p:graphicFrame>
      <p:graphicFrame>
        <p:nvGraphicFramePr>
          <p:cNvPr id="58385" name="Object 17"/>
          <p:cNvGraphicFramePr>
            <a:graphicFrameLocks noChangeAspect="1"/>
          </p:cNvGraphicFramePr>
          <p:nvPr/>
        </p:nvGraphicFramePr>
        <p:xfrm>
          <a:off x="4572000" y="4077072"/>
          <a:ext cx="355600" cy="658812"/>
        </p:xfrm>
        <a:graphic>
          <a:graphicData uri="http://schemas.openxmlformats.org/presentationml/2006/ole">
            <p:oleObj spid="_x0000_s61445" name="Equation" r:id="rId6" imgW="152280" imgH="241200" progId="Equation.DSMT4">
              <p:embed/>
            </p:oleObj>
          </a:graphicData>
        </a:graphic>
      </p:graphicFrame>
      <p:graphicFrame>
        <p:nvGraphicFramePr>
          <p:cNvPr id="58386" name="Object 18"/>
          <p:cNvGraphicFramePr>
            <a:graphicFrameLocks noChangeAspect="1"/>
          </p:cNvGraphicFramePr>
          <p:nvPr/>
        </p:nvGraphicFramePr>
        <p:xfrm>
          <a:off x="4499992" y="4725144"/>
          <a:ext cx="313754" cy="535835"/>
        </p:xfrm>
        <a:graphic>
          <a:graphicData uri="http://schemas.openxmlformats.org/presentationml/2006/ole">
            <p:oleObj spid="_x0000_s61446" name="Equation" r:id="rId7" imgW="164880" imgH="241200" progId="Equation.DSMT4">
              <p:embed/>
            </p:oleObj>
          </a:graphicData>
        </a:graphic>
      </p:graphicFrame>
      <p:graphicFrame>
        <p:nvGraphicFramePr>
          <p:cNvPr id="58387" name="Object 19"/>
          <p:cNvGraphicFramePr>
            <a:graphicFrameLocks noChangeAspect="1"/>
          </p:cNvGraphicFramePr>
          <p:nvPr/>
        </p:nvGraphicFramePr>
        <p:xfrm>
          <a:off x="5004048" y="3861048"/>
          <a:ext cx="358775" cy="415925"/>
        </p:xfrm>
        <a:graphic>
          <a:graphicData uri="http://schemas.openxmlformats.org/presentationml/2006/ole">
            <p:oleObj spid="_x0000_s61447" name="Equation" r:id="rId8" imgW="228600" imgH="228600" progId="Equation.DSMT4">
              <p:embed/>
            </p:oleObj>
          </a:graphicData>
        </a:graphic>
      </p:graphicFrame>
      <p:graphicFrame>
        <p:nvGraphicFramePr>
          <p:cNvPr id="58388" name="Object 20"/>
          <p:cNvGraphicFramePr>
            <a:graphicFrameLocks noChangeAspect="1"/>
          </p:cNvGraphicFramePr>
          <p:nvPr/>
        </p:nvGraphicFramePr>
        <p:xfrm>
          <a:off x="6588224" y="4293096"/>
          <a:ext cx="258762" cy="415925"/>
        </p:xfrm>
        <a:graphic>
          <a:graphicData uri="http://schemas.openxmlformats.org/presentationml/2006/ole">
            <p:oleObj spid="_x0000_s61448" name="Equation" r:id="rId9" imgW="164880" imgH="228600" progId="Equation.DSMT4">
              <p:embed/>
            </p:oleObj>
          </a:graphicData>
        </a:graphic>
      </p:graphicFrame>
      <p:graphicFrame>
        <p:nvGraphicFramePr>
          <p:cNvPr id="58389" name="Object 21"/>
          <p:cNvGraphicFramePr>
            <a:graphicFrameLocks noChangeAspect="1"/>
          </p:cNvGraphicFramePr>
          <p:nvPr/>
        </p:nvGraphicFramePr>
        <p:xfrm>
          <a:off x="5868144" y="5085184"/>
          <a:ext cx="277812" cy="415925"/>
        </p:xfrm>
        <a:graphic>
          <a:graphicData uri="http://schemas.openxmlformats.org/presentationml/2006/ole">
            <p:oleObj spid="_x0000_s61449" name="Equation" r:id="rId10" imgW="177480" imgH="228600" progId="Equation.DSMT4">
              <p:embed/>
            </p:oleObj>
          </a:graphicData>
        </a:graphic>
      </p:graphicFrame>
      <p:cxnSp>
        <p:nvCxnSpPr>
          <p:cNvPr id="50" name="直接箭头连接符 49"/>
          <p:cNvCxnSpPr/>
          <p:nvPr/>
        </p:nvCxnSpPr>
        <p:spPr>
          <a:xfrm>
            <a:off x="5364088" y="4293096"/>
            <a:ext cx="360040" cy="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51" name="直接箭头连接符 50"/>
          <p:cNvCxnSpPr/>
          <p:nvPr/>
        </p:nvCxnSpPr>
        <p:spPr>
          <a:xfrm>
            <a:off x="6444208" y="3140968"/>
            <a:ext cx="360040" cy="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55" name="直接连接符 54"/>
          <p:cNvCxnSpPr/>
          <p:nvPr/>
        </p:nvCxnSpPr>
        <p:spPr>
          <a:xfrm>
            <a:off x="6455256" y="4489381"/>
            <a:ext cx="0" cy="114138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2" name="任意多边形 41"/>
          <p:cNvSpPr/>
          <p:nvPr/>
        </p:nvSpPr>
        <p:spPr>
          <a:xfrm>
            <a:off x="4932040" y="2338139"/>
            <a:ext cx="1984618" cy="2880320"/>
          </a:xfrm>
          <a:custGeom>
            <a:avLst/>
            <a:gdLst>
              <a:gd name="connsiteX0" fmla="*/ 0 w 2059290"/>
              <a:gd name="connsiteY0" fmla="*/ 2835409 h 2850649"/>
              <a:gd name="connsiteX1" fmla="*/ 45720 w 2059290"/>
              <a:gd name="connsiteY1" fmla="*/ 2820169 h 2850649"/>
              <a:gd name="connsiteX2" fmla="*/ 106680 w 2059290"/>
              <a:gd name="connsiteY2" fmla="*/ 2789689 h 2850649"/>
              <a:gd name="connsiteX3" fmla="*/ 274320 w 2059290"/>
              <a:gd name="connsiteY3" fmla="*/ 2804929 h 2850649"/>
              <a:gd name="connsiteX4" fmla="*/ 350520 w 2059290"/>
              <a:gd name="connsiteY4" fmla="*/ 2820169 h 2850649"/>
              <a:gd name="connsiteX5" fmla="*/ 579120 w 2059290"/>
              <a:gd name="connsiteY5" fmla="*/ 2850649 h 2850649"/>
              <a:gd name="connsiteX6" fmla="*/ 807720 w 2059290"/>
              <a:gd name="connsiteY6" fmla="*/ 2835409 h 2850649"/>
              <a:gd name="connsiteX7" fmla="*/ 853440 w 2059290"/>
              <a:gd name="connsiteY7" fmla="*/ 2804929 h 2850649"/>
              <a:gd name="connsiteX8" fmla="*/ 899160 w 2059290"/>
              <a:gd name="connsiteY8" fmla="*/ 2789689 h 2850649"/>
              <a:gd name="connsiteX9" fmla="*/ 990600 w 2059290"/>
              <a:gd name="connsiteY9" fmla="*/ 2713489 h 2850649"/>
              <a:gd name="connsiteX10" fmla="*/ 1097280 w 2059290"/>
              <a:gd name="connsiteY10" fmla="*/ 2622049 h 2850649"/>
              <a:gd name="connsiteX11" fmla="*/ 1143000 w 2059290"/>
              <a:gd name="connsiteY11" fmla="*/ 2561089 h 2850649"/>
              <a:gd name="connsiteX12" fmla="*/ 1188720 w 2059290"/>
              <a:gd name="connsiteY12" fmla="*/ 2530609 h 2850649"/>
              <a:gd name="connsiteX13" fmla="*/ 1234440 w 2059290"/>
              <a:gd name="connsiteY13" fmla="*/ 2484889 h 2850649"/>
              <a:gd name="connsiteX14" fmla="*/ 1280160 w 2059290"/>
              <a:gd name="connsiteY14" fmla="*/ 2454409 h 2850649"/>
              <a:gd name="connsiteX15" fmla="*/ 1325880 w 2059290"/>
              <a:gd name="connsiteY15" fmla="*/ 2408689 h 2850649"/>
              <a:gd name="connsiteX16" fmla="*/ 1371600 w 2059290"/>
              <a:gd name="connsiteY16" fmla="*/ 2378209 h 2850649"/>
              <a:gd name="connsiteX17" fmla="*/ 1463040 w 2059290"/>
              <a:gd name="connsiteY17" fmla="*/ 2286769 h 2850649"/>
              <a:gd name="connsiteX18" fmla="*/ 1508760 w 2059290"/>
              <a:gd name="connsiteY18" fmla="*/ 2241049 h 2850649"/>
              <a:gd name="connsiteX19" fmla="*/ 1554480 w 2059290"/>
              <a:gd name="connsiteY19" fmla="*/ 2180089 h 2850649"/>
              <a:gd name="connsiteX20" fmla="*/ 1584960 w 2059290"/>
              <a:gd name="connsiteY20" fmla="*/ 2119129 h 2850649"/>
              <a:gd name="connsiteX21" fmla="*/ 1691640 w 2059290"/>
              <a:gd name="connsiteY21" fmla="*/ 2027689 h 2850649"/>
              <a:gd name="connsiteX22" fmla="*/ 1798320 w 2059290"/>
              <a:gd name="connsiteY22" fmla="*/ 1905769 h 2850649"/>
              <a:gd name="connsiteX23" fmla="*/ 1859280 w 2059290"/>
              <a:gd name="connsiteY23" fmla="*/ 1875289 h 2850649"/>
              <a:gd name="connsiteX24" fmla="*/ 1889760 w 2059290"/>
              <a:gd name="connsiteY24" fmla="*/ 1814329 h 2850649"/>
              <a:gd name="connsiteX25" fmla="*/ 1920240 w 2059290"/>
              <a:gd name="connsiteY25" fmla="*/ 1768609 h 2850649"/>
              <a:gd name="connsiteX26" fmla="*/ 1935480 w 2059290"/>
              <a:gd name="connsiteY26" fmla="*/ 1509529 h 2850649"/>
              <a:gd name="connsiteX27" fmla="*/ 1950720 w 2059290"/>
              <a:gd name="connsiteY27" fmla="*/ 1448569 h 2850649"/>
              <a:gd name="connsiteX28" fmla="*/ 1965960 w 2059290"/>
              <a:gd name="connsiteY28" fmla="*/ 1235209 h 2850649"/>
              <a:gd name="connsiteX29" fmla="*/ 1981200 w 2059290"/>
              <a:gd name="connsiteY29" fmla="*/ 1113289 h 2850649"/>
              <a:gd name="connsiteX30" fmla="*/ 1996440 w 2059290"/>
              <a:gd name="connsiteY30" fmla="*/ 717049 h 2850649"/>
              <a:gd name="connsiteX31" fmla="*/ 2011680 w 2059290"/>
              <a:gd name="connsiteY31" fmla="*/ 610369 h 2850649"/>
              <a:gd name="connsiteX32" fmla="*/ 2026920 w 2059290"/>
              <a:gd name="connsiteY32" fmla="*/ 473209 h 2850649"/>
              <a:gd name="connsiteX33" fmla="*/ 2042160 w 2059290"/>
              <a:gd name="connsiteY33" fmla="*/ 214129 h 2850649"/>
              <a:gd name="connsiteX34" fmla="*/ 2057400 w 2059290"/>
              <a:gd name="connsiteY34" fmla="*/ 46489 h 285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59290" h="2850649">
                <a:moveTo>
                  <a:pt x="0" y="2835409"/>
                </a:moveTo>
                <a:cubicBezTo>
                  <a:pt x="15240" y="2830329"/>
                  <a:pt x="30955" y="2826497"/>
                  <a:pt x="45720" y="2820169"/>
                </a:cubicBezTo>
                <a:cubicBezTo>
                  <a:pt x="66602" y="2811220"/>
                  <a:pt x="84012" y="2791200"/>
                  <a:pt x="106680" y="2789689"/>
                </a:cubicBezTo>
                <a:cubicBezTo>
                  <a:pt x="162666" y="2785957"/>
                  <a:pt x="218440" y="2799849"/>
                  <a:pt x="274320" y="2804929"/>
                </a:cubicBezTo>
                <a:cubicBezTo>
                  <a:pt x="299720" y="2810009"/>
                  <a:pt x="324969" y="2815911"/>
                  <a:pt x="350520" y="2820169"/>
                </a:cubicBezTo>
                <a:cubicBezTo>
                  <a:pt x="413616" y="2830685"/>
                  <a:pt x="517477" y="2842944"/>
                  <a:pt x="579120" y="2850649"/>
                </a:cubicBezTo>
                <a:cubicBezTo>
                  <a:pt x="655320" y="2845569"/>
                  <a:pt x="732390" y="2847964"/>
                  <a:pt x="807720" y="2835409"/>
                </a:cubicBezTo>
                <a:cubicBezTo>
                  <a:pt x="825787" y="2832398"/>
                  <a:pt x="837057" y="2813120"/>
                  <a:pt x="853440" y="2804929"/>
                </a:cubicBezTo>
                <a:cubicBezTo>
                  <a:pt x="867808" y="2797745"/>
                  <a:pt x="883920" y="2794769"/>
                  <a:pt x="899160" y="2789689"/>
                </a:cubicBezTo>
                <a:cubicBezTo>
                  <a:pt x="1000209" y="2722323"/>
                  <a:pt x="887925" y="2801496"/>
                  <a:pt x="990600" y="2713489"/>
                </a:cubicBezTo>
                <a:cubicBezTo>
                  <a:pt x="1055461" y="2657893"/>
                  <a:pt x="1044919" y="2683136"/>
                  <a:pt x="1097280" y="2622049"/>
                </a:cubicBezTo>
                <a:cubicBezTo>
                  <a:pt x="1113810" y="2602764"/>
                  <a:pt x="1125039" y="2579050"/>
                  <a:pt x="1143000" y="2561089"/>
                </a:cubicBezTo>
                <a:cubicBezTo>
                  <a:pt x="1155952" y="2548137"/>
                  <a:pt x="1174649" y="2542335"/>
                  <a:pt x="1188720" y="2530609"/>
                </a:cubicBezTo>
                <a:cubicBezTo>
                  <a:pt x="1205277" y="2516811"/>
                  <a:pt x="1217883" y="2498687"/>
                  <a:pt x="1234440" y="2484889"/>
                </a:cubicBezTo>
                <a:cubicBezTo>
                  <a:pt x="1248511" y="2473163"/>
                  <a:pt x="1266089" y="2466135"/>
                  <a:pt x="1280160" y="2454409"/>
                </a:cubicBezTo>
                <a:cubicBezTo>
                  <a:pt x="1296717" y="2440611"/>
                  <a:pt x="1309323" y="2422487"/>
                  <a:pt x="1325880" y="2408689"/>
                </a:cubicBezTo>
                <a:cubicBezTo>
                  <a:pt x="1339951" y="2396963"/>
                  <a:pt x="1357910" y="2390378"/>
                  <a:pt x="1371600" y="2378209"/>
                </a:cubicBezTo>
                <a:cubicBezTo>
                  <a:pt x="1403817" y="2349571"/>
                  <a:pt x="1432560" y="2317249"/>
                  <a:pt x="1463040" y="2286769"/>
                </a:cubicBezTo>
                <a:cubicBezTo>
                  <a:pt x="1478280" y="2271529"/>
                  <a:pt x="1495828" y="2258291"/>
                  <a:pt x="1508760" y="2241049"/>
                </a:cubicBezTo>
                <a:cubicBezTo>
                  <a:pt x="1524000" y="2220729"/>
                  <a:pt x="1541018" y="2201628"/>
                  <a:pt x="1554480" y="2180089"/>
                </a:cubicBezTo>
                <a:cubicBezTo>
                  <a:pt x="1566521" y="2160824"/>
                  <a:pt x="1570175" y="2136378"/>
                  <a:pt x="1584960" y="2119129"/>
                </a:cubicBezTo>
                <a:cubicBezTo>
                  <a:pt x="1756754" y="1918703"/>
                  <a:pt x="1548544" y="2211669"/>
                  <a:pt x="1691640" y="2027689"/>
                </a:cubicBezTo>
                <a:cubicBezTo>
                  <a:pt x="1763776" y="1934943"/>
                  <a:pt x="1721612" y="1949602"/>
                  <a:pt x="1798320" y="1905769"/>
                </a:cubicBezTo>
                <a:cubicBezTo>
                  <a:pt x="1818045" y="1894497"/>
                  <a:pt x="1838960" y="1885449"/>
                  <a:pt x="1859280" y="1875289"/>
                </a:cubicBezTo>
                <a:cubicBezTo>
                  <a:pt x="1869440" y="1854969"/>
                  <a:pt x="1878488" y="1834054"/>
                  <a:pt x="1889760" y="1814329"/>
                </a:cubicBezTo>
                <a:cubicBezTo>
                  <a:pt x="1898847" y="1798426"/>
                  <a:pt x="1917523" y="1786723"/>
                  <a:pt x="1920240" y="1768609"/>
                </a:cubicBezTo>
                <a:cubicBezTo>
                  <a:pt x="1933073" y="1683057"/>
                  <a:pt x="1927278" y="1595649"/>
                  <a:pt x="1935480" y="1509529"/>
                </a:cubicBezTo>
                <a:cubicBezTo>
                  <a:pt x="1937466" y="1488678"/>
                  <a:pt x="1945640" y="1468889"/>
                  <a:pt x="1950720" y="1448569"/>
                </a:cubicBezTo>
                <a:cubicBezTo>
                  <a:pt x="1955800" y="1377449"/>
                  <a:pt x="1959505" y="1306217"/>
                  <a:pt x="1965960" y="1235209"/>
                </a:cubicBezTo>
                <a:cubicBezTo>
                  <a:pt x="1969668" y="1194421"/>
                  <a:pt x="1978795" y="1154175"/>
                  <a:pt x="1981200" y="1113289"/>
                </a:cubicBezTo>
                <a:cubicBezTo>
                  <a:pt x="1988962" y="981339"/>
                  <a:pt x="1988444" y="848985"/>
                  <a:pt x="1996440" y="717049"/>
                </a:cubicBezTo>
                <a:cubicBezTo>
                  <a:pt x="1998613" y="681194"/>
                  <a:pt x="2007225" y="646013"/>
                  <a:pt x="2011680" y="610369"/>
                </a:cubicBezTo>
                <a:cubicBezTo>
                  <a:pt x="2017386" y="564723"/>
                  <a:pt x="2023392" y="519075"/>
                  <a:pt x="2026920" y="473209"/>
                </a:cubicBezTo>
                <a:cubicBezTo>
                  <a:pt x="2033555" y="386955"/>
                  <a:pt x="2035261" y="300363"/>
                  <a:pt x="2042160" y="214129"/>
                </a:cubicBezTo>
                <a:cubicBezTo>
                  <a:pt x="2059290" y="0"/>
                  <a:pt x="2057400" y="161849"/>
                  <a:pt x="2057400" y="46489"/>
                </a:cubicBez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3" name="直接连接符 42"/>
          <p:cNvCxnSpPr/>
          <p:nvPr/>
        </p:nvCxnSpPr>
        <p:spPr>
          <a:xfrm>
            <a:off x="5148064" y="4149080"/>
            <a:ext cx="1296144" cy="13681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076056" y="4858419"/>
            <a:ext cx="288032" cy="64807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364088" y="4797152"/>
            <a:ext cx="288032" cy="64807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300192" y="2276872"/>
            <a:ext cx="2016224" cy="21602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V="1">
            <a:off x="5220072" y="4994051"/>
            <a:ext cx="207640" cy="8384"/>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76" name="直接连接符 75"/>
          <p:cNvCxnSpPr/>
          <p:nvPr/>
        </p:nvCxnSpPr>
        <p:spPr>
          <a:xfrm>
            <a:off x="4932040" y="4365104"/>
            <a:ext cx="1512168" cy="7200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61450" name="Object 10"/>
          <p:cNvGraphicFramePr>
            <a:graphicFrameLocks noChangeAspect="1"/>
          </p:cNvGraphicFramePr>
          <p:nvPr/>
        </p:nvGraphicFramePr>
        <p:xfrm>
          <a:off x="4572000" y="1124744"/>
          <a:ext cx="3014663" cy="809625"/>
        </p:xfrm>
        <a:graphic>
          <a:graphicData uri="http://schemas.openxmlformats.org/presentationml/2006/ole">
            <p:oleObj spid="_x0000_s61450" name="Equation" r:id="rId11" imgW="1562040" imgH="419040" progId="Equation.DSMT4">
              <p:embed/>
            </p:oleObj>
          </a:graphicData>
        </a:graphic>
      </p:graphicFrame>
      <p:cxnSp>
        <p:nvCxnSpPr>
          <p:cNvPr id="49" name="直接连接符 48"/>
          <p:cNvCxnSpPr/>
          <p:nvPr/>
        </p:nvCxnSpPr>
        <p:spPr>
          <a:xfrm>
            <a:off x="4860032" y="3573016"/>
            <a:ext cx="1938734" cy="2991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2" idx="30"/>
          </p:cNvCxnSpPr>
          <p:nvPr/>
        </p:nvCxnSpPr>
        <p:spPr>
          <a:xfrm flipH="1">
            <a:off x="6804248" y="3062652"/>
            <a:ext cx="51839" cy="25985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H="1">
            <a:off x="6804248" y="2420888"/>
            <a:ext cx="648072" cy="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3.1</a:t>
            </a:r>
            <a:r>
              <a:rPr lang="zh-CN" altLang="en-US" dirty="0" smtClean="0"/>
              <a:t>投资的决定</a:t>
            </a:r>
            <a:endParaRPr lang="zh-CN" altLang="en-US" dirty="0"/>
          </a:p>
        </p:txBody>
      </p:sp>
      <p:sp>
        <p:nvSpPr>
          <p:cNvPr id="3" name="内容占位符 2"/>
          <p:cNvSpPr>
            <a:spLocks noGrp="1"/>
          </p:cNvSpPr>
          <p:nvPr>
            <p:ph idx="1"/>
          </p:nvPr>
        </p:nvSpPr>
        <p:spPr/>
        <p:txBody>
          <a:bodyPr/>
          <a:lstStyle/>
          <a:p>
            <a:r>
              <a:rPr lang="zh-CN" altLang="en-US" dirty="0" smtClean="0"/>
              <a:t>一、资本的效率</a:t>
            </a:r>
            <a:endParaRPr lang="en-US" altLang="zh-CN" dirty="0" smtClean="0"/>
          </a:p>
          <a:p>
            <a:pPr lvl="1"/>
            <a:r>
              <a:rPr lang="en-US" altLang="zh-CN" dirty="0" smtClean="0"/>
              <a:t>2</a:t>
            </a:r>
            <a:r>
              <a:rPr lang="zh-CN" altLang="en-US" dirty="0" smtClean="0"/>
              <a:t>、资本的边际效率</a:t>
            </a:r>
            <a:endParaRPr lang="en-US" altLang="zh-CN" dirty="0" smtClean="0"/>
          </a:p>
          <a:p>
            <a:pPr lvl="2"/>
            <a:endParaRPr lang="en-US" altLang="zh-CN" dirty="0"/>
          </a:p>
          <a:p>
            <a:endParaRPr lang="zh-CN" altLang="en-US" dirty="0"/>
          </a:p>
        </p:txBody>
      </p:sp>
      <p:sp>
        <p:nvSpPr>
          <p:cNvPr id="4" name="日期占位符 3"/>
          <p:cNvSpPr>
            <a:spLocks noGrp="1"/>
          </p:cNvSpPr>
          <p:nvPr>
            <p:ph type="dt" sz="half" idx="10"/>
          </p:nvPr>
        </p:nvSpPr>
        <p:spPr/>
        <p:txBody>
          <a:bodyPr/>
          <a:lstStyle/>
          <a:p>
            <a:fld id="{0D9355E1-C455-49EF-80B5-4CAB4817FAA5}"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4</a:t>
            </a:fld>
            <a:endParaRPr lang="zh-CN" altLang="en-US" dirty="0"/>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graphicFrame>
        <p:nvGraphicFramePr>
          <p:cNvPr id="1028" name="Object 4"/>
          <p:cNvGraphicFramePr>
            <a:graphicFrameLocks noChangeAspect="1"/>
          </p:cNvGraphicFramePr>
          <p:nvPr/>
        </p:nvGraphicFramePr>
        <p:xfrm>
          <a:off x="611560" y="5517232"/>
          <a:ext cx="6497637" cy="794792"/>
        </p:xfrm>
        <a:graphic>
          <a:graphicData uri="http://schemas.openxmlformats.org/presentationml/2006/ole">
            <p:oleObj spid="_x0000_s2052" name="Equation" r:id="rId3" imgW="3543120" imgH="419040" progId="Equation.DSMT4">
              <p:embed/>
            </p:oleObj>
          </a:graphicData>
        </a:graphic>
      </p:graphicFrame>
      <p:sp>
        <p:nvSpPr>
          <p:cNvPr id="18" name="TextBox 17"/>
          <p:cNvSpPr txBox="1"/>
          <p:nvPr/>
        </p:nvSpPr>
        <p:spPr>
          <a:xfrm>
            <a:off x="500688" y="1916832"/>
            <a:ext cx="4752528" cy="3637919"/>
          </a:xfrm>
          <a:prstGeom prst="rect">
            <a:avLst/>
          </a:prstGeom>
          <a:noFill/>
        </p:spPr>
        <p:txBody>
          <a:bodyPr wrap="square" rtlCol="0">
            <a:spAutoFit/>
          </a:bodyPr>
          <a:lstStyle/>
          <a:p>
            <a:pPr>
              <a:lnSpc>
                <a:spcPct val="80000"/>
              </a:lnSpc>
            </a:pPr>
            <a:r>
              <a:rPr lang="en-US" altLang="zh-CN" sz="2400" dirty="0" smtClean="0"/>
              <a:t>MEC</a:t>
            </a:r>
            <a:r>
              <a:rPr lang="zh-CN" altLang="en-US" sz="2400" dirty="0" smtClean="0"/>
              <a:t>指最后</a:t>
            </a:r>
            <a:r>
              <a:rPr lang="en-US" altLang="zh-CN" sz="2400" dirty="0" smtClean="0"/>
              <a:t>1</a:t>
            </a:r>
            <a:r>
              <a:rPr lang="zh-CN" altLang="en-US" sz="2400" dirty="0" smtClean="0"/>
              <a:t>单位资本品的资本效率。 </a:t>
            </a:r>
          </a:p>
          <a:p>
            <a:pPr>
              <a:lnSpc>
                <a:spcPct val="80000"/>
              </a:lnSpc>
              <a:buFont typeface="Wingdings" pitchFamily="2" charset="2"/>
              <a:buNone/>
            </a:pPr>
            <a:r>
              <a:rPr lang="zh-CN" altLang="en-US" sz="2400" dirty="0" smtClean="0"/>
              <a:t>   对一个企业来说，投资量越大，资本边际效率就越小。图 中</a:t>
            </a:r>
            <a:r>
              <a:rPr lang="zh-CN" altLang="en-US" sz="2400" b="1" dirty="0" smtClean="0"/>
              <a:t>阶梯形的折线</a:t>
            </a:r>
            <a:r>
              <a:rPr lang="zh-CN" altLang="en-US" sz="2400" dirty="0" smtClean="0"/>
              <a:t>就是该企业的资本边际效率曲线。</a:t>
            </a:r>
          </a:p>
          <a:p>
            <a:pPr>
              <a:lnSpc>
                <a:spcPct val="80000"/>
              </a:lnSpc>
              <a:buFont typeface="Wingdings" pitchFamily="2" charset="2"/>
              <a:buNone/>
            </a:pPr>
            <a:r>
              <a:rPr lang="zh-CN" altLang="en-US" sz="2400" dirty="0" smtClean="0"/>
              <a:t>   对于总体经济来说， 相邻投资项目的资本效率差异必然十分微小，社会的资本边际效率曲线成为一条光滑的下降曲线 。</a:t>
            </a:r>
          </a:p>
          <a:p>
            <a:pPr>
              <a:lnSpc>
                <a:spcPct val="80000"/>
              </a:lnSpc>
              <a:buFont typeface="Wingdings" pitchFamily="2" charset="2"/>
              <a:buNone/>
            </a:pPr>
            <a:r>
              <a:rPr lang="zh-CN" altLang="en-US" sz="2400" dirty="0" smtClean="0"/>
              <a:t>  资本边际效率曲线说明，资本边际效率与投资量是负相关的。</a:t>
            </a:r>
            <a:endParaRPr lang="zh-CN" altLang="en-US" sz="2400" dirty="0"/>
          </a:p>
        </p:txBody>
      </p:sp>
      <p:pic>
        <p:nvPicPr>
          <p:cNvPr id="19" name="Picture 4" descr="z1"/>
          <p:cNvPicPr>
            <a:picLocks noChangeAspect="1" noChangeArrowheads="1"/>
          </p:cNvPicPr>
          <p:nvPr/>
        </p:nvPicPr>
        <p:blipFill>
          <a:blip r:embed="rId4" cstate="print"/>
          <a:srcRect/>
          <a:stretch>
            <a:fillRect/>
          </a:stretch>
        </p:blipFill>
        <p:spPr>
          <a:xfrm>
            <a:off x="5358115" y="2060848"/>
            <a:ext cx="3785885" cy="3240360"/>
          </a:xfrm>
          <a:prstGeom prst="rect">
            <a:avLst/>
          </a:prstGeom>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3.5</a:t>
            </a:r>
            <a:r>
              <a:rPr lang="zh-CN" altLang="en-US" sz="3600" dirty="0" smtClean="0"/>
              <a:t>产品市场与货币市场共同均衡</a:t>
            </a:r>
            <a:r>
              <a:rPr lang="en-US" altLang="zh-CN" sz="3600" dirty="0" smtClean="0"/>
              <a:t>IS-LM</a:t>
            </a:r>
            <a:r>
              <a:rPr lang="zh-CN" altLang="en-US" sz="3600" dirty="0" smtClean="0"/>
              <a:t>分析</a:t>
            </a:r>
            <a:endParaRPr lang="zh-CN" altLang="en-US" sz="3600" dirty="0"/>
          </a:p>
        </p:txBody>
      </p:sp>
      <p:sp>
        <p:nvSpPr>
          <p:cNvPr id="3" name="内容占位符 2"/>
          <p:cNvSpPr>
            <a:spLocks noGrp="1"/>
          </p:cNvSpPr>
          <p:nvPr>
            <p:ph idx="1"/>
          </p:nvPr>
        </p:nvSpPr>
        <p:spPr/>
        <p:txBody>
          <a:bodyPr>
            <a:normAutofit lnSpcReduction="10000"/>
          </a:bodyPr>
          <a:lstStyle/>
          <a:p>
            <a:r>
              <a:rPr lang="zh-CN" altLang="en-US" dirty="0" smtClean="0"/>
              <a:t>一、均衡收入和利率的变动</a:t>
            </a:r>
            <a:endParaRPr lang="en-US" altLang="zh-CN" dirty="0" smtClean="0"/>
          </a:p>
          <a:p>
            <a:r>
              <a:rPr lang="zh-CN" altLang="en-US" dirty="0" smtClean="0"/>
              <a:t>（</a:t>
            </a:r>
            <a:r>
              <a:rPr lang="en-US" altLang="zh-CN" dirty="0" smtClean="0"/>
              <a:t>2</a:t>
            </a:r>
            <a:r>
              <a:rPr lang="zh-CN" altLang="en-US" dirty="0" smtClean="0"/>
              <a:t>）</a:t>
            </a:r>
            <a:r>
              <a:rPr lang="en-US" altLang="zh-CN" dirty="0" smtClean="0"/>
              <a:t>LM</a:t>
            </a:r>
            <a:r>
              <a:rPr lang="zh-CN" altLang="en-US" dirty="0" smtClean="0"/>
              <a:t>曲线的移动</a:t>
            </a:r>
            <a:endParaRPr lang="en-US" altLang="zh-CN" dirty="0" smtClean="0"/>
          </a:p>
          <a:p>
            <a:pPr lvl="1">
              <a:buFont typeface="Arial" pitchFamily="34" charset="0"/>
              <a:buChar char="•"/>
            </a:pPr>
            <a:r>
              <a:rPr lang="en-US" altLang="zh-CN" dirty="0" smtClean="0"/>
              <a:t>LM</a:t>
            </a:r>
            <a:r>
              <a:rPr lang="zh-CN" altLang="en-US" dirty="0" smtClean="0"/>
              <a:t>曲线斜率不同差异性：</a:t>
            </a:r>
            <a:endParaRPr lang="en-US" altLang="zh-CN" dirty="0" smtClean="0"/>
          </a:p>
          <a:p>
            <a:pPr lvl="2">
              <a:buFont typeface="Arial" pitchFamily="34" charset="0"/>
              <a:buChar char="•"/>
            </a:pPr>
            <a:r>
              <a:rPr lang="zh-CN" altLang="en-US" dirty="0" smtClean="0"/>
              <a:t>名义货币供给量的变动</a:t>
            </a:r>
            <a:endParaRPr lang="en-US" altLang="zh-CN" dirty="0" smtClean="0"/>
          </a:p>
          <a:p>
            <a:pPr lvl="2">
              <a:buFont typeface="Arial" pitchFamily="34" charset="0"/>
              <a:buChar char="•"/>
            </a:pPr>
            <a:r>
              <a:rPr lang="zh-CN" altLang="en-US" dirty="0" smtClean="0"/>
              <a:t>价格水平的变动</a:t>
            </a:r>
            <a:endParaRPr lang="en-US" altLang="zh-CN" dirty="0" smtClean="0"/>
          </a:p>
          <a:p>
            <a:pPr lvl="1"/>
            <a:r>
              <a:rPr lang="zh-CN" altLang="en-US" sz="3200" dirty="0" smtClean="0">
                <a:solidFill>
                  <a:srgbClr val="FF0000"/>
                </a:solidFill>
              </a:rPr>
              <a:t>其实质只能是实际货</a:t>
            </a:r>
            <a:endParaRPr lang="en-US" altLang="zh-CN" sz="3200" dirty="0" smtClean="0">
              <a:solidFill>
                <a:srgbClr val="FF0000"/>
              </a:solidFill>
            </a:endParaRPr>
          </a:p>
          <a:p>
            <a:pPr lvl="1"/>
            <a:r>
              <a:rPr lang="zh-CN" altLang="en-US" sz="3200" dirty="0" smtClean="0">
                <a:solidFill>
                  <a:srgbClr val="FF0000"/>
                </a:solidFill>
              </a:rPr>
              <a:t>币供给量的变动。</a:t>
            </a:r>
            <a:endParaRPr lang="en-US" altLang="zh-CN" sz="3200" dirty="0" smtClean="0">
              <a:solidFill>
                <a:srgbClr val="FF0000"/>
              </a:solidFill>
            </a:endParaRPr>
          </a:p>
          <a:p>
            <a:pPr lvl="1">
              <a:buFont typeface="Arial" pitchFamily="34" charset="0"/>
              <a:buChar char="•"/>
            </a:pPr>
            <a:r>
              <a:rPr lang="en-US" altLang="zh-CN" dirty="0" smtClean="0"/>
              <a:t>LM</a:t>
            </a:r>
            <a:r>
              <a:rPr lang="zh-CN" altLang="en-US" dirty="0" smtClean="0"/>
              <a:t>三个不同区域表现：</a:t>
            </a:r>
            <a:endParaRPr lang="en-US" altLang="zh-CN" dirty="0" smtClean="0"/>
          </a:p>
          <a:p>
            <a:pPr lvl="2">
              <a:buFont typeface="Arial" pitchFamily="34" charset="0"/>
              <a:buChar char="•"/>
            </a:pPr>
            <a:r>
              <a:rPr lang="zh-CN" altLang="en-US" dirty="0" smtClean="0"/>
              <a:t>凯恩斯区域</a:t>
            </a:r>
            <a:endParaRPr lang="en-US" altLang="zh-CN" dirty="0" smtClean="0"/>
          </a:p>
          <a:p>
            <a:pPr lvl="2">
              <a:buFont typeface="Arial" pitchFamily="34" charset="0"/>
              <a:buChar char="•"/>
            </a:pPr>
            <a:r>
              <a:rPr lang="zh-CN" altLang="en-US" dirty="0" smtClean="0"/>
              <a:t>中间区域</a:t>
            </a:r>
            <a:endParaRPr lang="en-US" altLang="zh-CN" dirty="0" smtClean="0"/>
          </a:p>
          <a:p>
            <a:pPr lvl="2">
              <a:buFont typeface="Arial" pitchFamily="34" charset="0"/>
              <a:buChar char="•"/>
            </a:pPr>
            <a:r>
              <a:rPr lang="zh-CN" altLang="en-US" dirty="0" smtClean="0"/>
              <a:t>古典区域</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0531D451-A954-49CE-BC61-03926EA36DA1}"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40</a:t>
            </a:fld>
            <a:endParaRPr lang="zh-CN" altLang="en-US" dirty="0"/>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cxnSp>
        <p:nvCxnSpPr>
          <p:cNvPr id="8" name="直接箭头连接符 7"/>
          <p:cNvCxnSpPr/>
          <p:nvPr/>
        </p:nvCxnSpPr>
        <p:spPr>
          <a:xfrm>
            <a:off x="4788024" y="4437112"/>
            <a:ext cx="3744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99992" y="4365104"/>
            <a:ext cx="504056" cy="461665"/>
          </a:xfrm>
          <a:prstGeom prst="rect">
            <a:avLst/>
          </a:prstGeom>
          <a:noFill/>
        </p:spPr>
        <p:txBody>
          <a:bodyPr wrap="square" rtlCol="0">
            <a:spAutoFit/>
          </a:bodyPr>
          <a:lstStyle/>
          <a:p>
            <a:r>
              <a:rPr lang="en-US" altLang="zh-CN" sz="2400" b="1" dirty="0" smtClean="0"/>
              <a:t>0</a:t>
            </a:r>
            <a:endParaRPr lang="zh-CN" altLang="en-US" sz="2400" b="1" dirty="0"/>
          </a:p>
        </p:txBody>
      </p:sp>
      <p:sp>
        <p:nvSpPr>
          <p:cNvPr id="14" name="TextBox 13"/>
          <p:cNvSpPr txBox="1"/>
          <p:nvPr/>
        </p:nvSpPr>
        <p:spPr>
          <a:xfrm>
            <a:off x="8460432" y="4293096"/>
            <a:ext cx="504056" cy="461665"/>
          </a:xfrm>
          <a:prstGeom prst="rect">
            <a:avLst/>
          </a:prstGeom>
          <a:noFill/>
        </p:spPr>
        <p:txBody>
          <a:bodyPr wrap="square" rtlCol="0">
            <a:spAutoFit/>
          </a:bodyPr>
          <a:lstStyle/>
          <a:p>
            <a:r>
              <a:rPr lang="en-US" altLang="zh-CN" sz="2400" b="1" dirty="0" smtClean="0"/>
              <a:t>y</a:t>
            </a:r>
            <a:endParaRPr lang="zh-CN" altLang="en-US" sz="2400" b="1" dirty="0"/>
          </a:p>
        </p:txBody>
      </p:sp>
      <p:cxnSp>
        <p:nvCxnSpPr>
          <p:cNvPr id="15" name="直接箭头连接符 14"/>
          <p:cNvCxnSpPr/>
          <p:nvPr/>
        </p:nvCxnSpPr>
        <p:spPr>
          <a:xfrm flipH="1" flipV="1">
            <a:off x="4788024" y="1700808"/>
            <a:ext cx="8384" cy="27446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94432" y="2132856"/>
            <a:ext cx="2016224" cy="216024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499992" y="1484784"/>
            <a:ext cx="504056" cy="461665"/>
          </a:xfrm>
          <a:prstGeom prst="rect">
            <a:avLst/>
          </a:prstGeom>
          <a:noFill/>
        </p:spPr>
        <p:txBody>
          <a:bodyPr wrap="square" rtlCol="0">
            <a:spAutoFit/>
          </a:bodyPr>
          <a:lstStyle/>
          <a:p>
            <a:r>
              <a:rPr lang="en-US" altLang="zh-CN" sz="2400" b="1" dirty="0" smtClean="0"/>
              <a:t>r</a:t>
            </a:r>
            <a:endParaRPr lang="zh-CN" altLang="en-US" sz="2400" b="1" dirty="0"/>
          </a:p>
        </p:txBody>
      </p:sp>
      <p:cxnSp>
        <p:nvCxnSpPr>
          <p:cNvPr id="37" name="直接连接符 36"/>
          <p:cNvCxnSpPr/>
          <p:nvPr/>
        </p:nvCxnSpPr>
        <p:spPr>
          <a:xfrm>
            <a:off x="4788024" y="3068960"/>
            <a:ext cx="199640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6706344" y="3038480"/>
            <a:ext cx="52184" cy="137841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58385" name="Object 17"/>
          <p:cNvGraphicFramePr>
            <a:graphicFrameLocks noChangeAspect="1"/>
          </p:cNvGraphicFramePr>
          <p:nvPr/>
        </p:nvGraphicFramePr>
        <p:xfrm>
          <a:off x="4499992" y="2348880"/>
          <a:ext cx="288032" cy="550896"/>
        </p:xfrm>
        <a:graphic>
          <a:graphicData uri="http://schemas.openxmlformats.org/presentationml/2006/ole">
            <p:oleObj spid="_x0000_s60422" name="Equation" r:id="rId3" imgW="139680" imgH="228600" progId="Equation.DSMT4">
              <p:embed/>
            </p:oleObj>
          </a:graphicData>
        </a:graphic>
      </p:graphicFrame>
      <p:graphicFrame>
        <p:nvGraphicFramePr>
          <p:cNvPr id="58386" name="Object 18"/>
          <p:cNvGraphicFramePr>
            <a:graphicFrameLocks noChangeAspect="1"/>
          </p:cNvGraphicFramePr>
          <p:nvPr/>
        </p:nvGraphicFramePr>
        <p:xfrm>
          <a:off x="4499992" y="2996952"/>
          <a:ext cx="290513" cy="508000"/>
        </p:xfrm>
        <a:graphic>
          <a:graphicData uri="http://schemas.openxmlformats.org/presentationml/2006/ole">
            <p:oleObj spid="_x0000_s60423" name="Equation" r:id="rId4" imgW="152280" imgH="228600" progId="Equation.DSMT4">
              <p:embed/>
            </p:oleObj>
          </a:graphicData>
        </a:graphic>
      </p:graphicFrame>
      <p:graphicFrame>
        <p:nvGraphicFramePr>
          <p:cNvPr id="58387" name="Object 19"/>
          <p:cNvGraphicFramePr>
            <a:graphicFrameLocks noChangeAspect="1"/>
          </p:cNvGraphicFramePr>
          <p:nvPr/>
        </p:nvGraphicFramePr>
        <p:xfrm>
          <a:off x="5826125" y="1685925"/>
          <a:ext cx="298450" cy="300038"/>
        </p:xfrm>
        <a:graphic>
          <a:graphicData uri="http://schemas.openxmlformats.org/presentationml/2006/ole">
            <p:oleObj spid="_x0000_s60424" name="Equation" r:id="rId5" imgW="190440" imgH="164880" progId="Equation.DSMT4">
              <p:embed/>
            </p:oleObj>
          </a:graphicData>
        </a:graphic>
      </p:graphicFrame>
      <p:graphicFrame>
        <p:nvGraphicFramePr>
          <p:cNvPr id="58389" name="Object 21"/>
          <p:cNvGraphicFramePr>
            <a:graphicFrameLocks noChangeAspect="1"/>
          </p:cNvGraphicFramePr>
          <p:nvPr/>
        </p:nvGraphicFramePr>
        <p:xfrm>
          <a:off x="6876256" y="2996952"/>
          <a:ext cx="277812" cy="415925"/>
        </p:xfrm>
        <a:graphic>
          <a:graphicData uri="http://schemas.openxmlformats.org/presentationml/2006/ole">
            <p:oleObj spid="_x0000_s60426" name="Equation" r:id="rId6" imgW="177480" imgH="228600" progId="Equation.DSMT4">
              <p:embed/>
            </p:oleObj>
          </a:graphicData>
        </a:graphic>
      </p:graphicFrame>
      <p:cxnSp>
        <p:nvCxnSpPr>
          <p:cNvPr id="51" name="直接箭头连接符 50"/>
          <p:cNvCxnSpPr/>
          <p:nvPr/>
        </p:nvCxnSpPr>
        <p:spPr>
          <a:xfrm flipH="1">
            <a:off x="6948264" y="2276872"/>
            <a:ext cx="648072" cy="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55" name="直接连接符 54"/>
          <p:cNvCxnSpPr/>
          <p:nvPr/>
        </p:nvCxnSpPr>
        <p:spPr>
          <a:xfrm flipH="1">
            <a:off x="6444208" y="2852936"/>
            <a:ext cx="72008" cy="158417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60427" name="Object 11"/>
          <p:cNvGraphicFramePr>
            <a:graphicFrameLocks noChangeAspect="1"/>
          </p:cNvGraphicFramePr>
          <p:nvPr/>
        </p:nvGraphicFramePr>
        <p:xfrm>
          <a:off x="8100392" y="2636912"/>
          <a:ext cx="479425" cy="344488"/>
        </p:xfrm>
        <a:graphic>
          <a:graphicData uri="http://schemas.openxmlformats.org/presentationml/2006/ole">
            <p:oleObj spid="_x0000_s60427" name="Equation" r:id="rId7" imgW="368280" imgH="228600" progId="Equation.DSMT4">
              <p:embed/>
            </p:oleObj>
          </a:graphicData>
        </a:graphic>
      </p:graphicFrame>
      <p:graphicFrame>
        <p:nvGraphicFramePr>
          <p:cNvPr id="60428" name="Object 12"/>
          <p:cNvGraphicFramePr>
            <a:graphicFrameLocks noChangeAspect="1"/>
          </p:cNvGraphicFramePr>
          <p:nvPr/>
        </p:nvGraphicFramePr>
        <p:xfrm>
          <a:off x="7524328" y="1916832"/>
          <a:ext cx="447675" cy="344488"/>
        </p:xfrm>
        <a:graphic>
          <a:graphicData uri="http://schemas.openxmlformats.org/presentationml/2006/ole">
            <p:oleObj spid="_x0000_s60428" name="Equation" r:id="rId8" imgW="342720" imgH="228600" progId="Equation.DSMT4">
              <p:embed/>
            </p:oleObj>
          </a:graphicData>
        </a:graphic>
      </p:graphicFrame>
      <p:cxnSp>
        <p:nvCxnSpPr>
          <p:cNvPr id="67" name="直接连接符 66"/>
          <p:cNvCxnSpPr/>
          <p:nvPr/>
        </p:nvCxnSpPr>
        <p:spPr>
          <a:xfrm flipH="1">
            <a:off x="4716016" y="2852936"/>
            <a:ext cx="1872208"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60430" name="Object 14"/>
          <p:cNvGraphicFramePr>
            <a:graphicFrameLocks noChangeAspect="1"/>
          </p:cNvGraphicFramePr>
          <p:nvPr/>
        </p:nvGraphicFramePr>
        <p:xfrm>
          <a:off x="4499992" y="2734121"/>
          <a:ext cx="314325" cy="550863"/>
        </p:xfrm>
        <a:graphic>
          <a:graphicData uri="http://schemas.openxmlformats.org/presentationml/2006/ole">
            <p:oleObj spid="_x0000_s60430" name="Equation" r:id="rId9" imgW="152280" imgH="228600" progId="Equation.DSMT4">
              <p:embed/>
            </p:oleObj>
          </a:graphicData>
        </a:graphic>
      </p:graphicFrame>
      <p:graphicFrame>
        <p:nvGraphicFramePr>
          <p:cNvPr id="60431" name="Object 15"/>
          <p:cNvGraphicFramePr>
            <a:graphicFrameLocks noChangeAspect="1"/>
          </p:cNvGraphicFramePr>
          <p:nvPr/>
        </p:nvGraphicFramePr>
        <p:xfrm>
          <a:off x="6444208" y="4318298"/>
          <a:ext cx="314325" cy="550862"/>
        </p:xfrm>
        <a:graphic>
          <a:graphicData uri="http://schemas.openxmlformats.org/presentationml/2006/ole">
            <p:oleObj spid="_x0000_s60431" name="Equation" r:id="rId10" imgW="152280" imgH="228600" progId="Equation.DSMT4">
              <p:embed/>
            </p:oleObj>
          </a:graphicData>
        </a:graphic>
      </p:graphicFrame>
      <p:graphicFrame>
        <p:nvGraphicFramePr>
          <p:cNvPr id="60432" name="Object 16"/>
          <p:cNvGraphicFramePr>
            <a:graphicFrameLocks noChangeAspect="1"/>
          </p:cNvGraphicFramePr>
          <p:nvPr/>
        </p:nvGraphicFramePr>
        <p:xfrm>
          <a:off x="6804248" y="4293096"/>
          <a:ext cx="341312" cy="550863"/>
        </p:xfrm>
        <a:graphic>
          <a:graphicData uri="http://schemas.openxmlformats.org/presentationml/2006/ole">
            <p:oleObj spid="_x0000_s60432" name="Equation" r:id="rId11" imgW="164880" imgH="228600" progId="Equation.DSMT4">
              <p:embed/>
            </p:oleObj>
          </a:graphicData>
        </a:graphic>
      </p:graphicFrame>
      <p:graphicFrame>
        <p:nvGraphicFramePr>
          <p:cNvPr id="60433" name="Object 17"/>
          <p:cNvGraphicFramePr>
            <a:graphicFrameLocks noChangeAspect="1"/>
          </p:cNvGraphicFramePr>
          <p:nvPr/>
        </p:nvGraphicFramePr>
        <p:xfrm>
          <a:off x="7229624" y="4293096"/>
          <a:ext cx="366712" cy="550863"/>
        </p:xfrm>
        <a:graphic>
          <a:graphicData uri="http://schemas.openxmlformats.org/presentationml/2006/ole">
            <p:oleObj spid="_x0000_s60433" name="Equation" r:id="rId12" imgW="177480" imgH="228600" progId="Equation.DSMT4">
              <p:embed/>
            </p:oleObj>
          </a:graphicData>
        </a:graphic>
      </p:graphicFrame>
      <p:graphicFrame>
        <p:nvGraphicFramePr>
          <p:cNvPr id="60434" name="Object 18"/>
          <p:cNvGraphicFramePr>
            <a:graphicFrameLocks noChangeAspect="1"/>
          </p:cNvGraphicFramePr>
          <p:nvPr/>
        </p:nvGraphicFramePr>
        <p:xfrm>
          <a:off x="6444208" y="2348880"/>
          <a:ext cx="258763" cy="415925"/>
        </p:xfrm>
        <a:graphic>
          <a:graphicData uri="http://schemas.openxmlformats.org/presentationml/2006/ole">
            <p:oleObj spid="_x0000_s60434" name="Equation" r:id="rId13" imgW="164880" imgH="228600" progId="Equation.DSMT4">
              <p:embed/>
            </p:oleObj>
          </a:graphicData>
        </a:graphic>
      </p:graphicFrame>
      <p:cxnSp>
        <p:nvCxnSpPr>
          <p:cNvPr id="75" name="直接连接符 74"/>
          <p:cNvCxnSpPr/>
          <p:nvPr/>
        </p:nvCxnSpPr>
        <p:spPr>
          <a:xfrm flipH="1">
            <a:off x="6948264" y="3284984"/>
            <a:ext cx="33144" cy="115212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60436" name="Object 20"/>
          <p:cNvGraphicFramePr>
            <a:graphicFrameLocks noChangeAspect="1"/>
          </p:cNvGraphicFramePr>
          <p:nvPr/>
        </p:nvGraphicFramePr>
        <p:xfrm>
          <a:off x="7668344" y="4293096"/>
          <a:ext cx="341313" cy="550863"/>
        </p:xfrm>
        <a:graphic>
          <a:graphicData uri="http://schemas.openxmlformats.org/presentationml/2006/ole">
            <p:oleObj spid="_x0000_s60436" name="Equation" r:id="rId14" imgW="164880" imgH="228600" progId="Equation.DSMT4">
              <p:embed/>
            </p:oleObj>
          </a:graphicData>
        </a:graphic>
      </p:graphicFrame>
      <p:cxnSp>
        <p:nvCxnSpPr>
          <p:cNvPr id="88" name="直接连接符 87"/>
          <p:cNvCxnSpPr/>
          <p:nvPr/>
        </p:nvCxnSpPr>
        <p:spPr>
          <a:xfrm flipH="1">
            <a:off x="4844792" y="3284984"/>
            <a:ext cx="217548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60439" name="Object 23"/>
          <p:cNvGraphicFramePr>
            <a:graphicFrameLocks noChangeAspect="1"/>
          </p:cNvGraphicFramePr>
          <p:nvPr/>
        </p:nvGraphicFramePr>
        <p:xfrm>
          <a:off x="5796136" y="5013176"/>
          <a:ext cx="2448272" cy="1131429"/>
        </p:xfrm>
        <a:graphic>
          <a:graphicData uri="http://schemas.openxmlformats.org/presentationml/2006/ole">
            <p:oleObj spid="_x0000_s60439" name="Equation" r:id="rId15" imgW="850680" imgH="393480" progId="Equation.DSMT4">
              <p:embed/>
            </p:oleObj>
          </a:graphicData>
        </a:graphic>
      </p:graphicFrame>
      <p:cxnSp>
        <p:nvCxnSpPr>
          <p:cNvPr id="94" name="直接连接符 93"/>
          <p:cNvCxnSpPr/>
          <p:nvPr/>
        </p:nvCxnSpPr>
        <p:spPr>
          <a:xfrm flipV="1">
            <a:off x="5508104" y="2420888"/>
            <a:ext cx="2376264" cy="1296144"/>
          </a:xfrm>
          <a:prstGeom prst="line">
            <a:avLst/>
          </a:prstGeom>
          <a:ln w="28575">
            <a:solidFill>
              <a:srgbClr val="FF0000"/>
            </a:solidFill>
            <a:prstDash val="sysDot"/>
          </a:ln>
        </p:spPr>
        <p:style>
          <a:lnRef idx="1">
            <a:schemeClr val="accent2"/>
          </a:lnRef>
          <a:fillRef idx="0">
            <a:schemeClr val="accent2"/>
          </a:fillRef>
          <a:effectRef idx="0">
            <a:schemeClr val="accent2"/>
          </a:effectRef>
          <a:fontRef idx="minor">
            <a:schemeClr val="tx1"/>
          </a:fontRef>
        </p:style>
      </p:cxnSp>
      <p:cxnSp>
        <p:nvCxnSpPr>
          <p:cNvPr id="95" name="直接连接符 94"/>
          <p:cNvCxnSpPr/>
          <p:nvPr/>
        </p:nvCxnSpPr>
        <p:spPr>
          <a:xfrm flipV="1">
            <a:off x="6084168" y="2708920"/>
            <a:ext cx="2088232" cy="1141080"/>
          </a:xfrm>
          <a:prstGeom prst="line">
            <a:avLst/>
          </a:prstGeom>
          <a:ln w="28575">
            <a:solidFill>
              <a:srgbClr val="FF0000"/>
            </a:solidFill>
            <a:prstDash val="sysDot"/>
          </a:ln>
        </p:spPr>
        <p:style>
          <a:lnRef idx="1">
            <a:schemeClr val="accent2"/>
          </a:lnRef>
          <a:fillRef idx="0">
            <a:schemeClr val="accent2"/>
          </a:fillRef>
          <a:effectRef idx="0">
            <a:schemeClr val="accent2"/>
          </a:effectRef>
          <a:fontRef idx="minor">
            <a:schemeClr val="tx1"/>
          </a:fontRef>
        </p:style>
      </p:cxnSp>
      <p:cxnSp>
        <p:nvCxnSpPr>
          <p:cNvPr id="98" name="直接箭头连接符 97"/>
          <p:cNvCxnSpPr/>
          <p:nvPr/>
        </p:nvCxnSpPr>
        <p:spPr>
          <a:xfrm flipH="1">
            <a:off x="7452320" y="2708920"/>
            <a:ext cx="648072" cy="0"/>
          </a:xfrm>
          <a:prstGeom prst="straightConnector1">
            <a:avLst/>
          </a:prstGeom>
          <a:ln w="38100">
            <a:prstDash val="sysDot"/>
            <a:tailEnd type="arrow"/>
          </a:ln>
        </p:spPr>
        <p:style>
          <a:lnRef idx="1">
            <a:schemeClr val="accent2"/>
          </a:lnRef>
          <a:fillRef idx="0">
            <a:schemeClr val="accent2"/>
          </a:fillRef>
          <a:effectRef idx="0">
            <a:schemeClr val="accent2"/>
          </a:effectRef>
          <a:fontRef idx="minor">
            <a:schemeClr val="tx1"/>
          </a:fontRef>
        </p:style>
      </p:cxnSp>
      <p:cxnSp>
        <p:nvCxnSpPr>
          <p:cNvPr id="101" name="直接连接符 100"/>
          <p:cNvCxnSpPr/>
          <p:nvPr/>
        </p:nvCxnSpPr>
        <p:spPr>
          <a:xfrm flipV="1">
            <a:off x="5818232" y="1916832"/>
            <a:ext cx="1296144" cy="2149192"/>
          </a:xfrm>
          <a:prstGeom prst="line">
            <a:avLst/>
          </a:prstGeom>
          <a:ln w="28575">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03" name="直接连接符 102"/>
          <p:cNvCxnSpPr/>
          <p:nvPr/>
        </p:nvCxnSpPr>
        <p:spPr>
          <a:xfrm flipV="1">
            <a:off x="6380584" y="2143904"/>
            <a:ext cx="1296144" cy="2149192"/>
          </a:xfrm>
          <a:prstGeom prst="line">
            <a:avLst/>
          </a:prstGeom>
          <a:ln w="28575">
            <a:solidFill>
              <a:srgbClr val="FF0000"/>
            </a:solidFill>
            <a:prstDash val="solid"/>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3.5</a:t>
            </a:r>
            <a:r>
              <a:rPr lang="zh-CN" altLang="en-US" sz="3600" dirty="0" smtClean="0"/>
              <a:t>产品市场与货币市场共同均衡</a:t>
            </a:r>
            <a:r>
              <a:rPr lang="en-US" altLang="zh-CN" sz="3600" dirty="0" smtClean="0"/>
              <a:t>IS-LM</a:t>
            </a:r>
            <a:r>
              <a:rPr lang="zh-CN" altLang="en-US" sz="3600" dirty="0" smtClean="0"/>
              <a:t>分析</a:t>
            </a:r>
            <a:endParaRPr lang="zh-CN" altLang="en-US" sz="3600" dirty="0"/>
          </a:p>
        </p:txBody>
      </p:sp>
      <p:sp>
        <p:nvSpPr>
          <p:cNvPr id="3" name="内容占位符 2"/>
          <p:cNvSpPr>
            <a:spLocks noGrp="1"/>
          </p:cNvSpPr>
          <p:nvPr>
            <p:ph idx="1"/>
          </p:nvPr>
        </p:nvSpPr>
        <p:spPr/>
        <p:txBody>
          <a:bodyPr>
            <a:normAutofit/>
          </a:bodyPr>
          <a:lstStyle/>
          <a:p>
            <a:r>
              <a:rPr lang="zh-CN" altLang="en-US" dirty="0" smtClean="0"/>
              <a:t>一、均衡收入和利率的变动</a:t>
            </a:r>
            <a:endParaRPr lang="en-US" altLang="zh-CN" dirty="0" smtClean="0"/>
          </a:p>
          <a:p>
            <a:r>
              <a:rPr lang="zh-CN" altLang="en-US" dirty="0" smtClean="0"/>
              <a:t>（</a:t>
            </a:r>
            <a:r>
              <a:rPr lang="en-US" altLang="zh-CN" dirty="0" smtClean="0"/>
              <a:t>2</a:t>
            </a:r>
            <a:r>
              <a:rPr lang="zh-CN" altLang="en-US" dirty="0" smtClean="0"/>
              <a:t>）</a:t>
            </a:r>
            <a:r>
              <a:rPr lang="en-US" altLang="zh-CN" dirty="0" smtClean="0"/>
              <a:t>LM</a:t>
            </a:r>
            <a:r>
              <a:rPr lang="zh-CN" altLang="en-US" dirty="0" smtClean="0"/>
              <a:t>曲线的移动</a:t>
            </a:r>
            <a:endParaRPr lang="en-US" altLang="zh-CN" dirty="0" smtClean="0"/>
          </a:p>
          <a:p>
            <a:pPr lvl="1">
              <a:buFont typeface="Arial" pitchFamily="34" charset="0"/>
              <a:buChar char="•"/>
            </a:pPr>
            <a:r>
              <a:rPr lang="zh-CN" altLang="en-US" dirty="0" smtClean="0">
                <a:solidFill>
                  <a:srgbClr val="FF0000"/>
                </a:solidFill>
              </a:rPr>
              <a:t>货币政策：</a:t>
            </a:r>
            <a:r>
              <a:rPr lang="zh-CN" altLang="en-US" dirty="0" smtClean="0"/>
              <a:t>政府为调节</a:t>
            </a:r>
            <a:endParaRPr lang="en-US" altLang="zh-CN" dirty="0" smtClean="0"/>
          </a:p>
          <a:p>
            <a:pPr lvl="1"/>
            <a:r>
              <a:rPr lang="zh-CN" altLang="en-US" dirty="0" smtClean="0"/>
              <a:t>国民经济而实行的控制</a:t>
            </a:r>
            <a:endParaRPr lang="en-US" altLang="zh-CN" dirty="0" smtClean="0"/>
          </a:p>
          <a:p>
            <a:pPr lvl="1"/>
            <a:r>
              <a:rPr lang="zh-CN" altLang="en-US" dirty="0" smtClean="0"/>
              <a:t>和调节货币供给的政策。</a:t>
            </a:r>
            <a:endParaRPr lang="en-US" altLang="zh-CN" dirty="0" smtClean="0"/>
          </a:p>
          <a:p>
            <a:pPr lvl="1">
              <a:buFont typeface="Arial" pitchFamily="34" charset="0"/>
              <a:buChar char="•"/>
            </a:pPr>
            <a:endParaRPr lang="en-US" altLang="zh-CN" dirty="0" smtClean="0"/>
          </a:p>
          <a:p>
            <a:endParaRPr lang="en-US" altLang="zh-CN"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0531D451-A954-49CE-BC61-03926EA36DA1}"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41</a:t>
            </a:fld>
            <a:endParaRPr lang="zh-CN" altLang="en-US" dirty="0"/>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cxnSp>
        <p:nvCxnSpPr>
          <p:cNvPr id="8" name="直接箭头连接符 7"/>
          <p:cNvCxnSpPr/>
          <p:nvPr/>
        </p:nvCxnSpPr>
        <p:spPr>
          <a:xfrm>
            <a:off x="4788024" y="4437112"/>
            <a:ext cx="3744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任意多边形 8"/>
          <p:cNvSpPr/>
          <p:nvPr/>
        </p:nvSpPr>
        <p:spPr>
          <a:xfrm>
            <a:off x="4788024" y="2118360"/>
            <a:ext cx="2194560" cy="1854200"/>
          </a:xfrm>
          <a:custGeom>
            <a:avLst/>
            <a:gdLst>
              <a:gd name="connsiteX0" fmla="*/ 0 w 2194560"/>
              <a:gd name="connsiteY0" fmla="*/ 1813560 h 1854200"/>
              <a:gd name="connsiteX1" fmla="*/ 777240 w 2194560"/>
              <a:gd name="connsiteY1" fmla="*/ 1828800 h 1854200"/>
              <a:gd name="connsiteX2" fmla="*/ 899160 w 2194560"/>
              <a:gd name="connsiteY2" fmla="*/ 1813560 h 1854200"/>
              <a:gd name="connsiteX3" fmla="*/ 1310640 w 2194560"/>
              <a:gd name="connsiteY3" fmla="*/ 1584960 h 1854200"/>
              <a:gd name="connsiteX4" fmla="*/ 1661160 w 2194560"/>
              <a:gd name="connsiteY4" fmla="*/ 1127760 h 1854200"/>
              <a:gd name="connsiteX5" fmla="*/ 2194560 w 2194560"/>
              <a:gd name="connsiteY5" fmla="*/ 0 h 1854200"/>
              <a:gd name="connsiteX6" fmla="*/ 2194560 w 2194560"/>
              <a:gd name="connsiteY6" fmla="*/ 0 h 185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560" h="1854200">
                <a:moveTo>
                  <a:pt x="0" y="1813560"/>
                </a:moveTo>
                <a:lnTo>
                  <a:pt x="777240" y="1828800"/>
                </a:lnTo>
                <a:cubicBezTo>
                  <a:pt x="927100" y="1828800"/>
                  <a:pt x="810260" y="1854200"/>
                  <a:pt x="899160" y="1813560"/>
                </a:cubicBezTo>
                <a:cubicBezTo>
                  <a:pt x="988060" y="1772920"/>
                  <a:pt x="1183640" y="1699260"/>
                  <a:pt x="1310640" y="1584960"/>
                </a:cubicBezTo>
                <a:cubicBezTo>
                  <a:pt x="1437640" y="1470660"/>
                  <a:pt x="1513840" y="1391920"/>
                  <a:pt x="1661160" y="1127760"/>
                </a:cubicBezTo>
                <a:cubicBezTo>
                  <a:pt x="1808480" y="863600"/>
                  <a:pt x="2194560" y="0"/>
                  <a:pt x="2194560" y="0"/>
                </a:cubicBezTo>
                <a:lnTo>
                  <a:pt x="2194560" y="0"/>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0" name="对象 9"/>
          <p:cNvGraphicFramePr>
            <a:graphicFrameLocks noChangeAspect="1"/>
          </p:cNvGraphicFramePr>
          <p:nvPr/>
        </p:nvGraphicFramePr>
        <p:xfrm>
          <a:off x="7380312" y="1772816"/>
          <a:ext cx="463643" cy="344760"/>
        </p:xfrm>
        <a:graphic>
          <a:graphicData uri="http://schemas.openxmlformats.org/presentationml/2006/ole">
            <p:oleObj spid="_x0000_s62466" name="Equation" r:id="rId3" imgW="355320" imgH="228600" progId="Equation.DSMT4">
              <p:embed/>
            </p:oleObj>
          </a:graphicData>
        </a:graphic>
      </p:graphicFrame>
      <p:sp>
        <p:nvSpPr>
          <p:cNvPr id="13" name="TextBox 12"/>
          <p:cNvSpPr txBox="1"/>
          <p:nvPr/>
        </p:nvSpPr>
        <p:spPr>
          <a:xfrm>
            <a:off x="4499992" y="4365104"/>
            <a:ext cx="504056" cy="461665"/>
          </a:xfrm>
          <a:prstGeom prst="rect">
            <a:avLst/>
          </a:prstGeom>
          <a:noFill/>
        </p:spPr>
        <p:txBody>
          <a:bodyPr wrap="square" rtlCol="0">
            <a:spAutoFit/>
          </a:bodyPr>
          <a:lstStyle/>
          <a:p>
            <a:r>
              <a:rPr lang="en-US" altLang="zh-CN" sz="2400" b="1" dirty="0" smtClean="0"/>
              <a:t>0</a:t>
            </a:r>
            <a:endParaRPr lang="zh-CN" altLang="en-US" sz="2400" b="1" dirty="0"/>
          </a:p>
        </p:txBody>
      </p:sp>
      <p:sp>
        <p:nvSpPr>
          <p:cNvPr id="14" name="TextBox 13"/>
          <p:cNvSpPr txBox="1"/>
          <p:nvPr/>
        </p:nvSpPr>
        <p:spPr>
          <a:xfrm>
            <a:off x="8460432" y="4293096"/>
            <a:ext cx="504056" cy="461665"/>
          </a:xfrm>
          <a:prstGeom prst="rect">
            <a:avLst/>
          </a:prstGeom>
          <a:noFill/>
        </p:spPr>
        <p:txBody>
          <a:bodyPr wrap="square" rtlCol="0">
            <a:spAutoFit/>
          </a:bodyPr>
          <a:lstStyle/>
          <a:p>
            <a:r>
              <a:rPr lang="en-US" altLang="zh-CN" sz="2400" b="1" dirty="0" smtClean="0"/>
              <a:t>y</a:t>
            </a:r>
            <a:endParaRPr lang="zh-CN" altLang="en-US" sz="2400" b="1" dirty="0"/>
          </a:p>
        </p:txBody>
      </p:sp>
      <p:cxnSp>
        <p:nvCxnSpPr>
          <p:cNvPr id="15" name="直接箭头连接符 14"/>
          <p:cNvCxnSpPr/>
          <p:nvPr/>
        </p:nvCxnSpPr>
        <p:spPr>
          <a:xfrm flipH="1" flipV="1">
            <a:off x="4788024" y="1700808"/>
            <a:ext cx="8384" cy="27446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94432" y="2132856"/>
            <a:ext cx="2016224" cy="216024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499992" y="1484784"/>
            <a:ext cx="504056" cy="461665"/>
          </a:xfrm>
          <a:prstGeom prst="rect">
            <a:avLst/>
          </a:prstGeom>
          <a:noFill/>
        </p:spPr>
        <p:txBody>
          <a:bodyPr wrap="square" rtlCol="0">
            <a:spAutoFit/>
          </a:bodyPr>
          <a:lstStyle/>
          <a:p>
            <a:r>
              <a:rPr lang="en-US" altLang="zh-CN" sz="2400" b="1" dirty="0" smtClean="0"/>
              <a:t>r</a:t>
            </a:r>
            <a:endParaRPr lang="zh-CN" altLang="en-US" sz="2400" b="1" dirty="0"/>
          </a:p>
        </p:txBody>
      </p:sp>
      <p:graphicFrame>
        <p:nvGraphicFramePr>
          <p:cNvPr id="56332" name="Object 12"/>
          <p:cNvGraphicFramePr>
            <a:graphicFrameLocks noChangeAspect="1"/>
          </p:cNvGraphicFramePr>
          <p:nvPr/>
        </p:nvGraphicFramePr>
        <p:xfrm>
          <a:off x="4860032" y="2335287"/>
          <a:ext cx="298450" cy="301625"/>
        </p:xfrm>
        <a:graphic>
          <a:graphicData uri="http://schemas.openxmlformats.org/presentationml/2006/ole">
            <p:oleObj spid="_x0000_s62467" name="Equation" r:id="rId4" imgW="190440" imgH="164880" progId="Equation.DSMT4">
              <p:embed/>
            </p:oleObj>
          </a:graphicData>
        </a:graphic>
      </p:graphicFrame>
      <p:cxnSp>
        <p:nvCxnSpPr>
          <p:cNvPr id="34" name="直接连接符 33"/>
          <p:cNvCxnSpPr/>
          <p:nvPr/>
        </p:nvCxnSpPr>
        <p:spPr>
          <a:xfrm>
            <a:off x="5004048" y="3501008"/>
            <a:ext cx="576064" cy="7200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32" idx="3"/>
          </p:cNvCxnSpPr>
          <p:nvPr/>
        </p:nvCxnSpPr>
        <p:spPr>
          <a:xfrm flipV="1">
            <a:off x="4788024" y="3706768"/>
            <a:ext cx="2572464" cy="2969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32" idx="3"/>
          </p:cNvCxnSpPr>
          <p:nvPr/>
        </p:nvCxnSpPr>
        <p:spPr>
          <a:xfrm flipH="1" flipV="1">
            <a:off x="7360488" y="3706768"/>
            <a:ext cx="19824" cy="73034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58385" name="Object 17"/>
          <p:cNvGraphicFramePr>
            <a:graphicFrameLocks noChangeAspect="1"/>
          </p:cNvGraphicFramePr>
          <p:nvPr/>
        </p:nvGraphicFramePr>
        <p:xfrm>
          <a:off x="4499992" y="2420888"/>
          <a:ext cx="288032" cy="550896"/>
        </p:xfrm>
        <a:graphic>
          <a:graphicData uri="http://schemas.openxmlformats.org/presentationml/2006/ole">
            <p:oleObj spid="_x0000_s62468" name="Equation" r:id="rId5" imgW="139680" imgH="228600" progId="Equation.DSMT4">
              <p:embed/>
            </p:oleObj>
          </a:graphicData>
        </a:graphic>
      </p:graphicFrame>
      <p:graphicFrame>
        <p:nvGraphicFramePr>
          <p:cNvPr id="58386" name="Object 18"/>
          <p:cNvGraphicFramePr>
            <a:graphicFrameLocks noChangeAspect="1"/>
          </p:cNvGraphicFramePr>
          <p:nvPr/>
        </p:nvGraphicFramePr>
        <p:xfrm>
          <a:off x="4499992" y="3209032"/>
          <a:ext cx="290513" cy="508000"/>
        </p:xfrm>
        <a:graphic>
          <a:graphicData uri="http://schemas.openxmlformats.org/presentationml/2006/ole">
            <p:oleObj spid="_x0000_s62469" name="Equation" r:id="rId6" imgW="152280" imgH="228600" progId="Equation.DSMT4">
              <p:embed/>
            </p:oleObj>
          </a:graphicData>
        </a:graphic>
      </p:graphicFrame>
      <p:graphicFrame>
        <p:nvGraphicFramePr>
          <p:cNvPr id="58387" name="Object 19"/>
          <p:cNvGraphicFramePr>
            <a:graphicFrameLocks noChangeAspect="1"/>
          </p:cNvGraphicFramePr>
          <p:nvPr/>
        </p:nvGraphicFramePr>
        <p:xfrm>
          <a:off x="5826125" y="1685925"/>
          <a:ext cx="298450" cy="300038"/>
        </p:xfrm>
        <a:graphic>
          <a:graphicData uri="http://schemas.openxmlformats.org/presentationml/2006/ole">
            <p:oleObj spid="_x0000_s62470" name="Equation" r:id="rId7" imgW="190440" imgH="164880" progId="Equation.DSMT4">
              <p:embed/>
            </p:oleObj>
          </a:graphicData>
        </a:graphic>
      </p:graphicFrame>
      <p:graphicFrame>
        <p:nvGraphicFramePr>
          <p:cNvPr id="58388" name="Object 20"/>
          <p:cNvGraphicFramePr>
            <a:graphicFrameLocks noChangeAspect="1"/>
          </p:cNvGraphicFramePr>
          <p:nvPr/>
        </p:nvGraphicFramePr>
        <p:xfrm>
          <a:off x="7308304" y="3501008"/>
          <a:ext cx="279400" cy="415925"/>
        </p:xfrm>
        <a:graphic>
          <a:graphicData uri="http://schemas.openxmlformats.org/presentationml/2006/ole">
            <p:oleObj spid="_x0000_s62471" name="Equation" r:id="rId8" imgW="177480" imgH="228600" progId="Equation.DSMT4">
              <p:embed/>
            </p:oleObj>
          </a:graphicData>
        </a:graphic>
      </p:graphicFrame>
      <p:graphicFrame>
        <p:nvGraphicFramePr>
          <p:cNvPr id="58389" name="Object 21"/>
          <p:cNvGraphicFramePr>
            <a:graphicFrameLocks noChangeAspect="1"/>
          </p:cNvGraphicFramePr>
          <p:nvPr/>
        </p:nvGraphicFramePr>
        <p:xfrm>
          <a:off x="6876256" y="2996952"/>
          <a:ext cx="277812" cy="415925"/>
        </p:xfrm>
        <a:graphic>
          <a:graphicData uri="http://schemas.openxmlformats.org/presentationml/2006/ole">
            <p:oleObj spid="_x0000_s62472" name="Equation" r:id="rId9" imgW="177480" imgH="228600" progId="Equation.DSMT4">
              <p:embed/>
            </p:oleObj>
          </a:graphicData>
        </a:graphic>
      </p:graphicFrame>
      <p:cxnSp>
        <p:nvCxnSpPr>
          <p:cNvPr id="50" name="直接箭头连接符 49"/>
          <p:cNvCxnSpPr/>
          <p:nvPr/>
        </p:nvCxnSpPr>
        <p:spPr>
          <a:xfrm>
            <a:off x="7308304" y="2708920"/>
            <a:ext cx="648072" cy="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51" name="直接箭头连接符 50"/>
          <p:cNvCxnSpPr/>
          <p:nvPr/>
        </p:nvCxnSpPr>
        <p:spPr>
          <a:xfrm flipH="1">
            <a:off x="6804248" y="2420888"/>
            <a:ext cx="648072" cy="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55" name="直接连接符 54"/>
          <p:cNvCxnSpPr/>
          <p:nvPr/>
        </p:nvCxnSpPr>
        <p:spPr>
          <a:xfrm>
            <a:off x="6618704" y="2924944"/>
            <a:ext cx="0" cy="15121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2" name="任意多边形 31"/>
          <p:cNvSpPr/>
          <p:nvPr/>
        </p:nvSpPr>
        <p:spPr>
          <a:xfrm>
            <a:off x="6049848" y="2121808"/>
            <a:ext cx="2194560" cy="1854200"/>
          </a:xfrm>
          <a:custGeom>
            <a:avLst/>
            <a:gdLst>
              <a:gd name="connsiteX0" fmla="*/ 0 w 2194560"/>
              <a:gd name="connsiteY0" fmla="*/ 1813560 h 1854200"/>
              <a:gd name="connsiteX1" fmla="*/ 777240 w 2194560"/>
              <a:gd name="connsiteY1" fmla="*/ 1828800 h 1854200"/>
              <a:gd name="connsiteX2" fmla="*/ 899160 w 2194560"/>
              <a:gd name="connsiteY2" fmla="*/ 1813560 h 1854200"/>
              <a:gd name="connsiteX3" fmla="*/ 1310640 w 2194560"/>
              <a:gd name="connsiteY3" fmla="*/ 1584960 h 1854200"/>
              <a:gd name="connsiteX4" fmla="*/ 1661160 w 2194560"/>
              <a:gd name="connsiteY4" fmla="*/ 1127760 h 1854200"/>
              <a:gd name="connsiteX5" fmla="*/ 2194560 w 2194560"/>
              <a:gd name="connsiteY5" fmla="*/ 0 h 1854200"/>
              <a:gd name="connsiteX6" fmla="*/ 2194560 w 2194560"/>
              <a:gd name="connsiteY6" fmla="*/ 0 h 185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560" h="1854200">
                <a:moveTo>
                  <a:pt x="0" y="1813560"/>
                </a:moveTo>
                <a:lnTo>
                  <a:pt x="777240" y="1828800"/>
                </a:lnTo>
                <a:cubicBezTo>
                  <a:pt x="927100" y="1828800"/>
                  <a:pt x="810260" y="1854200"/>
                  <a:pt x="899160" y="1813560"/>
                </a:cubicBezTo>
                <a:cubicBezTo>
                  <a:pt x="988060" y="1772920"/>
                  <a:pt x="1183640" y="1699260"/>
                  <a:pt x="1310640" y="1584960"/>
                </a:cubicBezTo>
                <a:cubicBezTo>
                  <a:pt x="1437640" y="1470660"/>
                  <a:pt x="1513840" y="1391920"/>
                  <a:pt x="1661160" y="1127760"/>
                </a:cubicBezTo>
                <a:cubicBezTo>
                  <a:pt x="1808480" y="863600"/>
                  <a:pt x="2194560" y="0"/>
                  <a:pt x="2194560" y="0"/>
                </a:cubicBezTo>
                <a:lnTo>
                  <a:pt x="2194560" y="0"/>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任意多边形 32"/>
          <p:cNvSpPr/>
          <p:nvPr/>
        </p:nvSpPr>
        <p:spPr>
          <a:xfrm>
            <a:off x="5401776" y="2121808"/>
            <a:ext cx="2194560" cy="1854200"/>
          </a:xfrm>
          <a:custGeom>
            <a:avLst/>
            <a:gdLst>
              <a:gd name="connsiteX0" fmla="*/ 0 w 2194560"/>
              <a:gd name="connsiteY0" fmla="*/ 1813560 h 1854200"/>
              <a:gd name="connsiteX1" fmla="*/ 777240 w 2194560"/>
              <a:gd name="connsiteY1" fmla="*/ 1828800 h 1854200"/>
              <a:gd name="connsiteX2" fmla="*/ 899160 w 2194560"/>
              <a:gd name="connsiteY2" fmla="*/ 1813560 h 1854200"/>
              <a:gd name="connsiteX3" fmla="*/ 1310640 w 2194560"/>
              <a:gd name="connsiteY3" fmla="*/ 1584960 h 1854200"/>
              <a:gd name="connsiteX4" fmla="*/ 1661160 w 2194560"/>
              <a:gd name="connsiteY4" fmla="*/ 1127760 h 1854200"/>
              <a:gd name="connsiteX5" fmla="*/ 2194560 w 2194560"/>
              <a:gd name="connsiteY5" fmla="*/ 0 h 1854200"/>
              <a:gd name="connsiteX6" fmla="*/ 2194560 w 2194560"/>
              <a:gd name="connsiteY6" fmla="*/ 0 h 185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560" h="1854200">
                <a:moveTo>
                  <a:pt x="0" y="1813560"/>
                </a:moveTo>
                <a:lnTo>
                  <a:pt x="777240" y="1828800"/>
                </a:lnTo>
                <a:cubicBezTo>
                  <a:pt x="927100" y="1828800"/>
                  <a:pt x="810260" y="1854200"/>
                  <a:pt x="899160" y="1813560"/>
                </a:cubicBezTo>
                <a:cubicBezTo>
                  <a:pt x="988060" y="1772920"/>
                  <a:pt x="1183640" y="1699260"/>
                  <a:pt x="1310640" y="1584960"/>
                </a:cubicBezTo>
                <a:cubicBezTo>
                  <a:pt x="1437640" y="1470660"/>
                  <a:pt x="1513840" y="1391920"/>
                  <a:pt x="1661160" y="1127760"/>
                </a:cubicBezTo>
                <a:cubicBezTo>
                  <a:pt x="1808480" y="863600"/>
                  <a:pt x="2194560" y="0"/>
                  <a:pt x="2194560" y="0"/>
                </a:cubicBezTo>
                <a:lnTo>
                  <a:pt x="2194560" y="0"/>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60427" name="Object 11"/>
          <p:cNvGraphicFramePr>
            <a:graphicFrameLocks noChangeAspect="1"/>
          </p:cNvGraphicFramePr>
          <p:nvPr/>
        </p:nvGraphicFramePr>
        <p:xfrm>
          <a:off x="8020050" y="1844675"/>
          <a:ext cx="479425" cy="344488"/>
        </p:xfrm>
        <a:graphic>
          <a:graphicData uri="http://schemas.openxmlformats.org/presentationml/2006/ole">
            <p:oleObj spid="_x0000_s62473" name="Equation" r:id="rId10" imgW="368280" imgH="228600" progId="Equation.DSMT4">
              <p:embed/>
            </p:oleObj>
          </a:graphicData>
        </a:graphic>
      </p:graphicFrame>
      <p:graphicFrame>
        <p:nvGraphicFramePr>
          <p:cNvPr id="60428" name="Object 12"/>
          <p:cNvGraphicFramePr>
            <a:graphicFrameLocks noChangeAspect="1"/>
          </p:cNvGraphicFramePr>
          <p:nvPr/>
        </p:nvGraphicFramePr>
        <p:xfrm>
          <a:off x="6667500" y="1844675"/>
          <a:ext cx="447675" cy="344488"/>
        </p:xfrm>
        <a:graphic>
          <a:graphicData uri="http://schemas.openxmlformats.org/presentationml/2006/ole">
            <p:oleObj spid="_x0000_s62474" name="Equation" r:id="rId11" imgW="342720" imgH="228600" progId="Equation.DSMT4">
              <p:embed/>
            </p:oleObj>
          </a:graphicData>
        </a:graphic>
      </p:graphicFrame>
      <p:cxnSp>
        <p:nvCxnSpPr>
          <p:cNvPr id="67" name="直接连接符 66"/>
          <p:cNvCxnSpPr/>
          <p:nvPr/>
        </p:nvCxnSpPr>
        <p:spPr>
          <a:xfrm flipH="1">
            <a:off x="4716016" y="2852936"/>
            <a:ext cx="1872208"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60430" name="Object 14"/>
          <p:cNvGraphicFramePr>
            <a:graphicFrameLocks noChangeAspect="1"/>
          </p:cNvGraphicFramePr>
          <p:nvPr/>
        </p:nvGraphicFramePr>
        <p:xfrm>
          <a:off x="4499992" y="3526209"/>
          <a:ext cx="314325" cy="550863"/>
        </p:xfrm>
        <a:graphic>
          <a:graphicData uri="http://schemas.openxmlformats.org/presentationml/2006/ole">
            <p:oleObj spid="_x0000_s62475" name="Equation" r:id="rId12" imgW="152280" imgH="228600" progId="Equation.DSMT4">
              <p:embed/>
            </p:oleObj>
          </a:graphicData>
        </a:graphic>
      </p:graphicFrame>
      <p:graphicFrame>
        <p:nvGraphicFramePr>
          <p:cNvPr id="60431" name="Object 15"/>
          <p:cNvGraphicFramePr>
            <a:graphicFrameLocks noChangeAspect="1"/>
          </p:cNvGraphicFramePr>
          <p:nvPr/>
        </p:nvGraphicFramePr>
        <p:xfrm>
          <a:off x="6444208" y="4318298"/>
          <a:ext cx="314325" cy="550862"/>
        </p:xfrm>
        <a:graphic>
          <a:graphicData uri="http://schemas.openxmlformats.org/presentationml/2006/ole">
            <p:oleObj spid="_x0000_s62476" name="Equation" r:id="rId13" imgW="152280" imgH="228600" progId="Equation.DSMT4">
              <p:embed/>
            </p:oleObj>
          </a:graphicData>
        </a:graphic>
      </p:graphicFrame>
      <p:graphicFrame>
        <p:nvGraphicFramePr>
          <p:cNvPr id="60432" name="Object 16"/>
          <p:cNvGraphicFramePr>
            <a:graphicFrameLocks noChangeAspect="1"/>
          </p:cNvGraphicFramePr>
          <p:nvPr/>
        </p:nvGraphicFramePr>
        <p:xfrm>
          <a:off x="6804248" y="4293096"/>
          <a:ext cx="341312" cy="550863"/>
        </p:xfrm>
        <a:graphic>
          <a:graphicData uri="http://schemas.openxmlformats.org/presentationml/2006/ole">
            <p:oleObj spid="_x0000_s62477" name="Equation" r:id="rId14" imgW="164880" imgH="228600" progId="Equation.DSMT4">
              <p:embed/>
            </p:oleObj>
          </a:graphicData>
        </a:graphic>
      </p:graphicFrame>
      <p:graphicFrame>
        <p:nvGraphicFramePr>
          <p:cNvPr id="60433" name="Object 17"/>
          <p:cNvGraphicFramePr>
            <a:graphicFrameLocks noChangeAspect="1"/>
          </p:cNvGraphicFramePr>
          <p:nvPr/>
        </p:nvGraphicFramePr>
        <p:xfrm>
          <a:off x="7229624" y="4293096"/>
          <a:ext cx="366712" cy="550863"/>
        </p:xfrm>
        <a:graphic>
          <a:graphicData uri="http://schemas.openxmlformats.org/presentationml/2006/ole">
            <p:oleObj spid="_x0000_s62478" name="Equation" r:id="rId15" imgW="177480" imgH="228600" progId="Equation.DSMT4">
              <p:embed/>
            </p:oleObj>
          </a:graphicData>
        </a:graphic>
      </p:graphicFrame>
      <p:graphicFrame>
        <p:nvGraphicFramePr>
          <p:cNvPr id="60434" name="Object 18"/>
          <p:cNvGraphicFramePr>
            <a:graphicFrameLocks noChangeAspect="1"/>
          </p:cNvGraphicFramePr>
          <p:nvPr/>
        </p:nvGraphicFramePr>
        <p:xfrm>
          <a:off x="6444208" y="2348880"/>
          <a:ext cx="258763" cy="415925"/>
        </p:xfrm>
        <a:graphic>
          <a:graphicData uri="http://schemas.openxmlformats.org/presentationml/2006/ole">
            <p:oleObj spid="_x0000_s62479" name="Equation" r:id="rId16" imgW="164880" imgH="228600" progId="Equation.DSMT4">
              <p:embed/>
            </p:oleObj>
          </a:graphicData>
        </a:graphic>
      </p:graphicFrame>
      <p:cxnSp>
        <p:nvCxnSpPr>
          <p:cNvPr id="75" name="直接连接符 74"/>
          <p:cNvCxnSpPr/>
          <p:nvPr/>
        </p:nvCxnSpPr>
        <p:spPr>
          <a:xfrm flipH="1">
            <a:off x="6948264" y="3284984"/>
            <a:ext cx="33144" cy="115212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60436" name="Object 20"/>
          <p:cNvGraphicFramePr>
            <a:graphicFrameLocks noChangeAspect="1"/>
          </p:cNvGraphicFramePr>
          <p:nvPr/>
        </p:nvGraphicFramePr>
        <p:xfrm>
          <a:off x="7668344" y="4293096"/>
          <a:ext cx="341313" cy="550863"/>
        </p:xfrm>
        <a:graphic>
          <a:graphicData uri="http://schemas.openxmlformats.org/presentationml/2006/ole">
            <p:oleObj spid="_x0000_s62481" name="Equation" r:id="rId17" imgW="164880" imgH="228600" progId="Equation.DSMT4">
              <p:embed/>
            </p:oleObj>
          </a:graphicData>
        </a:graphic>
      </p:graphicFrame>
      <p:cxnSp>
        <p:nvCxnSpPr>
          <p:cNvPr id="88" name="直接连接符 87"/>
          <p:cNvCxnSpPr/>
          <p:nvPr/>
        </p:nvCxnSpPr>
        <p:spPr>
          <a:xfrm flipH="1">
            <a:off x="4788024" y="3356992"/>
            <a:ext cx="217548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60438" name="Object 22"/>
          <p:cNvGraphicFramePr>
            <a:graphicFrameLocks noChangeAspect="1"/>
          </p:cNvGraphicFramePr>
          <p:nvPr/>
        </p:nvGraphicFramePr>
        <p:xfrm>
          <a:off x="5569694" y="4063479"/>
          <a:ext cx="298450" cy="301625"/>
        </p:xfrm>
        <a:graphic>
          <a:graphicData uri="http://schemas.openxmlformats.org/presentationml/2006/ole">
            <p:oleObj spid="_x0000_s62483" name="Equation" r:id="rId18" imgW="190440" imgH="164880" progId="Equation.DSMT4">
              <p:embed/>
            </p:oleObj>
          </a:graphicData>
        </a:graphic>
      </p:graphicFrame>
      <p:graphicFrame>
        <p:nvGraphicFramePr>
          <p:cNvPr id="60439" name="Object 23"/>
          <p:cNvGraphicFramePr>
            <a:graphicFrameLocks noChangeAspect="1"/>
          </p:cNvGraphicFramePr>
          <p:nvPr/>
        </p:nvGraphicFramePr>
        <p:xfrm>
          <a:off x="5292080" y="4941168"/>
          <a:ext cx="2448272" cy="1131429"/>
        </p:xfrm>
        <a:graphic>
          <a:graphicData uri="http://schemas.openxmlformats.org/presentationml/2006/ole">
            <p:oleObj spid="_x0000_s62484" name="Equation" r:id="rId19" imgW="850680" imgH="393480" progId="Equation.DSMT4">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332656"/>
          </a:xfrm>
        </p:spPr>
        <p:txBody>
          <a:bodyPr>
            <a:normAutofit fontScale="90000"/>
          </a:bodyPr>
          <a:lstStyle/>
          <a:p>
            <a:r>
              <a:rPr lang="zh-CN" altLang="en-US" sz="3600" dirty="0" smtClean="0"/>
              <a:t>（</a:t>
            </a:r>
            <a:r>
              <a:rPr lang="en-US" altLang="zh-CN" sz="3600" dirty="0" smtClean="0"/>
              <a:t>2</a:t>
            </a:r>
            <a:r>
              <a:rPr lang="zh-CN" altLang="en-US" sz="3600" dirty="0" smtClean="0"/>
              <a:t>）</a:t>
            </a:r>
            <a:r>
              <a:rPr lang="en-US" altLang="zh-CN" sz="3600" dirty="0" smtClean="0"/>
              <a:t>LM</a:t>
            </a:r>
            <a:r>
              <a:rPr lang="zh-CN" altLang="en-US" sz="3600" dirty="0" smtClean="0"/>
              <a:t>曲线的移动</a:t>
            </a:r>
            <a:endParaRPr lang="zh-CN" altLang="en-US" sz="3600" dirty="0"/>
          </a:p>
        </p:txBody>
      </p:sp>
      <p:sp>
        <p:nvSpPr>
          <p:cNvPr id="3" name="内容占位符 2"/>
          <p:cNvSpPr>
            <a:spLocks noGrp="1"/>
          </p:cNvSpPr>
          <p:nvPr>
            <p:ph idx="1"/>
          </p:nvPr>
        </p:nvSpPr>
        <p:spPr/>
        <p:txBody>
          <a:bodyPr>
            <a:normAutofit/>
          </a:bodyPr>
          <a:lstStyle/>
          <a:p>
            <a:endParaRPr lang="en-US" altLang="zh-CN" dirty="0" smtClean="0"/>
          </a:p>
          <a:p>
            <a:pPr lvl="1">
              <a:buFont typeface="Arial" pitchFamily="34" charset="0"/>
              <a:buChar char="•"/>
            </a:pPr>
            <a:endParaRPr lang="en-US" altLang="zh-CN" dirty="0" smtClean="0"/>
          </a:p>
          <a:p>
            <a:pPr lvl="1">
              <a:buFont typeface="Arial" pitchFamily="34" charset="0"/>
              <a:buChar char="•"/>
            </a:pPr>
            <a:endParaRPr lang="en-US" altLang="zh-CN" dirty="0" smtClean="0"/>
          </a:p>
          <a:p>
            <a:endParaRPr lang="en-US" altLang="zh-CN"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0531D451-A954-49CE-BC61-03926EA36DA1}"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42</a:t>
            </a:fld>
            <a:endParaRPr lang="zh-CN" altLang="en-US" dirty="0"/>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cxnSp>
        <p:nvCxnSpPr>
          <p:cNvPr id="8" name="直接箭头连接符 7"/>
          <p:cNvCxnSpPr/>
          <p:nvPr/>
        </p:nvCxnSpPr>
        <p:spPr>
          <a:xfrm>
            <a:off x="4788024" y="4437112"/>
            <a:ext cx="374441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任意多边形 8"/>
          <p:cNvSpPr/>
          <p:nvPr/>
        </p:nvSpPr>
        <p:spPr>
          <a:xfrm>
            <a:off x="4788024" y="2118360"/>
            <a:ext cx="2194560" cy="1854200"/>
          </a:xfrm>
          <a:custGeom>
            <a:avLst/>
            <a:gdLst>
              <a:gd name="connsiteX0" fmla="*/ 0 w 2194560"/>
              <a:gd name="connsiteY0" fmla="*/ 1813560 h 1854200"/>
              <a:gd name="connsiteX1" fmla="*/ 777240 w 2194560"/>
              <a:gd name="connsiteY1" fmla="*/ 1828800 h 1854200"/>
              <a:gd name="connsiteX2" fmla="*/ 899160 w 2194560"/>
              <a:gd name="connsiteY2" fmla="*/ 1813560 h 1854200"/>
              <a:gd name="connsiteX3" fmla="*/ 1310640 w 2194560"/>
              <a:gd name="connsiteY3" fmla="*/ 1584960 h 1854200"/>
              <a:gd name="connsiteX4" fmla="*/ 1661160 w 2194560"/>
              <a:gd name="connsiteY4" fmla="*/ 1127760 h 1854200"/>
              <a:gd name="connsiteX5" fmla="*/ 2194560 w 2194560"/>
              <a:gd name="connsiteY5" fmla="*/ 0 h 1854200"/>
              <a:gd name="connsiteX6" fmla="*/ 2194560 w 2194560"/>
              <a:gd name="connsiteY6" fmla="*/ 0 h 185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560" h="1854200">
                <a:moveTo>
                  <a:pt x="0" y="1813560"/>
                </a:moveTo>
                <a:lnTo>
                  <a:pt x="777240" y="1828800"/>
                </a:lnTo>
                <a:cubicBezTo>
                  <a:pt x="927100" y="1828800"/>
                  <a:pt x="810260" y="1854200"/>
                  <a:pt x="899160" y="1813560"/>
                </a:cubicBezTo>
                <a:cubicBezTo>
                  <a:pt x="988060" y="1772920"/>
                  <a:pt x="1183640" y="1699260"/>
                  <a:pt x="1310640" y="1584960"/>
                </a:cubicBezTo>
                <a:cubicBezTo>
                  <a:pt x="1437640" y="1470660"/>
                  <a:pt x="1513840" y="1391920"/>
                  <a:pt x="1661160" y="1127760"/>
                </a:cubicBezTo>
                <a:cubicBezTo>
                  <a:pt x="1808480" y="863600"/>
                  <a:pt x="2194560" y="0"/>
                  <a:pt x="2194560" y="0"/>
                </a:cubicBezTo>
                <a:lnTo>
                  <a:pt x="2194560" y="0"/>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0" name="对象 9"/>
          <p:cNvGraphicFramePr>
            <a:graphicFrameLocks noChangeAspect="1"/>
          </p:cNvGraphicFramePr>
          <p:nvPr/>
        </p:nvGraphicFramePr>
        <p:xfrm>
          <a:off x="7380312" y="1772816"/>
          <a:ext cx="463643" cy="344760"/>
        </p:xfrm>
        <a:graphic>
          <a:graphicData uri="http://schemas.openxmlformats.org/presentationml/2006/ole">
            <p:oleObj spid="_x0000_s63490" name="Equation" r:id="rId3" imgW="355320" imgH="228600" progId="Equation.DSMT4">
              <p:embed/>
            </p:oleObj>
          </a:graphicData>
        </a:graphic>
      </p:graphicFrame>
      <p:sp>
        <p:nvSpPr>
          <p:cNvPr id="13" name="TextBox 12"/>
          <p:cNvSpPr txBox="1"/>
          <p:nvPr/>
        </p:nvSpPr>
        <p:spPr>
          <a:xfrm>
            <a:off x="4499992" y="4365104"/>
            <a:ext cx="504056" cy="461665"/>
          </a:xfrm>
          <a:prstGeom prst="rect">
            <a:avLst/>
          </a:prstGeom>
          <a:noFill/>
        </p:spPr>
        <p:txBody>
          <a:bodyPr wrap="square" rtlCol="0">
            <a:spAutoFit/>
          </a:bodyPr>
          <a:lstStyle/>
          <a:p>
            <a:r>
              <a:rPr lang="en-US" altLang="zh-CN" sz="2400" b="1" dirty="0" smtClean="0"/>
              <a:t>0</a:t>
            </a:r>
            <a:endParaRPr lang="zh-CN" altLang="en-US" sz="2400" b="1" dirty="0"/>
          </a:p>
        </p:txBody>
      </p:sp>
      <p:sp>
        <p:nvSpPr>
          <p:cNvPr id="14" name="TextBox 13"/>
          <p:cNvSpPr txBox="1"/>
          <p:nvPr/>
        </p:nvSpPr>
        <p:spPr>
          <a:xfrm>
            <a:off x="8460432" y="4293096"/>
            <a:ext cx="504056" cy="461665"/>
          </a:xfrm>
          <a:prstGeom prst="rect">
            <a:avLst/>
          </a:prstGeom>
          <a:noFill/>
        </p:spPr>
        <p:txBody>
          <a:bodyPr wrap="square" rtlCol="0">
            <a:spAutoFit/>
          </a:bodyPr>
          <a:lstStyle/>
          <a:p>
            <a:r>
              <a:rPr lang="en-US" altLang="zh-CN" sz="2400" b="1" dirty="0" smtClean="0"/>
              <a:t>y</a:t>
            </a:r>
            <a:endParaRPr lang="zh-CN" altLang="en-US" sz="2400" b="1" dirty="0"/>
          </a:p>
        </p:txBody>
      </p:sp>
      <p:cxnSp>
        <p:nvCxnSpPr>
          <p:cNvPr id="15" name="直接箭头连接符 14"/>
          <p:cNvCxnSpPr/>
          <p:nvPr/>
        </p:nvCxnSpPr>
        <p:spPr>
          <a:xfrm flipH="1" flipV="1">
            <a:off x="4788024" y="1700808"/>
            <a:ext cx="8384" cy="27446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94432" y="2132856"/>
            <a:ext cx="2016224" cy="216024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499992" y="1484784"/>
            <a:ext cx="504056" cy="461665"/>
          </a:xfrm>
          <a:prstGeom prst="rect">
            <a:avLst/>
          </a:prstGeom>
          <a:noFill/>
        </p:spPr>
        <p:txBody>
          <a:bodyPr wrap="square" rtlCol="0">
            <a:spAutoFit/>
          </a:bodyPr>
          <a:lstStyle/>
          <a:p>
            <a:r>
              <a:rPr lang="en-US" altLang="zh-CN" sz="2400" b="1" dirty="0" smtClean="0"/>
              <a:t>r</a:t>
            </a:r>
            <a:endParaRPr lang="zh-CN" altLang="en-US" sz="2400" b="1" dirty="0"/>
          </a:p>
        </p:txBody>
      </p:sp>
      <p:graphicFrame>
        <p:nvGraphicFramePr>
          <p:cNvPr id="56332" name="Object 12"/>
          <p:cNvGraphicFramePr>
            <a:graphicFrameLocks noChangeAspect="1"/>
          </p:cNvGraphicFramePr>
          <p:nvPr/>
        </p:nvGraphicFramePr>
        <p:xfrm>
          <a:off x="4860032" y="2335287"/>
          <a:ext cx="298450" cy="301625"/>
        </p:xfrm>
        <a:graphic>
          <a:graphicData uri="http://schemas.openxmlformats.org/presentationml/2006/ole">
            <p:oleObj spid="_x0000_s63491" name="Equation" r:id="rId4" imgW="190440" imgH="164880" progId="Equation.DSMT4">
              <p:embed/>
            </p:oleObj>
          </a:graphicData>
        </a:graphic>
      </p:graphicFrame>
      <p:cxnSp>
        <p:nvCxnSpPr>
          <p:cNvPr id="34" name="直接连接符 33"/>
          <p:cNvCxnSpPr/>
          <p:nvPr/>
        </p:nvCxnSpPr>
        <p:spPr>
          <a:xfrm>
            <a:off x="5004048" y="3501008"/>
            <a:ext cx="576064" cy="7200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32" idx="3"/>
          </p:cNvCxnSpPr>
          <p:nvPr/>
        </p:nvCxnSpPr>
        <p:spPr>
          <a:xfrm flipV="1">
            <a:off x="4788024" y="3706768"/>
            <a:ext cx="2572464" cy="2969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32" idx="3"/>
          </p:cNvCxnSpPr>
          <p:nvPr/>
        </p:nvCxnSpPr>
        <p:spPr>
          <a:xfrm flipH="1" flipV="1">
            <a:off x="7360488" y="3706768"/>
            <a:ext cx="19824" cy="73034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58385" name="Object 17"/>
          <p:cNvGraphicFramePr>
            <a:graphicFrameLocks noChangeAspect="1"/>
          </p:cNvGraphicFramePr>
          <p:nvPr/>
        </p:nvGraphicFramePr>
        <p:xfrm>
          <a:off x="4499992" y="2420888"/>
          <a:ext cx="288032" cy="550896"/>
        </p:xfrm>
        <a:graphic>
          <a:graphicData uri="http://schemas.openxmlformats.org/presentationml/2006/ole">
            <p:oleObj spid="_x0000_s63492" name="Equation" r:id="rId5" imgW="139680" imgH="228600" progId="Equation.DSMT4">
              <p:embed/>
            </p:oleObj>
          </a:graphicData>
        </a:graphic>
      </p:graphicFrame>
      <p:graphicFrame>
        <p:nvGraphicFramePr>
          <p:cNvPr id="58386" name="Object 18"/>
          <p:cNvGraphicFramePr>
            <a:graphicFrameLocks noChangeAspect="1"/>
          </p:cNvGraphicFramePr>
          <p:nvPr/>
        </p:nvGraphicFramePr>
        <p:xfrm>
          <a:off x="4499992" y="3209032"/>
          <a:ext cx="290513" cy="508000"/>
        </p:xfrm>
        <a:graphic>
          <a:graphicData uri="http://schemas.openxmlformats.org/presentationml/2006/ole">
            <p:oleObj spid="_x0000_s63493" name="Equation" r:id="rId6" imgW="152280" imgH="228600" progId="Equation.DSMT4">
              <p:embed/>
            </p:oleObj>
          </a:graphicData>
        </a:graphic>
      </p:graphicFrame>
      <p:graphicFrame>
        <p:nvGraphicFramePr>
          <p:cNvPr id="58387" name="Object 19"/>
          <p:cNvGraphicFramePr>
            <a:graphicFrameLocks noChangeAspect="1"/>
          </p:cNvGraphicFramePr>
          <p:nvPr/>
        </p:nvGraphicFramePr>
        <p:xfrm>
          <a:off x="5826125" y="1685925"/>
          <a:ext cx="298450" cy="300038"/>
        </p:xfrm>
        <a:graphic>
          <a:graphicData uri="http://schemas.openxmlformats.org/presentationml/2006/ole">
            <p:oleObj spid="_x0000_s63494" name="Equation" r:id="rId7" imgW="190440" imgH="164880" progId="Equation.DSMT4">
              <p:embed/>
            </p:oleObj>
          </a:graphicData>
        </a:graphic>
      </p:graphicFrame>
      <p:graphicFrame>
        <p:nvGraphicFramePr>
          <p:cNvPr id="58388" name="Object 20"/>
          <p:cNvGraphicFramePr>
            <a:graphicFrameLocks noChangeAspect="1"/>
          </p:cNvGraphicFramePr>
          <p:nvPr/>
        </p:nvGraphicFramePr>
        <p:xfrm>
          <a:off x="7308304" y="3501008"/>
          <a:ext cx="279400" cy="415925"/>
        </p:xfrm>
        <a:graphic>
          <a:graphicData uri="http://schemas.openxmlformats.org/presentationml/2006/ole">
            <p:oleObj spid="_x0000_s63495" name="Equation" r:id="rId8" imgW="177480" imgH="228600" progId="Equation.DSMT4">
              <p:embed/>
            </p:oleObj>
          </a:graphicData>
        </a:graphic>
      </p:graphicFrame>
      <p:graphicFrame>
        <p:nvGraphicFramePr>
          <p:cNvPr id="58389" name="Object 21"/>
          <p:cNvGraphicFramePr>
            <a:graphicFrameLocks noChangeAspect="1"/>
          </p:cNvGraphicFramePr>
          <p:nvPr/>
        </p:nvGraphicFramePr>
        <p:xfrm>
          <a:off x="6876256" y="2996952"/>
          <a:ext cx="277812" cy="415925"/>
        </p:xfrm>
        <a:graphic>
          <a:graphicData uri="http://schemas.openxmlformats.org/presentationml/2006/ole">
            <p:oleObj spid="_x0000_s63496" name="Equation" r:id="rId9" imgW="177480" imgH="228600" progId="Equation.DSMT4">
              <p:embed/>
            </p:oleObj>
          </a:graphicData>
        </a:graphic>
      </p:graphicFrame>
      <p:cxnSp>
        <p:nvCxnSpPr>
          <p:cNvPr id="50" name="直接箭头连接符 49"/>
          <p:cNvCxnSpPr/>
          <p:nvPr/>
        </p:nvCxnSpPr>
        <p:spPr>
          <a:xfrm>
            <a:off x="7308304" y="2708920"/>
            <a:ext cx="648072" cy="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51" name="直接箭头连接符 50"/>
          <p:cNvCxnSpPr/>
          <p:nvPr/>
        </p:nvCxnSpPr>
        <p:spPr>
          <a:xfrm flipH="1">
            <a:off x="6804248" y="2420888"/>
            <a:ext cx="648072" cy="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55" name="直接连接符 54"/>
          <p:cNvCxnSpPr/>
          <p:nvPr/>
        </p:nvCxnSpPr>
        <p:spPr>
          <a:xfrm>
            <a:off x="6618704" y="2924944"/>
            <a:ext cx="0" cy="15121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2" name="任意多边形 31"/>
          <p:cNvSpPr/>
          <p:nvPr/>
        </p:nvSpPr>
        <p:spPr>
          <a:xfrm>
            <a:off x="6049848" y="2121808"/>
            <a:ext cx="2194560" cy="1854200"/>
          </a:xfrm>
          <a:custGeom>
            <a:avLst/>
            <a:gdLst>
              <a:gd name="connsiteX0" fmla="*/ 0 w 2194560"/>
              <a:gd name="connsiteY0" fmla="*/ 1813560 h 1854200"/>
              <a:gd name="connsiteX1" fmla="*/ 777240 w 2194560"/>
              <a:gd name="connsiteY1" fmla="*/ 1828800 h 1854200"/>
              <a:gd name="connsiteX2" fmla="*/ 899160 w 2194560"/>
              <a:gd name="connsiteY2" fmla="*/ 1813560 h 1854200"/>
              <a:gd name="connsiteX3" fmla="*/ 1310640 w 2194560"/>
              <a:gd name="connsiteY3" fmla="*/ 1584960 h 1854200"/>
              <a:gd name="connsiteX4" fmla="*/ 1661160 w 2194560"/>
              <a:gd name="connsiteY4" fmla="*/ 1127760 h 1854200"/>
              <a:gd name="connsiteX5" fmla="*/ 2194560 w 2194560"/>
              <a:gd name="connsiteY5" fmla="*/ 0 h 1854200"/>
              <a:gd name="connsiteX6" fmla="*/ 2194560 w 2194560"/>
              <a:gd name="connsiteY6" fmla="*/ 0 h 185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560" h="1854200">
                <a:moveTo>
                  <a:pt x="0" y="1813560"/>
                </a:moveTo>
                <a:lnTo>
                  <a:pt x="777240" y="1828800"/>
                </a:lnTo>
                <a:cubicBezTo>
                  <a:pt x="927100" y="1828800"/>
                  <a:pt x="810260" y="1854200"/>
                  <a:pt x="899160" y="1813560"/>
                </a:cubicBezTo>
                <a:cubicBezTo>
                  <a:pt x="988060" y="1772920"/>
                  <a:pt x="1183640" y="1699260"/>
                  <a:pt x="1310640" y="1584960"/>
                </a:cubicBezTo>
                <a:cubicBezTo>
                  <a:pt x="1437640" y="1470660"/>
                  <a:pt x="1513840" y="1391920"/>
                  <a:pt x="1661160" y="1127760"/>
                </a:cubicBezTo>
                <a:cubicBezTo>
                  <a:pt x="1808480" y="863600"/>
                  <a:pt x="2194560" y="0"/>
                  <a:pt x="2194560" y="0"/>
                </a:cubicBezTo>
                <a:lnTo>
                  <a:pt x="2194560" y="0"/>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任意多边形 32"/>
          <p:cNvSpPr/>
          <p:nvPr/>
        </p:nvSpPr>
        <p:spPr>
          <a:xfrm>
            <a:off x="5401776" y="2121808"/>
            <a:ext cx="2194560" cy="1854200"/>
          </a:xfrm>
          <a:custGeom>
            <a:avLst/>
            <a:gdLst>
              <a:gd name="connsiteX0" fmla="*/ 0 w 2194560"/>
              <a:gd name="connsiteY0" fmla="*/ 1813560 h 1854200"/>
              <a:gd name="connsiteX1" fmla="*/ 777240 w 2194560"/>
              <a:gd name="connsiteY1" fmla="*/ 1828800 h 1854200"/>
              <a:gd name="connsiteX2" fmla="*/ 899160 w 2194560"/>
              <a:gd name="connsiteY2" fmla="*/ 1813560 h 1854200"/>
              <a:gd name="connsiteX3" fmla="*/ 1310640 w 2194560"/>
              <a:gd name="connsiteY3" fmla="*/ 1584960 h 1854200"/>
              <a:gd name="connsiteX4" fmla="*/ 1661160 w 2194560"/>
              <a:gd name="connsiteY4" fmla="*/ 1127760 h 1854200"/>
              <a:gd name="connsiteX5" fmla="*/ 2194560 w 2194560"/>
              <a:gd name="connsiteY5" fmla="*/ 0 h 1854200"/>
              <a:gd name="connsiteX6" fmla="*/ 2194560 w 2194560"/>
              <a:gd name="connsiteY6" fmla="*/ 0 h 185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560" h="1854200">
                <a:moveTo>
                  <a:pt x="0" y="1813560"/>
                </a:moveTo>
                <a:lnTo>
                  <a:pt x="777240" y="1828800"/>
                </a:lnTo>
                <a:cubicBezTo>
                  <a:pt x="927100" y="1828800"/>
                  <a:pt x="810260" y="1854200"/>
                  <a:pt x="899160" y="1813560"/>
                </a:cubicBezTo>
                <a:cubicBezTo>
                  <a:pt x="988060" y="1772920"/>
                  <a:pt x="1183640" y="1699260"/>
                  <a:pt x="1310640" y="1584960"/>
                </a:cubicBezTo>
                <a:cubicBezTo>
                  <a:pt x="1437640" y="1470660"/>
                  <a:pt x="1513840" y="1391920"/>
                  <a:pt x="1661160" y="1127760"/>
                </a:cubicBezTo>
                <a:cubicBezTo>
                  <a:pt x="1808480" y="863600"/>
                  <a:pt x="2194560" y="0"/>
                  <a:pt x="2194560" y="0"/>
                </a:cubicBezTo>
                <a:lnTo>
                  <a:pt x="2194560" y="0"/>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60427" name="Object 11"/>
          <p:cNvGraphicFramePr>
            <a:graphicFrameLocks noChangeAspect="1"/>
          </p:cNvGraphicFramePr>
          <p:nvPr/>
        </p:nvGraphicFramePr>
        <p:xfrm>
          <a:off x="8020050" y="1844675"/>
          <a:ext cx="479425" cy="344488"/>
        </p:xfrm>
        <a:graphic>
          <a:graphicData uri="http://schemas.openxmlformats.org/presentationml/2006/ole">
            <p:oleObj spid="_x0000_s63497" name="Equation" r:id="rId10" imgW="368280" imgH="228600" progId="Equation.DSMT4">
              <p:embed/>
            </p:oleObj>
          </a:graphicData>
        </a:graphic>
      </p:graphicFrame>
      <p:graphicFrame>
        <p:nvGraphicFramePr>
          <p:cNvPr id="60428" name="Object 12"/>
          <p:cNvGraphicFramePr>
            <a:graphicFrameLocks noChangeAspect="1"/>
          </p:cNvGraphicFramePr>
          <p:nvPr/>
        </p:nvGraphicFramePr>
        <p:xfrm>
          <a:off x="6667500" y="1844675"/>
          <a:ext cx="447675" cy="344488"/>
        </p:xfrm>
        <a:graphic>
          <a:graphicData uri="http://schemas.openxmlformats.org/presentationml/2006/ole">
            <p:oleObj spid="_x0000_s63498" name="Equation" r:id="rId11" imgW="342720" imgH="228600" progId="Equation.DSMT4">
              <p:embed/>
            </p:oleObj>
          </a:graphicData>
        </a:graphic>
      </p:graphicFrame>
      <p:cxnSp>
        <p:nvCxnSpPr>
          <p:cNvPr id="67" name="直接连接符 66"/>
          <p:cNvCxnSpPr/>
          <p:nvPr/>
        </p:nvCxnSpPr>
        <p:spPr>
          <a:xfrm flipH="1">
            <a:off x="4716016" y="2852936"/>
            <a:ext cx="1872208"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60430" name="Object 14"/>
          <p:cNvGraphicFramePr>
            <a:graphicFrameLocks noChangeAspect="1"/>
          </p:cNvGraphicFramePr>
          <p:nvPr/>
        </p:nvGraphicFramePr>
        <p:xfrm>
          <a:off x="4499992" y="3526209"/>
          <a:ext cx="314325" cy="550863"/>
        </p:xfrm>
        <a:graphic>
          <a:graphicData uri="http://schemas.openxmlformats.org/presentationml/2006/ole">
            <p:oleObj spid="_x0000_s63499" name="Equation" r:id="rId12" imgW="152280" imgH="228600" progId="Equation.DSMT4">
              <p:embed/>
            </p:oleObj>
          </a:graphicData>
        </a:graphic>
      </p:graphicFrame>
      <p:graphicFrame>
        <p:nvGraphicFramePr>
          <p:cNvPr id="60431" name="Object 15"/>
          <p:cNvGraphicFramePr>
            <a:graphicFrameLocks noChangeAspect="1"/>
          </p:cNvGraphicFramePr>
          <p:nvPr/>
        </p:nvGraphicFramePr>
        <p:xfrm>
          <a:off x="6444208" y="4318298"/>
          <a:ext cx="314325" cy="550862"/>
        </p:xfrm>
        <a:graphic>
          <a:graphicData uri="http://schemas.openxmlformats.org/presentationml/2006/ole">
            <p:oleObj spid="_x0000_s63500" name="Equation" r:id="rId13" imgW="152280" imgH="228600" progId="Equation.DSMT4">
              <p:embed/>
            </p:oleObj>
          </a:graphicData>
        </a:graphic>
      </p:graphicFrame>
      <p:graphicFrame>
        <p:nvGraphicFramePr>
          <p:cNvPr id="60432" name="Object 16"/>
          <p:cNvGraphicFramePr>
            <a:graphicFrameLocks noChangeAspect="1"/>
          </p:cNvGraphicFramePr>
          <p:nvPr/>
        </p:nvGraphicFramePr>
        <p:xfrm>
          <a:off x="6804248" y="4293096"/>
          <a:ext cx="341312" cy="550863"/>
        </p:xfrm>
        <a:graphic>
          <a:graphicData uri="http://schemas.openxmlformats.org/presentationml/2006/ole">
            <p:oleObj spid="_x0000_s63501" name="Equation" r:id="rId14" imgW="164880" imgH="228600" progId="Equation.DSMT4">
              <p:embed/>
            </p:oleObj>
          </a:graphicData>
        </a:graphic>
      </p:graphicFrame>
      <p:graphicFrame>
        <p:nvGraphicFramePr>
          <p:cNvPr id="60433" name="Object 17"/>
          <p:cNvGraphicFramePr>
            <a:graphicFrameLocks noChangeAspect="1"/>
          </p:cNvGraphicFramePr>
          <p:nvPr/>
        </p:nvGraphicFramePr>
        <p:xfrm>
          <a:off x="7229624" y="4293096"/>
          <a:ext cx="366712" cy="550863"/>
        </p:xfrm>
        <a:graphic>
          <a:graphicData uri="http://schemas.openxmlformats.org/presentationml/2006/ole">
            <p:oleObj spid="_x0000_s63502" name="Equation" r:id="rId15" imgW="177480" imgH="228600" progId="Equation.DSMT4">
              <p:embed/>
            </p:oleObj>
          </a:graphicData>
        </a:graphic>
      </p:graphicFrame>
      <p:graphicFrame>
        <p:nvGraphicFramePr>
          <p:cNvPr id="60434" name="Object 18"/>
          <p:cNvGraphicFramePr>
            <a:graphicFrameLocks noChangeAspect="1"/>
          </p:cNvGraphicFramePr>
          <p:nvPr/>
        </p:nvGraphicFramePr>
        <p:xfrm>
          <a:off x="6444208" y="2348880"/>
          <a:ext cx="258763" cy="415925"/>
        </p:xfrm>
        <a:graphic>
          <a:graphicData uri="http://schemas.openxmlformats.org/presentationml/2006/ole">
            <p:oleObj spid="_x0000_s63503" name="Equation" r:id="rId16" imgW="164880" imgH="228600" progId="Equation.DSMT4">
              <p:embed/>
            </p:oleObj>
          </a:graphicData>
        </a:graphic>
      </p:graphicFrame>
      <p:cxnSp>
        <p:nvCxnSpPr>
          <p:cNvPr id="75" name="直接连接符 74"/>
          <p:cNvCxnSpPr/>
          <p:nvPr/>
        </p:nvCxnSpPr>
        <p:spPr>
          <a:xfrm flipH="1">
            <a:off x="6948264" y="3284984"/>
            <a:ext cx="33144" cy="115212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60436" name="Object 20"/>
          <p:cNvGraphicFramePr>
            <a:graphicFrameLocks noChangeAspect="1"/>
          </p:cNvGraphicFramePr>
          <p:nvPr/>
        </p:nvGraphicFramePr>
        <p:xfrm>
          <a:off x="7668344" y="4293096"/>
          <a:ext cx="341313" cy="550863"/>
        </p:xfrm>
        <a:graphic>
          <a:graphicData uri="http://schemas.openxmlformats.org/presentationml/2006/ole">
            <p:oleObj spid="_x0000_s63504" name="Equation" r:id="rId17" imgW="164880" imgH="228600" progId="Equation.DSMT4">
              <p:embed/>
            </p:oleObj>
          </a:graphicData>
        </a:graphic>
      </p:graphicFrame>
      <p:cxnSp>
        <p:nvCxnSpPr>
          <p:cNvPr id="88" name="直接连接符 87"/>
          <p:cNvCxnSpPr/>
          <p:nvPr/>
        </p:nvCxnSpPr>
        <p:spPr>
          <a:xfrm flipH="1">
            <a:off x="4788024" y="3356992"/>
            <a:ext cx="217548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60438" name="Object 22"/>
          <p:cNvGraphicFramePr>
            <a:graphicFrameLocks noChangeAspect="1"/>
          </p:cNvGraphicFramePr>
          <p:nvPr/>
        </p:nvGraphicFramePr>
        <p:xfrm>
          <a:off x="5569694" y="4063479"/>
          <a:ext cx="298450" cy="301625"/>
        </p:xfrm>
        <a:graphic>
          <a:graphicData uri="http://schemas.openxmlformats.org/presentationml/2006/ole">
            <p:oleObj spid="_x0000_s63505" name="Equation" r:id="rId18" imgW="190440" imgH="164880" progId="Equation.DSMT4">
              <p:embed/>
            </p:oleObj>
          </a:graphicData>
        </a:graphic>
      </p:graphicFrame>
      <p:graphicFrame>
        <p:nvGraphicFramePr>
          <p:cNvPr id="60439" name="Object 23"/>
          <p:cNvGraphicFramePr>
            <a:graphicFrameLocks noChangeAspect="1"/>
          </p:cNvGraphicFramePr>
          <p:nvPr/>
        </p:nvGraphicFramePr>
        <p:xfrm>
          <a:off x="5292080" y="4941168"/>
          <a:ext cx="2448272" cy="1131429"/>
        </p:xfrm>
        <a:graphic>
          <a:graphicData uri="http://schemas.openxmlformats.org/presentationml/2006/ole">
            <p:oleObj spid="_x0000_s63506" name="Equation" r:id="rId19" imgW="850680" imgH="393480" progId="Equation.DSMT4">
              <p:embed/>
            </p:oleObj>
          </a:graphicData>
        </a:graphic>
      </p:graphicFrame>
      <p:graphicFrame>
        <p:nvGraphicFramePr>
          <p:cNvPr id="42" name="对象 41"/>
          <p:cNvGraphicFramePr>
            <a:graphicFrameLocks noChangeAspect="1"/>
          </p:cNvGraphicFramePr>
          <p:nvPr/>
        </p:nvGraphicFramePr>
        <p:xfrm>
          <a:off x="179512" y="427518"/>
          <a:ext cx="4320480" cy="6430482"/>
        </p:xfrm>
        <a:graphic>
          <a:graphicData uri="http://schemas.openxmlformats.org/presentationml/2006/ole">
            <p:oleObj spid="_x0000_s63507" name="Equation" r:id="rId20" imgW="2730240" imgH="4063680" progId="Equation.DSMT4">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332656"/>
          </a:xfrm>
        </p:spPr>
        <p:txBody>
          <a:bodyPr>
            <a:normAutofit fontScale="90000"/>
          </a:bodyPr>
          <a:lstStyle/>
          <a:p>
            <a:r>
              <a:rPr lang="zh-CN" altLang="en-US" sz="3600" dirty="0" smtClean="0"/>
              <a:t>（</a:t>
            </a:r>
            <a:r>
              <a:rPr lang="en-US" altLang="zh-CN" sz="3600" dirty="0" smtClean="0"/>
              <a:t>2</a:t>
            </a:r>
            <a:r>
              <a:rPr lang="zh-CN" altLang="en-US" sz="3600" dirty="0" smtClean="0"/>
              <a:t>）</a:t>
            </a:r>
            <a:r>
              <a:rPr lang="en-US" altLang="zh-CN" sz="3600" dirty="0" smtClean="0"/>
              <a:t>LM</a:t>
            </a:r>
            <a:r>
              <a:rPr lang="zh-CN" altLang="en-US" sz="3600" dirty="0" smtClean="0"/>
              <a:t>曲线的移动</a:t>
            </a:r>
            <a:endParaRPr lang="zh-CN" altLang="en-US" sz="3600" dirty="0"/>
          </a:p>
        </p:txBody>
      </p:sp>
      <p:sp>
        <p:nvSpPr>
          <p:cNvPr id="3" name="内容占位符 2"/>
          <p:cNvSpPr>
            <a:spLocks noGrp="1"/>
          </p:cNvSpPr>
          <p:nvPr>
            <p:ph idx="1"/>
          </p:nvPr>
        </p:nvSpPr>
        <p:spPr/>
        <p:txBody>
          <a:bodyPr>
            <a:normAutofit/>
          </a:bodyPr>
          <a:lstStyle/>
          <a:p>
            <a:endParaRPr lang="en-US" altLang="zh-CN" dirty="0" smtClean="0"/>
          </a:p>
          <a:p>
            <a:pPr lvl="1">
              <a:buFont typeface="Arial" pitchFamily="34" charset="0"/>
              <a:buChar char="•"/>
            </a:pPr>
            <a:endParaRPr lang="en-US" altLang="zh-CN" dirty="0" smtClean="0"/>
          </a:p>
          <a:p>
            <a:pPr lvl="1">
              <a:buFont typeface="Arial" pitchFamily="34" charset="0"/>
              <a:buChar char="•"/>
            </a:pPr>
            <a:endParaRPr lang="en-US" altLang="zh-CN" dirty="0" smtClean="0"/>
          </a:p>
          <a:p>
            <a:endParaRPr lang="en-US" altLang="zh-CN"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0531D451-A954-49CE-BC61-03926EA36DA1}"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43</a:t>
            </a:fld>
            <a:endParaRPr lang="zh-CN" altLang="en-US" dirty="0"/>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cxnSp>
        <p:nvCxnSpPr>
          <p:cNvPr id="8" name="直接箭头连接符 7"/>
          <p:cNvCxnSpPr/>
          <p:nvPr/>
        </p:nvCxnSpPr>
        <p:spPr>
          <a:xfrm>
            <a:off x="5796136" y="4797152"/>
            <a:ext cx="309634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aphicFrame>
        <p:nvGraphicFramePr>
          <p:cNvPr id="10" name="对象 9"/>
          <p:cNvGraphicFramePr>
            <a:graphicFrameLocks noChangeAspect="1"/>
          </p:cNvGraphicFramePr>
          <p:nvPr/>
        </p:nvGraphicFramePr>
        <p:xfrm>
          <a:off x="7766050" y="2181225"/>
          <a:ext cx="412750" cy="247650"/>
        </p:xfrm>
        <a:graphic>
          <a:graphicData uri="http://schemas.openxmlformats.org/presentationml/2006/ole">
            <p:oleObj spid="_x0000_s64514" name="Equation" r:id="rId3" imgW="317160" imgH="164880" progId="Equation.DSMT4">
              <p:embed/>
            </p:oleObj>
          </a:graphicData>
        </a:graphic>
      </p:graphicFrame>
      <p:sp>
        <p:nvSpPr>
          <p:cNvPr id="13" name="TextBox 12"/>
          <p:cNvSpPr txBox="1"/>
          <p:nvPr/>
        </p:nvSpPr>
        <p:spPr>
          <a:xfrm>
            <a:off x="5436096" y="4653136"/>
            <a:ext cx="504056" cy="461665"/>
          </a:xfrm>
          <a:prstGeom prst="rect">
            <a:avLst/>
          </a:prstGeom>
          <a:noFill/>
        </p:spPr>
        <p:txBody>
          <a:bodyPr wrap="square" rtlCol="0">
            <a:spAutoFit/>
          </a:bodyPr>
          <a:lstStyle/>
          <a:p>
            <a:r>
              <a:rPr lang="en-US" altLang="zh-CN" sz="2400" b="1" dirty="0" smtClean="0"/>
              <a:t>0</a:t>
            </a:r>
            <a:endParaRPr lang="zh-CN" altLang="en-US" sz="2400" b="1" dirty="0"/>
          </a:p>
        </p:txBody>
      </p:sp>
      <p:sp>
        <p:nvSpPr>
          <p:cNvPr id="14" name="TextBox 13"/>
          <p:cNvSpPr txBox="1"/>
          <p:nvPr/>
        </p:nvSpPr>
        <p:spPr>
          <a:xfrm>
            <a:off x="8820472" y="4653136"/>
            <a:ext cx="504056" cy="461665"/>
          </a:xfrm>
          <a:prstGeom prst="rect">
            <a:avLst/>
          </a:prstGeom>
          <a:noFill/>
        </p:spPr>
        <p:txBody>
          <a:bodyPr wrap="square" rtlCol="0">
            <a:spAutoFit/>
          </a:bodyPr>
          <a:lstStyle/>
          <a:p>
            <a:r>
              <a:rPr lang="en-US" altLang="zh-CN" sz="2400" b="1" dirty="0" smtClean="0"/>
              <a:t>y</a:t>
            </a:r>
            <a:endParaRPr lang="zh-CN" altLang="en-US" sz="2400" b="1" dirty="0"/>
          </a:p>
        </p:txBody>
      </p:sp>
      <p:cxnSp>
        <p:nvCxnSpPr>
          <p:cNvPr id="15" name="直接箭头连接符 14"/>
          <p:cNvCxnSpPr/>
          <p:nvPr/>
        </p:nvCxnSpPr>
        <p:spPr>
          <a:xfrm flipH="1" flipV="1">
            <a:off x="5787752" y="2060848"/>
            <a:ext cx="8384" cy="27446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254472" y="2492896"/>
            <a:ext cx="2016224" cy="216024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508104" y="1772816"/>
            <a:ext cx="504056" cy="461665"/>
          </a:xfrm>
          <a:prstGeom prst="rect">
            <a:avLst/>
          </a:prstGeom>
          <a:noFill/>
        </p:spPr>
        <p:txBody>
          <a:bodyPr wrap="square" rtlCol="0">
            <a:spAutoFit/>
          </a:bodyPr>
          <a:lstStyle/>
          <a:p>
            <a:r>
              <a:rPr lang="en-US" altLang="zh-CN" sz="2400" b="1" dirty="0" smtClean="0"/>
              <a:t>r</a:t>
            </a:r>
            <a:endParaRPr lang="zh-CN" altLang="en-US" sz="2400" b="1" dirty="0"/>
          </a:p>
        </p:txBody>
      </p:sp>
      <p:cxnSp>
        <p:nvCxnSpPr>
          <p:cNvPr id="38" name="直接连接符 37"/>
          <p:cNvCxnSpPr/>
          <p:nvPr/>
        </p:nvCxnSpPr>
        <p:spPr>
          <a:xfrm flipV="1">
            <a:off x="7668344" y="3197478"/>
            <a:ext cx="0" cy="158417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58385" name="Object 17"/>
          <p:cNvGraphicFramePr>
            <a:graphicFrameLocks noChangeAspect="1"/>
          </p:cNvGraphicFramePr>
          <p:nvPr/>
        </p:nvGraphicFramePr>
        <p:xfrm>
          <a:off x="5508104" y="3429000"/>
          <a:ext cx="288032" cy="550896"/>
        </p:xfrm>
        <a:graphic>
          <a:graphicData uri="http://schemas.openxmlformats.org/presentationml/2006/ole">
            <p:oleObj spid="_x0000_s64516" name="Equation" r:id="rId4" imgW="139680" imgH="228600" progId="Equation.DSMT4">
              <p:embed/>
            </p:oleObj>
          </a:graphicData>
        </a:graphic>
      </p:graphicFrame>
      <p:graphicFrame>
        <p:nvGraphicFramePr>
          <p:cNvPr id="58387" name="Object 19"/>
          <p:cNvGraphicFramePr>
            <a:graphicFrameLocks noChangeAspect="1"/>
          </p:cNvGraphicFramePr>
          <p:nvPr/>
        </p:nvGraphicFramePr>
        <p:xfrm>
          <a:off x="5868144" y="2204864"/>
          <a:ext cx="776287" cy="414337"/>
        </p:xfrm>
        <a:graphic>
          <a:graphicData uri="http://schemas.openxmlformats.org/presentationml/2006/ole">
            <p:oleObj spid="_x0000_s64518" name="Equation" r:id="rId5" imgW="495000" imgH="228600" progId="Equation.DSMT4">
              <p:embed/>
            </p:oleObj>
          </a:graphicData>
        </a:graphic>
      </p:graphicFrame>
      <p:graphicFrame>
        <p:nvGraphicFramePr>
          <p:cNvPr id="58388" name="Object 20"/>
          <p:cNvGraphicFramePr>
            <a:graphicFrameLocks noChangeAspect="1"/>
          </p:cNvGraphicFramePr>
          <p:nvPr/>
        </p:nvGraphicFramePr>
        <p:xfrm>
          <a:off x="7740352" y="2924944"/>
          <a:ext cx="279400" cy="415925"/>
        </p:xfrm>
        <a:graphic>
          <a:graphicData uri="http://schemas.openxmlformats.org/presentationml/2006/ole">
            <p:oleObj spid="_x0000_s64519" name="Equation" r:id="rId6" imgW="177480" imgH="228600" progId="Equation.DSMT4">
              <p:embed/>
            </p:oleObj>
          </a:graphicData>
        </a:graphic>
      </p:graphicFrame>
      <p:sp>
        <p:nvSpPr>
          <p:cNvPr id="33" name="任意多边形 32"/>
          <p:cNvSpPr/>
          <p:nvPr/>
        </p:nvSpPr>
        <p:spPr>
          <a:xfrm>
            <a:off x="5761816" y="2481848"/>
            <a:ext cx="2194560" cy="1854200"/>
          </a:xfrm>
          <a:custGeom>
            <a:avLst/>
            <a:gdLst>
              <a:gd name="connsiteX0" fmla="*/ 0 w 2194560"/>
              <a:gd name="connsiteY0" fmla="*/ 1813560 h 1854200"/>
              <a:gd name="connsiteX1" fmla="*/ 777240 w 2194560"/>
              <a:gd name="connsiteY1" fmla="*/ 1828800 h 1854200"/>
              <a:gd name="connsiteX2" fmla="*/ 899160 w 2194560"/>
              <a:gd name="connsiteY2" fmla="*/ 1813560 h 1854200"/>
              <a:gd name="connsiteX3" fmla="*/ 1310640 w 2194560"/>
              <a:gd name="connsiteY3" fmla="*/ 1584960 h 1854200"/>
              <a:gd name="connsiteX4" fmla="*/ 1661160 w 2194560"/>
              <a:gd name="connsiteY4" fmla="*/ 1127760 h 1854200"/>
              <a:gd name="connsiteX5" fmla="*/ 2194560 w 2194560"/>
              <a:gd name="connsiteY5" fmla="*/ 0 h 1854200"/>
              <a:gd name="connsiteX6" fmla="*/ 2194560 w 2194560"/>
              <a:gd name="connsiteY6" fmla="*/ 0 h 185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560" h="1854200">
                <a:moveTo>
                  <a:pt x="0" y="1813560"/>
                </a:moveTo>
                <a:lnTo>
                  <a:pt x="777240" y="1828800"/>
                </a:lnTo>
                <a:cubicBezTo>
                  <a:pt x="927100" y="1828800"/>
                  <a:pt x="810260" y="1854200"/>
                  <a:pt x="899160" y="1813560"/>
                </a:cubicBezTo>
                <a:cubicBezTo>
                  <a:pt x="988060" y="1772920"/>
                  <a:pt x="1183640" y="1699260"/>
                  <a:pt x="1310640" y="1584960"/>
                </a:cubicBezTo>
                <a:cubicBezTo>
                  <a:pt x="1437640" y="1470660"/>
                  <a:pt x="1513840" y="1391920"/>
                  <a:pt x="1661160" y="1127760"/>
                </a:cubicBezTo>
                <a:cubicBezTo>
                  <a:pt x="1808480" y="863600"/>
                  <a:pt x="2194560" y="0"/>
                  <a:pt x="2194560" y="0"/>
                </a:cubicBezTo>
                <a:lnTo>
                  <a:pt x="2194560" y="0"/>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60428" name="Object 12"/>
          <p:cNvGraphicFramePr>
            <a:graphicFrameLocks noChangeAspect="1"/>
          </p:cNvGraphicFramePr>
          <p:nvPr/>
        </p:nvGraphicFramePr>
        <p:xfrm>
          <a:off x="7380312" y="1772816"/>
          <a:ext cx="579438" cy="344487"/>
        </p:xfrm>
        <a:graphic>
          <a:graphicData uri="http://schemas.openxmlformats.org/presentationml/2006/ole">
            <p:oleObj spid="_x0000_s64522" name="Equation" r:id="rId7" imgW="444240" imgH="228600" progId="Equation.DSMT4">
              <p:embed/>
            </p:oleObj>
          </a:graphicData>
        </a:graphic>
      </p:graphicFrame>
      <p:cxnSp>
        <p:nvCxnSpPr>
          <p:cNvPr id="67" name="直接连接符 66"/>
          <p:cNvCxnSpPr/>
          <p:nvPr/>
        </p:nvCxnSpPr>
        <p:spPr>
          <a:xfrm flipH="1">
            <a:off x="5724128" y="3140968"/>
            <a:ext cx="1872208"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60430" name="Object 14"/>
          <p:cNvGraphicFramePr>
            <a:graphicFrameLocks noChangeAspect="1"/>
          </p:cNvGraphicFramePr>
          <p:nvPr/>
        </p:nvGraphicFramePr>
        <p:xfrm>
          <a:off x="5436096" y="2924944"/>
          <a:ext cx="314325" cy="550863"/>
        </p:xfrm>
        <a:graphic>
          <a:graphicData uri="http://schemas.openxmlformats.org/presentationml/2006/ole">
            <p:oleObj spid="_x0000_s64523" name="Equation" r:id="rId8" imgW="152280" imgH="228600" progId="Equation.DSMT4">
              <p:embed/>
            </p:oleObj>
          </a:graphicData>
        </a:graphic>
      </p:graphicFrame>
      <p:graphicFrame>
        <p:nvGraphicFramePr>
          <p:cNvPr id="60431" name="Object 15"/>
          <p:cNvGraphicFramePr>
            <a:graphicFrameLocks noChangeAspect="1"/>
          </p:cNvGraphicFramePr>
          <p:nvPr/>
        </p:nvGraphicFramePr>
        <p:xfrm>
          <a:off x="7164288" y="4725144"/>
          <a:ext cx="314325" cy="550862"/>
        </p:xfrm>
        <a:graphic>
          <a:graphicData uri="http://schemas.openxmlformats.org/presentationml/2006/ole">
            <p:oleObj spid="_x0000_s64524" name="Equation" r:id="rId9" imgW="152280" imgH="228600" progId="Equation.DSMT4">
              <p:embed/>
            </p:oleObj>
          </a:graphicData>
        </a:graphic>
      </p:graphicFrame>
      <p:graphicFrame>
        <p:nvGraphicFramePr>
          <p:cNvPr id="60433" name="Object 17"/>
          <p:cNvGraphicFramePr>
            <a:graphicFrameLocks noChangeAspect="1"/>
          </p:cNvGraphicFramePr>
          <p:nvPr/>
        </p:nvGraphicFramePr>
        <p:xfrm>
          <a:off x="7589664" y="4653136"/>
          <a:ext cx="366712" cy="550863"/>
        </p:xfrm>
        <a:graphic>
          <a:graphicData uri="http://schemas.openxmlformats.org/presentationml/2006/ole">
            <p:oleObj spid="_x0000_s64526" name="Equation" r:id="rId10" imgW="177480" imgH="228600" progId="Equation.DSMT4">
              <p:embed/>
            </p:oleObj>
          </a:graphicData>
        </a:graphic>
      </p:graphicFrame>
      <p:graphicFrame>
        <p:nvGraphicFramePr>
          <p:cNvPr id="60434" name="Object 18"/>
          <p:cNvGraphicFramePr>
            <a:graphicFrameLocks noChangeAspect="1"/>
          </p:cNvGraphicFramePr>
          <p:nvPr/>
        </p:nvGraphicFramePr>
        <p:xfrm>
          <a:off x="7380312" y="3501008"/>
          <a:ext cx="258763" cy="415925"/>
        </p:xfrm>
        <a:graphic>
          <a:graphicData uri="http://schemas.openxmlformats.org/presentationml/2006/ole">
            <p:oleObj spid="_x0000_s64527" name="Equation" r:id="rId11" imgW="164880" imgH="228600" progId="Equation.DSMT4">
              <p:embed/>
            </p:oleObj>
          </a:graphicData>
        </a:graphic>
      </p:graphicFrame>
      <p:cxnSp>
        <p:nvCxnSpPr>
          <p:cNvPr id="75" name="直接连接符 74"/>
          <p:cNvCxnSpPr/>
          <p:nvPr/>
        </p:nvCxnSpPr>
        <p:spPr>
          <a:xfrm flipH="1">
            <a:off x="7308304" y="3645024"/>
            <a:ext cx="33144" cy="115212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5796136" y="3717032"/>
            <a:ext cx="1527408"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42" name="对象 41"/>
          <p:cNvGraphicFramePr>
            <a:graphicFrameLocks noChangeAspect="1"/>
          </p:cNvGraphicFramePr>
          <p:nvPr/>
        </p:nvGraphicFramePr>
        <p:xfrm>
          <a:off x="284692" y="360040"/>
          <a:ext cx="6087508" cy="6309320"/>
        </p:xfrm>
        <a:graphic>
          <a:graphicData uri="http://schemas.openxmlformats.org/presentationml/2006/ole">
            <p:oleObj spid="_x0000_s64531" name="Equation" r:id="rId12" imgW="2984400" imgH="3149280" progId="Equation.DSMT4">
              <p:embed/>
            </p:oleObj>
          </a:graphicData>
        </a:graphic>
      </p:graphicFrame>
      <p:cxnSp>
        <p:nvCxnSpPr>
          <p:cNvPr id="47" name="直接连接符 46"/>
          <p:cNvCxnSpPr/>
          <p:nvPr/>
        </p:nvCxnSpPr>
        <p:spPr>
          <a:xfrm>
            <a:off x="6804248" y="2204864"/>
            <a:ext cx="2016224" cy="216024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64532" name="Object 20"/>
          <p:cNvGraphicFramePr>
            <a:graphicFrameLocks noChangeAspect="1"/>
          </p:cNvGraphicFramePr>
          <p:nvPr/>
        </p:nvGraphicFramePr>
        <p:xfrm>
          <a:off x="6413500" y="1773238"/>
          <a:ext cx="836613" cy="414337"/>
        </p:xfrm>
        <a:graphic>
          <a:graphicData uri="http://schemas.openxmlformats.org/presentationml/2006/ole">
            <p:oleObj spid="_x0000_s64532" name="Equation" r:id="rId13" imgW="533160" imgH="228600" progId="Equation.DSMT4">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332656"/>
          </a:xfrm>
        </p:spPr>
        <p:txBody>
          <a:bodyPr>
            <a:normAutofit fontScale="90000"/>
          </a:bodyPr>
          <a:lstStyle/>
          <a:p>
            <a:r>
              <a:rPr lang="zh-CN" altLang="en-US" sz="3600" dirty="0" smtClean="0"/>
              <a:t>（</a:t>
            </a:r>
            <a:r>
              <a:rPr lang="en-US" altLang="zh-CN" sz="3600" dirty="0" smtClean="0"/>
              <a:t>2</a:t>
            </a:r>
            <a:r>
              <a:rPr lang="zh-CN" altLang="en-US" sz="3600" dirty="0" smtClean="0"/>
              <a:t>）</a:t>
            </a:r>
            <a:r>
              <a:rPr lang="en-US" altLang="zh-CN" sz="3600" dirty="0" smtClean="0"/>
              <a:t>LM</a:t>
            </a:r>
            <a:r>
              <a:rPr lang="zh-CN" altLang="en-US" sz="3600" dirty="0" smtClean="0"/>
              <a:t>曲线的移动</a:t>
            </a:r>
            <a:endParaRPr lang="zh-CN" altLang="en-US" sz="3600" dirty="0"/>
          </a:p>
        </p:txBody>
      </p:sp>
      <p:sp>
        <p:nvSpPr>
          <p:cNvPr id="3" name="内容占位符 2"/>
          <p:cNvSpPr>
            <a:spLocks noGrp="1"/>
          </p:cNvSpPr>
          <p:nvPr>
            <p:ph idx="1"/>
          </p:nvPr>
        </p:nvSpPr>
        <p:spPr/>
        <p:txBody>
          <a:bodyPr>
            <a:normAutofit/>
          </a:bodyPr>
          <a:lstStyle/>
          <a:p>
            <a:endParaRPr lang="en-US" altLang="zh-CN" dirty="0" smtClean="0"/>
          </a:p>
          <a:p>
            <a:pPr lvl="1">
              <a:buFont typeface="Arial" pitchFamily="34" charset="0"/>
              <a:buChar char="•"/>
            </a:pPr>
            <a:endParaRPr lang="en-US" altLang="zh-CN" dirty="0" smtClean="0"/>
          </a:p>
          <a:p>
            <a:pPr lvl="1">
              <a:buFont typeface="Arial" pitchFamily="34" charset="0"/>
              <a:buChar char="•"/>
            </a:pPr>
            <a:endParaRPr lang="en-US" altLang="zh-CN" dirty="0" smtClean="0"/>
          </a:p>
          <a:p>
            <a:endParaRPr lang="en-US" altLang="zh-CN"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0531D451-A954-49CE-BC61-03926EA36DA1}"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44</a:t>
            </a:fld>
            <a:endParaRPr lang="zh-CN" altLang="en-US" dirty="0"/>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cxnSp>
        <p:nvCxnSpPr>
          <p:cNvPr id="8" name="直接箭头连接符 7"/>
          <p:cNvCxnSpPr/>
          <p:nvPr/>
        </p:nvCxnSpPr>
        <p:spPr>
          <a:xfrm>
            <a:off x="5796136" y="4797152"/>
            <a:ext cx="309634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aphicFrame>
        <p:nvGraphicFramePr>
          <p:cNvPr id="10" name="对象 9"/>
          <p:cNvGraphicFramePr>
            <a:graphicFrameLocks noChangeAspect="1"/>
          </p:cNvGraphicFramePr>
          <p:nvPr/>
        </p:nvGraphicFramePr>
        <p:xfrm>
          <a:off x="7956376" y="2492896"/>
          <a:ext cx="412750" cy="247650"/>
        </p:xfrm>
        <a:graphic>
          <a:graphicData uri="http://schemas.openxmlformats.org/presentationml/2006/ole">
            <p:oleObj spid="_x0000_s70658" name="Equation" r:id="rId3" imgW="317160" imgH="164880" progId="Equation.DSMT4">
              <p:embed/>
            </p:oleObj>
          </a:graphicData>
        </a:graphic>
      </p:graphicFrame>
      <p:sp>
        <p:nvSpPr>
          <p:cNvPr id="13" name="TextBox 12"/>
          <p:cNvSpPr txBox="1"/>
          <p:nvPr/>
        </p:nvSpPr>
        <p:spPr>
          <a:xfrm>
            <a:off x="5436096" y="4653136"/>
            <a:ext cx="504056" cy="461665"/>
          </a:xfrm>
          <a:prstGeom prst="rect">
            <a:avLst/>
          </a:prstGeom>
          <a:noFill/>
        </p:spPr>
        <p:txBody>
          <a:bodyPr wrap="square" rtlCol="0">
            <a:spAutoFit/>
          </a:bodyPr>
          <a:lstStyle/>
          <a:p>
            <a:r>
              <a:rPr lang="en-US" altLang="zh-CN" sz="2400" b="1" dirty="0" smtClean="0"/>
              <a:t>0</a:t>
            </a:r>
            <a:endParaRPr lang="zh-CN" altLang="en-US" sz="2400" b="1" dirty="0"/>
          </a:p>
        </p:txBody>
      </p:sp>
      <p:sp>
        <p:nvSpPr>
          <p:cNvPr id="14" name="TextBox 13"/>
          <p:cNvSpPr txBox="1"/>
          <p:nvPr/>
        </p:nvSpPr>
        <p:spPr>
          <a:xfrm>
            <a:off x="8820472" y="4653136"/>
            <a:ext cx="504056" cy="461665"/>
          </a:xfrm>
          <a:prstGeom prst="rect">
            <a:avLst/>
          </a:prstGeom>
          <a:noFill/>
        </p:spPr>
        <p:txBody>
          <a:bodyPr wrap="square" rtlCol="0">
            <a:spAutoFit/>
          </a:bodyPr>
          <a:lstStyle/>
          <a:p>
            <a:r>
              <a:rPr lang="en-US" altLang="zh-CN" sz="2400" b="1" dirty="0" smtClean="0"/>
              <a:t>y</a:t>
            </a:r>
            <a:endParaRPr lang="zh-CN" altLang="en-US" sz="2400" b="1" dirty="0"/>
          </a:p>
        </p:txBody>
      </p:sp>
      <p:cxnSp>
        <p:nvCxnSpPr>
          <p:cNvPr id="15" name="直接箭头连接符 14"/>
          <p:cNvCxnSpPr/>
          <p:nvPr/>
        </p:nvCxnSpPr>
        <p:spPr>
          <a:xfrm flipH="1" flipV="1">
            <a:off x="5787752" y="2060848"/>
            <a:ext cx="8384" cy="27446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254472" y="2492896"/>
            <a:ext cx="2016224" cy="216024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508104" y="1772816"/>
            <a:ext cx="504056" cy="461665"/>
          </a:xfrm>
          <a:prstGeom prst="rect">
            <a:avLst/>
          </a:prstGeom>
          <a:noFill/>
        </p:spPr>
        <p:txBody>
          <a:bodyPr wrap="square" rtlCol="0">
            <a:spAutoFit/>
          </a:bodyPr>
          <a:lstStyle/>
          <a:p>
            <a:r>
              <a:rPr lang="en-US" altLang="zh-CN" sz="2400" b="1" dirty="0" smtClean="0"/>
              <a:t>r</a:t>
            </a:r>
            <a:endParaRPr lang="zh-CN" altLang="en-US" sz="2400" b="1" dirty="0"/>
          </a:p>
        </p:txBody>
      </p:sp>
      <p:cxnSp>
        <p:nvCxnSpPr>
          <p:cNvPr id="38" name="直接连接符 37"/>
          <p:cNvCxnSpPr/>
          <p:nvPr/>
        </p:nvCxnSpPr>
        <p:spPr>
          <a:xfrm flipV="1">
            <a:off x="7668344" y="3197478"/>
            <a:ext cx="0" cy="158417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58385" name="Object 17"/>
          <p:cNvGraphicFramePr>
            <a:graphicFrameLocks noChangeAspect="1"/>
          </p:cNvGraphicFramePr>
          <p:nvPr/>
        </p:nvGraphicFramePr>
        <p:xfrm>
          <a:off x="5508104" y="2852936"/>
          <a:ext cx="288032" cy="550896"/>
        </p:xfrm>
        <a:graphic>
          <a:graphicData uri="http://schemas.openxmlformats.org/presentationml/2006/ole">
            <p:oleObj spid="_x0000_s70659" name="Equation" r:id="rId4" imgW="139680" imgH="228600" progId="Equation.DSMT4">
              <p:embed/>
            </p:oleObj>
          </a:graphicData>
        </a:graphic>
      </p:graphicFrame>
      <p:graphicFrame>
        <p:nvGraphicFramePr>
          <p:cNvPr id="58387" name="Object 19"/>
          <p:cNvGraphicFramePr>
            <a:graphicFrameLocks noChangeAspect="1"/>
          </p:cNvGraphicFramePr>
          <p:nvPr/>
        </p:nvGraphicFramePr>
        <p:xfrm>
          <a:off x="6444208" y="1772816"/>
          <a:ext cx="815975" cy="414337"/>
        </p:xfrm>
        <a:graphic>
          <a:graphicData uri="http://schemas.openxmlformats.org/presentationml/2006/ole">
            <p:oleObj spid="_x0000_s70660" name="Equation" r:id="rId5" imgW="520560" imgH="228600" progId="Equation.DSMT4">
              <p:embed/>
            </p:oleObj>
          </a:graphicData>
        </a:graphic>
      </p:graphicFrame>
      <p:graphicFrame>
        <p:nvGraphicFramePr>
          <p:cNvPr id="58388" name="Object 20"/>
          <p:cNvGraphicFramePr>
            <a:graphicFrameLocks noChangeAspect="1"/>
          </p:cNvGraphicFramePr>
          <p:nvPr/>
        </p:nvGraphicFramePr>
        <p:xfrm>
          <a:off x="7380312" y="3501008"/>
          <a:ext cx="279400" cy="415925"/>
        </p:xfrm>
        <a:graphic>
          <a:graphicData uri="http://schemas.openxmlformats.org/presentationml/2006/ole">
            <p:oleObj spid="_x0000_s70661" name="Equation" r:id="rId6" imgW="177480" imgH="228600" progId="Equation.DSMT4">
              <p:embed/>
            </p:oleObj>
          </a:graphicData>
        </a:graphic>
      </p:graphicFrame>
      <p:sp>
        <p:nvSpPr>
          <p:cNvPr id="33" name="任意多边形 32"/>
          <p:cNvSpPr/>
          <p:nvPr/>
        </p:nvSpPr>
        <p:spPr>
          <a:xfrm>
            <a:off x="5761816" y="2481848"/>
            <a:ext cx="2194560" cy="1854200"/>
          </a:xfrm>
          <a:custGeom>
            <a:avLst/>
            <a:gdLst>
              <a:gd name="connsiteX0" fmla="*/ 0 w 2194560"/>
              <a:gd name="connsiteY0" fmla="*/ 1813560 h 1854200"/>
              <a:gd name="connsiteX1" fmla="*/ 777240 w 2194560"/>
              <a:gd name="connsiteY1" fmla="*/ 1828800 h 1854200"/>
              <a:gd name="connsiteX2" fmla="*/ 899160 w 2194560"/>
              <a:gd name="connsiteY2" fmla="*/ 1813560 h 1854200"/>
              <a:gd name="connsiteX3" fmla="*/ 1310640 w 2194560"/>
              <a:gd name="connsiteY3" fmla="*/ 1584960 h 1854200"/>
              <a:gd name="connsiteX4" fmla="*/ 1661160 w 2194560"/>
              <a:gd name="connsiteY4" fmla="*/ 1127760 h 1854200"/>
              <a:gd name="connsiteX5" fmla="*/ 2194560 w 2194560"/>
              <a:gd name="connsiteY5" fmla="*/ 0 h 1854200"/>
              <a:gd name="connsiteX6" fmla="*/ 2194560 w 2194560"/>
              <a:gd name="connsiteY6" fmla="*/ 0 h 185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560" h="1854200">
                <a:moveTo>
                  <a:pt x="0" y="1813560"/>
                </a:moveTo>
                <a:lnTo>
                  <a:pt x="777240" y="1828800"/>
                </a:lnTo>
                <a:cubicBezTo>
                  <a:pt x="927100" y="1828800"/>
                  <a:pt x="810260" y="1854200"/>
                  <a:pt x="899160" y="1813560"/>
                </a:cubicBezTo>
                <a:cubicBezTo>
                  <a:pt x="988060" y="1772920"/>
                  <a:pt x="1183640" y="1699260"/>
                  <a:pt x="1310640" y="1584960"/>
                </a:cubicBezTo>
                <a:cubicBezTo>
                  <a:pt x="1437640" y="1470660"/>
                  <a:pt x="1513840" y="1391920"/>
                  <a:pt x="1661160" y="1127760"/>
                </a:cubicBezTo>
                <a:cubicBezTo>
                  <a:pt x="1808480" y="863600"/>
                  <a:pt x="2194560" y="0"/>
                  <a:pt x="2194560" y="0"/>
                </a:cubicBezTo>
                <a:lnTo>
                  <a:pt x="2194560" y="0"/>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60428" name="Object 12"/>
          <p:cNvGraphicFramePr>
            <a:graphicFrameLocks noChangeAspect="1"/>
          </p:cNvGraphicFramePr>
          <p:nvPr/>
        </p:nvGraphicFramePr>
        <p:xfrm>
          <a:off x="7236296" y="1916832"/>
          <a:ext cx="828799" cy="465930"/>
        </p:xfrm>
        <a:graphic>
          <a:graphicData uri="http://schemas.openxmlformats.org/presentationml/2006/ole">
            <p:oleObj spid="_x0000_s70662" name="Equation" r:id="rId7" imgW="469800" imgH="228600" progId="Equation.DSMT4">
              <p:embed/>
            </p:oleObj>
          </a:graphicData>
        </a:graphic>
      </p:graphicFrame>
      <p:cxnSp>
        <p:nvCxnSpPr>
          <p:cNvPr id="67" name="直接连接符 66"/>
          <p:cNvCxnSpPr/>
          <p:nvPr/>
        </p:nvCxnSpPr>
        <p:spPr>
          <a:xfrm flipH="1">
            <a:off x="5724128" y="3140968"/>
            <a:ext cx="1872208"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60430" name="Object 14"/>
          <p:cNvGraphicFramePr>
            <a:graphicFrameLocks noChangeAspect="1"/>
          </p:cNvGraphicFramePr>
          <p:nvPr/>
        </p:nvGraphicFramePr>
        <p:xfrm>
          <a:off x="5508104" y="3356992"/>
          <a:ext cx="314325" cy="550863"/>
        </p:xfrm>
        <a:graphic>
          <a:graphicData uri="http://schemas.openxmlformats.org/presentationml/2006/ole">
            <p:oleObj spid="_x0000_s70663" name="Equation" r:id="rId8" imgW="152280" imgH="228600" progId="Equation.DSMT4">
              <p:embed/>
            </p:oleObj>
          </a:graphicData>
        </a:graphic>
      </p:graphicFrame>
      <p:graphicFrame>
        <p:nvGraphicFramePr>
          <p:cNvPr id="60431" name="Object 15"/>
          <p:cNvGraphicFramePr>
            <a:graphicFrameLocks noChangeAspect="1"/>
          </p:cNvGraphicFramePr>
          <p:nvPr/>
        </p:nvGraphicFramePr>
        <p:xfrm>
          <a:off x="7524328" y="4725144"/>
          <a:ext cx="314325" cy="550862"/>
        </p:xfrm>
        <a:graphic>
          <a:graphicData uri="http://schemas.openxmlformats.org/presentationml/2006/ole">
            <p:oleObj spid="_x0000_s70664" name="Equation" r:id="rId9" imgW="152280" imgH="228600" progId="Equation.DSMT4">
              <p:embed/>
            </p:oleObj>
          </a:graphicData>
        </a:graphic>
      </p:graphicFrame>
      <p:graphicFrame>
        <p:nvGraphicFramePr>
          <p:cNvPr id="60433" name="Object 17"/>
          <p:cNvGraphicFramePr>
            <a:graphicFrameLocks noChangeAspect="1"/>
          </p:cNvGraphicFramePr>
          <p:nvPr/>
        </p:nvGraphicFramePr>
        <p:xfrm>
          <a:off x="7164288" y="4797152"/>
          <a:ext cx="366712" cy="550863"/>
        </p:xfrm>
        <a:graphic>
          <a:graphicData uri="http://schemas.openxmlformats.org/presentationml/2006/ole">
            <p:oleObj spid="_x0000_s70665" name="Equation" r:id="rId10" imgW="177480" imgH="228600" progId="Equation.DSMT4">
              <p:embed/>
            </p:oleObj>
          </a:graphicData>
        </a:graphic>
      </p:graphicFrame>
      <p:graphicFrame>
        <p:nvGraphicFramePr>
          <p:cNvPr id="60434" name="Object 18"/>
          <p:cNvGraphicFramePr>
            <a:graphicFrameLocks noChangeAspect="1"/>
          </p:cNvGraphicFramePr>
          <p:nvPr/>
        </p:nvGraphicFramePr>
        <p:xfrm>
          <a:off x="7740352" y="2852936"/>
          <a:ext cx="258763" cy="415925"/>
        </p:xfrm>
        <a:graphic>
          <a:graphicData uri="http://schemas.openxmlformats.org/presentationml/2006/ole">
            <p:oleObj spid="_x0000_s70666" name="Equation" r:id="rId11" imgW="164880" imgH="228600" progId="Equation.DSMT4">
              <p:embed/>
            </p:oleObj>
          </a:graphicData>
        </a:graphic>
      </p:graphicFrame>
      <p:cxnSp>
        <p:nvCxnSpPr>
          <p:cNvPr id="75" name="直接连接符 74"/>
          <p:cNvCxnSpPr/>
          <p:nvPr/>
        </p:nvCxnSpPr>
        <p:spPr>
          <a:xfrm flipH="1">
            <a:off x="7308304" y="3645024"/>
            <a:ext cx="33144" cy="115212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5796136" y="3717032"/>
            <a:ext cx="1527408"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42" name="对象 41"/>
          <p:cNvGraphicFramePr>
            <a:graphicFrameLocks noChangeAspect="1"/>
          </p:cNvGraphicFramePr>
          <p:nvPr/>
        </p:nvGraphicFramePr>
        <p:xfrm>
          <a:off x="305346" y="260648"/>
          <a:ext cx="6138862" cy="6308725"/>
        </p:xfrm>
        <a:graphic>
          <a:graphicData uri="http://schemas.openxmlformats.org/presentationml/2006/ole">
            <p:oleObj spid="_x0000_s70667" name="Equation" r:id="rId12" imgW="3009600" imgH="3149280" progId="Equation.DSMT4">
              <p:embed/>
            </p:oleObj>
          </a:graphicData>
        </a:graphic>
      </p:graphicFrame>
      <p:cxnSp>
        <p:nvCxnSpPr>
          <p:cNvPr id="47" name="直接连接符 46"/>
          <p:cNvCxnSpPr/>
          <p:nvPr/>
        </p:nvCxnSpPr>
        <p:spPr>
          <a:xfrm>
            <a:off x="6804248" y="2204864"/>
            <a:ext cx="2016224" cy="216024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64532" name="Object 20"/>
          <p:cNvGraphicFramePr>
            <a:graphicFrameLocks noChangeAspect="1"/>
          </p:cNvGraphicFramePr>
          <p:nvPr/>
        </p:nvGraphicFramePr>
        <p:xfrm>
          <a:off x="5921375" y="2205038"/>
          <a:ext cx="876300" cy="414337"/>
        </p:xfrm>
        <a:graphic>
          <a:graphicData uri="http://schemas.openxmlformats.org/presentationml/2006/ole">
            <p:oleObj spid="_x0000_s70668" name="Equation" r:id="rId13" imgW="558720" imgH="228600" progId="Equation.DSMT4">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332656"/>
          </a:xfrm>
        </p:spPr>
        <p:txBody>
          <a:bodyPr>
            <a:normAutofit fontScale="90000"/>
          </a:bodyPr>
          <a:lstStyle/>
          <a:p>
            <a:r>
              <a:rPr lang="zh-CN" altLang="en-US" sz="3600" dirty="0" smtClean="0"/>
              <a:t>（</a:t>
            </a:r>
            <a:r>
              <a:rPr lang="en-US" altLang="zh-CN" sz="3600" dirty="0" smtClean="0"/>
              <a:t>2</a:t>
            </a:r>
            <a:r>
              <a:rPr lang="zh-CN" altLang="en-US" sz="3600" dirty="0" smtClean="0"/>
              <a:t>）</a:t>
            </a:r>
            <a:r>
              <a:rPr lang="en-US" altLang="zh-CN" sz="3600" dirty="0" smtClean="0"/>
              <a:t>LM</a:t>
            </a:r>
            <a:r>
              <a:rPr lang="zh-CN" altLang="en-US" sz="3600" dirty="0" smtClean="0"/>
              <a:t>曲线的移动</a:t>
            </a:r>
            <a:endParaRPr lang="zh-CN" altLang="en-US" sz="3600" dirty="0"/>
          </a:p>
        </p:txBody>
      </p:sp>
      <p:sp>
        <p:nvSpPr>
          <p:cNvPr id="3" name="内容占位符 2"/>
          <p:cNvSpPr>
            <a:spLocks noGrp="1"/>
          </p:cNvSpPr>
          <p:nvPr>
            <p:ph idx="1"/>
          </p:nvPr>
        </p:nvSpPr>
        <p:spPr/>
        <p:txBody>
          <a:bodyPr>
            <a:normAutofit/>
          </a:bodyPr>
          <a:lstStyle/>
          <a:p>
            <a:endParaRPr lang="en-US" altLang="zh-CN" dirty="0" smtClean="0"/>
          </a:p>
          <a:p>
            <a:pPr lvl="1">
              <a:buFont typeface="Arial" pitchFamily="34" charset="0"/>
              <a:buChar char="•"/>
            </a:pPr>
            <a:endParaRPr lang="en-US" altLang="zh-CN" dirty="0" smtClean="0"/>
          </a:p>
          <a:p>
            <a:pPr lvl="1">
              <a:buFont typeface="Arial" pitchFamily="34" charset="0"/>
              <a:buChar char="•"/>
            </a:pPr>
            <a:endParaRPr lang="en-US" altLang="zh-CN" dirty="0" smtClean="0"/>
          </a:p>
          <a:p>
            <a:endParaRPr lang="en-US" altLang="zh-CN"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0531D451-A954-49CE-BC61-03926EA36DA1}"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45</a:t>
            </a:fld>
            <a:endParaRPr lang="zh-CN" altLang="en-US" dirty="0"/>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cxnSp>
        <p:nvCxnSpPr>
          <p:cNvPr id="8" name="直接箭头连接符 7"/>
          <p:cNvCxnSpPr/>
          <p:nvPr/>
        </p:nvCxnSpPr>
        <p:spPr>
          <a:xfrm>
            <a:off x="5796136" y="4797152"/>
            <a:ext cx="309634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aphicFrame>
        <p:nvGraphicFramePr>
          <p:cNvPr id="10" name="对象 9"/>
          <p:cNvGraphicFramePr>
            <a:graphicFrameLocks noChangeAspect="1"/>
          </p:cNvGraphicFramePr>
          <p:nvPr/>
        </p:nvGraphicFramePr>
        <p:xfrm>
          <a:off x="7380312" y="2132856"/>
          <a:ext cx="858838" cy="342900"/>
        </p:xfrm>
        <a:graphic>
          <a:graphicData uri="http://schemas.openxmlformats.org/presentationml/2006/ole">
            <p:oleObj spid="_x0000_s71682" name="Equation" r:id="rId3" imgW="660240" imgH="228600" progId="Equation.DSMT4">
              <p:embed/>
            </p:oleObj>
          </a:graphicData>
        </a:graphic>
      </p:graphicFrame>
      <p:sp>
        <p:nvSpPr>
          <p:cNvPr id="13" name="TextBox 12"/>
          <p:cNvSpPr txBox="1"/>
          <p:nvPr/>
        </p:nvSpPr>
        <p:spPr>
          <a:xfrm>
            <a:off x="5436096" y="4653136"/>
            <a:ext cx="504056" cy="461665"/>
          </a:xfrm>
          <a:prstGeom prst="rect">
            <a:avLst/>
          </a:prstGeom>
          <a:noFill/>
        </p:spPr>
        <p:txBody>
          <a:bodyPr wrap="square" rtlCol="0">
            <a:spAutoFit/>
          </a:bodyPr>
          <a:lstStyle/>
          <a:p>
            <a:r>
              <a:rPr lang="en-US" altLang="zh-CN" sz="2400" b="1" dirty="0" smtClean="0"/>
              <a:t>0</a:t>
            </a:r>
            <a:endParaRPr lang="zh-CN" altLang="en-US" sz="2400" b="1" dirty="0"/>
          </a:p>
        </p:txBody>
      </p:sp>
      <p:sp>
        <p:nvSpPr>
          <p:cNvPr id="14" name="TextBox 13"/>
          <p:cNvSpPr txBox="1"/>
          <p:nvPr/>
        </p:nvSpPr>
        <p:spPr>
          <a:xfrm>
            <a:off x="8820472" y="4653136"/>
            <a:ext cx="504056" cy="461665"/>
          </a:xfrm>
          <a:prstGeom prst="rect">
            <a:avLst/>
          </a:prstGeom>
          <a:noFill/>
        </p:spPr>
        <p:txBody>
          <a:bodyPr wrap="square" rtlCol="0">
            <a:spAutoFit/>
          </a:bodyPr>
          <a:lstStyle/>
          <a:p>
            <a:r>
              <a:rPr lang="en-US" altLang="zh-CN" sz="2400" b="1" dirty="0" smtClean="0"/>
              <a:t>y</a:t>
            </a:r>
            <a:endParaRPr lang="zh-CN" altLang="en-US" sz="2400" b="1" dirty="0"/>
          </a:p>
        </p:txBody>
      </p:sp>
      <p:cxnSp>
        <p:nvCxnSpPr>
          <p:cNvPr id="15" name="直接箭头连接符 14"/>
          <p:cNvCxnSpPr/>
          <p:nvPr/>
        </p:nvCxnSpPr>
        <p:spPr>
          <a:xfrm flipH="1" flipV="1">
            <a:off x="5787752" y="2060848"/>
            <a:ext cx="8384" cy="27446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508104" y="1772816"/>
            <a:ext cx="504056" cy="461665"/>
          </a:xfrm>
          <a:prstGeom prst="rect">
            <a:avLst/>
          </a:prstGeom>
          <a:noFill/>
        </p:spPr>
        <p:txBody>
          <a:bodyPr wrap="square" rtlCol="0">
            <a:spAutoFit/>
          </a:bodyPr>
          <a:lstStyle/>
          <a:p>
            <a:r>
              <a:rPr lang="en-US" altLang="zh-CN" sz="2400" b="1" dirty="0" smtClean="0"/>
              <a:t>r</a:t>
            </a:r>
            <a:endParaRPr lang="zh-CN" altLang="en-US" sz="2400" b="1" dirty="0"/>
          </a:p>
        </p:txBody>
      </p:sp>
      <p:cxnSp>
        <p:nvCxnSpPr>
          <p:cNvPr id="38" name="直接连接符 37"/>
          <p:cNvCxnSpPr/>
          <p:nvPr/>
        </p:nvCxnSpPr>
        <p:spPr>
          <a:xfrm flipV="1">
            <a:off x="7668344" y="3197478"/>
            <a:ext cx="0" cy="158417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58385" name="Object 17"/>
          <p:cNvGraphicFramePr>
            <a:graphicFrameLocks noChangeAspect="1"/>
          </p:cNvGraphicFramePr>
          <p:nvPr/>
        </p:nvGraphicFramePr>
        <p:xfrm>
          <a:off x="5508104" y="2852936"/>
          <a:ext cx="288032" cy="550896"/>
        </p:xfrm>
        <a:graphic>
          <a:graphicData uri="http://schemas.openxmlformats.org/presentationml/2006/ole">
            <p:oleObj spid="_x0000_s71683" name="Equation" r:id="rId4" imgW="139680" imgH="228600" progId="Equation.DSMT4">
              <p:embed/>
            </p:oleObj>
          </a:graphicData>
        </a:graphic>
      </p:graphicFrame>
      <p:graphicFrame>
        <p:nvGraphicFramePr>
          <p:cNvPr id="58388" name="Object 20"/>
          <p:cNvGraphicFramePr>
            <a:graphicFrameLocks noChangeAspect="1"/>
          </p:cNvGraphicFramePr>
          <p:nvPr/>
        </p:nvGraphicFramePr>
        <p:xfrm>
          <a:off x="8316416" y="3356992"/>
          <a:ext cx="279400" cy="415925"/>
        </p:xfrm>
        <a:graphic>
          <a:graphicData uri="http://schemas.openxmlformats.org/presentationml/2006/ole">
            <p:oleObj spid="_x0000_s71685" name="Equation" r:id="rId5" imgW="177480" imgH="228600" progId="Equation.DSMT4">
              <p:embed/>
            </p:oleObj>
          </a:graphicData>
        </a:graphic>
      </p:graphicFrame>
      <p:sp>
        <p:nvSpPr>
          <p:cNvPr id="33" name="任意多边形 32"/>
          <p:cNvSpPr/>
          <p:nvPr/>
        </p:nvSpPr>
        <p:spPr>
          <a:xfrm>
            <a:off x="5761816" y="2481848"/>
            <a:ext cx="2194560" cy="1854200"/>
          </a:xfrm>
          <a:custGeom>
            <a:avLst/>
            <a:gdLst>
              <a:gd name="connsiteX0" fmla="*/ 0 w 2194560"/>
              <a:gd name="connsiteY0" fmla="*/ 1813560 h 1854200"/>
              <a:gd name="connsiteX1" fmla="*/ 777240 w 2194560"/>
              <a:gd name="connsiteY1" fmla="*/ 1828800 h 1854200"/>
              <a:gd name="connsiteX2" fmla="*/ 899160 w 2194560"/>
              <a:gd name="connsiteY2" fmla="*/ 1813560 h 1854200"/>
              <a:gd name="connsiteX3" fmla="*/ 1310640 w 2194560"/>
              <a:gd name="connsiteY3" fmla="*/ 1584960 h 1854200"/>
              <a:gd name="connsiteX4" fmla="*/ 1661160 w 2194560"/>
              <a:gd name="connsiteY4" fmla="*/ 1127760 h 1854200"/>
              <a:gd name="connsiteX5" fmla="*/ 2194560 w 2194560"/>
              <a:gd name="connsiteY5" fmla="*/ 0 h 1854200"/>
              <a:gd name="connsiteX6" fmla="*/ 2194560 w 2194560"/>
              <a:gd name="connsiteY6" fmla="*/ 0 h 185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560" h="1854200">
                <a:moveTo>
                  <a:pt x="0" y="1813560"/>
                </a:moveTo>
                <a:lnTo>
                  <a:pt x="777240" y="1828800"/>
                </a:lnTo>
                <a:cubicBezTo>
                  <a:pt x="927100" y="1828800"/>
                  <a:pt x="810260" y="1854200"/>
                  <a:pt x="899160" y="1813560"/>
                </a:cubicBezTo>
                <a:cubicBezTo>
                  <a:pt x="988060" y="1772920"/>
                  <a:pt x="1183640" y="1699260"/>
                  <a:pt x="1310640" y="1584960"/>
                </a:cubicBezTo>
                <a:cubicBezTo>
                  <a:pt x="1437640" y="1470660"/>
                  <a:pt x="1513840" y="1391920"/>
                  <a:pt x="1661160" y="1127760"/>
                </a:cubicBezTo>
                <a:cubicBezTo>
                  <a:pt x="1808480" y="863600"/>
                  <a:pt x="2194560" y="0"/>
                  <a:pt x="2194560" y="0"/>
                </a:cubicBezTo>
                <a:lnTo>
                  <a:pt x="2194560" y="0"/>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60428" name="Object 12"/>
          <p:cNvGraphicFramePr>
            <a:graphicFrameLocks noChangeAspect="1"/>
          </p:cNvGraphicFramePr>
          <p:nvPr/>
        </p:nvGraphicFramePr>
        <p:xfrm>
          <a:off x="7874000" y="1628775"/>
          <a:ext cx="850900" cy="466725"/>
        </p:xfrm>
        <a:graphic>
          <a:graphicData uri="http://schemas.openxmlformats.org/presentationml/2006/ole">
            <p:oleObj spid="_x0000_s71686" name="Equation" r:id="rId6" imgW="482400" imgH="228600" progId="Equation.DSMT4">
              <p:embed/>
            </p:oleObj>
          </a:graphicData>
        </a:graphic>
      </p:graphicFrame>
      <p:cxnSp>
        <p:nvCxnSpPr>
          <p:cNvPr id="67" name="直接连接符 66"/>
          <p:cNvCxnSpPr/>
          <p:nvPr/>
        </p:nvCxnSpPr>
        <p:spPr>
          <a:xfrm flipH="1">
            <a:off x="5724128" y="3140968"/>
            <a:ext cx="1872208"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60430" name="Object 14"/>
          <p:cNvGraphicFramePr>
            <a:graphicFrameLocks noChangeAspect="1"/>
          </p:cNvGraphicFramePr>
          <p:nvPr/>
        </p:nvGraphicFramePr>
        <p:xfrm>
          <a:off x="5508104" y="3356992"/>
          <a:ext cx="314325" cy="550863"/>
        </p:xfrm>
        <a:graphic>
          <a:graphicData uri="http://schemas.openxmlformats.org/presentationml/2006/ole">
            <p:oleObj spid="_x0000_s71687" name="Equation" r:id="rId7" imgW="152280" imgH="228600" progId="Equation.DSMT4">
              <p:embed/>
            </p:oleObj>
          </a:graphicData>
        </a:graphic>
      </p:graphicFrame>
      <p:graphicFrame>
        <p:nvGraphicFramePr>
          <p:cNvPr id="60431" name="Object 15"/>
          <p:cNvGraphicFramePr>
            <a:graphicFrameLocks noChangeAspect="1"/>
          </p:cNvGraphicFramePr>
          <p:nvPr/>
        </p:nvGraphicFramePr>
        <p:xfrm>
          <a:off x="7524328" y="4725144"/>
          <a:ext cx="314325" cy="550862"/>
        </p:xfrm>
        <a:graphic>
          <a:graphicData uri="http://schemas.openxmlformats.org/presentationml/2006/ole">
            <p:oleObj spid="_x0000_s71688" name="Equation" r:id="rId8" imgW="152280" imgH="228600" progId="Equation.DSMT4">
              <p:embed/>
            </p:oleObj>
          </a:graphicData>
        </a:graphic>
      </p:graphicFrame>
      <p:graphicFrame>
        <p:nvGraphicFramePr>
          <p:cNvPr id="60433" name="Object 17"/>
          <p:cNvGraphicFramePr>
            <a:graphicFrameLocks noChangeAspect="1"/>
          </p:cNvGraphicFramePr>
          <p:nvPr/>
        </p:nvGraphicFramePr>
        <p:xfrm>
          <a:off x="7956376" y="4678337"/>
          <a:ext cx="366712" cy="550863"/>
        </p:xfrm>
        <a:graphic>
          <a:graphicData uri="http://schemas.openxmlformats.org/presentationml/2006/ole">
            <p:oleObj spid="_x0000_s71689" name="Equation" r:id="rId9" imgW="177480" imgH="228600" progId="Equation.DSMT4">
              <p:embed/>
            </p:oleObj>
          </a:graphicData>
        </a:graphic>
      </p:graphicFrame>
      <p:graphicFrame>
        <p:nvGraphicFramePr>
          <p:cNvPr id="60434" name="Object 18"/>
          <p:cNvGraphicFramePr>
            <a:graphicFrameLocks noChangeAspect="1"/>
          </p:cNvGraphicFramePr>
          <p:nvPr/>
        </p:nvGraphicFramePr>
        <p:xfrm>
          <a:off x="7740352" y="2852936"/>
          <a:ext cx="258763" cy="415925"/>
        </p:xfrm>
        <a:graphic>
          <a:graphicData uri="http://schemas.openxmlformats.org/presentationml/2006/ole">
            <p:oleObj spid="_x0000_s71690" name="Equation" r:id="rId10" imgW="164880" imgH="228600" progId="Equation.DSMT4">
              <p:embed/>
            </p:oleObj>
          </a:graphicData>
        </a:graphic>
      </p:graphicFrame>
      <p:cxnSp>
        <p:nvCxnSpPr>
          <p:cNvPr id="75" name="直接连接符 74"/>
          <p:cNvCxnSpPr/>
          <p:nvPr/>
        </p:nvCxnSpPr>
        <p:spPr>
          <a:xfrm>
            <a:off x="8044760" y="3579128"/>
            <a:ext cx="29344" cy="124431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5796136" y="3579872"/>
            <a:ext cx="2304256"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42" name="对象 41"/>
          <p:cNvGraphicFramePr>
            <a:graphicFrameLocks noChangeAspect="1"/>
          </p:cNvGraphicFramePr>
          <p:nvPr/>
        </p:nvGraphicFramePr>
        <p:xfrm>
          <a:off x="0" y="332656"/>
          <a:ext cx="6164263" cy="6308725"/>
        </p:xfrm>
        <a:graphic>
          <a:graphicData uri="http://schemas.openxmlformats.org/presentationml/2006/ole">
            <p:oleObj spid="_x0000_s71691" name="Equation" r:id="rId11" imgW="3022560" imgH="3149280" progId="Equation.DSMT4">
              <p:embed/>
            </p:oleObj>
          </a:graphicData>
        </a:graphic>
      </p:graphicFrame>
      <p:cxnSp>
        <p:nvCxnSpPr>
          <p:cNvPr id="47" name="直接连接符 46"/>
          <p:cNvCxnSpPr/>
          <p:nvPr/>
        </p:nvCxnSpPr>
        <p:spPr>
          <a:xfrm>
            <a:off x="6804248" y="2204864"/>
            <a:ext cx="2016224" cy="216024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64532" name="Object 20"/>
          <p:cNvGraphicFramePr>
            <a:graphicFrameLocks noChangeAspect="1"/>
          </p:cNvGraphicFramePr>
          <p:nvPr/>
        </p:nvGraphicFramePr>
        <p:xfrm>
          <a:off x="6589713" y="1901825"/>
          <a:ext cx="298450" cy="300038"/>
        </p:xfrm>
        <a:graphic>
          <a:graphicData uri="http://schemas.openxmlformats.org/presentationml/2006/ole">
            <p:oleObj spid="_x0000_s71692" name="Equation" r:id="rId12" imgW="190440" imgH="164880" progId="Equation.DSMT4">
              <p:embed/>
            </p:oleObj>
          </a:graphicData>
        </a:graphic>
      </p:graphicFrame>
      <p:sp>
        <p:nvSpPr>
          <p:cNvPr id="30" name="任意多边形 29"/>
          <p:cNvSpPr/>
          <p:nvPr/>
        </p:nvSpPr>
        <p:spPr>
          <a:xfrm>
            <a:off x="6337880" y="2497088"/>
            <a:ext cx="2194560" cy="1854200"/>
          </a:xfrm>
          <a:custGeom>
            <a:avLst/>
            <a:gdLst>
              <a:gd name="connsiteX0" fmla="*/ 0 w 2194560"/>
              <a:gd name="connsiteY0" fmla="*/ 1813560 h 1854200"/>
              <a:gd name="connsiteX1" fmla="*/ 777240 w 2194560"/>
              <a:gd name="connsiteY1" fmla="*/ 1828800 h 1854200"/>
              <a:gd name="connsiteX2" fmla="*/ 899160 w 2194560"/>
              <a:gd name="connsiteY2" fmla="*/ 1813560 h 1854200"/>
              <a:gd name="connsiteX3" fmla="*/ 1310640 w 2194560"/>
              <a:gd name="connsiteY3" fmla="*/ 1584960 h 1854200"/>
              <a:gd name="connsiteX4" fmla="*/ 1661160 w 2194560"/>
              <a:gd name="connsiteY4" fmla="*/ 1127760 h 1854200"/>
              <a:gd name="connsiteX5" fmla="*/ 2194560 w 2194560"/>
              <a:gd name="connsiteY5" fmla="*/ 0 h 1854200"/>
              <a:gd name="connsiteX6" fmla="*/ 2194560 w 2194560"/>
              <a:gd name="connsiteY6" fmla="*/ 0 h 185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560" h="1854200">
                <a:moveTo>
                  <a:pt x="0" y="1813560"/>
                </a:moveTo>
                <a:lnTo>
                  <a:pt x="777240" y="1828800"/>
                </a:lnTo>
                <a:cubicBezTo>
                  <a:pt x="927100" y="1828800"/>
                  <a:pt x="810260" y="1854200"/>
                  <a:pt x="899160" y="1813560"/>
                </a:cubicBezTo>
                <a:cubicBezTo>
                  <a:pt x="988060" y="1772920"/>
                  <a:pt x="1183640" y="1699260"/>
                  <a:pt x="1310640" y="1584960"/>
                </a:cubicBezTo>
                <a:cubicBezTo>
                  <a:pt x="1437640" y="1470660"/>
                  <a:pt x="1513840" y="1391920"/>
                  <a:pt x="1661160" y="1127760"/>
                </a:cubicBezTo>
                <a:cubicBezTo>
                  <a:pt x="1808480" y="863600"/>
                  <a:pt x="2194560" y="0"/>
                  <a:pt x="2194560" y="0"/>
                </a:cubicBezTo>
                <a:lnTo>
                  <a:pt x="2194560" y="0"/>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71693" name="Object 13"/>
          <p:cNvGraphicFramePr>
            <a:graphicFrameLocks noChangeAspect="1"/>
          </p:cNvGraphicFramePr>
          <p:nvPr/>
        </p:nvGraphicFramePr>
        <p:xfrm>
          <a:off x="8261350" y="2205038"/>
          <a:ext cx="908050" cy="342900"/>
        </p:xfrm>
        <a:graphic>
          <a:graphicData uri="http://schemas.openxmlformats.org/presentationml/2006/ole">
            <p:oleObj spid="_x0000_s71693" name="Equation" r:id="rId13" imgW="698400" imgH="228600" progId="Equation.DSMT4">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332656"/>
          </a:xfrm>
        </p:spPr>
        <p:txBody>
          <a:bodyPr>
            <a:normAutofit fontScale="90000"/>
          </a:bodyPr>
          <a:lstStyle/>
          <a:p>
            <a:r>
              <a:rPr lang="zh-CN" altLang="en-US" sz="3600" dirty="0" smtClean="0"/>
              <a:t>（</a:t>
            </a:r>
            <a:r>
              <a:rPr lang="en-US" altLang="zh-CN" sz="3600" dirty="0" smtClean="0"/>
              <a:t>2</a:t>
            </a:r>
            <a:r>
              <a:rPr lang="zh-CN" altLang="en-US" sz="3600" dirty="0" smtClean="0"/>
              <a:t>）</a:t>
            </a:r>
            <a:r>
              <a:rPr lang="en-US" altLang="zh-CN" sz="3600" dirty="0" smtClean="0"/>
              <a:t>LM</a:t>
            </a:r>
            <a:r>
              <a:rPr lang="zh-CN" altLang="en-US" sz="3600" dirty="0" smtClean="0"/>
              <a:t>曲线的移动</a:t>
            </a:r>
            <a:endParaRPr lang="zh-CN" altLang="en-US" sz="3600" dirty="0"/>
          </a:p>
        </p:txBody>
      </p:sp>
      <p:sp>
        <p:nvSpPr>
          <p:cNvPr id="3" name="内容占位符 2"/>
          <p:cNvSpPr>
            <a:spLocks noGrp="1"/>
          </p:cNvSpPr>
          <p:nvPr>
            <p:ph idx="1"/>
          </p:nvPr>
        </p:nvSpPr>
        <p:spPr/>
        <p:txBody>
          <a:bodyPr>
            <a:normAutofit/>
          </a:bodyPr>
          <a:lstStyle/>
          <a:p>
            <a:endParaRPr lang="en-US" altLang="zh-CN" dirty="0" smtClean="0"/>
          </a:p>
          <a:p>
            <a:pPr lvl="1">
              <a:buFont typeface="Arial" pitchFamily="34" charset="0"/>
              <a:buChar char="•"/>
            </a:pPr>
            <a:endParaRPr lang="en-US" altLang="zh-CN" dirty="0" smtClean="0"/>
          </a:p>
          <a:p>
            <a:pPr lvl="1">
              <a:buFont typeface="Arial" pitchFamily="34" charset="0"/>
              <a:buChar char="•"/>
            </a:pPr>
            <a:endParaRPr lang="en-US" altLang="zh-CN" dirty="0" smtClean="0"/>
          </a:p>
          <a:p>
            <a:endParaRPr lang="en-US" altLang="zh-CN"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0531D451-A954-49CE-BC61-03926EA36DA1}"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46</a:t>
            </a:fld>
            <a:endParaRPr lang="zh-CN" altLang="en-US" dirty="0"/>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graphicFrame>
        <p:nvGraphicFramePr>
          <p:cNvPr id="42" name="对象 41"/>
          <p:cNvGraphicFramePr>
            <a:graphicFrameLocks noChangeAspect="1"/>
          </p:cNvGraphicFramePr>
          <p:nvPr/>
        </p:nvGraphicFramePr>
        <p:xfrm>
          <a:off x="899592" y="404664"/>
          <a:ext cx="7344816" cy="6189827"/>
        </p:xfrm>
        <a:graphic>
          <a:graphicData uri="http://schemas.openxmlformats.org/presentationml/2006/ole">
            <p:oleObj spid="_x0000_s65555" name="Equation" r:id="rId3" imgW="4190760" imgH="3530520" progId="Equation.DSMT4">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4</a:t>
            </a:r>
            <a:r>
              <a:rPr lang="zh-CN" altLang="en-US" dirty="0" smtClean="0"/>
              <a:t>）自发投资与货币供给同时变化</a:t>
            </a:r>
            <a:endParaRPr lang="zh-CN" altLang="en-US" dirty="0"/>
          </a:p>
        </p:txBody>
      </p:sp>
      <p:sp>
        <p:nvSpPr>
          <p:cNvPr id="4" name="日期占位符 3"/>
          <p:cNvSpPr>
            <a:spLocks noGrp="1"/>
          </p:cNvSpPr>
          <p:nvPr>
            <p:ph type="dt" sz="half" idx="10"/>
          </p:nvPr>
        </p:nvSpPr>
        <p:spPr/>
        <p:txBody>
          <a:bodyPr/>
          <a:lstStyle/>
          <a:p>
            <a:fld id="{802C7176-7FD9-49F1-8FC3-9EF1495F8F65}" type="datetime1">
              <a:rPr lang="zh-CN" altLang="en-US" smtClean="0"/>
              <a:pPr/>
              <a:t>2013-9-27</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5CD88A88-FF05-438A-9010-98B919A5FF12}" type="slidenum">
              <a:rPr lang="zh-CN" altLang="en-US" smtClean="0"/>
              <a:pPr/>
              <a:t>47</a:t>
            </a:fld>
            <a:endParaRPr lang="zh-CN" altLang="en-US"/>
          </a:p>
        </p:txBody>
      </p:sp>
      <p:cxnSp>
        <p:nvCxnSpPr>
          <p:cNvPr id="7" name="直接箭头连接符 6"/>
          <p:cNvCxnSpPr/>
          <p:nvPr/>
        </p:nvCxnSpPr>
        <p:spPr>
          <a:xfrm>
            <a:off x="2915816" y="4797152"/>
            <a:ext cx="309634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aphicFrame>
        <p:nvGraphicFramePr>
          <p:cNvPr id="8" name="对象 7"/>
          <p:cNvGraphicFramePr>
            <a:graphicFrameLocks noChangeAspect="1"/>
          </p:cNvGraphicFramePr>
          <p:nvPr/>
        </p:nvGraphicFramePr>
        <p:xfrm>
          <a:off x="4499992" y="2044507"/>
          <a:ext cx="1080120" cy="431249"/>
        </p:xfrm>
        <a:graphic>
          <a:graphicData uri="http://schemas.openxmlformats.org/presentationml/2006/ole">
            <p:oleObj spid="_x0000_s73730" name="Equation" r:id="rId3" imgW="660240" imgH="228600" progId="Equation.DSMT4">
              <p:embed/>
            </p:oleObj>
          </a:graphicData>
        </a:graphic>
      </p:graphicFrame>
      <p:sp>
        <p:nvSpPr>
          <p:cNvPr id="9" name="TextBox 8"/>
          <p:cNvSpPr txBox="1"/>
          <p:nvPr/>
        </p:nvSpPr>
        <p:spPr>
          <a:xfrm>
            <a:off x="2555776" y="4653136"/>
            <a:ext cx="504056" cy="461665"/>
          </a:xfrm>
          <a:prstGeom prst="rect">
            <a:avLst/>
          </a:prstGeom>
          <a:noFill/>
        </p:spPr>
        <p:txBody>
          <a:bodyPr wrap="square" rtlCol="0">
            <a:spAutoFit/>
          </a:bodyPr>
          <a:lstStyle/>
          <a:p>
            <a:r>
              <a:rPr lang="en-US" altLang="zh-CN" sz="2400" b="1" dirty="0" smtClean="0"/>
              <a:t>0</a:t>
            </a:r>
            <a:endParaRPr lang="zh-CN" altLang="en-US" sz="2400" b="1" dirty="0"/>
          </a:p>
        </p:txBody>
      </p:sp>
      <p:sp>
        <p:nvSpPr>
          <p:cNvPr id="10" name="TextBox 9"/>
          <p:cNvSpPr txBox="1"/>
          <p:nvPr/>
        </p:nvSpPr>
        <p:spPr>
          <a:xfrm>
            <a:off x="5940152" y="4653136"/>
            <a:ext cx="504056" cy="461665"/>
          </a:xfrm>
          <a:prstGeom prst="rect">
            <a:avLst/>
          </a:prstGeom>
          <a:noFill/>
        </p:spPr>
        <p:txBody>
          <a:bodyPr wrap="square" rtlCol="0">
            <a:spAutoFit/>
          </a:bodyPr>
          <a:lstStyle/>
          <a:p>
            <a:r>
              <a:rPr lang="en-US" altLang="zh-CN" sz="2400" b="1" dirty="0" smtClean="0"/>
              <a:t>y</a:t>
            </a:r>
            <a:endParaRPr lang="zh-CN" altLang="en-US" sz="2400" b="1" dirty="0"/>
          </a:p>
        </p:txBody>
      </p:sp>
      <p:cxnSp>
        <p:nvCxnSpPr>
          <p:cNvPr id="11" name="直接箭头连接符 10"/>
          <p:cNvCxnSpPr/>
          <p:nvPr/>
        </p:nvCxnSpPr>
        <p:spPr>
          <a:xfrm flipH="1" flipV="1">
            <a:off x="2907432" y="2060848"/>
            <a:ext cx="8384" cy="27446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27784" y="1772816"/>
            <a:ext cx="504056" cy="461665"/>
          </a:xfrm>
          <a:prstGeom prst="rect">
            <a:avLst/>
          </a:prstGeom>
          <a:noFill/>
        </p:spPr>
        <p:txBody>
          <a:bodyPr wrap="square" rtlCol="0">
            <a:spAutoFit/>
          </a:bodyPr>
          <a:lstStyle/>
          <a:p>
            <a:r>
              <a:rPr lang="en-US" altLang="zh-CN" sz="2400" b="1" dirty="0" smtClean="0"/>
              <a:t>r</a:t>
            </a:r>
            <a:endParaRPr lang="zh-CN" altLang="en-US" sz="2400" b="1" dirty="0"/>
          </a:p>
        </p:txBody>
      </p:sp>
      <p:graphicFrame>
        <p:nvGraphicFramePr>
          <p:cNvPr id="14" name="Object 17"/>
          <p:cNvGraphicFramePr>
            <a:graphicFrameLocks noChangeAspect="1"/>
          </p:cNvGraphicFramePr>
          <p:nvPr/>
        </p:nvGraphicFramePr>
        <p:xfrm>
          <a:off x="2627784" y="3284984"/>
          <a:ext cx="288032" cy="550896"/>
        </p:xfrm>
        <a:graphic>
          <a:graphicData uri="http://schemas.openxmlformats.org/presentationml/2006/ole">
            <p:oleObj spid="_x0000_s73731" name="Equation" r:id="rId4" imgW="139680" imgH="228600" progId="Equation.DSMT4">
              <p:embed/>
            </p:oleObj>
          </a:graphicData>
        </a:graphic>
      </p:graphicFrame>
      <p:graphicFrame>
        <p:nvGraphicFramePr>
          <p:cNvPr id="15" name="Object 20"/>
          <p:cNvGraphicFramePr>
            <a:graphicFrameLocks noChangeAspect="1"/>
          </p:cNvGraphicFramePr>
          <p:nvPr/>
        </p:nvGraphicFramePr>
        <p:xfrm>
          <a:off x="5292080" y="3356992"/>
          <a:ext cx="279400" cy="415925"/>
        </p:xfrm>
        <a:graphic>
          <a:graphicData uri="http://schemas.openxmlformats.org/presentationml/2006/ole">
            <p:oleObj spid="_x0000_s73732" name="Equation" r:id="rId5" imgW="177480" imgH="228600" progId="Equation.DSMT4">
              <p:embed/>
            </p:oleObj>
          </a:graphicData>
        </a:graphic>
      </p:graphicFrame>
      <p:sp>
        <p:nvSpPr>
          <p:cNvPr id="16" name="任意多边形 15"/>
          <p:cNvSpPr/>
          <p:nvPr/>
        </p:nvSpPr>
        <p:spPr>
          <a:xfrm>
            <a:off x="2881496" y="2481848"/>
            <a:ext cx="2194560" cy="1854200"/>
          </a:xfrm>
          <a:custGeom>
            <a:avLst/>
            <a:gdLst>
              <a:gd name="connsiteX0" fmla="*/ 0 w 2194560"/>
              <a:gd name="connsiteY0" fmla="*/ 1813560 h 1854200"/>
              <a:gd name="connsiteX1" fmla="*/ 777240 w 2194560"/>
              <a:gd name="connsiteY1" fmla="*/ 1828800 h 1854200"/>
              <a:gd name="connsiteX2" fmla="*/ 899160 w 2194560"/>
              <a:gd name="connsiteY2" fmla="*/ 1813560 h 1854200"/>
              <a:gd name="connsiteX3" fmla="*/ 1310640 w 2194560"/>
              <a:gd name="connsiteY3" fmla="*/ 1584960 h 1854200"/>
              <a:gd name="connsiteX4" fmla="*/ 1661160 w 2194560"/>
              <a:gd name="connsiteY4" fmla="*/ 1127760 h 1854200"/>
              <a:gd name="connsiteX5" fmla="*/ 2194560 w 2194560"/>
              <a:gd name="connsiteY5" fmla="*/ 0 h 1854200"/>
              <a:gd name="connsiteX6" fmla="*/ 2194560 w 2194560"/>
              <a:gd name="connsiteY6" fmla="*/ 0 h 185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560" h="1854200">
                <a:moveTo>
                  <a:pt x="0" y="1813560"/>
                </a:moveTo>
                <a:lnTo>
                  <a:pt x="777240" y="1828800"/>
                </a:lnTo>
                <a:cubicBezTo>
                  <a:pt x="927100" y="1828800"/>
                  <a:pt x="810260" y="1854200"/>
                  <a:pt x="899160" y="1813560"/>
                </a:cubicBezTo>
                <a:cubicBezTo>
                  <a:pt x="988060" y="1772920"/>
                  <a:pt x="1183640" y="1699260"/>
                  <a:pt x="1310640" y="1584960"/>
                </a:cubicBezTo>
                <a:cubicBezTo>
                  <a:pt x="1437640" y="1470660"/>
                  <a:pt x="1513840" y="1391920"/>
                  <a:pt x="1661160" y="1127760"/>
                </a:cubicBezTo>
                <a:cubicBezTo>
                  <a:pt x="1808480" y="863600"/>
                  <a:pt x="2194560" y="0"/>
                  <a:pt x="2194560" y="0"/>
                </a:cubicBezTo>
                <a:lnTo>
                  <a:pt x="2194560" y="0"/>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7" name="Object 12"/>
          <p:cNvGraphicFramePr>
            <a:graphicFrameLocks noChangeAspect="1"/>
          </p:cNvGraphicFramePr>
          <p:nvPr/>
        </p:nvGraphicFramePr>
        <p:xfrm>
          <a:off x="4932040" y="1268760"/>
          <a:ext cx="850900" cy="466725"/>
        </p:xfrm>
        <a:graphic>
          <a:graphicData uri="http://schemas.openxmlformats.org/presentationml/2006/ole">
            <p:oleObj spid="_x0000_s73733" name="Equation" r:id="rId6" imgW="482400" imgH="228600" progId="Equation.DSMT4">
              <p:embed/>
            </p:oleObj>
          </a:graphicData>
        </a:graphic>
      </p:graphicFrame>
      <p:graphicFrame>
        <p:nvGraphicFramePr>
          <p:cNvPr id="20" name="Object 15"/>
          <p:cNvGraphicFramePr>
            <a:graphicFrameLocks noChangeAspect="1"/>
          </p:cNvGraphicFramePr>
          <p:nvPr/>
        </p:nvGraphicFramePr>
        <p:xfrm>
          <a:off x="4499992" y="4725144"/>
          <a:ext cx="314325" cy="550862"/>
        </p:xfrm>
        <a:graphic>
          <a:graphicData uri="http://schemas.openxmlformats.org/presentationml/2006/ole">
            <p:oleObj spid="_x0000_s73735" name="Equation" r:id="rId7" imgW="152280" imgH="228600" progId="Equation.DSMT4">
              <p:embed/>
            </p:oleObj>
          </a:graphicData>
        </a:graphic>
      </p:graphicFrame>
      <p:graphicFrame>
        <p:nvGraphicFramePr>
          <p:cNvPr id="21" name="Object 17"/>
          <p:cNvGraphicFramePr>
            <a:graphicFrameLocks noChangeAspect="1"/>
          </p:cNvGraphicFramePr>
          <p:nvPr/>
        </p:nvGraphicFramePr>
        <p:xfrm>
          <a:off x="5076056" y="4678337"/>
          <a:ext cx="366712" cy="550863"/>
        </p:xfrm>
        <a:graphic>
          <a:graphicData uri="http://schemas.openxmlformats.org/presentationml/2006/ole">
            <p:oleObj spid="_x0000_s73736" name="Equation" r:id="rId8" imgW="177480" imgH="228600" progId="Equation.DSMT4">
              <p:embed/>
            </p:oleObj>
          </a:graphicData>
        </a:graphic>
      </p:graphicFrame>
      <p:graphicFrame>
        <p:nvGraphicFramePr>
          <p:cNvPr id="22" name="Object 18"/>
          <p:cNvGraphicFramePr>
            <a:graphicFrameLocks noChangeAspect="1"/>
          </p:cNvGraphicFramePr>
          <p:nvPr/>
        </p:nvGraphicFramePr>
        <p:xfrm>
          <a:off x="4355976" y="3212976"/>
          <a:ext cx="258763" cy="415925"/>
        </p:xfrm>
        <a:graphic>
          <a:graphicData uri="http://schemas.openxmlformats.org/presentationml/2006/ole">
            <p:oleObj spid="_x0000_s73737" name="Equation" r:id="rId9" imgW="164880" imgH="228600" progId="Equation.DSMT4">
              <p:embed/>
            </p:oleObj>
          </a:graphicData>
        </a:graphic>
      </p:graphicFrame>
      <p:cxnSp>
        <p:nvCxnSpPr>
          <p:cNvPr id="23" name="直接连接符 22"/>
          <p:cNvCxnSpPr/>
          <p:nvPr/>
        </p:nvCxnSpPr>
        <p:spPr>
          <a:xfrm>
            <a:off x="5164440" y="3579128"/>
            <a:ext cx="29344" cy="124431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2915816" y="3579872"/>
            <a:ext cx="2304256"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23928" y="2204864"/>
            <a:ext cx="2016224" cy="216024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6" name="Object 20"/>
          <p:cNvGraphicFramePr>
            <a:graphicFrameLocks noChangeAspect="1"/>
          </p:cNvGraphicFramePr>
          <p:nvPr/>
        </p:nvGraphicFramePr>
        <p:xfrm>
          <a:off x="5652120" y="3933056"/>
          <a:ext cx="835025" cy="414338"/>
        </p:xfrm>
        <a:graphic>
          <a:graphicData uri="http://schemas.openxmlformats.org/presentationml/2006/ole">
            <p:oleObj spid="_x0000_s73738" name="Equation" r:id="rId10" imgW="533160" imgH="228600" progId="Equation.DSMT4">
              <p:embed/>
            </p:oleObj>
          </a:graphicData>
        </a:graphic>
      </p:graphicFrame>
      <p:sp>
        <p:nvSpPr>
          <p:cNvPr id="27" name="任意多边形 26"/>
          <p:cNvSpPr/>
          <p:nvPr/>
        </p:nvSpPr>
        <p:spPr>
          <a:xfrm>
            <a:off x="3457560" y="2497088"/>
            <a:ext cx="2194560" cy="1854200"/>
          </a:xfrm>
          <a:custGeom>
            <a:avLst/>
            <a:gdLst>
              <a:gd name="connsiteX0" fmla="*/ 0 w 2194560"/>
              <a:gd name="connsiteY0" fmla="*/ 1813560 h 1854200"/>
              <a:gd name="connsiteX1" fmla="*/ 777240 w 2194560"/>
              <a:gd name="connsiteY1" fmla="*/ 1828800 h 1854200"/>
              <a:gd name="connsiteX2" fmla="*/ 899160 w 2194560"/>
              <a:gd name="connsiteY2" fmla="*/ 1813560 h 1854200"/>
              <a:gd name="connsiteX3" fmla="*/ 1310640 w 2194560"/>
              <a:gd name="connsiteY3" fmla="*/ 1584960 h 1854200"/>
              <a:gd name="connsiteX4" fmla="*/ 1661160 w 2194560"/>
              <a:gd name="connsiteY4" fmla="*/ 1127760 h 1854200"/>
              <a:gd name="connsiteX5" fmla="*/ 2194560 w 2194560"/>
              <a:gd name="connsiteY5" fmla="*/ 0 h 1854200"/>
              <a:gd name="connsiteX6" fmla="*/ 2194560 w 2194560"/>
              <a:gd name="connsiteY6" fmla="*/ 0 h 185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560" h="1854200">
                <a:moveTo>
                  <a:pt x="0" y="1813560"/>
                </a:moveTo>
                <a:lnTo>
                  <a:pt x="777240" y="1828800"/>
                </a:lnTo>
                <a:cubicBezTo>
                  <a:pt x="927100" y="1828800"/>
                  <a:pt x="810260" y="1854200"/>
                  <a:pt x="899160" y="1813560"/>
                </a:cubicBezTo>
                <a:cubicBezTo>
                  <a:pt x="988060" y="1772920"/>
                  <a:pt x="1183640" y="1699260"/>
                  <a:pt x="1310640" y="1584960"/>
                </a:cubicBezTo>
                <a:cubicBezTo>
                  <a:pt x="1437640" y="1470660"/>
                  <a:pt x="1513840" y="1391920"/>
                  <a:pt x="1661160" y="1127760"/>
                </a:cubicBezTo>
                <a:cubicBezTo>
                  <a:pt x="1808480" y="863600"/>
                  <a:pt x="2194560" y="0"/>
                  <a:pt x="2194560" y="0"/>
                </a:cubicBezTo>
                <a:lnTo>
                  <a:pt x="2194560" y="0"/>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28" name="Object 13"/>
          <p:cNvGraphicFramePr>
            <a:graphicFrameLocks noChangeAspect="1"/>
          </p:cNvGraphicFramePr>
          <p:nvPr/>
        </p:nvGraphicFramePr>
        <p:xfrm>
          <a:off x="5652120" y="2420888"/>
          <a:ext cx="1289886" cy="487090"/>
        </p:xfrm>
        <a:graphic>
          <a:graphicData uri="http://schemas.openxmlformats.org/presentationml/2006/ole">
            <p:oleObj spid="_x0000_s73739" name="Equation" r:id="rId11" imgW="698400" imgH="228600" progId="Equation.DSMT4">
              <p:embed/>
            </p:oleObj>
          </a:graphicData>
        </a:graphic>
      </p:graphicFrame>
      <p:cxnSp>
        <p:nvCxnSpPr>
          <p:cNvPr id="29" name="直接连接符 28"/>
          <p:cNvCxnSpPr/>
          <p:nvPr/>
        </p:nvCxnSpPr>
        <p:spPr>
          <a:xfrm>
            <a:off x="3419872" y="2357264"/>
            <a:ext cx="2016224" cy="21602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556760" y="3573016"/>
            <a:ext cx="29344" cy="124431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73740" name="Object 12"/>
          <p:cNvGraphicFramePr>
            <a:graphicFrameLocks noChangeAspect="1"/>
          </p:cNvGraphicFramePr>
          <p:nvPr>
            <p:ph idx="1"/>
          </p:nvPr>
        </p:nvGraphicFramePr>
        <p:xfrm>
          <a:off x="3707904" y="1268760"/>
          <a:ext cx="863968" cy="444153"/>
        </p:xfrm>
        <a:graphic>
          <a:graphicData uri="http://schemas.openxmlformats.org/presentationml/2006/ole">
            <p:oleObj spid="_x0000_s73740" name="Equation" r:id="rId12" imgW="444240" imgH="228600" progId="Equation.DSMT4">
              <p:embed/>
            </p:oleObj>
          </a:graphicData>
        </a:graphic>
      </p:graphicFrame>
      <p:graphicFrame>
        <p:nvGraphicFramePr>
          <p:cNvPr id="73741" name="Object 13"/>
          <p:cNvGraphicFramePr>
            <a:graphicFrameLocks noChangeAspect="1"/>
          </p:cNvGraphicFramePr>
          <p:nvPr/>
        </p:nvGraphicFramePr>
        <p:xfrm>
          <a:off x="3006180" y="1989138"/>
          <a:ext cx="795337" cy="414337"/>
        </p:xfrm>
        <a:graphic>
          <a:graphicData uri="http://schemas.openxmlformats.org/presentationml/2006/ole">
            <p:oleObj spid="_x0000_s73741" name="Equation" r:id="rId13" imgW="507960" imgH="228600" progId="Equation.DSMT4">
              <p:embed/>
            </p:oleObj>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2C7176-7FD9-49F1-8FC3-9EF1495F8F65}" type="datetime1">
              <a:rPr lang="zh-CN" altLang="en-US" smtClean="0"/>
              <a:pPr/>
              <a:t>2013-9-27</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5CD88A88-FF05-438A-9010-98B919A5FF12}" type="slidenum">
              <a:rPr lang="zh-CN" altLang="en-US" smtClean="0"/>
              <a:pPr/>
              <a:t>48</a:t>
            </a:fld>
            <a:endParaRPr lang="zh-CN" altLang="en-US"/>
          </a:p>
        </p:txBody>
      </p:sp>
      <p:graphicFrame>
        <p:nvGraphicFramePr>
          <p:cNvPr id="7" name="内容占位符 6"/>
          <p:cNvGraphicFramePr>
            <a:graphicFrameLocks noChangeAspect="1"/>
          </p:cNvGraphicFramePr>
          <p:nvPr>
            <p:ph idx="4294967295"/>
          </p:nvPr>
        </p:nvGraphicFramePr>
        <p:xfrm>
          <a:off x="658668" y="57821"/>
          <a:ext cx="8233812" cy="6611539"/>
        </p:xfrm>
        <a:graphic>
          <a:graphicData uri="http://schemas.openxmlformats.org/presentationml/2006/ole">
            <p:oleObj spid="_x0000_s74754" name="Equation" r:id="rId3" imgW="4330440" imgH="4902120" progId="Equation.DSMT4">
              <p:embed/>
            </p:oleObj>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包括政府作用的两个市场均衡</a:t>
            </a:r>
            <a:endParaRPr lang="zh-CN" altLang="en-US" dirty="0"/>
          </a:p>
        </p:txBody>
      </p:sp>
      <p:sp>
        <p:nvSpPr>
          <p:cNvPr id="7" name="内容占位符 6"/>
          <p:cNvSpPr>
            <a:spLocks noGrp="1"/>
          </p:cNvSpPr>
          <p:nvPr>
            <p:ph idx="1"/>
          </p:nvPr>
        </p:nvSpPr>
        <p:spPr/>
        <p:txBody>
          <a:bodyPr/>
          <a:lstStyle/>
          <a:p>
            <a:r>
              <a:rPr lang="zh-CN" altLang="en-US" dirty="0" smtClean="0"/>
              <a:t>均衡收入和均衡利息率的变动：</a:t>
            </a:r>
            <a:endParaRPr lang="zh-CN" altLang="en-US" dirty="0"/>
          </a:p>
        </p:txBody>
      </p:sp>
      <p:sp>
        <p:nvSpPr>
          <p:cNvPr id="2" name="日期占位符 1"/>
          <p:cNvSpPr>
            <a:spLocks noGrp="1"/>
          </p:cNvSpPr>
          <p:nvPr>
            <p:ph type="dt" sz="half" idx="10"/>
          </p:nvPr>
        </p:nvSpPr>
        <p:spPr/>
        <p:txBody>
          <a:bodyPr/>
          <a:lstStyle/>
          <a:p>
            <a:fld id="{3152A3A6-57F7-4DCD-8E62-842EF76DE351}" type="datetime1">
              <a:rPr lang="zh-CN" altLang="en-US" smtClean="0"/>
              <a:pPr/>
              <a:t>2013-9-27</a:t>
            </a:fld>
            <a:endParaRPr lang="zh-CN" altLang="en-US"/>
          </a:p>
        </p:txBody>
      </p:sp>
      <p:sp>
        <p:nvSpPr>
          <p:cNvPr id="3" name="页脚占位符 2"/>
          <p:cNvSpPr>
            <a:spLocks noGrp="1"/>
          </p:cNvSpPr>
          <p:nvPr>
            <p:ph type="ftr" sz="quarter" idx="11"/>
          </p:nvPr>
        </p:nvSpPr>
        <p:spPr/>
        <p:txBody>
          <a:bodyPr/>
          <a:lstStyle/>
          <a:p>
            <a:r>
              <a:rPr lang="zh-CN" altLang="en-US" smtClean="0"/>
              <a:t>宏观经济学</a:t>
            </a:r>
            <a:endParaRPr lang="zh-CN" altLang="en-US"/>
          </a:p>
        </p:txBody>
      </p:sp>
      <p:sp>
        <p:nvSpPr>
          <p:cNvPr id="4" name="灯片编号占位符 3"/>
          <p:cNvSpPr>
            <a:spLocks noGrp="1"/>
          </p:cNvSpPr>
          <p:nvPr>
            <p:ph type="sldNum" sz="quarter" idx="12"/>
          </p:nvPr>
        </p:nvSpPr>
        <p:spPr/>
        <p:txBody>
          <a:bodyPr/>
          <a:lstStyle/>
          <a:p>
            <a:fld id="{5CD88A88-FF05-438A-9010-98B919A5FF12}" type="slidenum">
              <a:rPr lang="zh-CN" altLang="en-US" smtClean="0"/>
              <a:pPr/>
              <a:t>49</a:t>
            </a:fld>
            <a:endParaRPr lang="zh-CN" altLang="en-US"/>
          </a:p>
        </p:txBody>
      </p:sp>
      <p:graphicFrame>
        <p:nvGraphicFramePr>
          <p:cNvPr id="75778" name="内容占位符 6"/>
          <p:cNvGraphicFramePr>
            <a:graphicFrameLocks noChangeAspect="1"/>
          </p:cNvGraphicFramePr>
          <p:nvPr/>
        </p:nvGraphicFramePr>
        <p:xfrm>
          <a:off x="179512" y="1484784"/>
          <a:ext cx="6853238" cy="3959225"/>
        </p:xfrm>
        <a:graphic>
          <a:graphicData uri="http://schemas.openxmlformats.org/presentationml/2006/ole">
            <p:oleObj spid="_x0000_s75778" name="Equation" r:id="rId3" imgW="2743200" imgH="2234880" progId="Equation.DSMT4">
              <p:embed/>
            </p:oleObj>
          </a:graphicData>
        </a:graphic>
      </p:graphicFrame>
      <p:cxnSp>
        <p:nvCxnSpPr>
          <p:cNvPr id="38" name="直接箭头连接符 37"/>
          <p:cNvCxnSpPr/>
          <p:nvPr/>
        </p:nvCxnSpPr>
        <p:spPr>
          <a:xfrm flipV="1">
            <a:off x="6660232" y="6021288"/>
            <a:ext cx="2304256" cy="252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228184" y="6021288"/>
            <a:ext cx="504056" cy="461665"/>
          </a:xfrm>
          <a:prstGeom prst="rect">
            <a:avLst/>
          </a:prstGeom>
          <a:noFill/>
        </p:spPr>
        <p:txBody>
          <a:bodyPr wrap="square" rtlCol="0">
            <a:spAutoFit/>
          </a:bodyPr>
          <a:lstStyle/>
          <a:p>
            <a:r>
              <a:rPr lang="en-US" altLang="zh-CN" sz="2400" b="1" dirty="0" smtClean="0"/>
              <a:t>0</a:t>
            </a:r>
            <a:endParaRPr lang="zh-CN" altLang="en-US" sz="2400" b="1" dirty="0"/>
          </a:p>
        </p:txBody>
      </p:sp>
      <p:sp>
        <p:nvSpPr>
          <p:cNvPr id="41" name="TextBox 40"/>
          <p:cNvSpPr txBox="1"/>
          <p:nvPr/>
        </p:nvSpPr>
        <p:spPr>
          <a:xfrm>
            <a:off x="8748464" y="5919663"/>
            <a:ext cx="504056" cy="461665"/>
          </a:xfrm>
          <a:prstGeom prst="rect">
            <a:avLst/>
          </a:prstGeom>
          <a:noFill/>
        </p:spPr>
        <p:txBody>
          <a:bodyPr wrap="square" rtlCol="0">
            <a:spAutoFit/>
          </a:bodyPr>
          <a:lstStyle/>
          <a:p>
            <a:r>
              <a:rPr lang="en-US" altLang="zh-CN" sz="2400" b="1" dirty="0" smtClean="0"/>
              <a:t>y</a:t>
            </a:r>
            <a:endParaRPr lang="zh-CN" altLang="en-US" sz="2400" b="1" dirty="0"/>
          </a:p>
        </p:txBody>
      </p:sp>
      <p:cxnSp>
        <p:nvCxnSpPr>
          <p:cNvPr id="42" name="直接箭头连接符 41"/>
          <p:cNvCxnSpPr/>
          <p:nvPr/>
        </p:nvCxnSpPr>
        <p:spPr>
          <a:xfrm flipH="1" flipV="1">
            <a:off x="6651848" y="3310186"/>
            <a:ext cx="8384" cy="27446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516216" y="2996952"/>
            <a:ext cx="504056" cy="461665"/>
          </a:xfrm>
          <a:prstGeom prst="rect">
            <a:avLst/>
          </a:prstGeom>
          <a:noFill/>
        </p:spPr>
        <p:txBody>
          <a:bodyPr wrap="square" rtlCol="0">
            <a:spAutoFit/>
          </a:bodyPr>
          <a:lstStyle/>
          <a:p>
            <a:r>
              <a:rPr lang="en-US" altLang="zh-CN" sz="2400" b="1" dirty="0" smtClean="0"/>
              <a:t>r</a:t>
            </a:r>
            <a:endParaRPr lang="zh-CN" altLang="en-US" sz="2400" b="1" dirty="0"/>
          </a:p>
        </p:txBody>
      </p:sp>
      <p:graphicFrame>
        <p:nvGraphicFramePr>
          <p:cNvPr id="44" name="Object 17"/>
          <p:cNvGraphicFramePr>
            <a:graphicFrameLocks noChangeAspect="1"/>
          </p:cNvGraphicFramePr>
          <p:nvPr/>
        </p:nvGraphicFramePr>
        <p:xfrm>
          <a:off x="6372200" y="4941168"/>
          <a:ext cx="288032" cy="550896"/>
        </p:xfrm>
        <a:graphic>
          <a:graphicData uri="http://schemas.openxmlformats.org/presentationml/2006/ole">
            <p:oleObj spid="_x0000_s75791" name="Equation" r:id="rId4" imgW="139680" imgH="228600" progId="Equation.DSMT4">
              <p:embed/>
            </p:oleObj>
          </a:graphicData>
        </a:graphic>
      </p:graphicFrame>
      <p:graphicFrame>
        <p:nvGraphicFramePr>
          <p:cNvPr id="45" name="Object 20"/>
          <p:cNvGraphicFramePr>
            <a:graphicFrameLocks noChangeAspect="1"/>
          </p:cNvGraphicFramePr>
          <p:nvPr/>
        </p:nvGraphicFramePr>
        <p:xfrm>
          <a:off x="8532440" y="4437112"/>
          <a:ext cx="279400" cy="415925"/>
        </p:xfrm>
        <a:graphic>
          <a:graphicData uri="http://schemas.openxmlformats.org/presentationml/2006/ole">
            <p:oleObj spid="_x0000_s75792" name="Equation" r:id="rId5" imgW="177480" imgH="228600" progId="Equation.DSMT4">
              <p:embed/>
            </p:oleObj>
          </a:graphicData>
        </a:graphic>
      </p:graphicFrame>
      <p:graphicFrame>
        <p:nvGraphicFramePr>
          <p:cNvPr id="48" name="Object 15"/>
          <p:cNvGraphicFramePr>
            <a:graphicFrameLocks noChangeAspect="1"/>
          </p:cNvGraphicFramePr>
          <p:nvPr/>
        </p:nvGraphicFramePr>
        <p:xfrm>
          <a:off x="8028384" y="5877272"/>
          <a:ext cx="314325" cy="550862"/>
        </p:xfrm>
        <a:graphic>
          <a:graphicData uri="http://schemas.openxmlformats.org/presentationml/2006/ole">
            <p:oleObj spid="_x0000_s75794" name="Equation" r:id="rId6" imgW="152280" imgH="228600" progId="Equation.DSMT4">
              <p:embed/>
            </p:oleObj>
          </a:graphicData>
        </a:graphic>
      </p:graphicFrame>
      <p:graphicFrame>
        <p:nvGraphicFramePr>
          <p:cNvPr id="49" name="Object 17"/>
          <p:cNvGraphicFramePr>
            <a:graphicFrameLocks noChangeAspect="1"/>
          </p:cNvGraphicFramePr>
          <p:nvPr/>
        </p:nvGraphicFramePr>
        <p:xfrm>
          <a:off x="8381752" y="5877272"/>
          <a:ext cx="366712" cy="550863"/>
        </p:xfrm>
        <a:graphic>
          <a:graphicData uri="http://schemas.openxmlformats.org/presentationml/2006/ole">
            <p:oleObj spid="_x0000_s75795" name="Equation" r:id="rId7" imgW="177480" imgH="228600" progId="Equation.DSMT4">
              <p:embed/>
            </p:oleObj>
          </a:graphicData>
        </a:graphic>
      </p:graphicFrame>
      <p:graphicFrame>
        <p:nvGraphicFramePr>
          <p:cNvPr id="50" name="Object 18"/>
          <p:cNvGraphicFramePr>
            <a:graphicFrameLocks noChangeAspect="1"/>
          </p:cNvGraphicFramePr>
          <p:nvPr/>
        </p:nvGraphicFramePr>
        <p:xfrm>
          <a:off x="7956376" y="5157192"/>
          <a:ext cx="258763" cy="415925"/>
        </p:xfrm>
        <a:graphic>
          <a:graphicData uri="http://schemas.openxmlformats.org/presentationml/2006/ole">
            <p:oleObj spid="_x0000_s75796" name="Equation" r:id="rId8" imgW="164880" imgH="228600" progId="Equation.DSMT4">
              <p:embed/>
            </p:oleObj>
          </a:graphicData>
        </a:graphic>
      </p:graphicFrame>
      <p:cxnSp>
        <p:nvCxnSpPr>
          <p:cNvPr id="51" name="直接连接符 50"/>
          <p:cNvCxnSpPr/>
          <p:nvPr/>
        </p:nvCxnSpPr>
        <p:spPr>
          <a:xfrm flipH="1">
            <a:off x="8152370" y="5157192"/>
            <a:ext cx="20030" cy="8435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6660232" y="4725144"/>
            <a:ext cx="1728192" cy="4101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092280" y="4005064"/>
            <a:ext cx="1446418" cy="153737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5" name="任意多边形 54"/>
          <p:cNvSpPr/>
          <p:nvPr/>
        </p:nvSpPr>
        <p:spPr>
          <a:xfrm>
            <a:off x="6660232" y="3746426"/>
            <a:ext cx="2194560" cy="1854200"/>
          </a:xfrm>
          <a:custGeom>
            <a:avLst/>
            <a:gdLst>
              <a:gd name="connsiteX0" fmla="*/ 0 w 2194560"/>
              <a:gd name="connsiteY0" fmla="*/ 1813560 h 1854200"/>
              <a:gd name="connsiteX1" fmla="*/ 777240 w 2194560"/>
              <a:gd name="connsiteY1" fmla="*/ 1828800 h 1854200"/>
              <a:gd name="connsiteX2" fmla="*/ 899160 w 2194560"/>
              <a:gd name="connsiteY2" fmla="*/ 1813560 h 1854200"/>
              <a:gd name="connsiteX3" fmla="*/ 1310640 w 2194560"/>
              <a:gd name="connsiteY3" fmla="*/ 1584960 h 1854200"/>
              <a:gd name="connsiteX4" fmla="*/ 1661160 w 2194560"/>
              <a:gd name="connsiteY4" fmla="*/ 1127760 h 1854200"/>
              <a:gd name="connsiteX5" fmla="*/ 2194560 w 2194560"/>
              <a:gd name="connsiteY5" fmla="*/ 0 h 1854200"/>
              <a:gd name="connsiteX6" fmla="*/ 2194560 w 2194560"/>
              <a:gd name="connsiteY6" fmla="*/ 0 h 185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560" h="1854200">
                <a:moveTo>
                  <a:pt x="0" y="1813560"/>
                </a:moveTo>
                <a:lnTo>
                  <a:pt x="777240" y="1828800"/>
                </a:lnTo>
                <a:cubicBezTo>
                  <a:pt x="927100" y="1828800"/>
                  <a:pt x="810260" y="1854200"/>
                  <a:pt x="899160" y="1813560"/>
                </a:cubicBezTo>
                <a:cubicBezTo>
                  <a:pt x="988060" y="1772920"/>
                  <a:pt x="1183640" y="1699260"/>
                  <a:pt x="1310640" y="1584960"/>
                </a:cubicBezTo>
                <a:cubicBezTo>
                  <a:pt x="1437640" y="1470660"/>
                  <a:pt x="1513840" y="1391920"/>
                  <a:pt x="1661160" y="1127760"/>
                </a:cubicBezTo>
                <a:cubicBezTo>
                  <a:pt x="1808480" y="863600"/>
                  <a:pt x="2194560" y="0"/>
                  <a:pt x="2194560" y="0"/>
                </a:cubicBezTo>
                <a:lnTo>
                  <a:pt x="2194560" y="0"/>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56" name="Object 13"/>
          <p:cNvGraphicFramePr>
            <a:graphicFrameLocks noChangeAspect="1"/>
          </p:cNvGraphicFramePr>
          <p:nvPr/>
        </p:nvGraphicFramePr>
        <p:xfrm>
          <a:off x="8460432" y="3501008"/>
          <a:ext cx="446815" cy="268089"/>
        </p:xfrm>
        <a:graphic>
          <a:graphicData uri="http://schemas.openxmlformats.org/presentationml/2006/ole">
            <p:oleObj spid="_x0000_s75798" name="Equation" r:id="rId9" imgW="317160" imgH="164880" progId="Equation.DSMT4">
              <p:embed/>
            </p:oleObj>
          </a:graphicData>
        </a:graphic>
      </p:graphicFrame>
      <p:cxnSp>
        <p:nvCxnSpPr>
          <p:cNvPr id="57" name="直接连接符 56"/>
          <p:cNvCxnSpPr/>
          <p:nvPr/>
        </p:nvCxnSpPr>
        <p:spPr>
          <a:xfrm>
            <a:off x="7524328" y="3789040"/>
            <a:ext cx="1230394" cy="12577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8431088" y="4725144"/>
            <a:ext cx="29344" cy="124431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59" name="Object 12"/>
          <p:cNvGraphicFramePr>
            <a:graphicFrameLocks noChangeAspect="1"/>
          </p:cNvGraphicFramePr>
          <p:nvPr/>
        </p:nvGraphicFramePr>
        <p:xfrm>
          <a:off x="7668344" y="2996952"/>
          <a:ext cx="659655" cy="395511"/>
        </p:xfrm>
        <a:graphic>
          <a:graphicData uri="http://schemas.openxmlformats.org/presentationml/2006/ole">
            <p:oleObj spid="_x0000_s75799" name="Equation" r:id="rId10" imgW="380880" imgH="228600" progId="Equation.DSMT4">
              <p:embed/>
            </p:oleObj>
          </a:graphicData>
        </a:graphic>
      </p:graphicFrame>
      <p:graphicFrame>
        <p:nvGraphicFramePr>
          <p:cNvPr id="60" name="Object 13"/>
          <p:cNvGraphicFramePr>
            <a:graphicFrameLocks noChangeAspect="1"/>
          </p:cNvGraphicFramePr>
          <p:nvPr/>
        </p:nvGraphicFramePr>
        <p:xfrm>
          <a:off x="6798766" y="3742546"/>
          <a:ext cx="576064" cy="288032"/>
        </p:xfrm>
        <a:graphic>
          <a:graphicData uri="http://schemas.openxmlformats.org/presentationml/2006/ole">
            <p:oleObj spid="_x0000_s75800" name="Equation" r:id="rId11" imgW="482400" imgH="228600" progId="Equation.DSMT4">
              <p:embed/>
            </p:oleObj>
          </a:graphicData>
        </a:graphic>
      </p:graphicFrame>
      <p:cxnSp>
        <p:nvCxnSpPr>
          <p:cNvPr id="66" name="直接连接符 65"/>
          <p:cNvCxnSpPr/>
          <p:nvPr/>
        </p:nvCxnSpPr>
        <p:spPr>
          <a:xfrm flipH="1">
            <a:off x="6660232" y="5157192"/>
            <a:ext cx="1512168"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75801" name="Object 25"/>
          <p:cNvGraphicFramePr>
            <a:graphicFrameLocks noChangeAspect="1"/>
          </p:cNvGraphicFramePr>
          <p:nvPr/>
        </p:nvGraphicFramePr>
        <p:xfrm>
          <a:off x="7286625" y="3500438"/>
          <a:ext cx="622300" cy="287337"/>
        </p:xfrm>
        <a:graphic>
          <a:graphicData uri="http://schemas.openxmlformats.org/presentationml/2006/ole">
            <p:oleObj spid="_x0000_s75801" name="Equation" r:id="rId12" imgW="520560" imgH="228600" progId="Equation.DSMT4">
              <p:embed/>
            </p:oleObj>
          </a:graphicData>
        </a:graphic>
      </p:graphicFrame>
      <p:graphicFrame>
        <p:nvGraphicFramePr>
          <p:cNvPr id="75802" name="Object 26"/>
          <p:cNvGraphicFramePr>
            <a:graphicFrameLocks noChangeAspect="1"/>
          </p:cNvGraphicFramePr>
          <p:nvPr/>
        </p:nvGraphicFramePr>
        <p:xfrm>
          <a:off x="6288088" y="4508500"/>
          <a:ext cx="312737" cy="550863"/>
        </p:xfrm>
        <a:graphic>
          <a:graphicData uri="http://schemas.openxmlformats.org/presentationml/2006/ole">
            <p:oleObj spid="_x0000_s75802" name="Equation" r:id="rId13" imgW="152280" imgH="228600" progId="Equation.DSMT4">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3.1</a:t>
            </a:r>
            <a:r>
              <a:rPr lang="zh-CN" altLang="en-US" dirty="0" smtClean="0"/>
              <a:t>投资的决定</a:t>
            </a:r>
            <a:endParaRPr lang="zh-CN" altLang="en-US" dirty="0"/>
          </a:p>
        </p:txBody>
      </p:sp>
      <p:sp>
        <p:nvSpPr>
          <p:cNvPr id="3" name="内容占位符 2"/>
          <p:cNvSpPr>
            <a:spLocks noGrp="1"/>
          </p:cNvSpPr>
          <p:nvPr>
            <p:ph idx="1"/>
          </p:nvPr>
        </p:nvSpPr>
        <p:spPr/>
        <p:txBody>
          <a:bodyPr/>
          <a:lstStyle/>
          <a:p>
            <a:r>
              <a:rPr lang="zh-CN" altLang="en-US" dirty="0" smtClean="0"/>
              <a:t>一、资本的效率</a:t>
            </a:r>
            <a:endParaRPr lang="en-US" altLang="zh-CN" dirty="0" smtClean="0"/>
          </a:p>
          <a:p>
            <a:pPr lvl="1"/>
            <a:r>
              <a:rPr lang="en-US" altLang="zh-CN" dirty="0" smtClean="0"/>
              <a:t>3</a:t>
            </a:r>
            <a:r>
              <a:rPr lang="zh-CN" altLang="en-US" dirty="0" smtClean="0"/>
              <a:t>、投资的边际效率</a:t>
            </a:r>
            <a:r>
              <a:rPr lang="en-US" altLang="zh-CN" dirty="0" smtClean="0"/>
              <a:t>MEI</a:t>
            </a:r>
          </a:p>
          <a:p>
            <a:pPr lvl="1"/>
            <a:endParaRPr lang="en-US" altLang="zh-CN" dirty="0" smtClean="0"/>
          </a:p>
          <a:p>
            <a:pPr lvl="1"/>
            <a:r>
              <a:rPr lang="zh-CN" altLang="en-US" dirty="0" smtClean="0"/>
              <a:t>投资增加引起资本价格上升。</a:t>
            </a:r>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smtClean="0"/>
          </a:p>
          <a:p>
            <a:pPr lvl="2"/>
            <a:endParaRPr lang="en-US" altLang="zh-CN" dirty="0"/>
          </a:p>
          <a:p>
            <a:r>
              <a:rPr lang="zh-CN" altLang="en-US" dirty="0" smtClean="0"/>
              <a:t>结论：市场利息率与投资量反向相关。</a:t>
            </a:r>
            <a:endParaRPr lang="zh-CN" altLang="en-US" dirty="0"/>
          </a:p>
        </p:txBody>
      </p:sp>
      <p:sp>
        <p:nvSpPr>
          <p:cNvPr id="4" name="日期占位符 3"/>
          <p:cNvSpPr>
            <a:spLocks noGrp="1"/>
          </p:cNvSpPr>
          <p:nvPr>
            <p:ph type="dt" sz="half" idx="10"/>
          </p:nvPr>
        </p:nvSpPr>
        <p:spPr/>
        <p:txBody>
          <a:bodyPr/>
          <a:lstStyle/>
          <a:p>
            <a:fld id="{0D9355E1-C455-49EF-80B5-4CAB4817FAA5}"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5</a:t>
            </a:fld>
            <a:endParaRPr lang="zh-CN" altLang="en-US"/>
          </a:p>
        </p:txBody>
      </p:sp>
      <p:sp>
        <p:nvSpPr>
          <p:cNvPr id="6" name="页脚占位符 5"/>
          <p:cNvSpPr>
            <a:spLocks noGrp="1"/>
          </p:cNvSpPr>
          <p:nvPr>
            <p:ph type="ftr" sz="quarter" idx="11"/>
          </p:nvPr>
        </p:nvSpPr>
        <p:spPr/>
        <p:txBody>
          <a:bodyPr/>
          <a:lstStyle/>
          <a:p>
            <a:r>
              <a:rPr lang="zh-CN" altLang="en-US" dirty="0" smtClean="0"/>
              <a:t>宏观经济学</a:t>
            </a:r>
            <a:endParaRPr lang="zh-CN" altLang="en-US" dirty="0"/>
          </a:p>
        </p:txBody>
      </p:sp>
      <p:graphicFrame>
        <p:nvGraphicFramePr>
          <p:cNvPr id="1028" name="Object 4"/>
          <p:cNvGraphicFramePr>
            <a:graphicFrameLocks noChangeAspect="1"/>
          </p:cNvGraphicFramePr>
          <p:nvPr/>
        </p:nvGraphicFramePr>
        <p:xfrm>
          <a:off x="611560" y="1772816"/>
          <a:ext cx="6497637" cy="794792"/>
        </p:xfrm>
        <a:graphic>
          <a:graphicData uri="http://schemas.openxmlformats.org/presentationml/2006/ole">
            <p:oleObj spid="_x0000_s3076" name="Equation" r:id="rId3" imgW="3543120" imgH="419040" progId="Equation.DSMT4">
              <p:embed/>
            </p:oleObj>
          </a:graphicData>
        </a:graphic>
      </p:graphicFrame>
      <p:cxnSp>
        <p:nvCxnSpPr>
          <p:cNvPr id="14" name="直接箭头连接符 13"/>
          <p:cNvCxnSpPr/>
          <p:nvPr/>
        </p:nvCxnSpPr>
        <p:spPr>
          <a:xfrm>
            <a:off x="5724128" y="5229200"/>
            <a:ext cx="3096344" cy="7200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a:xfrm flipV="1">
            <a:off x="5724128" y="3140968"/>
            <a:ext cx="0" cy="208823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8639944" y="5301208"/>
            <a:ext cx="504056" cy="400110"/>
          </a:xfrm>
          <a:prstGeom prst="rect">
            <a:avLst/>
          </a:prstGeom>
          <a:noFill/>
        </p:spPr>
        <p:txBody>
          <a:bodyPr wrap="square" rtlCol="0">
            <a:spAutoFit/>
          </a:bodyPr>
          <a:lstStyle/>
          <a:p>
            <a:r>
              <a:rPr lang="en-US" altLang="zh-CN" sz="2000" b="1" dirty="0" smtClean="0"/>
              <a:t>K</a:t>
            </a:r>
            <a:endParaRPr lang="zh-CN" altLang="en-US" sz="2000" b="1" dirty="0"/>
          </a:p>
        </p:txBody>
      </p:sp>
      <p:sp>
        <p:nvSpPr>
          <p:cNvPr id="21" name="TextBox 20"/>
          <p:cNvSpPr txBox="1"/>
          <p:nvPr/>
        </p:nvSpPr>
        <p:spPr>
          <a:xfrm>
            <a:off x="5220072" y="2852936"/>
            <a:ext cx="1080120" cy="400110"/>
          </a:xfrm>
          <a:prstGeom prst="rect">
            <a:avLst/>
          </a:prstGeom>
          <a:noFill/>
        </p:spPr>
        <p:txBody>
          <a:bodyPr wrap="square" rtlCol="0">
            <a:spAutoFit/>
          </a:bodyPr>
          <a:lstStyle/>
          <a:p>
            <a:r>
              <a:rPr lang="en-US" altLang="zh-CN" sz="2000" b="1" dirty="0" smtClean="0"/>
              <a:t>(MEC)</a:t>
            </a:r>
            <a:r>
              <a:rPr lang="en-US" altLang="zh-CN" sz="2000" b="1" dirty="0" err="1" smtClean="0"/>
              <a:t>i</a:t>
            </a:r>
            <a:endParaRPr lang="zh-CN" altLang="en-US" sz="2000" b="1" dirty="0"/>
          </a:p>
        </p:txBody>
      </p:sp>
      <p:sp>
        <p:nvSpPr>
          <p:cNvPr id="22" name="TextBox 21"/>
          <p:cNvSpPr txBox="1"/>
          <p:nvPr/>
        </p:nvSpPr>
        <p:spPr>
          <a:xfrm>
            <a:off x="5436096" y="5157192"/>
            <a:ext cx="504056" cy="400110"/>
          </a:xfrm>
          <a:prstGeom prst="rect">
            <a:avLst/>
          </a:prstGeom>
          <a:noFill/>
        </p:spPr>
        <p:txBody>
          <a:bodyPr wrap="square" rtlCol="0">
            <a:spAutoFit/>
          </a:bodyPr>
          <a:lstStyle/>
          <a:p>
            <a:r>
              <a:rPr lang="en-US" altLang="zh-CN" sz="2000" b="1" dirty="0" smtClean="0"/>
              <a:t>0</a:t>
            </a:r>
            <a:endParaRPr lang="zh-CN" altLang="en-US" sz="2000" b="1" dirty="0"/>
          </a:p>
        </p:txBody>
      </p:sp>
      <p:sp>
        <p:nvSpPr>
          <p:cNvPr id="23" name="TextBox 22"/>
          <p:cNvSpPr txBox="1"/>
          <p:nvPr/>
        </p:nvSpPr>
        <p:spPr>
          <a:xfrm>
            <a:off x="6228184" y="3429000"/>
            <a:ext cx="1080120" cy="400110"/>
          </a:xfrm>
          <a:prstGeom prst="rect">
            <a:avLst/>
          </a:prstGeom>
          <a:noFill/>
        </p:spPr>
        <p:txBody>
          <a:bodyPr wrap="square" rtlCol="0">
            <a:spAutoFit/>
          </a:bodyPr>
          <a:lstStyle/>
          <a:p>
            <a:r>
              <a:rPr lang="en-US" altLang="zh-CN" sz="2000" b="1" dirty="0" smtClean="0"/>
              <a:t>MEC</a:t>
            </a:r>
            <a:endParaRPr lang="zh-CN" altLang="en-US" sz="2000" b="1" dirty="0"/>
          </a:p>
        </p:txBody>
      </p:sp>
      <p:sp>
        <p:nvSpPr>
          <p:cNvPr id="25" name="弧形 24"/>
          <p:cNvSpPr/>
          <p:nvPr/>
        </p:nvSpPr>
        <p:spPr>
          <a:xfrm flipH="1" flipV="1">
            <a:off x="5940152" y="3212976"/>
            <a:ext cx="2376264" cy="1800200"/>
          </a:xfrm>
          <a:prstGeom prst="arc">
            <a:avLst>
              <a:gd name="adj1" fmla="val 16674637"/>
              <a:gd name="adj2" fmla="val 51604"/>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弧形 17"/>
          <p:cNvSpPr/>
          <p:nvPr/>
        </p:nvSpPr>
        <p:spPr>
          <a:xfrm flipH="1" flipV="1">
            <a:off x="6300192" y="2996952"/>
            <a:ext cx="2376264" cy="1584176"/>
          </a:xfrm>
          <a:prstGeom prst="arc">
            <a:avLst>
              <a:gd name="adj1" fmla="val 15868688"/>
              <a:gd name="adj2" fmla="val 132587"/>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TextBox 18"/>
          <p:cNvSpPr txBox="1"/>
          <p:nvPr/>
        </p:nvSpPr>
        <p:spPr>
          <a:xfrm>
            <a:off x="7020272" y="4797152"/>
            <a:ext cx="1080120" cy="400110"/>
          </a:xfrm>
          <a:prstGeom prst="rect">
            <a:avLst/>
          </a:prstGeom>
          <a:noFill/>
        </p:spPr>
        <p:txBody>
          <a:bodyPr wrap="square" rtlCol="0">
            <a:spAutoFit/>
          </a:bodyPr>
          <a:lstStyle/>
          <a:p>
            <a:r>
              <a:rPr lang="en-US" altLang="zh-CN" sz="2000" b="1" dirty="0" smtClean="0"/>
              <a:t>MEI</a:t>
            </a:r>
            <a:endParaRPr lang="zh-CN" altLang="en-US" sz="2000" b="1" dirty="0"/>
          </a:p>
        </p:txBody>
      </p:sp>
      <p:cxnSp>
        <p:nvCxnSpPr>
          <p:cNvPr id="24" name="直接箭头连接符 23"/>
          <p:cNvCxnSpPr/>
          <p:nvPr/>
        </p:nvCxnSpPr>
        <p:spPr>
          <a:xfrm>
            <a:off x="1187624" y="5373216"/>
            <a:ext cx="3096344" cy="7200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flipV="1">
            <a:off x="1187624" y="3284984"/>
            <a:ext cx="0" cy="208823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899592" y="5445224"/>
            <a:ext cx="504056" cy="400110"/>
          </a:xfrm>
          <a:prstGeom prst="rect">
            <a:avLst/>
          </a:prstGeom>
          <a:noFill/>
        </p:spPr>
        <p:txBody>
          <a:bodyPr wrap="square" rtlCol="0">
            <a:spAutoFit/>
          </a:bodyPr>
          <a:lstStyle/>
          <a:p>
            <a:r>
              <a:rPr lang="en-US" altLang="zh-CN" sz="2000" b="1" dirty="0" smtClean="0"/>
              <a:t>0</a:t>
            </a:r>
            <a:endParaRPr lang="zh-CN" altLang="en-US" sz="2000" b="1" dirty="0"/>
          </a:p>
        </p:txBody>
      </p:sp>
      <p:sp>
        <p:nvSpPr>
          <p:cNvPr id="28" name="TextBox 27"/>
          <p:cNvSpPr txBox="1"/>
          <p:nvPr/>
        </p:nvSpPr>
        <p:spPr>
          <a:xfrm>
            <a:off x="4067944" y="5373216"/>
            <a:ext cx="504056" cy="400110"/>
          </a:xfrm>
          <a:prstGeom prst="rect">
            <a:avLst/>
          </a:prstGeom>
          <a:noFill/>
        </p:spPr>
        <p:txBody>
          <a:bodyPr wrap="square" rtlCol="0">
            <a:spAutoFit/>
          </a:bodyPr>
          <a:lstStyle/>
          <a:p>
            <a:r>
              <a:rPr lang="en-US" altLang="zh-CN" sz="2000" b="1" dirty="0" smtClean="0"/>
              <a:t>I</a:t>
            </a:r>
            <a:endParaRPr lang="zh-CN" altLang="en-US" sz="2000" b="1" dirty="0"/>
          </a:p>
        </p:txBody>
      </p:sp>
      <p:sp>
        <p:nvSpPr>
          <p:cNvPr id="29" name="TextBox 28"/>
          <p:cNvSpPr txBox="1"/>
          <p:nvPr/>
        </p:nvSpPr>
        <p:spPr>
          <a:xfrm>
            <a:off x="971600" y="2924944"/>
            <a:ext cx="504056" cy="400110"/>
          </a:xfrm>
          <a:prstGeom prst="rect">
            <a:avLst/>
          </a:prstGeom>
          <a:noFill/>
        </p:spPr>
        <p:txBody>
          <a:bodyPr wrap="square" rtlCol="0">
            <a:spAutoFit/>
          </a:bodyPr>
          <a:lstStyle/>
          <a:p>
            <a:r>
              <a:rPr lang="en-US" altLang="zh-CN" sz="2000" b="1" dirty="0"/>
              <a:t>r</a:t>
            </a:r>
            <a:endParaRPr lang="zh-CN" altLang="en-US" sz="2000" b="1" dirty="0"/>
          </a:p>
        </p:txBody>
      </p:sp>
      <p:cxnSp>
        <p:nvCxnSpPr>
          <p:cNvPr id="31" name="直接连接符 30"/>
          <p:cNvCxnSpPr/>
          <p:nvPr/>
        </p:nvCxnSpPr>
        <p:spPr>
          <a:xfrm>
            <a:off x="1187624" y="3717032"/>
            <a:ext cx="2016224" cy="1008112"/>
          </a:xfrm>
          <a:prstGeom prst="line">
            <a:avLst/>
          </a:prstGeom>
        </p:spPr>
        <p:style>
          <a:lnRef idx="1">
            <a:schemeClr val="dk1"/>
          </a:lnRef>
          <a:fillRef idx="0">
            <a:schemeClr val="dk1"/>
          </a:fillRef>
          <a:effectRef idx="0">
            <a:schemeClr val="dk1"/>
          </a:effectRef>
          <a:fontRef idx="minor">
            <a:schemeClr val="tx1"/>
          </a:fontRef>
        </p:style>
      </p:cxnSp>
      <p:cxnSp>
        <p:nvCxnSpPr>
          <p:cNvPr id="33" name="直接连接符 32"/>
          <p:cNvCxnSpPr/>
          <p:nvPr/>
        </p:nvCxnSpPr>
        <p:spPr>
          <a:xfrm>
            <a:off x="1187624" y="3717032"/>
            <a:ext cx="1224136" cy="1224136"/>
          </a:xfrm>
          <a:prstGeom prst="line">
            <a:avLst/>
          </a:prstGeom>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2987824" y="4365104"/>
            <a:ext cx="1080120" cy="400110"/>
          </a:xfrm>
          <a:prstGeom prst="rect">
            <a:avLst/>
          </a:prstGeom>
          <a:noFill/>
        </p:spPr>
        <p:txBody>
          <a:bodyPr wrap="square" rtlCol="0">
            <a:spAutoFit/>
          </a:bodyPr>
          <a:lstStyle/>
          <a:p>
            <a:r>
              <a:rPr lang="en-US" altLang="zh-CN" sz="2000" b="1" dirty="0" smtClean="0"/>
              <a:t>MEC</a:t>
            </a:r>
            <a:endParaRPr lang="zh-CN" altLang="en-US" sz="2000" b="1" dirty="0"/>
          </a:p>
        </p:txBody>
      </p:sp>
      <p:sp>
        <p:nvSpPr>
          <p:cNvPr id="35" name="TextBox 34"/>
          <p:cNvSpPr txBox="1"/>
          <p:nvPr/>
        </p:nvSpPr>
        <p:spPr>
          <a:xfrm>
            <a:off x="2051720" y="4941168"/>
            <a:ext cx="1080120" cy="400110"/>
          </a:xfrm>
          <a:prstGeom prst="rect">
            <a:avLst/>
          </a:prstGeom>
          <a:noFill/>
        </p:spPr>
        <p:txBody>
          <a:bodyPr wrap="square" rtlCol="0">
            <a:spAutoFit/>
          </a:bodyPr>
          <a:lstStyle/>
          <a:p>
            <a:r>
              <a:rPr lang="en-US" altLang="zh-CN" sz="2000" b="1" dirty="0" smtClean="0"/>
              <a:t>MEI</a:t>
            </a:r>
            <a:endParaRPr lang="zh-CN" altLang="en-US" sz="2000"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包括政府作用的两个市场均衡</a:t>
            </a:r>
            <a:endParaRPr lang="zh-CN" altLang="en-US" dirty="0"/>
          </a:p>
        </p:txBody>
      </p:sp>
      <p:sp>
        <p:nvSpPr>
          <p:cNvPr id="7" name="内容占位符 6"/>
          <p:cNvSpPr>
            <a:spLocks noGrp="1"/>
          </p:cNvSpPr>
          <p:nvPr>
            <p:ph idx="1"/>
          </p:nvPr>
        </p:nvSpPr>
        <p:spPr/>
        <p:txBody>
          <a:bodyPr/>
          <a:lstStyle/>
          <a:p>
            <a:r>
              <a:rPr lang="zh-CN" altLang="en-US" dirty="0" smtClean="0"/>
              <a:t>均衡收入和均衡利息率的变动：</a:t>
            </a:r>
            <a:endParaRPr lang="zh-CN" altLang="en-US" dirty="0"/>
          </a:p>
        </p:txBody>
      </p:sp>
      <p:sp>
        <p:nvSpPr>
          <p:cNvPr id="2" name="日期占位符 1"/>
          <p:cNvSpPr>
            <a:spLocks noGrp="1"/>
          </p:cNvSpPr>
          <p:nvPr>
            <p:ph type="dt" sz="half" idx="10"/>
          </p:nvPr>
        </p:nvSpPr>
        <p:spPr/>
        <p:txBody>
          <a:bodyPr/>
          <a:lstStyle/>
          <a:p>
            <a:fld id="{3152A3A6-57F7-4DCD-8E62-842EF76DE351}" type="datetime1">
              <a:rPr lang="zh-CN" altLang="en-US" smtClean="0"/>
              <a:pPr/>
              <a:t>2013-9-27</a:t>
            </a:fld>
            <a:endParaRPr lang="zh-CN" altLang="en-US"/>
          </a:p>
        </p:txBody>
      </p:sp>
      <p:sp>
        <p:nvSpPr>
          <p:cNvPr id="3" name="页脚占位符 2"/>
          <p:cNvSpPr>
            <a:spLocks noGrp="1"/>
          </p:cNvSpPr>
          <p:nvPr>
            <p:ph type="ftr" sz="quarter" idx="11"/>
          </p:nvPr>
        </p:nvSpPr>
        <p:spPr/>
        <p:txBody>
          <a:bodyPr/>
          <a:lstStyle/>
          <a:p>
            <a:r>
              <a:rPr lang="zh-CN" altLang="en-US" smtClean="0"/>
              <a:t>宏观经济学</a:t>
            </a:r>
            <a:endParaRPr lang="zh-CN" altLang="en-US"/>
          </a:p>
        </p:txBody>
      </p:sp>
      <p:sp>
        <p:nvSpPr>
          <p:cNvPr id="4" name="灯片编号占位符 3"/>
          <p:cNvSpPr>
            <a:spLocks noGrp="1"/>
          </p:cNvSpPr>
          <p:nvPr>
            <p:ph type="sldNum" sz="quarter" idx="12"/>
          </p:nvPr>
        </p:nvSpPr>
        <p:spPr/>
        <p:txBody>
          <a:bodyPr/>
          <a:lstStyle/>
          <a:p>
            <a:fld id="{5CD88A88-FF05-438A-9010-98B919A5FF12}" type="slidenum">
              <a:rPr lang="zh-CN" altLang="en-US" smtClean="0"/>
              <a:pPr/>
              <a:t>50</a:t>
            </a:fld>
            <a:endParaRPr lang="zh-CN" altLang="en-US"/>
          </a:p>
        </p:txBody>
      </p:sp>
      <p:graphicFrame>
        <p:nvGraphicFramePr>
          <p:cNvPr id="75778" name="内容占位符 6"/>
          <p:cNvGraphicFramePr>
            <a:graphicFrameLocks noChangeAspect="1"/>
          </p:cNvGraphicFramePr>
          <p:nvPr/>
        </p:nvGraphicFramePr>
        <p:xfrm>
          <a:off x="251520" y="1196752"/>
          <a:ext cx="6853237" cy="5443538"/>
        </p:xfrm>
        <a:graphic>
          <a:graphicData uri="http://schemas.openxmlformats.org/presentationml/2006/ole">
            <p:oleObj spid="_x0000_s76802" name="Equation" r:id="rId3" imgW="2743200" imgH="3073320" progId="Equation.DSMT4">
              <p:embed/>
            </p:oleObj>
          </a:graphicData>
        </a:graphic>
      </p:graphicFrame>
      <p:cxnSp>
        <p:nvCxnSpPr>
          <p:cNvPr id="38" name="直接箭头连接符 37"/>
          <p:cNvCxnSpPr/>
          <p:nvPr/>
        </p:nvCxnSpPr>
        <p:spPr>
          <a:xfrm flipV="1">
            <a:off x="6660232" y="6021288"/>
            <a:ext cx="2304256" cy="252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372200" y="5949280"/>
            <a:ext cx="504056" cy="461665"/>
          </a:xfrm>
          <a:prstGeom prst="rect">
            <a:avLst/>
          </a:prstGeom>
          <a:noFill/>
        </p:spPr>
        <p:txBody>
          <a:bodyPr wrap="square" rtlCol="0">
            <a:spAutoFit/>
          </a:bodyPr>
          <a:lstStyle/>
          <a:p>
            <a:r>
              <a:rPr lang="en-US" altLang="zh-CN" sz="2400" b="1" dirty="0" smtClean="0"/>
              <a:t>0</a:t>
            </a:r>
            <a:endParaRPr lang="zh-CN" altLang="en-US" sz="2400" b="1" dirty="0"/>
          </a:p>
        </p:txBody>
      </p:sp>
      <p:sp>
        <p:nvSpPr>
          <p:cNvPr id="41" name="TextBox 40"/>
          <p:cNvSpPr txBox="1"/>
          <p:nvPr/>
        </p:nvSpPr>
        <p:spPr>
          <a:xfrm>
            <a:off x="8748464" y="5919663"/>
            <a:ext cx="504056" cy="461665"/>
          </a:xfrm>
          <a:prstGeom prst="rect">
            <a:avLst/>
          </a:prstGeom>
          <a:noFill/>
        </p:spPr>
        <p:txBody>
          <a:bodyPr wrap="square" rtlCol="0">
            <a:spAutoFit/>
          </a:bodyPr>
          <a:lstStyle/>
          <a:p>
            <a:r>
              <a:rPr lang="en-US" altLang="zh-CN" sz="2400" b="1" dirty="0" smtClean="0"/>
              <a:t>y</a:t>
            </a:r>
            <a:endParaRPr lang="zh-CN" altLang="en-US" sz="2400" b="1" dirty="0"/>
          </a:p>
        </p:txBody>
      </p:sp>
      <p:cxnSp>
        <p:nvCxnSpPr>
          <p:cNvPr id="42" name="直接箭头连接符 41"/>
          <p:cNvCxnSpPr/>
          <p:nvPr/>
        </p:nvCxnSpPr>
        <p:spPr>
          <a:xfrm flipH="1" flipV="1">
            <a:off x="6651848" y="3310186"/>
            <a:ext cx="8384" cy="27446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516216" y="2996952"/>
            <a:ext cx="504056" cy="461665"/>
          </a:xfrm>
          <a:prstGeom prst="rect">
            <a:avLst/>
          </a:prstGeom>
          <a:noFill/>
        </p:spPr>
        <p:txBody>
          <a:bodyPr wrap="square" rtlCol="0">
            <a:spAutoFit/>
          </a:bodyPr>
          <a:lstStyle/>
          <a:p>
            <a:r>
              <a:rPr lang="en-US" altLang="zh-CN" sz="2400" b="1" dirty="0" smtClean="0"/>
              <a:t>r</a:t>
            </a:r>
            <a:endParaRPr lang="zh-CN" altLang="en-US" sz="2400" b="1" dirty="0"/>
          </a:p>
        </p:txBody>
      </p:sp>
      <p:graphicFrame>
        <p:nvGraphicFramePr>
          <p:cNvPr id="44" name="Object 17"/>
          <p:cNvGraphicFramePr>
            <a:graphicFrameLocks noChangeAspect="1"/>
          </p:cNvGraphicFramePr>
          <p:nvPr/>
        </p:nvGraphicFramePr>
        <p:xfrm>
          <a:off x="6372200" y="4509120"/>
          <a:ext cx="288032" cy="550896"/>
        </p:xfrm>
        <a:graphic>
          <a:graphicData uri="http://schemas.openxmlformats.org/presentationml/2006/ole">
            <p:oleObj spid="_x0000_s76803" name="Equation" r:id="rId4" imgW="139680" imgH="228600" progId="Equation.DSMT4">
              <p:embed/>
            </p:oleObj>
          </a:graphicData>
        </a:graphic>
      </p:graphicFrame>
      <p:graphicFrame>
        <p:nvGraphicFramePr>
          <p:cNvPr id="45" name="Object 20"/>
          <p:cNvGraphicFramePr>
            <a:graphicFrameLocks noChangeAspect="1"/>
          </p:cNvGraphicFramePr>
          <p:nvPr/>
        </p:nvGraphicFramePr>
        <p:xfrm>
          <a:off x="7956376" y="5229200"/>
          <a:ext cx="279400" cy="415925"/>
        </p:xfrm>
        <a:graphic>
          <a:graphicData uri="http://schemas.openxmlformats.org/presentationml/2006/ole">
            <p:oleObj spid="_x0000_s76804" name="Equation" r:id="rId5" imgW="177480" imgH="228600" progId="Equation.DSMT4">
              <p:embed/>
            </p:oleObj>
          </a:graphicData>
        </a:graphic>
      </p:graphicFrame>
      <p:graphicFrame>
        <p:nvGraphicFramePr>
          <p:cNvPr id="48" name="Object 15"/>
          <p:cNvGraphicFramePr>
            <a:graphicFrameLocks noChangeAspect="1"/>
          </p:cNvGraphicFramePr>
          <p:nvPr/>
        </p:nvGraphicFramePr>
        <p:xfrm>
          <a:off x="8388424" y="5949280"/>
          <a:ext cx="314325" cy="550862"/>
        </p:xfrm>
        <a:graphic>
          <a:graphicData uri="http://schemas.openxmlformats.org/presentationml/2006/ole">
            <p:oleObj spid="_x0000_s76805" name="Equation" r:id="rId6" imgW="152280" imgH="228600" progId="Equation.DSMT4">
              <p:embed/>
            </p:oleObj>
          </a:graphicData>
        </a:graphic>
      </p:graphicFrame>
      <p:graphicFrame>
        <p:nvGraphicFramePr>
          <p:cNvPr id="49" name="Object 17"/>
          <p:cNvGraphicFramePr>
            <a:graphicFrameLocks noChangeAspect="1"/>
          </p:cNvGraphicFramePr>
          <p:nvPr/>
        </p:nvGraphicFramePr>
        <p:xfrm>
          <a:off x="8028384" y="5949280"/>
          <a:ext cx="366712" cy="550863"/>
        </p:xfrm>
        <a:graphic>
          <a:graphicData uri="http://schemas.openxmlformats.org/presentationml/2006/ole">
            <p:oleObj spid="_x0000_s76806" name="Equation" r:id="rId7" imgW="177480" imgH="228600" progId="Equation.DSMT4">
              <p:embed/>
            </p:oleObj>
          </a:graphicData>
        </a:graphic>
      </p:graphicFrame>
      <p:graphicFrame>
        <p:nvGraphicFramePr>
          <p:cNvPr id="50" name="Object 18"/>
          <p:cNvGraphicFramePr>
            <a:graphicFrameLocks noChangeAspect="1"/>
          </p:cNvGraphicFramePr>
          <p:nvPr/>
        </p:nvGraphicFramePr>
        <p:xfrm>
          <a:off x="8532440" y="4437112"/>
          <a:ext cx="258763" cy="415925"/>
        </p:xfrm>
        <a:graphic>
          <a:graphicData uri="http://schemas.openxmlformats.org/presentationml/2006/ole">
            <p:oleObj spid="_x0000_s76807" name="Equation" r:id="rId8" imgW="164880" imgH="228600" progId="Equation.DSMT4">
              <p:embed/>
            </p:oleObj>
          </a:graphicData>
        </a:graphic>
      </p:graphicFrame>
      <p:cxnSp>
        <p:nvCxnSpPr>
          <p:cNvPr id="51" name="直接连接符 50"/>
          <p:cNvCxnSpPr/>
          <p:nvPr/>
        </p:nvCxnSpPr>
        <p:spPr>
          <a:xfrm flipH="1">
            <a:off x="8152370" y="5157192"/>
            <a:ext cx="20030" cy="8435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6660232" y="4725144"/>
            <a:ext cx="1728192" cy="4101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092280" y="4005064"/>
            <a:ext cx="1446418" cy="153737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5" name="任意多边形 54"/>
          <p:cNvSpPr/>
          <p:nvPr/>
        </p:nvSpPr>
        <p:spPr>
          <a:xfrm>
            <a:off x="6660232" y="3746426"/>
            <a:ext cx="2194560" cy="1854200"/>
          </a:xfrm>
          <a:custGeom>
            <a:avLst/>
            <a:gdLst>
              <a:gd name="connsiteX0" fmla="*/ 0 w 2194560"/>
              <a:gd name="connsiteY0" fmla="*/ 1813560 h 1854200"/>
              <a:gd name="connsiteX1" fmla="*/ 777240 w 2194560"/>
              <a:gd name="connsiteY1" fmla="*/ 1828800 h 1854200"/>
              <a:gd name="connsiteX2" fmla="*/ 899160 w 2194560"/>
              <a:gd name="connsiteY2" fmla="*/ 1813560 h 1854200"/>
              <a:gd name="connsiteX3" fmla="*/ 1310640 w 2194560"/>
              <a:gd name="connsiteY3" fmla="*/ 1584960 h 1854200"/>
              <a:gd name="connsiteX4" fmla="*/ 1661160 w 2194560"/>
              <a:gd name="connsiteY4" fmla="*/ 1127760 h 1854200"/>
              <a:gd name="connsiteX5" fmla="*/ 2194560 w 2194560"/>
              <a:gd name="connsiteY5" fmla="*/ 0 h 1854200"/>
              <a:gd name="connsiteX6" fmla="*/ 2194560 w 2194560"/>
              <a:gd name="connsiteY6" fmla="*/ 0 h 185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560" h="1854200">
                <a:moveTo>
                  <a:pt x="0" y="1813560"/>
                </a:moveTo>
                <a:lnTo>
                  <a:pt x="777240" y="1828800"/>
                </a:lnTo>
                <a:cubicBezTo>
                  <a:pt x="927100" y="1828800"/>
                  <a:pt x="810260" y="1854200"/>
                  <a:pt x="899160" y="1813560"/>
                </a:cubicBezTo>
                <a:cubicBezTo>
                  <a:pt x="988060" y="1772920"/>
                  <a:pt x="1183640" y="1699260"/>
                  <a:pt x="1310640" y="1584960"/>
                </a:cubicBezTo>
                <a:cubicBezTo>
                  <a:pt x="1437640" y="1470660"/>
                  <a:pt x="1513840" y="1391920"/>
                  <a:pt x="1661160" y="1127760"/>
                </a:cubicBezTo>
                <a:cubicBezTo>
                  <a:pt x="1808480" y="863600"/>
                  <a:pt x="2194560" y="0"/>
                  <a:pt x="2194560" y="0"/>
                </a:cubicBezTo>
                <a:lnTo>
                  <a:pt x="2194560" y="0"/>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56" name="Object 13"/>
          <p:cNvGraphicFramePr>
            <a:graphicFrameLocks noChangeAspect="1"/>
          </p:cNvGraphicFramePr>
          <p:nvPr/>
        </p:nvGraphicFramePr>
        <p:xfrm>
          <a:off x="8460432" y="3501008"/>
          <a:ext cx="446815" cy="268089"/>
        </p:xfrm>
        <a:graphic>
          <a:graphicData uri="http://schemas.openxmlformats.org/presentationml/2006/ole">
            <p:oleObj spid="_x0000_s76808" name="Equation" r:id="rId9" imgW="317160" imgH="164880" progId="Equation.DSMT4">
              <p:embed/>
            </p:oleObj>
          </a:graphicData>
        </a:graphic>
      </p:graphicFrame>
      <p:cxnSp>
        <p:nvCxnSpPr>
          <p:cNvPr id="57" name="直接连接符 56"/>
          <p:cNvCxnSpPr/>
          <p:nvPr/>
        </p:nvCxnSpPr>
        <p:spPr>
          <a:xfrm>
            <a:off x="7524328" y="3789040"/>
            <a:ext cx="1230394" cy="12577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8431088" y="4725144"/>
            <a:ext cx="29344" cy="124431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59" name="Object 12"/>
          <p:cNvGraphicFramePr>
            <a:graphicFrameLocks noChangeAspect="1"/>
          </p:cNvGraphicFramePr>
          <p:nvPr/>
        </p:nvGraphicFramePr>
        <p:xfrm>
          <a:off x="7710488" y="2997200"/>
          <a:ext cx="573087" cy="395288"/>
        </p:xfrm>
        <a:graphic>
          <a:graphicData uri="http://schemas.openxmlformats.org/presentationml/2006/ole">
            <p:oleObj spid="_x0000_s76809" name="Equation" r:id="rId10" imgW="330120" imgH="228600" progId="Equation.DSMT4">
              <p:embed/>
            </p:oleObj>
          </a:graphicData>
        </a:graphic>
      </p:graphicFrame>
      <p:graphicFrame>
        <p:nvGraphicFramePr>
          <p:cNvPr id="60" name="Object 13"/>
          <p:cNvGraphicFramePr>
            <a:graphicFrameLocks noChangeAspect="1"/>
          </p:cNvGraphicFramePr>
          <p:nvPr/>
        </p:nvGraphicFramePr>
        <p:xfrm>
          <a:off x="7250113" y="3644900"/>
          <a:ext cx="546100" cy="288925"/>
        </p:xfrm>
        <a:graphic>
          <a:graphicData uri="http://schemas.openxmlformats.org/presentationml/2006/ole">
            <p:oleObj spid="_x0000_s76810" name="Equation" r:id="rId11" imgW="457200" imgH="228600" progId="Equation.DSMT4">
              <p:embed/>
            </p:oleObj>
          </a:graphicData>
        </a:graphic>
      </p:graphicFrame>
      <p:cxnSp>
        <p:nvCxnSpPr>
          <p:cNvPr id="66" name="直接连接符 65"/>
          <p:cNvCxnSpPr/>
          <p:nvPr/>
        </p:nvCxnSpPr>
        <p:spPr>
          <a:xfrm flipH="1">
            <a:off x="6660232" y="5157192"/>
            <a:ext cx="1512168"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75801" name="Object 25"/>
          <p:cNvGraphicFramePr>
            <a:graphicFrameLocks noChangeAspect="1"/>
          </p:cNvGraphicFramePr>
          <p:nvPr/>
        </p:nvGraphicFramePr>
        <p:xfrm>
          <a:off x="6804248" y="3789040"/>
          <a:ext cx="576262" cy="287338"/>
        </p:xfrm>
        <a:graphic>
          <a:graphicData uri="http://schemas.openxmlformats.org/presentationml/2006/ole">
            <p:oleObj spid="_x0000_s76811" name="Equation" r:id="rId12" imgW="482400" imgH="228600" progId="Equation.DSMT4">
              <p:embed/>
            </p:oleObj>
          </a:graphicData>
        </a:graphic>
      </p:graphicFrame>
      <p:graphicFrame>
        <p:nvGraphicFramePr>
          <p:cNvPr id="75802" name="Object 26"/>
          <p:cNvGraphicFramePr>
            <a:graphicFrameLocks noChangeAspect="1"/>
          </p:cNvGraphicFramePr>
          <p:nvPr/>
        </p:nvGraphicFramePr>
        <p:xfrm>
          <a:off x="6372200" y="4941168"/>
          <a:ext cx="312737" cy="550863"/>
        </p:xfrm>
        <a:graphic>
          <a:graphicData uri="http://schemas.openxmlformats.org/presentationml/2006/ole">
            <p:oleObj spid="_x0000_s76812" name="Equation" r:id="rId13" imgW="152280" imgH="228600" progId="Equation.DSMT4">
              <p:embed/>
            </p:oleObj>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包括政府作用的两个市场均衡</a:t>
            </a:r>
            <a:endParaRPr lang="zh-CN" altLang="en-US" dirty="0"/>
          </a:p>
        </p:txBody>
      </p:sp>
      <p:sp>
        <p:nvSpPr>
          <p:cNvPr id="7" name="内容占位符 6"/>
          <p:cNvSpPr>
            <a:spLocks noGrp="1"/>
          </p:cNvSpPr>
          <p:nvPr>
            <p:ph idx="1"/>
          </p:nvPr>
        </p:nvSpPr>
        <p:spPr/>
        <p:txBody>
          <a:bodyPr/>
          <a:lstStyle/>
          <a:p>
            <a:r>
              <a:rPr lang="zh-CN" altLang="en-US" dirty="0" smtClean="0"/>
              <a:t>均衡收入和均衡利息率的变动：</a:t>
            </a:r>
            <a:endParaRPr lang="zh-CN" altLang="en-US" dirty="0"/>
          </a:p>
        </p:txBody>
      </p:sp>
      <p:sp>
        <p:nvSpPr>
          <p:cNvPr id="2" name="日期占位符 1"/>
          <p:cNvSpPr>
            <a:spLocks noGrp="1"/>
          </p:cNvSpPr>
          <p:nvPr>
            <p:ph type="dt" sz="half" idx="10"/>
          </p:nvPr>
        </p:nvSpPr>
        <p:spPr/>
        <p:txBody>
          <a:bodyPr/>
          <a:lstStyle/>
          <a:p>
            <a:fld id="{3152A3A6-57F7-4DCD-8E62-842EF76DE351}" type="datetime1">
              <a:rPr lang="zh-CN" altLang="en-US" smtClean="0"/>
              <a:pPr/>
              <a:t>2013-9-27</a:t>
            </a:fld>
            <a:endParaRPr lang="zh-CN" altLang="en-US"/>
          </a:p>
        </p:txBody>
      </p:sp>
      <p:sp>
        <p:nvSpPr>
          <p:cNvPr id="3" name="页脚占位符 2"/>
          <p:cNvSpPr>
            <a:spLocks noGrp="1"/>
          </p:cNvSpPr>
          <p:nvPr>
            <p:ph type="ftr" sz="quarter" idx="11"/>
          </p:nvPr>
        </p:nvSpPr>
        <p:spPr/>
        <p:txBody>
          <a:bodyPr/>
          <a:lstStyle/>
          <a:p>
            <a:r>
              <a:rPr lang="zh-CN" altLang="en-US" smtClean="0"/>
              <a:t>宏观经济学</a:t>
            </a:r>
            <a:endParaRPr lang="zh-CN" altLang="en-US"/>
          </a:p>
        </p:txBody>
      </p:sp>
      <p:sp>
        <p:nvSpPr>
          <p:cNvPr id="4" name="灯片编号占位符 3"/>
          <p:cNvSpPr>
            <a:spLocks noGrp="1"/>
          </p:cNvSpPr>
          <p:nvPr>
            <p:ph type="sldNum" sz="quarter" idx="12"/>
          </p:nvPr>
        </p:nvSpPr>
        <p:spPr/>
        <p:txBody>
          <a:bodyPr/>
          <a:lstStyle/>
          <a:p>
            <a:fld id="{5CD88A88-FF05-438A-9010-98B919A5FF12}" type="slidenum">
              <a:rPr lang="zh-CN" altLang="en-US" smtClean="0"/>
              <a:pPr/>
              <a:t>51</a:t>
            </a:fld>
            <a:endParaRPr lang="zh-CN" altLang="en-US"/>
          </a:p>
        </p:txBody>
      </p:sp>
      <p:graphicFrame>
        <p:nvGraphicFramePr>
          <p:cNvPr id="75778" name="内容占位符 6"/>
          <p:cNvGraphicFramePr>
            <a:graphicFrameLocks noChangeAspect="1"/>
          </p:cNvGraphicFramePr>
          <p:nvPr/>
        </p:nvGraphicFramePr>
        <p:xfrm>
          <a:off x="323529" y="1327723"/>
          <a:ext cx="5760639" cy="5053605"/>
        </p:xfrm>
        <a:graphic>
          <a:graphicData uri="http://schemas.openxmlformats.org/presentationml/2006/ole">
            <p:oleObj spid="_x0000_s77826" name="Equation" r:id="rId3" imgW="2946240" imgH="3644640" progId="Equation.DSMT4">
              <p:embed/>
            </p:oleObj>
          </a:graphicData>
        </a:graphic>
      </p:graphicFrame>
      <p:cxnSp>
        <p:nvCxnSpPr>
          <p:cNvPr id="38" name="直接箭头连接符 37"/>
          <p:cNvCxnSpPr/>
          <p:nvPr/>
        </p:nvCxnSpPr>
        <p:spPr>
          <a:xfrm flipV="1">
            <a:off x="6660232" y="6021288"/>
            <a:ext cx="2304256" cy="252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372200" y="5949280"/>
            <a:ext cx="504056" cy="461665"/>
          </a:xfrm>
          <a:prstGeom prst="rect">
            <a:avLst/>
          </a:prstGeom>
          <a:noFill/>
        </p:spPr>
        <p:txBody>
          <a:bodyPr wrap="square" rtlCol="0">
            <a:spAutoFit/>
          </a:bodyPr>
          <a:lstStyle/>
          <a:p>
            <a:r>
              <a:rPr lang="en-US" altLang="zh-CN" sz="2400" b="1" dirty="0" smtClean="0"/>
              <a:t>0</a:t>
            </a:r>
            <a:endParaRPr lang="zh-CN" altLang="en-US" sz="2400" b="1" dirty="0"/>
          </a:p>
        </p:txBody>
      </p:sp>
      <p:sp>
        <p:nvSpPr>
          <p:cNvPr id="41" name="TextBox 40"/>
          <p:cNvSpPr txBox="1"/>
          <p:nvPr/>
        </p:nvSpPr>
        <p:spPr>
          <a:xfrm>
            <a:off x="8748464" y="5919663"/>
            <a:ext cx="504056" cy="461665"/>
          </a:xfrm>
          <a:prstGeom prst="rect">
            <a:avLst/>
          </a:prstGeom>
          <a:noFill/>
        </p:spPr>
        <p:txBody>
          <a:bodyPr wrap="square" rtlCol="0">
            <a:spAutoFit/>
          </a:bodyPr>
          <a:lstStyle/>
          <a:p>
            <a:r>
              <a:rPr lang="en-US" altLang="zh-CN" sz="2400" b="1" dirty="0" smtClean="0"/>
              <a:t>y</a:t>
            </a:r>
            <a:endParaRPr lang="zh-CN" altLang="en-US" sz="2400" b="1" dirty="0"/>
          </a:p>
        </p:txBody>
      </p:sp>
      <p:cxnSp>
        <p:nvCxnSpPr>
          <p:cNvPr id="42" name="直接箭头连接符 41"/>
          <p:cNvCxnSpPr/>
          <p:nvPr/>
        </p:nvCxnSpPr>
        <p:spPr>
          <a:xfrm flipH="1" flipV="1">
            <a:off x="6651848" y="3310186"/>
            <a:ext cx="8384" cy="27446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516216" y="2996952"/>
            <a:ext cx="504056" cy="461665"/>
          </a:xfrm>
          <a:prstGeom prst="rect">
            <a:avLst/>
          </a:prstGeom>
          <a:noFill/>
        </p:spPr>
        <p:txBody>
          <a:bodyPr wrap="square" rtlCol="0">
            <a:spAutoFit/>
          </a:bodyPr>
          <a:lstStyle/>
          <a:p>
            <a:r>
              <a:rPr lang="en-US" altLang="zh-CN" sz="2400" b="1" dirty="0" smtClean="0"/>
              <a:t>r</a:t>
            </a:r>
            <a:endParaRPr lang="zh-CN" altLang="en-US" sz="2400" b="1" dirty="0"/>
          </a:p>
        </p:txBody>
      </p:sp>
      <p:graphicFrame>
        <p:nvGraphicFramePr>
          <p:cNvPr id="44" name="Object 17"/>
          <p:cNvGraphicFramePr>
            <a:graphicFrameLocks noChangeAspect="1"/>
          </p:cNvGraphicFramePr>
          <p:nvPr/>
        </p:nvGraphicFramePr>
        <p:xfrm>
          <a:off x="6372200" y="4509120"/>
          <a:ext cx="288032" cy="550896"/>
        </p:xfrm>
        <a:graphic>
          <a:graphicData uri="http://schemas.openxmlformats.org/presentationml/2006/ole">
            <p:oleObj spid="_x0000_s77827" name="Equation" r:id="rId4" imgW="139680" imgH="228600" progId="Equation.DSMT4">
              <p:embed/>
            </p:oleObj>
          </a:graphicData>
        </a:graphic>
      </p:graphicFrame>
      <p:graphicFrame>
        <p:nvGraphicFramePr>
          <p:cNvPr id="45" name="Object 20"/>
          <p:cNvGraphicFramePr>
            <a:graphicFrameLocks noChangeAspect="1"/>
          </p:cNvGraphicFramePr>
          <p:nvPr/>
        </p:nvGraphicFramePr>
        <p:xfrm>
          <a:off x="8244408" y="4941168"/>
          <a:ext cx="279400" cy="415925"/>
        </p:xfrm>
        <a:graphic>
          <a:graphicData uri="http://schemas.openxmlformats.org/presentationml/2006/ole">
            <p:oleObj spid="_x0000_s77828" name="Equation" r:id="rId5" imgW="177480" imgH="228600" progId="Equation.DSMT4">
              <p:embed/>
            </p:oleObj>
          </a:graphicData>
        </a:graphic>
      </p:graphicFrame>
      <p:graphicFrame>
        <p:nvGraphicFramePr>
          <p:cNvPr id="48" name="Object 15"/>
          <p:cNvGraphicFramePr>
            <a:graphicFrameLocks noChangeAspect="1"/>
          </p:cNvGraphicFramePr>
          <p:nvPr/>
        </p:nvGraphicFramePr>
        <p:xfrm>
          <a:off x="7740352" y="5877272"/>
          <a:ext cx="314325" cy="550862"/>
        </p:xfrm>
        <a:graphic>
          <a:graphicData uri="http://schemas.openxmlformats.org/presentationml/2006/ole">
            <p:oleObj spid="_x0000_s77829" name="Equation" r:id="rId6" imgW="152280" imgH="228600" progId="Equation.DSMT4">
              <p:embed/>
            </p:oleObj>
          </a:graphicData>
        </a:graphic>
      </p:graphicFrame>
      <p:graphicFrame>
        <p:nvGraphicFramePr>
          <p:cNvPr id="49" name="Object 17"/>
          <p:cNvGraphicFramePr>
            <a:graphicFrameLocks noChangeAspect="1"/>
          </p:cNvGraphicFramePr>
          <p:nvPr/>
        </p:nvGraphicFramePr>
        <p:xfrm>
          <a:off x="8028384" y="5949280"/>
          <a:ext cx="366712" cy="550863"/>
        </p:xfrm>
        <a:graphic>
          <a:graphicData uri="http://schemas.openxmlformats.org/presentationml/2006/ole">
            <p:oleObj spid="_x0000_s77830" name="Equation" r:id="rId7" imgW="177480" imgH="228600" progId="Equation.DSMT4">
              <p:embed/>
            </p:oleObj>
          </a:graphicData>
        </a:graphic>
      </p:graphicFrame>
      <p:graphicFrame>
        <p:nvGraphicFramePr>
          <p:cNvPr id="50" name="Object 18"/>
          <p:cNvGraphicFramePr>
            <a:graphicFrameLocks noChangeAspect="1"/>
          </p:cNvGraphicFramePr>
          <p:nvPr/>
        </p:nvGraphicFramePr>
        <p:xfrm>
          <a:off x="7668344" y="4437112"/>
          <a:ext cx="258763" cy="415925"/>
        </p:xfrm>
        <a:graphic>
          <a:graphicData uri="http://schemas.openxmlformats.org/presentationml/2006/ole">
            <p:oleObj spid="_x0000_s77831" name="Equation" r:id="rId8" imgW="164880" imgH="228600" progId="Equation.DSMT4">
              <p:embed/>
            </p:oleObj>
          </a:graphicData>
        </a:graphic>
      </p:graphicFrame>
      <p:cxnSp>
        <p:nvCxnSpPr>
          <p:cNvPr id="51" name="直接连接符 50"/>
          <p:cNvCxnSpPr/>
          <p:nvPr/>
        </p:nvCxnSpPr>
        <p:spPr>
          <a:xfrm flipH="1">
            <a:off x="8152370" y="5157192"/>
            <a:ext cx="20030" cy="8435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30" idx="4"/>
          </p:cNvCxnSpPr>
          <p:nvPr/>
        </p:nvCxnSpPr>
        <p:spPr>
          <a:xfrm flipH="1">
            <a:off x="6660232" y="4862800"/>
            <a:ext cx="1225111" cy="636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092280" y="4005064"/>
            <a:ext cx="1446418" cy="153737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5" name="任意多边形 54"/>
          <p:cNvSpPr/>
          <p:nvPr/>
        </p:nvSpPr>
        <p:spPr>
          <a:xfrm>
            <a:off x="6660232" y="3746426"/>
            <a:ext cx="2194560" cy="1854200"/>
          </a:xfrm>
          <a:custGeom>
            <a:avLst/>
            <a:gdLst>
              <a:gd name="connsiteX0" fmla="*/ 0 w 2194560"/>
              <a:gd name="connsiteY0" fmla="*/ 1813560 h 1854200"/>
              <a:gd name="connsiteX1" fmla="*/ 777240 w 2194560"/>
              <a:gd name="connsiteY1" fmla="*/ 1828800 h 1854200"/>
              <a:gd name="connsiteX2" fmla="*/ 899160 w 2194560"/>
              <a:gd name="connsiteY2" fmla="*/ 1813560 h 1854200"/>
              <a:gd name="connsiteX3" fmla="*/ 1310640 w 2194560"/>
              <a:gd name="connsiteY3" fmla="*/ 1584960 h 1854200"/>
              <a:gd name="connsiteX4" fmla="*/ 1661160 w 2194560"/>
              <a:gd name="connsiteY4" fmla="*/ 1127760 h 1854200"/>
              <a:gd name="connsiteX5" fmla="*/ 2194560 w 2194560"/>
              <a:gd name="connsiteY5" fmla="*/ 0 h 1854200"/>
              <a:gd name="connsiteX6" fmla="*/ 2194560 w 2194560"/>
              <a:gd name="connsiteY6" fmla="*/ 0 h 185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560" h="1854200">
                <a:moveTo>
                  <a:pt x="0" y="1813560"/>
                </a:moveTo>
                <a:lnTo>
                  <a:pt x="777240" y="1828800"/>
                </a:lnTo>
                <a:cubicBezTo>
                  <a:pt x="927100" y="1828800"/>
                  <a:pt x="810260" y="1854200"/>
                  <a:pt x="899160" y="1813560"/>
                </a:cubicBezTo>
                <a:cubicBezTo>
                  <a:pt x="988060" y="1772920"/>
                  <a:pt x="1183640" y="1699260"/>
                  <a:pt x="1310640" y="1584960"/>
                </a:cubicBezTo>
                <a:cubicBezTo>
                  <a:pt x="1437640" y="1470660"/>
                  <a:pt x="1513840" y="1391920"/>
                  <a:pt x="1661160" y="1127760"/>
                </a:cubicBezTo>
                <a:cubicBezTo>
                  <a:pt x="1808480" y="863600"/>
                  <a:pt x="2194560" y="0"/>
                  <a:pt x="2194560" y="0"/>
                </a:cubicBezTo>
                <a:lnTo>
                  <a:pt x="2194560" y="0"/>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56" name="Object 13"/>
          <p:cNvGraphicFramePr>
            <a:graphicFrameLocks noChangeAspect="1"/>
          </p:cNvGraphicFramePr>
          <p:nvPr/>
        </p:nvGraphicFramePr>
        <p:xfrm>
          <a:off x="7380312" y="3645024"/>
          <a:ext cx="823342" cy="341599"/>
        </p:xfrm>
        <a:graphic>
          <a:graphicData uri="http://schemas.openxmlformats.org/presentationml/2006/ole">
            <p:oleObj spid="_x0000_s77832" name="Equation" r:id="rId9" imgW="634680" imgH="228600" progId="Equation.DSMT4">
              <p:embed/>
            </p:oleObj>
          </a:graphicData>
        </a:graphic>
      </p:graphicFrame>
      <p:cxnSp>
        <p:nvCxnSpPr>
          <p:cNvPr id="58" name="直接连接符 57"/>
          <p:cNvCxnSpPr/>
          <p:nvPr/>
        </p:nvCxnSpPr>
        <p:spPr>
          <a:xfrm>
            <a:off x="7884368" y="4869160"/>
            <a:ext cx="0" cy="110029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59" name="Object 12"/>
          <p:cNvGraphicFramePr>
            <a:graphicFrameLocks noChangeAspect="1"/>
          </p:cNvGraphicFramePr>
          <p:nvPr/>
        </p:nvGraphicFramePr>
        <p:xfrm>
          <a:off x="7956376" y="3212976"/>
          <a:ext cx="661987" cy="395288"/>
        </p:xfrm>
        <a:graphic>
          <a:graphicData uri="http://schemas.openxmlformats.org/presentationml/2006/ole">
            <p:oleObj spid="_x0000_s77833" name="Equation" r:id="rId10" imgW="380880" imgH="228600" progId="Equation.DSMT4">
              <p:embed/>
            </p:oleObj>
          </a:graphicData>
        </a:graphic>
      </p:graphicFrame>
      <p:cxnSp>
        <p:nvCxnSpPr>
          <p:cNvPr id="66" name="直接连接符 65"/>
          <p:cNvCxnSpPr/>
          <p:nvPr/>
        </p:nvCxnSpPr>
        <p:spPr>
          <a:xfrm flipH="1">
            <a:off x="6660232" y="5157192"/>
            <a:ext cx="1512168"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75801" name="Object 25"/>
          <p:cNvGraphicFramePr>
            <a:graphicFrameLocks noChangeAspect="1"/>
          </p:cNvGraphicFramePr>
          <p:nvPr/>
        </p:nvGraphicFramePr>
        <p:xfrm>
          <a:off x="6804248" y="3861048"/>
          <a:ext cx="227013" cy="207963"/>
        </p:xfrm>
        <a:graphic>
          <a:graphicData uri="http://schemas.openxmlformats.org/presentationml/2006/ole">
            <p:oleObj spid="_x0000_s77835" name="Equation" r:id="rId11" imgW="190440" imgH="164880" progId="Equation.DSMT4">
              <p:embed/>
            </p:oleObj>
          </a:graphicData>
        </a:graphic>
      </p:graphicFrame>
      <p:graphicFrame>
        <p:nvGraphicFramePr>
          <p:cNvPr id="75802" name="Object 26"/>
          <p:cNvGraphicFramePr>
            <a:graphicFrameLocks noChangeAspect="1"/>
          </p:cNvGraphicFramePr>
          <p:nvPr/>
        </p:nvGraphicFramePr>
        <p:xfrm>
          <a:off x="6372200" y="4941168"/>
          <a:ext cx="312737" cy="550863"/>
        </p:xfrm>
        <a:graphic>
          <a:graphicData uri="http://schemas.openxmlformats.org/presentationml/2006/ole">
            <p:oleObj spid="_x0000_s77836" name="Equation" r:id="rId12" imgW="152280" imgH="228600" progId="Equation.DSMT4">
              <p:embed/>
            </p:oleObj>
          </a:graphicData>
        </a:graphic>
      </p:graphicFrame>
      <p:sp>
        <p:nvSpPr>
          <p:cNvPr id="30" name="任意多边形 29"/>
          <p:cNvSpPr/>
          <p:nvPr/>
        </p:nvSpPr>
        <p:spPr>
          <a:xfrm>
            <a:off x="6660232" y="3735040"/>
            <a:ext cx="1618496" cy="1854200"/>
          </a:xfrm>
          <a:custGeom>
            <a:avLst/>
            <a:gdLst>
              <a:gd name="connsiteX0" fmla="*/ 0 w 2194560"/>
              <a:gd name="connsiteY0" fmla="*/ 1813560 h 1854200"/>
              <a:gd name="connsiteX1" fmla="*/ 777240 w 2194560"/>
              <a:gd name="connsiteY1" fmla="*/ 1828800 h 1854200"/>
              <a:gd name="connsiteX2" fmla="*/ 899160 w 2194560"/>
              <a:gd name="connsiteY2" fmla="*/ 1813560 h 1854200"/>
              <a:gd name="connsiteX3" fmla="*/ 1310640 w 2194560"/>
              <a:gd name="connsiteY3" fmla="*/ 1584960 h 1854200"/>
              <a:gd name="connsiteX4" fmla="*/ 1661160 w 2194560"/>
              <a:gd name="connsiteY4" fmla="*/ 1127760 h 1854200"/>
              <a:gd name="connsiteX5" fmla="*/ 2194560 w 2194560"/>
              <a:gd name="connsiteY5" fmla="*/ 0 h 1854200"/>
              <a:gd name="connsiteX6" fmla="*/ 2194560 w 2194560"/>
              <a:gd name="connsiteY6" fmla="*/ 0 h 185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560" h="1854200">
                <a:moveTo>
                  <a:pt x="0" y="1813560"/>
                </a:moveTo>
                <a:lnTo>
                  <a:pt x="777240" y="1828800"/>
                </a:lnTo>
                <a:cubicBezTo>
                  <a:pt x="927100" y="1828800"/>
                  <a:pt x="810260" y="1854200"/>
                  <a:pt x="899160" y="1813560"/>
                </a:cubicBezTo>
                <a:cubicBezTo>
                  <a:pt x="988060" y="1772920"/>
                  <a:pt x="1183640" y="1699260"/>
                  <a:pt x="1310640" y="1584960"/>
                </a:cubicBezTo>
                <a:cubicBezTo>
                  <a:pt x="1437640" y="1470660"/>
                  <a:pt x="1513840" y="1391920"/>
                  <a:pt x="1661160" y="1127760"/>
                </a:cubicBezTo>
                <a:cubicBezTo>
                  <a:pt x="1808480" y="863600"/>
                  <a:pt x="2194560" y="0"/>
                  <a:pt x="2194560" y="0"/>
                </a:cubicBezTo>
                <a:lnTo>
                  <a:pt x="2194560" y="0"/>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77837" name="Object 13"/>
          <p:cNvGraphicFramePr>
            <a:graphicFrameLocks noChangeAspect="1"/>
          </p:cNvGraphicFramePr>
          <p:nvPr/>
        </p:nvGraphicFramePr>
        <p:xfrm>
          <a:off x="8270875" y="3717032"/>
          <a:ext cx="873125" cy="341313"/>
        </p:xfrm>
        <a:graphic>
          <a:graphicData uri="http://schemas.openxmlformats.org/presentationml/2006/ole">
            <p:oleObj spid="_x0000_s77837" name="Equation" r:id="rId13" imgW="672840" imgH="228600" progId="Equation.DSMT4">
              <p:embed/>
            </p:oleObj>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0" y="0"/>
            <a:ext cx="9144000" cy="404664"/>
          </a:xfrm>
        </p:spPr>
        <p:txBody>
          <a:bodyPr>
            <a:normAutofit fontScale="90000"/>
          </a:bodyPr>
          <a:lstStyle/>
          <a:p>
            <a:r>
              <a:rPr lang="zh-CN" altLang="en-US" dirty="0" smtClean="0"/>
              <a:t>包括政府作用的两个市场均衡</a:t>
            </a:r>
            <a:endParaRPr lang="zh-CN" altLang="en-US" dirty="0"/>
          </a:p>
        </p:txBody>
      </p:sp>
      <p:sp>
        <p:nvSpPr>
          <p:cNvPr id="7" name="内容占位符 6"/>
          <p:cNvSpPr>
            <a:spLocks noGrp="1"/>
          </p:cNvSpPr>
          <p:nvPr>
            <p:ph idx="1"/>
          </p:nvPr>
        </p:nvSpPr>
        <p:spPr>
          <a:xfrm>
            <a:off x="0" y="476672"/>
            <a:ext cx="9144000" cy="5832648"/>
          </a:xfrm>
        </p:spPr>
        <p:txBody>
          <a:bodyPr/>
          <a:lstStyle/>
          <a:p>
            <a:r>
              <a:rPr lang="zh-CN" altLang="en-US" dirty="0" smtClean="0"/>
              <a:t>均衡收入和均衡利息率的变动：</a:t>
            </a:r>
            <a:endParaRPr lang="zh-CN" altLang="en-US" dirty="0"/>
          </a:p>
        </p:txBody>
      </p:sp>
      <p:sp>
        <p:nvSpPr>
          <p:cNvPr id="2" name="日期占位符 1"/>
          <p:cNvSpPr>
            <a:spLocks noGrp="1"/>
          </p:cNvSpPr>
          <p:nvPr>
            <p:ph type="dt" sz="half" idx="10"/>
          </p:nvPr>
        </p:nvSpPr>
        <p:spPr/>
        <p:txBody>
          <a:bodyPr/>
          <a:lstStyle/>
          <a:p>
            <a:fld id="{3152A3A6-57F7-4DCD-8E62-842EF76DE351}" type="datetime1">
              <a:rPr lang="zh-CN" altLang="en-US" smtClean="0"/>
              <a:pPr/>
              <a:t>2013-9-27</a:t>
            </a:fld>
            <a:endParaRPr lang="zh-CN" altLang="en-US"/>
          </a:p>
        </p:txBody>
      </p:sp>
      <p:sp>
        <p:nvSpPr>
          <p:cNvPr id="3" name="页脚占位符 2"/>
          <p:cNvSpPr>
            <a:spLocks noGrp="1"/>
          </p:cNvSpPr>
          <p:nvPr>
            <p:ph type="ftr" sz="quarter" idx="11"/>
          </p:nvPr>
        </p:nvSpPr>
        <p:spPr/>
        <p:txBody>
          <a:bodyPr/>
          <a:lstStyle/>
          <a:p>
            <a:r>
              <a:rPr lang="zh-CN" altLang="en-US" smtClean="0"/>
              <a:t>宏观经济学</a:t>
            </a:r>
            <a:endParaRPr lang="zh-CN" altLang="en-US"/>
          </a:p>
        </p:txBody>
      </p:sp>
      <p:sp>
        <p:nvSpPr>
          <p:cNvPr id="4" name="灯片编号占位符 3"/>
          <p:cNvSpPr>
            <a:spLocks noGrp="1"/>
          </p:cNvSpPr>
          <p:nvPr>
            <p:ph type="sldNum" sz="quarter" idx="12"/>
          </p:nvPr>
        </p:nvSpPr>
        <p:spPr/>
        <p:txBody>
          <a:bodyPr/>
          <a:lstStyle/>
          <a:p>
            <a:fld id="{5CD88A88-FF05-438A-9010-98B919A5FF12}" type="slidenum">
              <a:rPr lang="zh-CN" altLang="en-US" smtClean="0"/>
              <a:pPr/>
              <a:t>52</a:t>
            </a:fld>
            <a:endParaRPr lang="zh-CN" altLang="en-US"/>
          </a:p>
        </p:txBody>
      </p:sp>
      <p:graphicFrame>
        <p:nvGraphicFramePr>
          <p:cNvPr id="75778" name="内容占位符 6"/>
          <p:cNvGraphicFramePr>
            <a:graphicFrameLocks noChangeAspect="1"/>
          </p:cNvGraphicFramePr>
          <p:nvPr/>
        </p:nvGraphicFramePr>
        <p:xfrm>
          <a:off x="179512" y="980728"/>
          <a:ext cx="5487988" cy="5530850"/>
        </p:xfrm>
        <a:graphic>
          <a:graphicData uri="http://schemas.openxmlformats.org/presentationml/2006/ole">
            <p:oleObj spid="_x0000_s78850" name="Equation" r:id="rId3" imgW="2806560" imgH="3987720" progId="Equation.DSMT4">
              <p:embed/>
            </p:oleObj>
          </a:graphicData>
        </a:graphic>
      </p:graphicFrame>
      <p:cxnSp>
        <p:nvCxnSpPr>
          <p:cNvPr id="38" name="直接箭头连接符 37"/>
          <p:cNvCxnSpPr/>
          <p:nvPr/>
        </p:nvCxnSpPr>
        <p:spPr>
          <a:xfrm flipV="1">
            <a:off x="6660232" y="6021288"/>
            <a:ext cx="2304256" cy="252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372200" y="5949280"/>
            <a:ext cx="504056" cy="461665"/>
          </a:xfrm>
          <a:prstGeom prst="rect">
            <a:avLst/>
          </a:prstGeom>
          <a:noFill/>
        </p:spPr>
        <p:txBody>
          <a:bodyPr wrap="square" rtlCol="0">
            <a:spAutoFit/>
          </a:bodyPr>
          <a:lstStyle/>
          <a:p>
            <a:r>
              <a:rPr lang="en-US" altLang="zh-CN" sz="2400" b="1" dirty="0" smtClean="0"/>
              <a:t>0</a:t>
            </a:r>
            <a:endParaRPr lang="zh-CN" altLang="en-US" sz="2400" b="1" dirty="0"/>
          </a:p>
        </p:txBody>
      </p:sp>
      <p:sp>
        <p:nvSpPr>
          <p:cNvPr id="41" name="TextBox 40"/>
          <p:cNvSpPr txBox="1"/>
          <p:nvPr/>
        </p:nvSpPr>
        <p:spPr>
          <a:xfrm>
            <a:off x="8748464" y="5919663"/>
            <a:ext cx="504056" cy="461665"/>
          </a:xfrm>
          <a:prstGeom prst="rect">
            <a:avLst/>
          </a:prstGeom>
          <a:noFill/>
        </p:spPr>
        <p:txBody>
          <a:bodyPr wrap="square" rtlCol="0">
            <a:spAutoFit/>
          </a:bodyPr>
          <a:lstStyle/>
          <a:p>
            <a:r>
              <a:rPr lang="en-US" altLang="zh-CN" sz="2400" b="1" dirty="0" smtClean="0"/>
              <a:t>y</a:t>
            </a:r>
            <a:endParaRPr lang="zh-CN" altLang="en-US" sz="2400" b="1" dirty="0"/>
          </a:p>
        </p:txBody>
      </p:sp>
      <p:cxnSp>
        <p:nvCxnSpPr>
          <p:cNvPr id="42" name="直接箭头连接符 41"/>
          <p:cNvCxnSpPr/>
          <p:nvPr/>
        </p:nvCxnSpPr>
        <p:spPr>
          <a:xfrm flipH="1" flipV="1">
            <a:off x="6651848" y="3310186"/>
            <a:ext cx="8384" cy="27446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516216" y="2996952"/>
            <a:ext cx="504056" cy="461665"/>
          </a:xfrm>
          <a:prstGeom prst="rect">
            <a:avLst/>
          </a:prstGeom>
          <a:noFill/>
        </p:spPr>
        <p:txBody>
          <a:bodyPr wrap="square" rtlCol="0">
            <a:spAutoFit/>
          </a:bodyPr>
          <a:lstStyle/>
          <a:p>
            <a:r>
              <a:rPr lang="en-US" altLang="zh-CN" sz="2400" b="1" dirty="0" smtClean="0"/>
              <a:t>r</a:t>
            </a:r>
            <a:endParaRPr lang="zh-CN" altLang="en-US" sz="2400" b="1" dirty="0"/>
          </a:p>
        </p:txBody>
      </p:sp>
      <p:graphicFrame>
        <p:nvGraphicFramePr>
          <p:cNvPr id="44" name="Object 17"/>
          <p:cNvGraphicFramePr>
            <a:graphicFrameLocks noChangeAspect="1"/>
          </p:cNvGraphicFramePr>
          <p:nvPr/>
        </p:nvGraphicFramePr>
        <p:xfrm>
          <a:off x="6372200" y="4509120"/>
          <a:ext cx="288032" cy="550896"/>
        </p:xfrm>
        <a:graphic>
          <a:graphicData uri="http://schemas.openxmlformats.org/presentationml/2006/ole">
            <p:oleObj spid="_x0000_s78851" name="Equation" r:id="rId4" imgW="139680" imgH="228600" progId="Equation.DSMT4">
              <p:embed/>
            </p:oleObj>
          </a:graphicData>
        </a:graphic>
      </p:graphicFrame>
      <p:graphicFrame>
        <p:nvGraphicFramePr>
          <p:cNvPr id="45" name="Object 20"/>
          <p:cNvGraphicFramePr>
            <a:graphicFrameLocks noChangeAspect="1"/>
          </p:cNvGraphicFramePr>
          <p:nvPr/>
        </p:nvGraphicFramePr>
        <p:xfrm>
          <a:off x="8460432" y="4653136"/>
          <a:ext cx="279400" cy="415925"/>
        </p:xfrm>
        <a:graphic>
          <a:graphicData uri="http://schemas.openxmlformats.org/presentationml/2006/ole">
            <p:oleObj spid="_x0000_s78852" name="Equation" r:id="rId5" imgW="177480" imgH="228600" progId="Equation.DSMT4">
              <p:embed/>
            </p:oleObj>
          </a:graphicData>
        </a:graphic>
      </p:graphicFrame>
      <p:graphicFrame>
        <p:nvGraphicFramePr>
          <p:cNvPr id="48" name="Object 15"/>
          <p:cNvGraphicFramePr>
            <a:graphicFrameLocks noChangeAspect="1"/>
          </p:cNvGraphicFramePr>
          <p:nvPr/>
        </p:nvGraphicFramePr>
        <p:xfrm>
          <a:off x="7740352" y="5877272"/>
          <a:ext cx="314325" cy="550862"/>
        </p:xfrm>
        <a:graphic>
          <a:graphicData uri="http://schemas.openxmlformats.org/presentationml/2006/ole">
            <p:oleObj spid="_x0000_s78853" name="Equation" r:id="rId6" imgW="152280" imgH="228600" progId="Equation.DSMT4">
              <p:embed/>
            </p:oleObj>
          </a:graphicData>
        </a:graphic>
      </p:graphicFrame>
      <p:graphicFrame>
        <p:nvGraphicFramePr>
          <p:cNvPr id="49" name="Object 17"/>
          <p:cNvGraphicFramePr>
            <a:graphicFrameLocks noChangeAspect="1"/>
          </p:cNvGraphicFramePr>
          <p:nvPr/>
        </p:nvGraphicFramePr>
        <p:xfrm>
          <a:off x="8172400" y="5949280"/>
          <a:ext cx="366712" cy="550863"/>
        </p:xfrm>
        <a:graphic>
          <a:graphicData uri="http://schemas.openxmlformats.org/presentationml/2006/ole">
            <p:oleObj spid="_x0000_s78854" name="Equation" r:id="rId7" imgW="177480" imgH="228600" progId="Equation.DSMT4">
              <p:embed/>
            </p:oleObj>
          </a:graphicData>
        </a:graphic>
      </p:graphicFrame>
      <p:graphicFrame>
        <p:nvGraphicFramePr>
          <p:cNvPr id="50" name="Object 18"/>
          <p:cNvGraphicFramePr>
            <a:graphicFrameLocks noChangeAspect="1"/>
          </p:cNvGraphicFramePr>
          <p:nvPr/>
        </p:nvGraphicFramePr>
        <p:xfrm>
          <a:off x="7668344" y="4437112"/>
          <a:ext cx="258763" cy="415925"/>
        </p:xfrm>
        <a:graphic>
          <a:graphicData uri="http://schemas.openxmlformats.org/presentationml/2006/ole">
            <p:oleObj spid="_x0000_s78855" name="Equation" r:id="rId8" imgW="164880" imgH="228600" progId="Equation.DSMT4">
              <p:embed/>
            </p:oleObj>
          </a:graphicData>
        </a:graphic>
      </p:graphicFrame>
      <p:cxnSp>
        <p:nvCxnSpPr>
          <p:cNvPr id="51" name="直接连接符 50"/>
          <p:cNvCxnSpPr/>
          <p:nvPr/>
        </p:nvCxnSpPr>
        <p:spPr>
          <a:xfrm flipH="1">
            <a:off x="8316416" y="4869160"/>
            <a:ext cx="20030" cy="113161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5" idx="4"/>
          </p:cNvCxnSpPr>
          <p:nvPr/>
        </p:nvCxnSpPr>
        <p:spPr>
          <a:xfrm flipH="1" flipV="1">
            <a:off x="6660233" y="4869160"/>
            <a:ext cx="1661159" cy="502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092280" y="4005064"/>
            <a:ext cx="1446418" cy="153737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5" name="任意多边形 54"/>
          <p:cNvSpPr/>
          <p:nvPr/>
        </p:nvSpPr>
        <p:spPr>
          <a:xfrm>
            <a:off x="6660232" y="3746426"/>
            <a:ext cx="2194560" cy="1854200"/>
          </a:xfrm>
          <a:custGeom>
            <a:avLst/>
            <a:gdLst>
              <a:gd name="connsiteX0" fmla="*/ 0 w 2194560"/>
              <a:gd name="connsiteY0" fmla="*/ 1813560 h 1854200"/>
              <a:gd name="connsiteX1" fmla="*/ 777240 w 2194560"/>
              <a:gd name="connsiteY1" fmla="*/ 1828800 h 1854200"/>
              <a:gd name="connsiteX2" fmla="*/ 899160 w 2194560"/>
              <a:gd name="connsiteY2" fmla="*/ 1813560 h 1854200"/>
              <a:gd name="connsiteX3" fmla="*/ 1310640 w 2194560"/>
              <a:gd name="connsiteY3" fmla="*/ 1584960 h 1854200"/>
              <a:gd name="connsiteX4" fmla="*/ 1661160 w 2194560"/>
              <a:gd name="connsiteY4" fmla="*/ 1127760 h 1854200"/>
              <a:gd name="connsiteX5" fmla="*/ 2194560 w 2194560"/>
              <a:gd name="connsiteY5" fmla="*/ 0 h 1854200"/>
              <a:gd name="connsiteX6" fmla="*/ 2194560 w 2194560"/>
              <a:gd name="connsiteY6" fmla="*/ 0 h 185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560" h="1854200">
                <a:moveTo>
                  <a:pt x="0" y="1813560"/>
                </a:moveTo>
                <a:lnTo>
                  <a:pt x="777240" y="1828800"/>
                </a:lnTo>
                <a:cubicBezTo>
                  <a:pt x="927100" y="1828800"/>
                  <a:pt x="810260" y="1854200"/>
                  <a:pt x="899160" y="1813560"/>
                </a:cubicBezTo>
                <a:cubicBezTo>
                  <a:pt x="988060" y="1772920"/>
                  <a:pt x="1183640" y="1699260"/>
                  <a:pt x="1310640" y="1584960"/>
                </a:cubicBezTo>
                <a:cubicBezTo>
                  <a:pt x="1437640" y="1470660"/>
                  <a:pt x="1513840" y="1391920"/>
                  <a:pt x="1661160" y="1127760"/>
                </a:cubicBezTo>
                <a:cubicBezTo>
                  <a:pt x="1808480" y="863600"/>
                  <a:pt x="2194560" y="0"/>
                  <a:pt x="2194560" y="0"/>
                </a:cubicBezTo>
                <a:lnTo>
                  <a:pt x="2194560" y="0"/>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56" name="Object 13"/>
          <p:cNvGraphicFramePr>
            <a:graphicFrameLocks noChangeAspect="1"/>
          </p:cNvGraphicFramePr>
          <p:nvPr/>
        </p:nvGraphicFramePr>
        <p:xfrm>
          <a:off x="7380312" y="3645024"/>
          <a:ext cx="823342" cy="341599"/>
        </p:xfrm>
        <a:graphic>
          <a:graphicData uri="http://schemas.openxmlformats.org/presentationml/2006/ole">
            <p:oleObj spid="_x0000_s78856" name="Equation" r:id="rId9" imgW="634680" imgH="228600" progId="Equation.DSMT4">
              <p:embed/>
            </p:oleObj>
          </a:graphicData>
        </a:graphic>
      </p:graphicFrame>
      <p:cxnSp>
        <p:nvCxnSpPr>
          <p:cNvPr id="58" name="直接连接符 57"/>
          <p:cNvCxnSpPr/>
          <p:nvPr/>
        </p:nvCxnSpPr>
        <p:spPr>
          <a:xfrm>
            <a:off x="7884368" y="4869160"/>
            <a:ext cx="0" cy="110029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59" name="Object 12"/>
          <p:cNvGraphicFramePr>
            <a:graphicFrameLocks noChangeAspect="1"/>
          </p:cNvGraphicFramePr>
          <p:nvPr/>
        </p:nvGraphicFramePr>
        <p:xfrm>
          <a:off x="7869238" y="3213100"/>
          <a:ext cx="838200" cy="395288"/>
        </p:xfrm>
        <a:graphic>
          <a:graphicData uri="http://schemas.openxmlformats.org/presentationml/2006/ole">
            <p:oleObj spid="_x0000_s78857" name="Equation" r:id="rId10" imgW="482400" imgH="228600" progId="Equation.DSMT4">
              <p:embed/>
            </p:oleObj>
          </a:graphicData>
        </a:graphic>
      </p:graphicFrame>
      <p:graphicFrame>
        <p:nvGraphicFramePr>
          <p:cNvPr id="75801" name="Object 25"/>
          <p:cNvGraphicFramePr>
            <a:graphicFrameLocks noChangeAspect="1"/>
          </p:cNvGraphicFramePr>
          <p:nvPr/>
        </p:nvGraphicFramePr>
        <p:xfrm>
          <a:off x="6630988" y="3821113"/>
          <a:ext cx="574675" cy="288925"/>
        </p:xfrm>
        <a:graphic>
          <a:graphicData uri="http://schemas.openxmlformats.org/presentationml/2006/ole">
            <p:oleObj spid="_x0000_s78858" name="Equation" r:id="rId11" imgW="482400" imgH="228600" progId="Equation.DSMT4">
              <p:embed/>
            </p:oleObj>
          </a:graphicData>
        </a:graphic>
      </p:graphicFrame>
      <p:sp>
        <p:nvSpPr>
          <p:cNvPr id="30" name="任意多边形 29"/>
          <p:cNvSpPr/>
          <p:nvPr/>
        </p:nvSpPr>
        <p:spPr>
          <a:xfrm>
            <a:off x="6660232" y="3735040"/>
            <a:ext cx="1618496" cy="1854200"/>
          </a:xfrm>
          <a:custGeom>
            <a:avLst/>
            <a:gdLst>
              <a:gd name="connsiteX0" fmla="*/ 0 w 2194560"/>
              <a:gd name="connsiteY0" fmla="*/ 1813560 h 1854200"/>
              <a:gd name="connsiteX1" fmla="*/ 777240 w 2194560"/>
              <a:gd name="connsiteY1" fmla="*/ 1828800 h 1854200"/>
              <a:gd name="connsiteX2" fmla="*/ 899160 w 2194560"/>
              <a:gd name="connsiteY2" fmla="*/ 1813560 h 1854200"/>
              <a:gd name="connsiteX3" fmla="*/ 1310640 w 2194560"/>
              <a:gd name="connsiteY3" fmla="*/ 1584960 h 1854200"/>
              <a:gd name="connsiteX4" fmla="*/ 1661160 w 2194560"/>
              <a:gd name="connsiteY4" fmla="*/ 1127760 h 1854200"/>
              <a:gd name="connsiteX5" fmla="*/ 2194560 w 2194560"/>
              <a:gd name="connsiteY5" fmla="*/ 0 h 1854200"/>
              <a:gd name="connsiteX6" fmla="*/ 2194560 w 2194560"/>
              <a:gd name="connsiteY6" fmla="*/ 0 h 185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560" h="1854200">
                <a:moveTo>
                  <a:pt x="0" y="1813560"/>
                </a:moveTo>
                <a:lnTo>
                  <a:pt x="777240" y="1828800"/>
                </a:lnTo>
                <a:cubicBezTo>
                  <a:pt x="927100" y="1828800"/>
                  <a:pt x="810260" y="1854200"/>
                  <a:pt x="899160" y="1813560"/>
                </a:cubicBezTo>
                <a:cubicBezTo>
                  <a:pt x="988060" y="1772920"/>
                  <a:pt x="1183640" y="1699260"/>
                  <a:pt x="1310640" y="1584960"/>
                </a:cubicBezTo>
                <a:cubicBezTo>
                  <a:pt x="1437640" y="1470660"/>
                  <a:pt x="1513840" y="1391920"/>
                  <a:pt x="1661160" y="1127760"/>
                </a:cubicBezTo>
                <a:cubicBezTo>
                  <a:pt x="1808480" y="863600"/>
                  <a:pt x="2194560" y="0"/>
                  <a:pt x="2194560" y="0"/>
                </a:cubicBezTo>
                <a:lnTo>
                  <a:pt x="2194560" y="0"/>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77837" name="Object 13"/>
          <p:cNvGraphicFramePr>
            <a:graphicFrameLocks noChangeAspect="1"/>
          </p:cNvGraphicFramePr>
          <p:nvPr/>
        </p:nvGraphicFramePr>
        <p:xfrm>
          <a:off x="8270875" y="3717032"/>
          <a:ext cx="873125" cy="341313"/>
        </p:xfrm>
        <a:graphic>
          <a:graphicData uri="http://schemas.openxmlformats.org/presentationml/2006/ole">
            <p:oleObj spid="_x0000_s78860" name="Equation" r:id="rId12" imgW="672840" imgH="228600" progId="Equation.DSMT4">
              <p:embed/>
            </p:oleObj>
          </a:graphicData>
        </a:graphic>
      </p:graphicFrame>
      <p:cxnSp>
        <p:nvCxnSpPr>
          <p:cNvPr id="33" name="直接连接符 32"/>
          <p:cNvCxnSpPr/>
          <p:nvPr/>
        </p:nvCxnSpPr>
        <p:spPr>
          <a:xfrm>
            <a:off x="7380312" y="3861048"/>
            <a:ext cx="1446418" cy="153737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78861" name="Object 13"/>
          <p:cNvGraphicFramePr>
            <a:graphicFrameLocks noChangeAspect="1"/>
          </p:cNvGraphicFramePr>
          <p:nvPr/>
        </p:nvGraphicFramePr>
        <p:xfrm>
          <a:off x="8524875" y="5229200"/>
          <a:ext cx="619125" cy="288925"/>
        </p:xfrm>
        <a:graphic>
          <a:graphicData uri="http://schemas.openxmlformats.org/presentationml/2006/ole">
            <p:oleObj spid="_x0000_s78861" name="Equation" r:id="rId13" imgW="520560" imgH="228600" progId="Equation.DSMT4">
              <p:embed/>
            </p:oleObj>
          </a:graphicData>
        </a:graphic>
      </p:graphicFrame>
      <p:graphicFrame>
        <p:nvGraphicFramePr>
          <p:cNvPr id="78862" name="Object 14"/>
          <p:cNvGraphicFramePr>
            <a:graphicFrameLocks noChangeAspect="1"/>
          </p:cNvGraphicFramePr>
          <p:nvPr/>
        </p:nvGraphicFramePr>
        <p:xfrm>
          <a:off x="6808788" y="3236602"/>
          <a:ext cx="643532" cy="371786"/>
        </p:xfrm>
        <a:graphic>
          <a:graphicData uri="http://schemas.openxmlformats.org/presentationml/2006/ole">
            <p:oleObj spid="_x0000_s78862" name="Equation" r:id="rId14" imgW="393480" imgH="228600" progId="Equation.DSMT4">
              <p:embed/>
            </p:oleObj>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0" y="0"/>
            <a:ext cx="9144000" cy="404664"/>
          </a:xfrm>
        </p:spPr>
        <p:txBody>
          <a:bodyPr>
            <a:normAutofit fontScale="90000"/>
          </a:bodyPr>
          <a:lstStyle/>
          <a:p>
            <a:r>
              <a:rPr lang="zh-CN" altLang="en-US" dirty="0" smtClean="0"/>
              <a:t>包括政府作用的两个市场均衡</a:t>
            </a:r>
            <a:endParaRPr lang="zh-CN" altLang="en-US" dirty="0"/>
          </a:p>
        </p:txBody>
      </p:sp>
      <p:sp>
        <p:nvSpPr>
          <p:cNvPr id="7" name="内容占位符 6"/>
          <p:cNvSpPr>
            <a:spLocks noGrp="1"/>
          </p:cNvSpPr>
          <p:nvPr>
            <p:ph idx="1"/>
          </p:nvPr>
        </p:nvSpPr>
        <p:spPr>
          <a:xfrm>
            <a:off x="0" y="476672"/>
            <a:ext cx="9144000" cy="5832648"/>
          </a:xfrm>
        </p:spPr>
        <p:txBody>
          <a:bodyPr/>
          <a:lstStyle/>
          <a:p>
            <a:r>
              <a:rPr lang="zh-CN" altLang="en-US" dirty="0" smtClean="0"/>
              <a:t>均衡收入和均衡利息率的变动：</a:t>
            </a:r>
            <a:endParaRPr lang="zh-CN" altLang="en-US" dirty="0"/>
          </a:p>
        </p:txBody>
      </p:sp>
      <p:sp>
        <p:nvSpPr>
          <p:cNvPr id="2" name="日期占位符 1"/>
          <p:cNvSpPr>
            <a:spLocks noGrp="1"/>
          </p:cNvSpPr>
          <p:nvPr>
            <p:ph type="dt" sz="half" idx="10"/>
          </p:nvPr>
        </p:nvSpPr>
        <p:spPr/>
        <p:txBody>
          <a:bodyPr/>
          <a:lstStyle/>
          <a:p>
            <a:fld id="{3152A3A6-57F7-4DCD-8E62-842EF76DE351}" type="datetime1">
              <a:rPr lang="zh-CN" altLang="en-US" smtClean="0"/>
              <a:pPr/>
              <a:t>2013-9-27</a:t>
            </a:fld>
            <a:endParaRPr lang="zh-CN" altLang="en-US"/>
          </a:p>
        </p:txBody>
      </p:sp>
      <p:sp>
        <p:nvSpPr>
          <p:cNvPr id="3" name="页脚占位符 2"/>
          <p:cNvSpPr>
            <a:spLocks noGrp="1"/>
          </p:cNvSpPr>
          <p:nvPr>
            <p:ph type="ftr" sz="quarter" idx="11"/>
          </p:nvPr>
        </p:nvSpPr>
        <p:spPr/>
        <p:txBody>
          <a:bodyPr/>
          <a:lstStyle/>
          <a:p>
            <a:r>
              <a:rPr lang="zh-CN" altLang="en-US" smtClean="0"/>
              <a:t>宏观经济学</a:t>
            </a:r>
            <a:endParaRPr lang="zh-CN" altLang="en-US"/>
          </a:p>
        </p:txBody>
      </p:sp>
      <p:graphicFrame>
        <p:nvGraphicFramePr>
          <p:cNvPr id="75778" name="内容占位符 6"/>
          <p:cNvGraphicFramePr>
            <a:graphicFrameLocks noChangeAspect="1"/>
          </p:cNvGraphicFramePr>
          <p:nvPr/>
        </p:nvGraphicFramePr>
        <p:xfrm>
          <a:off x="323528" y="962297"/>
          <a:ext cx="5364162" cy="5707063"/>
        </p:xfrm>
        <a:graphic>
          <a:graphicData uri="http://schemas.openxmlformats.org/presentationml/2006/ole">
            <p:oleObj spid="_x0000_s79874" name="Equation" r:id="rId3" imgW="2743200" imgH="4114800" progId="Equation.DSMT4">
              <p:embed/>
            </p:oleObj>
          </a:graphicData>
        </a:graphic>
      </p:graphicFrame>
      <p:sp>
        <p:nvSpPr>
          <p:cNvPr id="72" name="灯片编号占位符 3"/>
          <p:cNvSpPr>
            <a:spLocks noGrp="1"/>
          </p:cNvSpPr>
          <p:nvPr>
            <p:ph type="sldNum" sz="quarter" idx="12"/>
          </p:nvPr>
        </p:nvSpPr>
        <p:spPr>
          <a:xfrm>
            <a:off x="6625208" y="3764062"/>
            <a:ext cx="2133600" cy="365125"/>
          </a:xfrm>
        </p:spPr>
        <p:txBody>
          <a:bodyPr/>
          <a:lstStyle/>
          <a:p>
            <a:fld id="{5CD88A88-FF05-438A-9010-98B919A5FF12}" type="slidenum">
              <a:rPr lang="zh-CN" altLang="en-US" smtClean="0"/>
              <a:pPr/>
              <a:t>53</a:t>
            </a:fld>
            <a:endParaRPr lang="zh-CN" altLang="en-US"/>
          </a:p>
        </p:txBody>
      </p:sp>
      <p:cxnSp>
        <p:nvCxnSpPr>
          <p:cNvPr id="73" name="直接箭头连接符 72"/>
          <p:cNvCxnSpPr/>
          <p:nvPr/>
        </p:nvCxnSpPr>
        <p:spPr>
          <a:xfrm flipV="1">
            <a:off x="6732240" y="3429000"/>
            <a:ext cx="2304256" cy="252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00192" y="3429000"/>
            <a:ext cx="504056" cy="461665"/>
          </a:xfrm>
          <a:prstGeom prst="rect">
            <a:avLst/>
          </a:prstGeom>
          <a:noFill/>
        </p:spPr>
        <p:txBody>
          <a:bodyPr wrap="square" rtlCol="0">
            <a:spAutoFit/>
          </a:bodyPr>
          <a:lstStyle/>
          <a:p>
            <a:r>
              <a:rPr lang="en-US" altLang="zh-CN" sz="2400" b="1" dirty="0" smtClean="0"/>
              <a:t>0</a:t>
            </a:r>
            <a:endParaRPr lang="zh-CN" altLang="en-US" sz="2400" b="1" dirty="0"/>
          </a:p>
        </p:txBody>
      </p:sp>
      <p:sp>
        <p:nvSpPr>
          <p:cNvPr id="75" name="TextBox 74"/>
          <p:cNvSpPr txBox="1"/>
          <p:nvPr/>
        </p:nvSpPr>
        <p:spPr>
          <a:xfrm>
            <a:off x="8820472" y="3327375"/>
            <a:ext cx="504056" cy="461665"/>
          </a:xfrm>
          <a:prstGeom prst="rect">
            <a:avLst/>
          </a:prstGeom>
          <a:noFill/>
        </p:spPr>
        <p:txBody>
          <a:bodyPr wrap="square" rtlCol="0">
            <a:spAutoFit/>
          </a:bodyPr>
          <a:lstStyle/>
          <a:p>
            <a:r>
              <a:rPr lang="en-US" altLang="zh-CN" sz="2400" b="1" dirty="0" smtClean="0"/>
              <a:t>y</a:t>
            </a:r>
            <a:endParaRPr lang="zh-CN" altLang="en-US" sz="2400" b="1" dirty="0"/>
          </a:p>
        </p:txBody>
      </p:sp>
      <p:cxnSp>
        <p:nvCxnSpPr>
          <p:cNvPr id="76" name="直接箭头连接符 75"/>
          <p:cNvCxnSpPr/>
          <p:nvPr/>
        </p:nvCxnSpPr>
        <p:spPr>
          <a:xfrm flipH="1" flipV="1">
            <a:off x="6723856" y="717898"/>
            <a:ext cx="8384" cy="27446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588224" y="404664"/>
            <a:ext cx="504056" cy="461665"/>
          </a:xfrm>
          <a:prstGeom prst="rect">
            <a:avLst/>
          </a:prstGeom>
          <a:noFill/>
        </p:spPr>
        <p:txBody>
          <a:bodyPr wrap="square" rtlCol="0">
            <a:spAutoFit/>
          </a:bodyPr>
          <a:lstStyle/>
          <a:p>
            <a:r>
              <a:rPr lang="en-US" altLang="zh-CN" sz="2400" b="1" dirty="0" smtClean="0"/>
              <a:t>r</a:t>
            </a:r>
            <a:endParaRPr lang="zh-CN" altLang="en-US" sz="2400" b="1" dirty="0"/>
          </a:p>
        </p:txBody>
      </p:sp>
      <p:graphicFrame>
        <p:nvGraphicFramePr>
          <p:cNvPr id="78" name="Object 17"/>
          <p:cNvGraphicFramePr>
            <a:graphicFrameLocks noChangeAspect="1"/>
          </p:cNvGraphicFramePr>
          <p:nvPr/>
        </p:nvGraphicFramePr>
        <p:xfrm>
          <a:off x="6444208" y="2348880"/>
          <a:ext cx="288032" cy="550896"/>
        </p:xfrm>
        <a:graphic>
          <a:graphicData uri="http://schemas.openxmlformats.org/presentationml/2006/ole">
            <p:oleObj spid="_x0000_s79897" name="Equation" r:id="rId4" imgW="139680" imgH="228600" progId="Equation.DSMT4">
              <p:embed/>
            </p:oleObj>
          </a:graphicData>
        </a:graphic>
      </p:graphicFrame>
      <p:graphicFrame>
        <p:nvGraphicFramePr>
          <p:cNvPr id="79" name="Object 20"/>
          <p:cNvGraphicFramePr>
            <a:graphicFrameLocks noChangeAspect="1"/>
          </p:cNvGraphicFramePr>
          <p:nvPr/>
        </p:nvGraphicFramePr>
        <p:xfrm>
          <a:off x="8604448" y="1844824"/>
          <a:ext cx="279400" cy="415925"/>
        </p:xfrm>
        <a:graphic>
          <a:graphicData uri="http://schemas.openxmlformats.org/presentationml/2006/ole">
            <p:oleObj spid="_x0000_s79898" name="Equation" r:id="rId5" imgW="177480" imgH="228600" progId="Equation.DSMT4">
              <p:embed/>
            </p:oleObj>
          </a:graphicData>
        </a:graphic>
      </p:graphicFrame>
      <p:graphicFrame>
        <p:nvGraphicFramePr>
          <p:cNvPr id="80" name="Object 15"/>
          <p:cNvGraphicFramePr>
            <a:graphicFrameLocks noChangeAspect="1"/>
          </p:cNvGraphicFramePr>
          <p:nvPr/>
        </p:nvGraphicFramePr>
        <p:xfrm>
          <a:off x="8100392" y="3284984"/>
          <a:ext cx="314325" cy="550862"/>
        </p:xfrm>
        <a:graphic>
          <a:graphicData uri="http://schemas.openxmlformats.org/presentationml/2006/ole">
            <p:oleObj spid="_x0000_s79899" name="Equation" r:id="rId6" imgW="152280" imgH="228600" progId="Equation.DSMT4">
              <p:embed/>
            </p:oleObj>
          </a:graphicData>
        </a:graphic>
      </p:graphicFrame>
      <p:graphicFrame>
        <p:nvGraphicFramePr>
          <p:cNvPr id="81" name="Object 17"/>
          <p:cNvGraphicFramePr>
            <a:graphicFrameLocks noChangeAspect="1"/>
          </p:cNvGraphicFramePr>
          <p:nvPr/>
        </p:nvGraphicFramePr>
        <p:xfrm>
          <a:off x="8440738" y="3284538"/>
          <a:ext cx="393700" cy="550862"/>
        </p:xfrm>
        <a:graphic>
          <a:graphicData uri="http://schemas.openxmlformats.org/presentationml/2006/ole">
            <p:oleObj spid="_x0000_s79900" name="Equation" r:id="rId7" imgW="190440" imgH="228600" progId="Equation.DSMT4">
              <p:embed/>
            </p:oleObj>
          </a:graphicData>
        </a:graphic>
      </p:graphicFrame>
      <p:graphicFrame>
        <p:nvGraphicFramePr>
          <p:cNvPr id="82" name="Object 18"/>
          <p:cNvGraphicFramePr>
            <a:graphicFrameLocks noChangeAspect="1"/>
          </p:cNvGraphicFramePr>
          <p:nvPr/>
        </p:nvGraphicFramePr>
        <p:xfrm>
          <a:off x="8028384" y="2564904"/>
          <a:ext cx="258763" cy="415925"/>
        </p:xfrm>
        <a:graphic>
          <a:graphicData uri="http://schemas.openxmlformats.org/presentationml/2006/ole">
            <p:oleObj spid="_x0000_s79901" name="Equation" r:id="rId8" imgW="164880" imgH="228600" progId="Equation.DSMT4">
              <p:embed/>
            </p:oleObj>
          </a:graphicData>
        </a:graphic>
      </p:graphicFrame>
      <p:cxnSp>
        <p:nvCxnSpPr>
          <p:cNvPr id="83" name="直接连接符 82"/>
          <p:cNvCxnSpPr/>
          <p:nvPr/>
        </p:nvCxnSpPr>
        <p:spPr>
          <a:xfrm flipH="1">
            <a:off x="8224378" y="2564904"/>
            <a:ext cx="20030" cy="8435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6732240" y="2132856"/>
            <a:ext cx="1728192" cy="4101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7164288" y="1412776"/>
            <a:ext cx="1446418" cy="153737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6" name="任意多边形 85"/>
          <p:cNvSpPr/>
          <p:nvPr/>
        </p:nvSpPr>
        <p:spPr>
          <a:xfrm>
            <a:off x="6732240" y="1154138"/>
            <a:ext cx="2194560" cy="1854200"/>
          </a:xfrm>
          <a:custGeom>
            <a:avLst/>
            <a:gdLst>
              <a:gd name="connsiteX0" fmla="*/ 0 w 2194560"/>
              <a:gd name="connsiteY0" fmla="*/ 1813560 h 1854200"/>
              <a:gd name="connsiteX1" fmla="*/ 777240 w 2194560"/>
              <a:gd name="connsiteY1" fmla="*/ 1828800 h 1854200"/>
              <a:gd name="connsiteX2" fmla="*/ 899160 w 2194560"/>
              <a:gd name="connsiteY2" fmla="*/ 1813560 h 1854200"/>
              <a:gd name="connsiteX3" fmla="*/ 1310640 w 2194560"/>
              <a:gd name="connsiteY3" fmla="*/ 1584960 h 1854200"/>
              <a:gd name="connsiteX4" fmla="*/ 1661160 w 2194560"/>
              <a:gd name="connsiteY4" fmla="*/ 1127760 h 1854200"/>
              <a:gd name="connsiteX5" fmla="*/ 2194560 w 2194560"/>
              <a:gd name="connsiteY5" fmla="*/ 0 h 1854200"/>
              <a:gd name="connsiteX6" fmla="*/ 2194560 w 2194560"/>
              <a:gd name="connsiteY6" fmla="*/ 0 h 185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560" h="1854200">
                <a:moveTo>
                  <a:pt x="0" y="1813560"/>
                </a:moveTo>
                <a:lnTo>
                  <a:pt x="777240" y="1828800"/>
                </a:lnTo>
                <a:cubicBezTo>
                  <a:pt x="927100" y="1828800"/>
                  <a:pt x="810260" y="1854200"/>
                  <a:pt x="899160" y="1813560"/>
                </a:cubicBezTo>
                <a:cubicBezTo>
                  <a:pt x="988060" y="1772920"/>
                  <a:pt x="1183640" y="1699260"/>
                  <a:pt x="1310640" y="1584960"/>
                </a:cubicBezTo>
                <a:cubicBezTo>
                  <a:pt x="1437640" y="1470660"/>
                  <a:pt x="1513840" y="1391920"/>
                  <a:pt x="1661160" y="1127760"/>
                </a:cubicBezTo>
                <a:cubicBezTo>
                  <a:pt x="1808480" y="863600"/>
                  <a:pt x="2194560" y="0"/>
                  <a:pt x="2194560" y="0"/>
                </a:cubicBezTo>
                <a:lnTo>
                  <a:pt x="2194560" y="0"/>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87" name="Object 13"/>
          <p:cNvGraphicFramePr>
            <a:graphicFrameLocks noChangeAspect="1"/>
          </p:cNvGraphicFramePr>
          <p:nvPr/>
        </p:nvGraphicFramePr>
        <p:xfrm>
          <a:off x="8532440" y="908720"/>
          <a:ext cx="446815" cy="268089"/>
        </p:xfrm>
        <a:graphic>
          <a:graphicData uri="http://schemas.openxmlformats.org/presentationml/2006/ole">
            <p:oleObj spid="_x0000_s79902" name="Equation" r:id="rId9" imgW="317160" imgH="164880" progId="Equation.DSMT4">
              <p:embed/>
            </p:oleObj>
          </a:graphicData>
        </a:graphic>
      </p:graphicFrame>
      <p:cxnSp>
        <p:nvCxnSpPr>
          <p:cNvPr id="88" name="直接连接符 87"/>
          <p:cNvCxnSpPr/>
          <p:nvPr/>
        </p:nvCxnSpPr>
        <p:spPr>
          <a:xfrm>
            <a:off x="7596336" y="1196752"/>
            <a:ext cx="1230394" cy="12577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8460432" y="1052736"/>
            <a:ext cx="72008" cy="2324432"/>
          </a:xfrm>
          <a:prstGeom prst="line">
            <a:avLst/>
          </a:prstGeom>
          <a:ln/>
        </p:spPr>
        <p:style>
          <a:lnRef idx="1">
            <a:schemeClr val="accent1"/>
          </a:lnRef>
          <a:fillRef idx="0">
            <a:schemeClr val="accent1"/>
          </a:fillRef>
          <a:effectRef idx="0">
            <a:schemeClr val="accent1"/>
          </a:effectRef>
          <a:fontRef idx="minor">
            <a:schemeClr val="tx1"/>
          </a:fontRef>
        </p:style>
      </p:cxnSp>
      <p:graphicFrame>
        <p:nvGraphicFramePr>
          <p:cNvPr id="90" name="Object 12"/>
          <p:cNvGraphicFramePr>
            <a:graphicFrameLocks noChangeAspect="1"/>
          </p:cNvGraphicFramePr>
          <p:nvPr/>
        </p:nvGraphicFramePr>
        <p:xfrm>
          <a:off x="7740352" y="404664"/>
          <a:ext cx="659655" cy="395511"/>
        </p:xfrm>
        <a:graphic>
          <a:graphicData uri="http://schemas.openxmlformats.org/presentationml/2006/ole">
            <p:oleObj spid="_x0000_s79903" name="Equation" r:id="rId10" imgW="380880" imgH="228600" progId="Equation.DSMT4">
              <p:embed/>
            </p:oleObj>
          </a:graphicData>
        </a:graphic>
      </p:graphicFrame>
      <p:graphicFrame>
        <p:nvGraphicFramePr>
          <p:cNvPr id="91" name="Object 13"/>
          <p:cNvGraphicFramePr>
            <a:graphicFrameLocks noChangeAspect="1"/>
          </p:cNvGraphicFramePr>
          <p:nvPr/>
        </p:nvGraphicFramePr>
        <p:xfrm>
          <a:off x="6870774" y="1150258"/>
          <a:ext cx="576064" cy="288032"/>
        </p:xfrm>
        <a:graphic>
          <a:graphicData uri="http://schemas.openxmlformats.org/presentationml/2006/ole">
            <p:oleObj spid="_x0000_s79904" name="Equation" r:id="rId11" imgW="482400" imgH="228600" progId="Equation.DSMT4">
              <p:embed/>
            </p:oleObj>
          </a:graphicData>
        </a:graphic>
      </p:graphicFrame>
      <p:cxnSp>
        <p:nvCxnSpPr>
          <p:cNvPr id="92" name="直接连接符 91"/>
          <p:cNvCxnSpPr/>
          <p:nvPr/>
        </p:nvCxnSpPr>
        <p:spPr>
          <a:xfrm flipH="1">
            <a:off x="6732240" y="2564904"/>
            <a:ext cx="1512168"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93" name="Object 25"/>
          <p:cNvGraphicFramePr>
            <a:graphicFrameLocks noChangeAspect="1"/>
          </p:cNvGraphicFramePr>
          <p:nvPr/>
        </p:nvGraphicFramePr>
        <p:xfrm>
          <a:off x="7358633" y="908150"/>
          <a:ext cx="622300" cy="287337"/>
        </p:xfrm>
        <a:graphic>
          <a:graphicData uri="http://schemas.openxmlformats.org/presentationml/2006/ole">
            <p:oleObj spid="_x0000_s79905" name="Equation" r:id="rId12" imgW="520560" imgH="228600" progId="Equation.DSMT4">
              <p:embed/>
            </p:oleObj>
          </a:graphicData>
        </a:graphic>
      </p:graphicFrame>
      <p:graphicFrame>
        <p:nvGraphicFramePr>
          <p:cNvPr id="94" name="Object 26"/>
          <p:cNvGraphicFramePr>
            <a:graphicFrameLocks noChangeAspect="1"/>
          </p:cNvGraphicFramePr>
          <p:nvPr/>
        </p:nvGraphicFramePr>
        <p:xfrm>
          <a:off x="6360096" y="1916212"/>
          <a:ext cx="312737" cy="550863"/>
        </p:xfrm>
        <a:graphic>
          <a:graphicData uri="http://schemas.openxmlformats.org/presentationml/2006/ole">
            <p:oleObj spid="_x0000_s79906" name="Equation" r:id="rId13" imgW="152280" imgH="228600" progId="Equation.DSMT4">
              <p:embed/>
            </p:oleObj>
          </a:graphicData>
        </a:graphic>
      </p:graphicFrame>
      <p:cxnSp>
        <p:nvCxnSpPr>
          <p:cNvPr id="96" name="直接箭头连接符 95"/>
          <p:cNvCxnSpPr/>
          <p:nvPr/>
        </p:nvCxnSpPr>
        <p:spPr>
          <a:xfrm>
            <a:off x="5796136" y="6550546"/>
            <a:ext cx="309634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aphicFrame>
        <p:nvGraphicFramePr>
          <p:cNvPr id="97" name="对象 96"/>
          <p:cNvGraphicFramePr>
            <a:graphicFrameLocks noChangeAspect="1"/>
          </p:cNvGraphicFramePr>
          <p:nvPr/>
        </p:nvGraphicFramePr>
        <p:xfrm>
          <a:off x="7380312" y="3886250"/>
          <a:ext cx="858838" cy="342900"/>
        </p:xfrm>
        <a:graphic>
          <a:graphicData uri="http://schemas.openxmlformats.org/presentationml/2006/ole">
            <p:oleObj spid="_x0000_s79907" name="Equation" r:id="rId14" imgW="660240" imgH="228600" progId="Equation.DSMT4">
              <p:embed/>
            </p:oleObj>
          </a:graphicData>
        </a:graphic>
      </p:graphicFrame>
      <p:sp>
        <p:nvSpPr>
          <p:cNvPr id="98" name="TextBox 97"/>
          <p:cNvSpPr txBox="1"/>
          <p:nvPr/>
        </p:nvSpPr>
        <p:spPr>
          <a:xfrm>
            <a:off x="5436096" y="6406530"/>
            <a:ext cx="504056" cy="461665"/>
          </a:xfrm>
          <a:prstGeom prst="rect">
            <a:avLst/>
          </a:prstGeom>
          <a:noFill/>
        </p:spPr>
        <p:txBody>
          <a:bodyPr wrap="square" rtlCol="0">
            <a:spAutoFit/>
          </a:bodyPr>
          <a:lstStyle/>
          <a:p>
            <a:r>
              <a:rPr lang="en-US" altLang="zh-CN" sz="2400" b="1" dirty="0" smtClean="0"/>
              <a:t>0</a:t>
            </a:r>
            <a:endParaRPr lang="zh-CN" altLang="en-US" sz="2400" b="1" dirty="0"/>
          </a:p>
        </p:txBody>
      </p:sp>
      <p:sp>
        <p:nvSpPr>
          <p:cNvPr id="99" name="TextBox 98"/>
          <p:cNvSpPr txBox="1"/>
          <p:nvPr/>
        </p:nvSpPr>
        <p:spPr>
          <a:xfrm>
            <a:off x="8820472" y="6406530"/>
            <a:ext cx="504056" cy="461665"/>
          </a:xfrm>
          <a:prstGeom prst="rect">
            <a:avLst/>
          </a:prstGeom>
          <a:noFill/>
        </p:spPr>
        <p:txBody>
          <a:bodyPr wrap="square" rtlCol="0">
            <a:spAutoFit/>
          </a:bodyPr>
          <a:lstStyle/>
          <a:p>
            <a:r>
              <a:rPr lang="en-US" altLang="zh-CN" sz="2400" b="1" dirty="0" smtClean="0"/>
              <a:t>y</a:t>
            </a:r>
            <a:endParaRPr lang="zh-CN" altLang="en-US" sz="2400" b="1" dirty="0"/>
          </a:p>
        </p:txBody>
      </p:sp>
      <p:cxnSp>
        <p:nvCxnSpPr>
          <p:cNvPr id="100" name="直接箭头连接符 99"/>
          <p:cNvCxnSpPr/>
          <p:nvPr/>
        </p:nvCxnSpPr>
        <p:spPr>
          <a:xfrm flipH="1" flipV="1">
            <a:off x="5787752" y="3814242"/>
            <a:ext cx="8384" cy="27446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5508104" y="3526210"/>
            <a:ext cx="504056" cy="461665"/>
          </a:xfrm>
          <a:prstGeom prst="rect">
            <a:avLst/>
          </a:prstGeom>
          <a:noFill/>
        </p:spPr>
        <p:txBody>
          <a:bodyPr wrap="square" rtlCol="0">
            <a:spAutoFit/>
          </a:bodyPr>
          <a:lstStyle/>
          <a:p>
            <a:r>
              <a:rPr lang="en-US" altLang="zh-CN" sz="2400" b="1" dirty="0" smtClean="0"/>
              <a:t>r</a:t>
            </a:r>
            <a:endParaRPr lang="zh-CN" altLang="en-US" sz="2400" b="1" dirty="0"/>
          </a:p>
        </p:txBody>
      </p:sp>
      <p:cxnSp>
        <p:nvCxnSpPr>
          <p:cNvPr id="102" name="直接连接符 101"/>
          <p:cNvCxnSpPr/>
          <p:nvPr/>
        </p:nvCxnSpPr>
        <p:spPr>
          <a:xfrm flipV="1">
            <a:off x="7668344" y="4950872"/>
            <a:ext cx="0" cy="158417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103" name="Object 17"/>
          <p:cNvGraphicFramePr>
            <a:graphicFrameLocks noChangeAspect="1"/>
          </p:cNvGraphicFramePr>
          <p:nvPr/>
        </p:nvGraphicFramePr>
        <p:xfrm>
          <a:off x="5508104" y="4606330"/>
          <a:ext cx="288032" cy="550896"/>
        </p:xfrm>
        <a:graphic>
          <a:graphicData uri="http://schemas.openxmlformats.org/presentationml/2006/ole">
            <p:oleObj spid="_x0000_s79908" name="Equation" r:id="rId15" imgW="139680" imgH="228600" progId="Equation.DSMT4">
              <p:embed/>
            </p:oleObj>
          </a:graphicData>
        </a:graphic>
      </p:graphicFrame>
      <p:graphicFrame>
        <p:nvGraphicFramePr>
          <p:cNvPr id="104" name="Object 20"/>
          <p:cNvGraphicFramePr>
            <a:graphicFrameLocks noChangeAspect="1"/>
          </p:cNvGraphicFramePr>
          <p:nvPr/>
        </p:nvGraphicFramePr>
        <p:xfrm>
          <a:off x="8316416" y="5110386"/>
          <a:ext cx="279400" cy="415925"/>
        </p:xfrm>
        <a:graphic>
          <a:graphicData uri="http://schemas.openxmlformats.org/presentationml/2006/ole">
            <p:oleObj spid="_x0000_s79909" name="Equation" r:id="rId16" imgW="177480" imgH="228600" progId="Equation.DSMT4">
              <p:embed/>
            </p:oleObj>
          </a:graphicData>
        </a:graphic>
      </p:graphicFrame>
      <p:sp>
        <p:nvSpPr>
          <p:cNvPr id="105" name="任意多边形 104"/>
          <p:cNvSpPr/>
          <p:nvPr/>
        </p:nvSpPr>
        <p:spPr>
          <a:xfrm>
            <a:off x="5761816" y="4235242"/>
            <a:ext cx="2194560" cy="1854200"/>
          </a:xfrm>
          <a:custGeom>
            <a:avLst/>
            <a:gdLst>
              <a:gd name="connsiteX0" fmla="*/ 0 w 2194560"/>
              <a:gd name="connsiteY0" fmla="*/ 1813560 h 1854200"/>
              <a:gd name="connsiteX1" fmla="*/ 777240 w 2194560"/>
              <a:gd name="connsiteY1" fmla="*/ 1828800 h 1854200"/>
              <a:gd name="connsiteX2" fmla="*/ 899160 w 2194560"/>
              <a:gd name="connsiteY2" fmla="*/ 1813560 h 1854200"/>
              <a:gd name="connsiteX3" fmla="*/ 1310640 w 2194560"/>
              <a:gd name="connsiteY3" fmla="*/ 1584960 h 1854200"/>
              <a:gd name="connsiteX4" fmla="*/ 1661160 w 2194560"/>
              <a:gd name="connsiteY4" fmla="*/ 1127760 h 1854200"/>
              <a:gd name="connsiteX5" fmla="*/ 2194560 w 2194560"/>
              <a:gd name="connsiteY5" fmla="*/ 0 h 1854200"/>
              <a:gd name="connsiteX6" fmla="*/ 2194560 w 2194560"/>
              <a:gd name="connsiteY6" fmla="*/ 0 h 185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560" h="1854200">
                <a:moveTo>
                  <a:pt x="0" y="1813560"/>
                </a:moveTo>
                <a:lnTo>
                  <a:pt x="777240" y="1828800"/>
                </a:lnTo>
                <a:cubicBezTo>
                  <a:pt x="927100" y="1828800"/>
                  <a:pt x="810260" y="1854200"/>
                  <a:pt x="899160" y="1813560"/>
                </a:cubicBezTo>
                <a:cubicBezTo>
                  <a:pt x="988060" y="1772920"/>
                  <a:pt x="1183640" y="1699260"/>
                  <a:pt x="1310640" y="1584960"/>
                </a:cubicBezTo>
                <a:cubicBezTo>
                  <a:pt x="1437640" y="1470660"/>
                  <a:pt x="1513840" y="1391920"/>
                  <a:pt x="1661160" y="1127760"/>
                </a:cubicBezTo>
                <a:cubicBezTo>
                  <a:pt x="1808480" y="863600"/>
                  <a:pt x="2194560" y="0"/>
                  <a:pt x="2194560" y="0"/>
                </a:cubicBezTo>
                <a:lnTo>
                  <a:pt x="2194560" y="0"/>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06" name="Object 12"/>
          <p:cNvGraphicFramePr>
            <a:graphicFrameLocks noChangeAspect="1"/>
          </p:cNvGraphicFramePr>
          <p:nvPr/>
        </p:nvGraphicFramePr>
        <p:xfrm>
          <a:off x="6012160" y="4149080"/>
          <a:ext cx="850900" cy="466725"/>
        </p:xfrm>
        <a:graphic>
          <a:graphicData uri="http://schemas.openxmlformats.org/presentationml/2006/ole">
            <p:oleObj spid="_x0000_s79910" name="Equation" r:id="rId17" imgW="482400" imgH="228600" progId="Equation.DSMT4">
              <p:embed/>
            </p:oleObj>
          </a:graphicData>
        </a:graphic>
      </p:graphicFrame>
      <p:cxnSp>
        <p:nvCxnSpPr>
          <p:cNvPr id="107" name="直接连接符 106"/>
          <p:cNvCxnSpPr/>
          <p:nvPr/>
        </p:nvCxnSpPr>
        <p:spPr>
          <a:xfrm flipH="1">
            <a:off x="5724128" y="4894362"/>
            <a:ext cx="1872208"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108" name="Object 14"/>
          <p:cNvGraphicFramePr>
            <a:graphicFrameLocks noChangeAspect="1"/>
          </p:cNvGraphicFramePr>
          <p:nvPr/>
        </p:nvGraphicFramePr>
        <p:xfrm>
          <a:off x="5508104" y="5110386"/>
          <a:ext cx="314325" cy="550863"/>
        </p:xfrm>
        <a:graphic>
          <a:graphicData uri="http://schemas.openxmlformats.org/presentationml/2006/ole">
            <p:oleObj spid="_x0000_s79911" name="Equation" r:id="rId18" imgW="152280" imgH="228600" progId="Equation.DSMT4">
              <p:embed/>
            </p:oleObj>
          </a:graphicData>
        </a:graphic>
      </p:graphicFrame>
      <p:graphicFrame>
        <p:nvGraphicFramePr>
          <p:cNvPr id="109" name="Object 15"/>
          <p:cNvGraphicFramePr>
            <a:graphicFrameLocks noChangeAspect="1"/>
          </p:cNvGraphicFramePr>
          <p:nvPr/>
        </p:nvGraphicFramePr>
        <p:xfrm>
          <a:off x="7524328" y="6478538"/>
          <a:ext cx="314325" cy="550862"/>
        </p:xfrm>
        <a:graphic>
          <a:graphicData uri="http://schemas.openxmlformats.org/presentationml/2006/ole">
            <p:oleObj spid="_x0000_s79912" name="Equation" r:id="rId19" imgW="152280" imgH="228600" progId="Equation.DSMT4">
              <p:embed/>
            </p:oleObj>
          </a:graphicData>
        </a:graphic>
      </p:graphicFrame>
      <p:graphicFrame>
        <p:nvGraphicFramePr>
          <p:cNvPr id="110" name="Object 17"/>
          <p:cNvGraphicFramePr>
            <a:graphicFrameLocks noChangeAspect="1"/>
          </p:cNvGraphicFramePr>
          <p:nvPr/>
        </p:nvGraphicFramePr>
        <p:xfrm>
          <a:off x="7943850" y="6430963"/>
          <a:ext cx="393700" cy="550862"/>
        </p:xfrm>
        <a:graphic>
          <a:graphicData uri="http://schemas.openxmlformats.org/presentationml/2006/ole">
            <p:oleObj spid="_x0000_s79913" name="Equation" r:id="rId20" imgW="190440" imgH="228600" progId="Equation.DSMT4">
              <p:embed/>
            </p:oleObj>
          </a:graphicData>
        </a:graphic>
      </p:graphicFrame>
      <p:graphicFrame>
        <p:nvGraphicFramePr>
          <p:cNvPr id="111" name="Object 18"/>
          <p:cNvGraphicFramePr>
            <a:graphicFrameLocks noChangeAspect="1"/>
          </p:cNvGraphicFramePr>
          <p:nvPr/>
        </p:nvGraphicFramePr>
        <p:xfrm>
          <a:off x="7740352" y="4606330"/>
          <a:ext cx="258763" cy="415925"/>
        </p:xfrm>
        <a:graphic>
          <a:graphicData uri="http://schemas.openxmlformats.org/presentationml/2006/ole">
            <p:oleObj spid="_x0000_s79914" name="Equation" r:id="rId21" imgW="164880" imgH="228600" progId="Equation.DSMT4">
              <p:embed/>
            </p:oleObj>
          </a:graphicData>
        </a:graphic>
      </p:graphicFrame>
      <p:cxnSp>
        <p:nvCxnSpPr>
          <p:cNvPr id="112" name="直接连接符 111"/>
          <p:cNvCxnSpPr/>
          <p:nvPr/>
        </p:nvCxnSpPr>
        <p:spPr>
          <a:xfrm>
            <a:off x="8028384" y="4437112"/>
            <a:ext cx="45720" cy="213972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H="1">
            <a:off x="5796136" y="5333266"/>
            <a:ext cx="2304256"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6804248" y="3958258"/>
            <a:ext cx="2016224" cy="216024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15" name="Object 20"/>
          <p:cNvGraphicFramePr>
            <a:graphicFrameLocks noChangeAspect="1"/>
          </p:cNvGraphicFramePr>
          <p:nvPr/>
        </p:nvGraphicFramePr>
        <p:xfrm>
          <a:off x="6589713" y="3655219"/>
          <a:ext cx="298450" cy="300038"/>
        </p:xfrm>
        <a:graphic>
          <a:graphicData uri="http://schemas.openxmlformats.org/presentationml/2006/ole">
            <p:oleObj spid="_x0000_s79915" name="Equation" r:id="rId22" imgW="190440" imgH="164880" progId="Equation.DSMT4">
              <p:embed/>
            </p:oleObj>
          </a:graphicData>
        </a:graphic>
      </p:graphicFrame>
      <p:sp>
        <p:nvSpPr>
          <p:cNvPr id="116" name="任意多边形 115"/>
          <p:cNvSpPr/>
          <p:nvPr/>
        </p:nvSpPr>
        <p:spPr>
          <a:xfrm>
            <a:off x="6337880" y="4250482"/>
            <a:ext cx="2194560" cy="1854200"/>
          </a:xfrm>
          <a:custGeom>
            <a:avLst/>
            <a:gdLst>
              <a:gd name="connsiteX0" fmla="*/ 0 w 2194560"/>
              <a:gd name="connsiteY0" fmla="*/ 1813560 h 1854200"/>
              <a:gd name="connsiteX1" fmla="*/ 777240 w 2194560"/>
              <a:gd name="connsiteY1" fmla="*/ 1828800 h 1854200"/>
              <a:gd name="connsiteX2" fmla="*/ 899160 w 2194560"/>
              <a:gd name="connsiteY2" fmla="*/ 1813560 h 1854200"/>
              <a:gd name="connsiteX3" fmla="*/ 1310640 w 2194560"/>
              <a:gd name="connsiteY3" fmla="*/ 1584960 h 1854200"/>
              <a:gd name="connsiteX4" fmla="*/ 1661160 w 2194560"/>
              <a:gd name="connsiteY4" fmla="*/ 1127760 h 1854200"/>
              <a:gd name="connsiteX5" fmla="*/ 2194560 w 2194560"/>
              <a:gd name="connsiteY5" fmla="*/ 0 h 1854200"/>
              <a:gd name="connsiteX6" fmla="*/ 2194560 w 2194560"/>
              <a:gd name="connsiteY6" fmla="*/ 0 h 185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560" h="1854200">
                <a:moveTo>
                  <a:pt x="0" y="1813560"/>
                </a:moveTo>
                <a:lnTo>
                  <a:pt x="777240" y="1828800"/>
                </a:lnTo>
                <a:cubicBezTo>
                  <a:pt x="927100" y="1828800"/>
                  <a:pt x="810260" y="1854200"/>
                  <a:pt x="899160" y="1813560"/>
                </a:cubicBezTo>
                <a:cubicBezTo>
                  <a:pt x="988060" y="1772920"/>
                  <a:pt x="1183640" y="1699260"/>
                  <a:pt x="1310640" y="1584960"/>
                </a:cubicBezTo>
                <a:cubicBezTo>
                  <a:pt x="1437640" y="1470660"/>
                  <a:pt x="1513840" y="1391920"/>
                  <a:pt x="1661160" y="1127760"/>
                </a:cubicBezTo>
                <a:cubicBezTo>
                  <a:pt x="1808480" y="863600"/>
                  <a:pt x="2194560" y="0"/>
                  <a:pt x="2194560" y="0"/>
                </a:cubicBezTo>
                <a:lnTo>
                  <a:pt x="2194560" y="0"/>
                </a:ln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17" name="Object 13"/>
          <p:cNvGraphicFramePr>
            <a:graphicFrameLocks noChangeAspect="1"/>
          </p:cNvGraphicFramePr>
          <p:nvPr/>
        </p:nvGraphicFramePr>
        <p:xfrm>
          <a:off x="8261350" y="3958432"/>
          <a:ext cx="908050" cy="342900"/>
        </p:xfrm>
        <a:graphic>
          <a:graphicData uri="http://schemas.openxmlformats.org/presentationml/2006/ole">
            <p:oleObj spid="_x0000_s79916" name="Equation" r:id="rId23" imgW="698400" imgH="228600" progId="Equation.DSMT4">
              <p:embed/>
            </p:oleObj>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802C7176-7FD9-49F1-8FC3-9EF1495F8F65}" type="datetime1">
              <a:rPr lang="zh-CN" altLang="en-US" smtClean="0"/>
              <a:pPr/>
              <a:t>2013-9-27</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5CD88A88-FF05-438A-9010-98B919A5FF12}" type="slidenum">
              <a:rPr lang="zh-CN" altLang="en-US" smtClean="0"/>
              <a:pPr/>
              <a:t>54</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3.1</a:t>
            </a:r>
            <a:r>
              <a:rPr lang="zh-CN" altLang="en-US" dirty="0" smtClean="0"/>
              <a:t>投资的决定</a:t>
            </a:r>
            <a:endParaRPr lang="zh-CN" altLang="en-US" dirty="0"/>
          </a:p>
        </p:txBody>
      </p:sp>
      <p:sp>
        <p:nvSpPr>
          <p:cNvPr id="3" name="内容占位符 2"/>
          <p:cNvSpPr>
            <a:spLocks noGrp="1"/>
          </p:cNvSpPr>
          <p:nvPr>
            <p:ph idx="1"/>
          </p:nvPr>
        </p:nvSpPr>
        <p:spPr/>
        <p:txBody>
          <a:bodyPr/>
          <a:lstStyle/>
          <a:p>
            <a:r>
              <a:rPr lang="zh-CN" altLang="en-US" dirty="0" smtClean="0"/>
              <a:t>一、资本的效率</a:t>
            </a:r>
            <a:endParaRPr lang="en-US" altLang="zh-CN" dirty="0" smtClean="0"/>
          </a:p>
          <a:p>
            <a:pPr lvl="1"/>
            <a:r>
              <a:rPr lang="en-US" altLang="zh-CN" dirty="0" smtClean="0"/>
              <a:t>4</a:t>
            </a:r>
            <a:r>
              <a:rPr lang="zh-CN" altLang="en-US" dirty="0" smtClean="0"/>
              <a:t>、投资函数</a:t>
            </a:r>
            <a:endParaRPr lang="en-US" altLang="zh-CN" dirty="0" smtClean="0"/>
          </a:p>
          <a:p>
            <a:pPr lvl="1"/>
            <a:endParaRPr lang="en-US" altLang="zh-CN" dirty="0" smtClean="0"/>
          </a:p>
          <a:p>
            <a:pPr lvl="1"/>
            <a:endParaRPr lang="en-US" altLang="zh-CN" dirty="0" smtClean="0"/>
          </a:p>
          <a:p>
            <a:pPr lvl="1"/>
            <a:endParaRPr lang="en-US" altLang="zh-CN" dirty="0"/>
          </a:p>
          <a:p>
            <a:pPr lvl="1"/>
            <a:endParaRPr lang="en-US" altLang="zh-CN" dirty="0" smtClean="0"/>
          </a:p>
          <a:p>
            <a:pPr lvl="1"/>
            <a:endParaRPr lang="en-US" altLang="zh-CN" dirty="0" smtClean="0"/>
          </a:p>
          <a:p>
            <a:pPr lvl="2"/>
            <a:endParaRPr lang="en-US" altLang="zh-CN" dirty="0"/>
          </a:p>
          <a:p>
            <a:endParaRPr lang="zh-CN" altLang="en-US" dirty="0"/>
          </a:p>
        </p:txBody>
      </p:sp>
      <p:sp>
        <p:nvSpPr>
          <p:cNvPr id="4" name="日期占位符 3"/>
          <p:cNvSpPr>
            <a:spLocks noGrp="1"/>
          </p:cNvSpPr>
          <p:nvPr>
            <p:ph type="dt" sz="half" idx="10"/>
          </p:nvPr>
        </p:nvSpPr>
        <p:spPr/>
        <p:txBody>
          <a:bodyPr/>
          <a:lstStyle/>
          <a:p>
            <a:fld id="{0D9355E1-C455-49EF-80B5-4CAB4817FAA5}"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6</a:t>
            </a:fld>
            <a:endParaRPr lang="zh-CN" altLang="en-US"/>
          </a:p>
        </p:txBody>
      </p:sp>
      <p:sp>
        <p:nvSpPr>
          <p:cNvPr id="6" name="页脚占位符 5"/>
          <p:cNvSpPr>
            <a:spLocks noGrp="1"/>
          </p:cNvSpPr>
          <p:nvPr>
            <p:ph type="ftr" sz="quarter" idx="11"/>
          </p:nvPr>
        </p:nvSpPr>
        <p:spPr/>
        <p:txBody>
          <a:bodyPr/>
          <a:lstStyle/>
          <a:p>
            <a:r>
              <a:rPr lang="zh-CN" altLang="en-US" dirty="0" smtClean="0"/>
              <a:t>宏观经济学</a:t>
            </a:r>
            <a:endParaRPr lang="zh-CN" altLang="en-US" dirty="0"/>
          </a:p>
        </p:txBody>
      </p:sp>
      <p:graphicFrame>
        <p:nvGraphicFramePr>
          <p:cNvPr id="1028" name="Object 4"/>
          <p:cNvGraphicFramePr>
            <a:graphicFrameLocks noChangeAspect="1"/>
          </p:cNvGraphicFramePr>
          <p:nvPr/>
        </p:nvGraphicFramePr>
        <p:xfrm>
          <a:off x="866775" y="1989138"/>
          <a:ext cx="5680075" cy="1906587"/>
        </p:xfrm>
        <a:graphic>
          <a:graphicData uri="http://schemas.openxmlformats.org/presentationml/2006/ole">
            <p:oleObj spid="_x0000_s4098" name="Equation" r:id="rId3" imgW="2692080" imgH="876240" progId="Equation.DSMT4">
              <p:embed/>
            </p:oleObj>
          </a:graphicData>
        </a:graphic>
      </p:graphicFrame>
      <p:pic>
        <p:nvPicPr>
          <p:cNvPr id="30" name="Picture 4" descr="Z3"/>
          <p:cNvPicPr>
            <a:picLocks noChangeAspect="1" noChangeArrowheads="1"/>
          </p:cNvPicPr>
          <p:nvPr/>
        </p:nvPicPr>
        <p:blipFill>
          <a:blip r:embed="rId4" cstate="print"/>
          <a:srcRect/>
          <a:stretch>
            <a:fillRect/>
          </a:stretch>
        </p:blipFill>
        <p:spPr>
          <a:xfrm>
            <a:off x="5004048" y="3212976"/>
            <a:ext cx="3503613" cy="2520950"/>
          </a:xfrm>
          <a:prstGeom prst="rect">
            <a:avLst/>
          </a:prstGeom>
          <a:noFill/>
          <a:ln/>
        </p:spPr>
      </p:pic>
      <p:sp>
        <p:nvSpPr>
          <p:cNvPr id="32" name="TextBox 31"/>
          <p:cNvSpPr txBox="1"/>
          <p:nvPr/>
        </p:nvSpPr>
        <p:spPr>
          <a:xfrm>
            <a:off x="467544" y="3861048"/>
            <a:ext cx="4392488" cy="1200329"/>
          </a:xfrm>
          <a:prstGeom prst="rect">
            <a:avLst/>
          </a:prstGeom>
          <a:noFill/>
        </p:spPr>
        <p:txBody>
          <a:bodyPr wrap="square" rtlCol="0">
            <a:spAutoFit/>
          </a:bodyPr>
          <a:lstStyle/>
          <a:p>
            <a:r>
              <a:rPr lang="zh-CN" altLang="en-US" sz="2400" dirty="0" smtClean="0">
                <a:solidFill>
                  <a:srgbClr val="FF0000"/>
                </a:solidFill>
              </a:rPr>
              <a:t>影响投资的因素</a:t>
            </a:r>
            <a:r>
              <a:rPr lang="zh-CN" altLang="en-US" sz="2400" dirty="0" smtClean="0"/>
              <a:t>：产品需求预期</a:t>
            </a:r>
            <a:r>
              <a:rPr lang="en-US" altLang="zh-CN" sz="2400" dirty="0" smtClean="0"/>
              <a:t>—</a:t>
            </a:r>
            <a:r>
              <a:rPr lang="zh-CN" altLang="en-US" sz="2400" dirty="0" smtClean="0"/>
              <a:t>加速数；产品成本：投资税抵免；风险；托宾的“</a:t>
            </a:r>
            <a:r>
              <a:rPr lang="en-US" altLang="zh-CN" sz="2400" dirty="0" smtClean="0"/>
              <a:t>q</a:t>
            </a:r>
            <a:r>
              <a:rPr lang="zh-CN" altLang="en-US" sz="2400" dirty="0" smtClean="0"/>
              <a:t>”说</a:t>
            </a:r>
            <a:endParaRPr lang="zh-CN" altLang="en-US" sz="2400" dirty="0"/>
          </a:p>
        </p:txBody>
      </p:sp>
      <p:graphicFrame>
        <p:nvGraphicFramePr>
          <p:cNvPr id="36" name="对象 35"/>
          <p:cNvGraphicFramePr>
            <a:graphicFrameLocks noChangeAspect="1"/>
          </p:cNvGraphicFramePr>
          <p:nvPr/>
        </p:nvGraphicFramePr>
        <p:xfrm>
          <a:off x="1115616" y="5157192"/>
          <a:ext cx="2376264" cy="825439"/>
        </p:xfrm>
        <a:graphic>
          <a:graphicData uri="http://schemas.openxmlformats.org/presentationml/2006/ole">
            <p:oleObj spid="_x0000_s4099" name="Equation" r:id="rId5" imgW="1206360" imgH="419040" progId="Equation.DSMT4">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a:t>
            </a:r>
            <a:r>
              <a:rPr lang="zh-CN" altLang="en-US" dirty="0" smtClean="0"/>
              <a:t>产品市场的均衡</a:t>
            </a:r>
            <a:r>
              <a:rPr lang="en-US" altLang="zh-CN" dirty="0" smtClean="0"/>
              <a:t>—</a:t>
            </a:r>
            <a:r>
              <a:rPr lang="en-US" altLang="zh-CN" dirty="0" smtClean="0">
                <a:latin typeface="+mn-ea"/>
                <a:ea typeface="+mn-ea"/>
              </a:rPr>
              <a:t>IS</a:t>
            </a:r>
            <a:r>
              <a:rPr lang="zh-CN" altLang="en-US" dirty="0" smtClean="0"/>
              <a:t>曲线</a:t>
            </a:r>
            <a:endParaRPr lang="zh-CN" altLang="en-US" dirty="0"/>
          </a:p>
        </p:txBody>
      </p:sp>
      <p:sp>
        <p:nvSpPr>
          <p:cNvPr id="4" name="日期占位符 3"/>
          <p:cNvSpPr>
            <a:spLocks noGrp="1"/>
          </p:cNvSpPr>
          <p:nvPr>
            <p:ph type="dt" sz="half" idx="10"/>
          </p:nvPr>
        </p:nvSpPr>
        <p:spPr/>
        <p:txBody>
          <a:bodyPr/>
          <a:lstStyle/>
          <a:p>
            <a:fld id="{72860A2D-05A1-402E-8754-ED5925CB2448}" type="datetime1">
              <a:rPr lang="zh-CN" altLang="en-US" smtClean="0"/>
              <a:pPr/>
              <a:t>2013-9-27</a:t>
            </a:fld>
            <a:endParaRPr lang="zh-CN" altLang="en-US"/>
          </a:p>
        </p:txBody>
      </p:sp>
      <p:sp>
        <p:nvSpPr>
          <p:cNvPr id="5" name="灯片编号占位符 4"/>
          <p:cNvSpPr>
            <a:spLocks noGrp="1"/>
          </p:cNvSpPr>
          <p:nvPr>
            <p:ph type="sldNum" sz="quarter" idx="12"/>
          </p:nvPr>
        </p:nvSpPr>
        <p:spPr/>
        <p:txBody>
          <a:bodyPr/>
          <a:lstStyle/>
          <a:p>
            <a:fld id="{5CD88A88-FF05-438A-9010-98B919A5FF12}" type="slidenum">
              <a:rPr lang="zh-CN" altLang="en-US" smtClean="0"/>
              <a:pPr/>
              <a:t>7</a:t>
            </a:fld>
            <a:endParaRPr lang="zh-CN" altLang="en-US"/>
          </a:p>
        </p:txBody>
      </p:sp>
      <p:sp>
        <p:nvSpPr>
          <p:cNvPr id="6" name="页脚占位符 5"/>
          <p:cNvSpPr>
            <a:spLocks noGrp="1"/>
          </p:cNvSpPr>
          <p:nvPr>
            <p:ph type="ftr" sz="quarter" idx="11"/>
          </p:nvPr>
        </p:nvSpPr>
        <p:spPr/>
        <p:txBody>
          <a:bodyPr/>
          <a:lstStyle/>
          <a:p>
            <a:r>
              <a:rPr lang="zh-CN" altLang="en-US" smtClean="0"/>
              <a:t>宏观经济学</a:t>
            </a:r>
            <a:endParaRPr lang="zh-CN" altLang="en-US"/>
          </a:p>
        </p:txBody>
      </p:sp>
      <p:graphicFrame>
        <p:nvGraphicFramePr>
          <p:cNvPr id="7" name="内容占位符 6"/>
          <p:cNvGraphicFramePr>
            <a:graphicFrameLocks noChangeAspect="1"/>
          </p:cNvGraphicFramePr>
          <p:nvPr>
            <p:ph idx="1"/>
          </p:nvPr>
        </p:nvGraphicFramePr>
        <p:xfrm>
          <a:off x="639763" y="1052513"/>
          <a:ext cx="4084637" cy="5113337"/>
        </p:xfrm>
        <a:graphic>
          <a:graphicData uri="http://schemas.openxmlformats.org/presentationml/2006/ole">
            <p:oleObj spid="_x0000_s5122" name="Equation" r:id="rId3" imgW="1968480" imgH="2463480" progId="Equation.DSMT4">
              <p:embed/>
            </p:oleObj>
          </a:graphicData>
        </a:graphic>
      </p:graphicFrame>
      <p:grpSp>
        <p:nvGrpSpPr>
          <p:cNvPr id="8" name="Group 5"/>
          <p:cNvGrpSpPr>
            <a:grpSpLocks/>
          </p:cNvGrpSpPr>
          <p:nvPr/>
        </p:nvGrpSpPr>
        <p:grpSpPr bwMode="auto">
          <a:xfrm>
            <a:off x="5292080" y="1700808"/>
            <a:ext cx="3668216" cy="3744416"/>
            <a:chOff x="4317" y="2688"/>
            <a:chExt cx="4725" cy="3588"/>
          </a:xfrm>
          <a:noFill/>
        </p:grpSpPr>
        <p:grpSp>
          <p:nvGrpSpPr>
            <p:cNvPr id="9" name="Group 6"/>
            <p:cNvGrpSpPr>
              <a:grpSpLocks/>
            </p:cNvGrpSpPr>
            <p:nvPr/>
          </p:nvGrpSpPr>
          <p:grpSpPr bwMode="auto">
            <a:xfrm>
              <a:off x="4317" y="2688"/>
              <a:ext cx="4725" cy="3588"/>
              <a:chOff x="4317" y="2688"/>
              <a:chExt cx="4725" cy="3588"/>
            </a:xfrm>
            <a:grpFill/>
          </p:grpSpPr>
          <p:sp>
            <p:nvSpPr>
              <p:cNvPr id="11" name="Line 7"/>
              <p:cNvSpPr>
                <a:spLocks noChangeShapeType="1"/>
              </p:cNvSpPr>
              <p:nvPr/>
            </p:nvSpPr>
            <p:spPr bwMode="auto">
              <a:xfrm>
                <a:off x="4737" y="2844"/>
                <a:ext cx="0" cy="2808"/>
              </a:xfrm>
              <a:prstGeom prst="line">
                <a:avLst/>
              </a:prstGeom>
              <a:grpFill/>
              <a:ln w="9525">
                <a:solidFill>
                  <a:srgbClr val="000000"/>
                </a:solidFill>
                <a:round/>
                <a:headEnd/>
                <a:tailEnd/>
              </a:ln>
            </p:spPr>
            <p:txBody>
              <a:bodyPr/>
              <a:lstStyle/>
              <a:p>
                <a:endParaRPr lang="zh-CN" altLang="en-US"/>
              </a:p>
            </p:txBody>
          </p:sp>
          <p:sp>
            <p:nvSpPr>
              <p:cNvPr id="12" name="Line 8"/>
              <p:cNvSpPr>
                <a:spLocks noChangeShapeType="1"/>
              </p:cNvSpPr>
              <p:nvPr/>
            </p:nvSpPr>
            <p:spPr bwMode="auto">
              <a:xfrm>
                <a:off x="4737" y="5652"/>
                <a:ext cx="3780" cy="0"/>
              </a:xfrm>
              <a:prstGeom prst="line">
                <a:avLst/>
              </a:prstGeom>
              <a:grpFill/>
              <a:ln w="9525">
                <a:solidFill>
                  <a:srgbClr val="000000"/>
                </a:solidFill>
                <a:round/>
                <a:headEnd/>
                <a:tailEnd/>
              </a:ln>
            </p:spPr>
            <p:txBody>
              <a:bodyPr/>
              <a:lstStyle/>
              <a:p>
                <a:endParaRPr lang="zh-CN" altLang="en-US"/>
              </a:p>
            </p:txBody>
          </p:sp>
          <p:sp>
            <p:nvSpPr>
              <p:cNvPr id="13" name="Line 9"/>
              <p:cNvSpPr>
                <a:spLocks noChangeShapeType="1"/>
              </p:cNvSpPr>
              <p:nvPr/>
            </p:nvSpPr>
            <p:spPr bwMode="auto">
              <a:xfrm>
                <a:off x="5577" y="3468"/>
                <a:ext cx="2310" cy="1560"/>
              </a:xfrm>
              <a:prstGeom prst="line">
                <a:avLst/>
              </a:prstGeom>
              <a:grpFill/>
              <a:ln w="9525">
                <a:solidFill>
                  <a:srgbClr val="000000"/>
                </a:solidFill>
                <a:round/>
                <a:headEnd/>
                <a:tailEnd/>
              </a:ln>
            </p:spPr>
            <p:txBody>
              <a:bodyPr/>
              <a:lstStyle/>
              <a:p>
                <a:endParaRPr lang="zh-CN" altLang="en-US"/>
              </a:p>
            </p:txBody>
          </p:sp>
          <p:sp>
            <p:nvSpPr>
              <p:cNvPr id="14" name="Text Box 10"/>
              <p:cNvSpPr txBox="1">
                <a:spLocks noChangeArrowheads="1"/>
              </p:cNvSpPr>
              <p:nvPr/>
            </p:nvSpPr>
            <p:spPr bwMode="auto">
              <a:xfrm>
                <a:off x="4317" y="2688"/>
                <a:ext cx="735" cy="624"/>
              </a:xfrm>
              <a:prstGeom prst="rect">
                <a:avLst/>
              </a:prstGeom>
              <a:grpFill/>
              <a:ln w="9525">
                <a:noFill/>
                <a:miter lim="800000"/>
                <a:headEnd/>
                <a:tailEnd/>
              </a:ln>
            </p:spPr>
            <p:txBody>
              <a:bodyPr/>
              <a:lstStyle/>
              <a:p>
                <a:pPr algn="just"/>
                <a:r>
                  <a:rPr lang="en-US" altLang="zh-CN" sz="1800" b="1" dirty="0" smtClean="0"/>
                  <a:t>r</a:t>
                </a:r>
                <a:endParaRPr lang="en-US" altLang="zh-CN" sz="1800" b="1" dirty="0"/>
              </a:p>
            </p:txBody>
          </p:sp>
          <p:sp>
            <p:nvSpPr>
              <p:cNvPr id="15" name="Line 11"/>
              <p:cNvSpPr>
                <a:spLocks noChangeShapeType="1"/>
              </p:cNvSpPr>
              <p:nvPr/>
            </p:nvSpPr>
            <p:spPr bwMode="auto">
              <a:xfrm>
                <a:off x="4737" y="3780"/>
                <a:ext cx="1315" cy="0"/>
              </a:xfrm>
              <a:prstGeom prst="line">
                <a:avLst/>
              </a:prstGeom>
              <a:grpFill/>
              <a:ln w="9525" cap="rnd">
                <a:solidFill>
                  <a:srgbClr val="000000"/>
                </a:solidFill>
                <a:prstDash val="sysDot"/>
                <a:round/>
                <a:headEnd/>
                <a:tailEnd/>
              </a:ln>
            </p:spPr>
            <p:txBody>
              <a:bodyPr/>
              <a:lstStyle/>
              <a:p>
                <a:endParaRPr lang="zh-CN" altLang="en-US"/>
              </a:p>
            </p:txBody>
          </p:sp>
          <p:sp>
            <p:nvSpPr>
              <p:cNvPr id="16" name="Line 12"/>
              <p:cNvSpPr>
                <a:spLocks noChangeShapeType="1"/>
              </p:cNvSpPr>
              <p:nvPr/>
            </p:nvSpPr>
            <p:spPr bwMode="auto">
              <a:xfrm>
                <a:off x="4737" y="4404"/>
                <a:ext cx="2234" cy="0"/>
              </a:xfrm>
              <a:prstGeom prst="line">
                <a:avLst/>
              </a:prstGeom>
              <a:grpFill/>
              <a:ln w="9525" cap="rnd">
                <a:solidFill>
                  <a:srgbClr val="000000"/>
                </a:solidFill>
                <a:prstDash val="sysDot"/>
                <a:round/>
                <a:headEnd/>
                <a:tailEnd/>
              </a:ln>
            </p:spPr>
            <p:txBody>
              <a:bodyPr/>
              <a:lstStyle/>
              <a:p>
                <a:endParaRPr lang="zh-CN" altLang="en-US"/>
              </a:p>
            </p:txBody>
          </p:sp>
          <p:sp>
            <p:nvSpPr>
              <p:cNvPr id="17" name="Text Box 13"/>
              <p:cNvSpPr txBox="1">
                <a:spLocks noChangeArrowheads="1"/>
              </p:cNvSpPr>
              <p:nvPr/>
            </p:nvSpPr>
            <p:spPr bwMode="auto">
              <a:xfrm>
                <a:off x="4317" y="3581"/>
                <a:ext cx="735" cy="624"/>
              </a:xfrm>
              <a:prstGeom prst="rect">
                <a:avLst/>
              </a:prstGeom>
              <a:grpFill/>
              <a:ln w="9525">
                <a:noFill/>
                <a:miter lim="800000"/>
                <a:headEnd/>
                <a:tailEnd/>
              </a:ln>
            </p:spPr>
            <p:txBody>
              <a:bodyPr/>
              <a:lstStyle/>
              <a:p>
                <a:pPr algn="just"/>
                <a:r>
                  <a:rPr lang="en-US" altLang="zh-CN" sz="1800" b="1" dirty="0" smtClean="0"/>
                  <a:t>r</a:t>
                </a:r>
                <a:r>
                  <a:rPr lang="en-US" altLang="zh-CN" sz="1800" b="1" baseline="-25000" dirty="0" smtClean="0"/>
                  <a:t>1</a:t>
                </a:r>
                <a:endParaRPr lang="en-US" altLang="zh-CN" sz="1800" b="1" baseline="-25000" dirty="0"/>
              </a:p>
            </p:txBody>
          </p:sp>
          <p:sp>
            <p:nvSpPr>
              <p:cNvPr id="18" name="Text Box 14"/>
              <p:cNvSpPr txBox="1">
                <a:spLocks noChangeArrowheads="1"/>
              </p:cNvSpPr>
              <p:nvPr/>
            </p:nvSpPr>
            <p:spPr bwMode="auto">
              <a:xfrm>
                <a:off x="4317" y="4148"/>
                <a:ext cx="735" cy="624"/>
              </a:xfrm>
              <a:prstGeom prst="rect">
                <a:avLst/>
              </a:prstGeom>
              <a:grpFill/>
              <a:ln w="9525">
                <a:noFill/>
                <a:miter lim="800000"/>
                <a:headEnd/>
                <a:tailEnd/>
              </a:ln>
            </p:spPr>
            <p:txBody>
              <a:bodyPr/>
              <a:lstStyle/>
              <a:p>
                <a:pPr algn="just"/>
                <a:r>
                  <a:rPr lang="en-US" altLang="zh-CN" sz="1800" b="1" dirty="0" smtClean="0"/>
                  <a:t>r</a:t>
                </a:r>
                <a:r>
                  <a:rPr lang="en-US" altLang="zh-CN" sz="1800" b="1" baseline="-25000" dirty="0" smtClean="0"/>
                  <a:t>2</a:t>
                </a:r>
                <a:endParaRPr lang="en-US" altLang="zh-CN" sz="1800" b="1" baseline="-25000" dirty="0"/>
              </a:p>
            </p:txBody>
          </p:sp>
          <p:sp>
            <p:nvSpPr>
              <p:cNvPr id="19" name="Text Box 15"/>
              <p:cNvSpPr txBox="1">
                <a:spLocks noChangeArrowheads="1"/>
              </p:cNvSpPr>
              <p:nvPr/>
            </p:nvSpPr>
            <p:spPr bwMode="auto">
              <a:xfrm>
                <a:off x="5997" y="3468"/>
                <a:ext cx="735" cy="624"/>
              </a:xfrm>
              <a:prstGeom prst="rect">
                <a:avLst/>
              </a:prstGeom>
              <a:grpFill/>
              <a:ln w="9525">
                <a:noFill/>
                <a:miter lim="800000"/>
                <a:headEnd/>
                <a:tailEnd/>
              </a:ln>
            </p:spPr>
            <p:txBody>
              <a:bodyPr/>
              <a:lstStyle/>
              <a:p>
                <a:pPr algn="just"/>
                <a:r>
                  <a:rPr lang="en-US" altLang="zh-CN" sz="1800" b="1"/>
                  <a:t>A</a:t>
                </a:r>
              </a:p>
            </p:txBody>
          </p:sp>
          <p:sp>
            <p:nvSpPr>
              <p:cNvPr id="20" name="Text Box 16"/>
              <p:cNvSpPr txBox="1">
                <a:spLocks noChangeArrowheads="1"/>
              </p:cNvSpPr>
              <p:nvPr/>
            </p:nvSpPr>
            <p:spPr bwMode="auto">
              <a:xfrm>
                <a:off x="6837" y="4092"/>
                <a:ext cx="735" cy="624"/>
              </a:xfrm>
              <a:prstGeom prst="rect">
                <a:avLst/>
              </a:prstGeom>
              <a:grpFill/>
              <a:ln w="9525">
                <a:noFill/>
                <a:miter lim="800000"/>
                <a:headEnd/>
                <a:tailEnd/>
              </a:ln>
            </p:spPr>
            <p:txBody>
              <a:bodyPr/>
              <a:lstStyle/>
              <a:p>
                <a:pPr algn="just"/>
                <a:r>
                  <a:rPr lang="en-US" altLang="zh-CN" sz="1800" b="1"/>
                  <a:t>B</a:t>
                </a:r>
              </a:p>
            </p:txBody>
          </p:sp>
          <p:sp>
            <p:nvSpPr>
              <p:cNvPr id="21" name="Line 17"/>
              <p:cNvSpPr>
                <a:spLocks noChangeShapeType="1"/>
              </p:cNvSpPr>
              <p:nvPr/>
            </p:nvSpPr>
            <p:spPr bwMode="auto">
              <a:xfrm>
                <a:off x="6018" y="3780"/>
                <a:ext cx="0" cy="1872"/>
              </a:xfrm>
              <a:prstGeom prst="line">
                <a:avLst/>
              </a:prstGeom>
              <a:grpFill/>
              <a:ln w="9525" cap="rnd">
                <a:solidFill>
                  <a:srgbClr val="000000"/>
                </a:solidFill>
                <a:prstDash val="sysDot"/>
                <a:round/>
                <a:headEnd/>
                <a:tailEnd/>
              </a:ln>
            </p:spPr>
            <p:txBody>
              <a:bodyPr/>
              <a:lstStyle/>
              <a:p>
                <a:endParaRPr lang="zh-CN" altLang="en-US"/>
              </a:p>
            </p:txBody>
          </p:sp>
          <p:sp>
            <p:nvSpPr>
              <p:cNvPr id="22" name="Line 18"/>
              <p:cNvSpPr>
                <a:spLocks noChangeShapeType="1"/>
              </p:cNvSpPr>
              <p:nvPr/>
            </p:nvSpPr>
            <p:spPr bwMode="auto">
              <a:xfrm>
                <a:off x="6942" y="4404"/>
                <a:ext cx="0" cy="1248"/>
              </a:xfrm>
              <a:prstGeom prst="line">
                <a:avLst/>
              </a:prstGeom>
              <a:grpFill/>
              <a:ln w="9525" cap="rnd">
                <a:solidFill>
                  <a:srgbClr val="000000"/>
                </a:solidFill>
                <a:prstDash val="sysDot"/>
                <a:round/>
                <a:headEnd/>
                <a:tailEnd/>
              </a:ln>
            </p:spPr>
            <p:txBody>
              <a:bodyPr/>
              <a:lstStyle/>
              <a:p>
                <a:endParaRPr lang="zh-CN" altLang="en-US"/>
              </a:p>
            </p:txBody>
          </p:sp>
          <p:sp>
            <p:nvSpPr>
              <p:cNvPr id="23" name="Text Box 19"/>
              <p:cNvSpPr txBox="1">
                <a:spLocks noChangeArrowheads="1"/>
              </p:cNvSpPr>
              <p:nvPr/>
            </p:nvSpPr>
            <p:spPr bwMode="auto">
              <a:xfrm>
                <a:off x="5791" y="5652"/>
                <a:ext cx="735" cy="624"/>
              </a:xfrm>
              <a:prstGeom prst="rect">
                <a:avLst/>
              </a:prstGeom>
              <a:grpFill/>
              <a:ln w="9525">
                <a:noFill/>
                <a:miter lim="800000"/>
                <a:headEnd/>
                <a:tailEnd/>
              </a:ln>
            </p:spPr>
            <p:txBody>
              <a:bodyPr/>
              <a:lstStyle/>
              <a:p>
                <a:pPr algn="just"/>
                <a:r>
                  <a:rPr lang="en-US" altLang="zh-CN" sz="1800" b="1" dirty="0" smtClean="0"/>
                  <a:t>y</a:t>
                </a:r>
                <a:r>
                  <a:rPr lang="en-US" altLang="zh-CN" sz="1800" b="1" baseline="-25000" dirty="0" smtClean="0"/>
                  <a:t>1</a:t>
                </a:r>
                <a:endParaRPr lang="en-US" altLang="zh-CN" sz="1800" b="1" baseline="-25000" dirty="0"/>
              </a:p>
            </p:txBody>
          </p:sp>
          <p:sp>
            <p:nvSpPr>
              <p:cNvPr id="24" name="Text Box 20"/>
              <p:cNvSpPr txBox="1">
                <a:spLocks noChangeArrowheads="1"/>
              </p:cNvSpPr>
              <p:nvPr/>
            </p:nvSpPr>
            <p:spPr bwMode="auto">
              <a:xfrm>
                <a:off x="6698" y="5652"/>
                <a:ext cx="735" cy="624"/>
              </a:xfrm>
              <a:prstGeom prst="rect">
                <a:avLst/>
              </a:prstGeom>
              <a:grpFill/>
              <a:ln w="9525">
                <a:noFill/>
                <a:miter lim="800000"/>
                <a:headEnd/>
                <a:tailEnd/>
              </a:ln>
            </p:spPr>
            <p:txBody>
              <a:bodyPr/>
              <a:lstStyle/>
              <a:p>
                <a:pPr algn="just"/>
                <a:r>
                  <a:rPr lang="en-US" altLang="zh-CN" sz="1800" b="1" dirty="0" smtClean="0"/>
                  <a:t>y</a:t>
                </a:r>
                <a:r>
                  <a:rPr lang="en-US" altLang="zh-CN" sz="1800" b="1" baseline="-25000" dirty="0" smtClean="0"/>
                  <a:t>2</a:t>
                </a:r>
                <a:endParaRPr lang="en-US" altLang="zh-CN" sz="1800" b="1" baseline="-25000" dirty="0"/>
              </a:p>
            </p:txBody>
          </p:sp>
          <p:sp>
            <p:nvSpPr>
              <p:cNvPr id="25" name="Text Box 21"/>
              <p:cNvSpPr txBox="1">
                <a:spLocks noChangeArrowheads="1"/>
              </p:cNvSpPr>
              <p:nvPr/>
            </p:nvSpPr>
            <p:spPr bwMode="auto">
              <a:xfrm>
                <a:off x="7782" y="4872"/>
                <a:ext cx="735" cy="624"/>
              </a:xfrm>
              <a:prstGeom prst="rect">
                <a:avLst/>
              </a:prstGeom>
              <a:grpFill/>
              <a:ln w="9525">
                <a:noFill/>
                <a:miter lim="800000"/>
                <a:headEnd/>
                <a:tailEnd/>
              </a:ln>
            </p:spPr>
            <p:txBody>
              <a:bodyPr/>
              <a:lstStyle/>
              <a:p>
                <a:pPr algn="just"/>
                <a:r>
                  <a:rPr lang="en-US" altLang="zh-CN" sz="1800" b="1"/>
                  <a:t>IS</a:t>
                </a:r>
              </a:p>
            </p:txBody>
          </p:sp>
          <p:sp>
            <p:nvSpPr>
              <p:cNvPr id="26" name="Text Box 22"/>
              <p:cNvSpPr txBox="1">
                <a:spLocks noChangeArrowheads="1"/>
              </p:cNvSpPr>
              <p:nvPr/>
            </p:nvSpPr>
            <p:spPr bwMode="auto">
              <a:xfrm>
                <a:off x="8307" y="5652"/>
                <a:ext cx="735" cy="624"/>
              </a:xfrm>
              <a:prstGeom prst="rect">
                <a:avLst/>
              </a:prstGeom>
              <a:grpFill/>
              <a:ln w="9525">
                <a:noFill/>
                <a:miter lim="800000"/>
                <a:headEnd/>
                <a:tailEnd/>
              </a:ln>
            </p:spPr>
            <p:txBody>
              <a:bodyPr/>
              <a:lstStyle/>
              <a:p>
                <a:pPr algn="just"/>
                <a:r>
                  <a:rPr lang="en-US" altLang="zh-CN" sz="1800" b="1" dirty="0" smtClean="0"/>
                  <a:t>y</a:t>
                </a:r>
                <a:endParaRPr lang="en-US" altLang="zh-CN" sz="1800" b="1" baseline="-25000" dirty="0"/>
              </a:p>
            </p:txBody>
          </p:sp>
        </p:grpSp>
        <p:sp>
          <p:nvSpPr>
            <p:cNvPr id="10" name="Text Box 23"/>
            <p:cNvSpPr txBox="1">
              <a:spLocks noChangeArrowheads="1"/>
            </p:cNvSpPr>
            <p:nvPr/>
          </p:nvSpPr>
          <p:spPr bwMode="auto">
            <a:xfrm>
              <a:off x="4317" y="5496"/>
              <a:ext cx="735" cy="624"/>
            </a:xfrm>
            <a:prstGeom prst="rect">
              <a:avLst/>
            </a:prstGeom>
            <a:grpFill/>
            <a:ln w="9525">
              <a:noFill/>
              <a:miter lim="800000"/>
              <a:headEnd/>
              <a:tailEnd/>
            </a:ln>
          </p:spPr>
          <p:txBody>
            <a:bodyPr/>
            <a:lstStyle/>
            <a:p>
              <a:pPr algn="just"/>
              <a:r>
                <a:rPr lang="en-US" altLang="zh-CN" sz="1800" b="1"/>
                <a:t>0</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a:t>
            </a:r>
            <a:r>
              <a:rPr lang="zh-CN" altLang="en-US" dirty="0" smtClean="0"/>
              <a:t>产品市场的均衡</a:t>
            </a:r>
            <a:r>
              <a:rPr lang="en-US" altLang="zh-CN" dirty="0" smtClean="0"/>
              <a:t>—</a:t>
            </a:r>
            <a:r>
              <a:rPr lang="en-US" altLang="zh-CN" dirty="0" smtClean="0">
                <a:latin typeface="+mn-ea"/>
              </a:rPr>
              <a:t>IS</a:t>
            </a:r>
            <a:r>
              <a:rPr lang="zh-CN" altLang="en-US" dirty="0" smtClean="0"/>
              <a:t>曲线</a:t>
            </a:r>
            <a:endParaRPr lang="zh-CN" altLang="en-US" dirty="0"/>
          </a:p>
        </p:txBody>
      </p:sp>
      <p:sp>
        <p:nvSpPr>
          <p:cNvPr id="4" name="日期占位符 3"/>
          <p:cNvSpPr>
            <a:spLocks noGrp="1"/>
          </p:cNvSpPr>
          <p:nvPr>
            <p:ph type="dt" sz="half" idx="10"/>
          </p:nvPr>
        </p:nvSpPr>
        <p:spPr/>
        <p:txBody>
          <a:bodyPr/>
          <a:lstStyle/>
          <a:p>
            <a:fld id="{802C7176-7FD9-49F1-8FC3-9EF1495F8F65}" type="datetime1">
              <a:rPr lang="zh-CN" altLang="en-US" smtClean="0"/>
              <a:pPr/>
              <a:t>2013-9-27</a:t>
            </a:fld>
            <a:endParaRPr lang="zh-CN" altLang="en-US"/>
          </a:p>
        </p:txBody>
      </p:sp>
      <p:sp>
        <p:nvSpPr>
          <p:cNvPr id="5" name="页脚占位符 4"/>
          <p:cNvSpPr>
            <a:spLocks noGrp="1"/>
          </p:cNvSpPr>
          <p:nvPr>
            <p:ph type="ftr" sz="quarter" idx="11"/>
          </p:nvPr>
        </p:nvSpPr>
        <p:spPr/>
        <p:txBody>
          <a:bodyPr/>
          <a:lstStyle/>
          <a:p>
            <a:r>
              <a:rPr lang="zh-CN" altLang="en-US" smtClean="0"/>
              <a:t>宏观经济学</a:t>
            </a:r>
            <a:endParaRPr lang="zh-CN" altLang="en-US"/>
          </a:p>
        </p:txBody>
      </p:sp>
      <p:sp>
        <p:nvSpPr>
          <p:cNvPr id="6" name="灯片编号占位符 5"/>
          <p:cNvSpPr>
            <a:spLocks noGrp="1"/>
          </p:cNvSpPr>
          <p:nvPr>
            <p:ph type="sldNum" sz="quarter" idx="12"/>
          </p:nvPr>
        </p:nvSpPr>
        <p:spPr/>
        <p:txBody>
          <a:bodyPr/>
          <a:lstStyle/>
          <a:p>
            <a:fld id="{5CD88A88-FF05-438A-9010-98B919A5FF12}" type="slidenum">
              <a:rPr lang="zh-CN" altLang="en-US" smtClean="0"/>
              <a:pPr/>
              <a:t>8</a:t>
            </a:fld>
            <a:endParaRPr lang="zh-CN" altLang="en-US"/>
          </a:p>
        </p:txBody>
      </p:sp>
      <p:graphicFrame>
        <p:nvGraphicFramePr>
          <p:cNvPr id="80898" name="内容占位符 6"/>
          <p:cNvGraphicFramePr>
            <a:graphicFrameLocks noChangeAspect="1"/>
          </p:cNvGraphicFramePr>
          <p:nvPr>
            <p:ph idx="1"/>
          </p:nvPr>
        </p:nvGraphicFramePr>
        <p:xfrm>
          <a:off x="539552" y="1340768"/>
          <a:ext cx="3953620" cy="4967368"/>
        </p:xfrm>
        <a:graphic>
          <a:graphicData uri="http://schemas.openxmlformats.org/presentationml/2006/ole">
            <p:oleObj spid="_x0000_s80898" name="Equation" r:id="rId3" imgW="1981080" imgH="2489040" progId="Equation.DSMT4">
              <p:embed/>
            </p:oleObj>
          </a:graphicData>
        </a:graphic>
      </p:graphicFrame>
      <p:grpSp>
        <p:nvGrpSpPr>
          <p:cNvPr id="8" name="Group 5"/>
          <p:cNvGrpSpPr>
            <a:grpSpLocks/>
          </p:cNvGrpSpPr>
          <p:nvPr/>
        </p:nvGrpSpPr>
        <p:grpSpPr bwMode="auto">
          <a:xfrm>
            <a:off x="4860032" y="1700808"/>
            <a:ext cx="3668216" cy="3744416"/>
            <a:chOff x="4317" y="2688"/>
            <a:chExt cx="4725" cy="3588"/>
          </a:xfrm>
          <a:noFill/>
        </p:grpSpPr>
        <p:grpSp>
          <p:nvGrpSpPr>
            <p:cNvPr id="9" name="Group 6"/>
            <p:cNvGrpSpPr>
              <a:grpSpLocks/>
            </p:cNvGrpSpPr>
            <p:nvPr/>
          </p:nvGrpSpPr>
          <p:grpSpPr bwMode="auto">
            <a:xfrm>
              <a:off x="4317" y="2688"/>
              <a:ext cx="4725" cy="3588"/>
              <a:chOff x="4317" y="2688"/>
              <a:chExt cx="4725" cy="3588"/>
            </a:xfrm>
            <a:grpFill/>
          </p:grpSpPr>
          <p:sp>
            <p:nvSpPr>
              <p:cNvPr id="11" name="Line 7"/>
              <p:cNvSpPr>
                <a:spLocks noChangeShapeType="1"/>
              </p:cNvSpPr>
              <p:nvPr/>
            </p:nvSpPr>
            <p:spPr bwMode="auto">
              <a:xfrm>
                <a:off x="4737" y="2844"/>
                <a:ext cx="0" cy="2808"/>
              </a:xfrm>
              <a:prstGeom prst="line">
                <a:avLst/>
              </a:prstGeom>
              <a:grpFill/>
              <a:ln w="9525">
                <a:solidFill>
                  <a:srgbClr val="000000"/>
                </a:solidFill>
                <a:round/>
                <a:headEnd/>
                <a:tailEnd/>
              </a:ln>
            </p:spPr>
            <p:txBody>
              <a:bodyPr/>
              <a:lstStyle/>
              <a:p>
                <a:endParaRPr lang="zh-CN" altLang="en-US"/>
              </a:p>
            </p:txBody>
          </p:sp>
          <p:sp>
            <p:nvSpPr>
              <p:cNvPr id="12" name="Line 8"/>
              <p:cNvSpPr>
                <a:spLocks noChangeShapeType="1"/>
              </p:cNvSpPr>
              <p:nvPr/>
            </p:nvSpPr>
            <p:spPr bwMode="auto">
              <a:xfrm>
                <a:off x="4737" y="5652"/>
                <a:ext cx="3780" cy="0"/>
              </a:xfrm>
              <a:prstGeom prst="line">
                <a:avLst/>
              </a:prstGeom>
              <a:grpFill/>
              <a:ln w="9525">
                <a:solidFill>
                  <a:srgbClr val="000000"/>
                </a:solidFill>
                <a:round/>
                <a:headEnd/>
                <a:tailEnd/>
              </a:ln>
            </p:spPr>
            <p:txBody>
              <a:bodyPr/>
              <a:lstStyle/>
              <a:p>
                <a:endParaRPr lang="zh-CN" altLang="en-US"/>
              </a:p>
            </p:txBody>
          </p:sp>
          <p:sp>
            <p:nvSpPr>
              <p:cNvPr id="13" name="Line 9"/>
              <p:cNvSpPr>
                <a:spLocks noChangeShapeType="1"/>
              </p:cNvSpPr>
              <p:nvPr/>
            </p:nvSpPr>
            <p:spPr bwMode="auto">
              <a:xfrm>
                <a:off x="5577" y="3468"/>
                <a:ext cx="2310" cy="1560"/>
              </a:xfrm>
              <a:prstGeom prst="line">
                <a:avLst/>
              </a:prstGeom>
              <a:grpFill/>
              <a:ln w="9525">
                <a:solidFill>
                  <a:srgbClr val="000000"/>
                </a:solidFill>
                <a:round/>
                <a:headEnd/>
                <a:tailEnd/>
              </a:ln>
            </p:spPr>
            <p:txBody>
              <a:bodyPr/>
              <a:lstStyle/>
              <a:p>
                <a:endParaRPr lang="zh-CN" altLang="en-US"/>
              </a:p>
            </p:txBody>
          </p:sp>
          <p:sp>
            <p:nvSpPr>
              <p:cNvPr id="14" name="Text Box 10"/>
              <p:cNvSpPr txBox="1">
                <a:spLocks noChangeArrowheads="1"/>
              </p:cNvSpPr>
              <p:nvPr/>
            </p:nvSpPr>
            <p:spPr bwMode="auto">
              <a:xfrm>
                <a:off x="4317" y="2688"/>
                <a:ext cx="735" cy="624"/>
              </a:xfrm>
              <a:prstGeom prst="rect">
                <a:avLst/>
              </a:prstGeom>
              <a:grpFill/>
              <a:ln w="9525">
                <a:noFill/>
                <a:miter lim="800000"/>
                <a:headEnd/>
                <a:tailEnd/>
              </a:ln>
            </p:spPr>
            <p:txBody>
              <a:bodyPr/>
              <a:lstStyle/>
              <a:p>
                <a:pPr algn="just"/>
                <a:r>
                  <a:rPr lang="en-US" altLang="zh-CN" sz="1800" b="1" dirty="0" smtClean="0"/>
                  <a:t>r</a:t>
                </a:r>
                <a:endParaRPr lang="en-US" altLang="zh-CN" sz="1800" b="1" dirty="0"/>
              </a:p>
            </p:txBody>
          </p:sp>
          <p:sp>
            <p:nvSpPr>
              <p:cNvPr id="15" name="Line 11"/>
              <p:cNvSpPr>
                <a:spLocks noChangeShapeType="1"/>
              </p:cNvSpPr>
              <p:nvPr/>
            </p:nvSpPr>
            <p:spPr bwMode="auto">
              <a:xfrm>
                <a:off x="4737" y="3780"/>
                <a:ext cx="1315" cy="0"/>
              </a:xfrm>
              <a:prstGeom prst="line">
                <a:avLst/>
              </a:prstGeom>
              <a:grpFill/>
              <a:ln w="9525" cap="rnd">
                <a:solidFill>
                  <a:srgbClr val="000000"/>
                </a:solidFill>
                <a:prstDash val="sysDot"/>
                <a:round/>
                <a:headEnd/>
                <a:tailEnd/>
              </a:ln>
            </p:spPr>
            <p:txBody>
              <a:bodyPr/>
              <a:lstStyle/>
              <a:p>
                <a:endParaRPr lang="zh-CN" altLang="en-US"/>
              </a:p>
            </p:txBody>
          </p:sp>
          <p:sp>
            <p:nvSpPr>
              <p:cNvPr id="16" name="Line 12"/>
              <p:cNvSpPr>
                <a:spLocks noChangeShapeType="1"/>
              </p:cNvSpPr>
              <p:nvPr/>
            </p:nvSpPr>
            <p:spPr bwMode="auto">
              <a:xfrm>
                <a:off x="4737" y="4404"/>
                <a:ext cx="2234" cy="0"/>
              </a:xfrm>
              <a:prstGeom prst="line">
                <a:avLst/>
              </a:prstGeom>
              <a:grpFill/>
              <a:ln w="9525" cap="rnd">
                <a:solidFill>
                  <a:srgbClr val="000000"/>
                </a:solidFill>
                <a:prstDash val="sysDot"/>
                <a:round/>
                <a:headEnd/>
                <a:tailEnd/>
              </a:ln>
            </p:spPr>
            <p:txBody>
              <a:bodyPr/>
              <a:lstStyle/>
              <a:p>
                <a:endParaRPr lang="zh-CN" altLang="en-US"/>
              </a:p>
            </p:txBody>
          </p:sp>
          <p:sp>
            <p:nvSpPr>
              <p:cNvPr id="17" name="Text Box 13"/>
              <p:cNvSpPr txBox="1">
                <a:spLocks noChangeArrowheads="1"/>
              </p:cNvSpPr>
              <p:nvPr/>
            </p:nvSpPr>
            <p:spPr bwMode="auto">
              <a:xfrm>
                <a:off x="4317" y="3581"/>
                <a:ext cx="735" cy="624"/>
              </a:xfrm>
              <a:prstGeom prst="rect">
                <a:avLst/>
              </a:prstGeom>
              <a:grpFill/>
              <a:ln w="9525">
                <a:noFill/>
                <a:miter lim="800000"/>
                <a:headEnd/>
                <a:tailEnd/>
              </a:ln>
            </p:spPr>
            <p:txBody>
              <a:bodyPr/>
              <a:lstStyle/>
              <a:p>
                <a:pPr algn="just"/>
                <a:r>
                  <a:rPr lang="en-US" altLang="zh-CN" sz="1800" b="1" dirty="0" smtClean="0"/>
                  <a:t>r</a:t>
                </a:r>
                <a:r>
                  <a:rPr lang="en-US" altLang="zh-CN" sz="1800" b="1" baseline="-25000" dirty="0" smtClean="0"/>
                  <a:t>1</a:t>
                </a:r>
                <a:endParaRPr lang="en-US" altLang="zh-CN" sz="1800" b="1" baseline="-25000" dirty="0"/>
              </a:p>
            </p:txBody>
          </p:sp>
          <p:sp>
            <p:nvSpPr>
              <p:cNvPr id="18" name="Text Box 14"/>
              <p:cNvSpPr txBox="1">
                <a:spLocks noChangeArrowheads="1"/>
              </p:cNvSpPr>
              <p:nvPr/>
            </p:nvSpPr>
            <p:spPr bwMode="auto">
              <a:xfrm>
                <a:off x="4317" y="4148"/>
                <a:ext cx="735" cy="624"/>
              </a:xfrm>
              <a:prstGeom prst="rect">
                <a:avLst/>
              </a:prstGeom>
              <a:grpFill/>
              <a:ln w="9525">
                <a:noFill/>
                <a:miter lim="800000"/>
                <a:headEnd/>
                <a:tailEnd/>
              </a:ln>
            </p:spPr>
            <p:txBody>
              <a:bodyPr/>
              <a:lstStyle/>
              <a:p>
                <a:pPr algn="just"/>
                <a:r>
                  <a:rPr lang="en-US" altLang="zh-CN" sz="1800" b="1" dirty="0" smtClean="0"/>
                  <a:t>r</a:t>
                </a:r>
                <a:r>
                  <a:rPr lang="en-US" altLang="zh-CN" sz="1800" b="1" baseline="-25000" dirty="0" smtClean="0"/>
                  <a:t>2</a:t>
                </a:r>
                <a:endParaRPr lang="en-US" altLang="zh-CN" sz="1800" b="1" baseline="-25000" dirty="0"/>
              </a:p>
            </p:txBody>
          </p:sp>
          <p:sp>
            <p:nvSpPr>
              <p:cNvPr id="19" name="Text Box 15"/>
              <p:cNvSpPr txBox="1">
                <a:spLocks noChangeArrowheads="1"/>
              </p:cNvSpPr>
              <p:nvPr/>
            </p:nvSpPr>
            <p:spPr bwMode="auto">
              <a:xfrm>
                <a:off x="5997" y="3468"/>
                <a:ext cx="735" cy="624"/>
              </a:xfrm>
              <a:prstGeom prst="rect">
                <a:avLst/>
              </a:prstGeom>
              <a:grpFill/>
              <a:ln w="9525">
                <a:noFill/>
                <a:miter lim="800000"/>
                <a:headEnd/>
                <a:tailEnd/>
              </a:ln>
            </p:spPr>
            <p:txBody>
              <a:bodyPr/>
              <a:lstStyle/>
              <a:p>
                <a:pPr algn="just"/>
                <a:r>
                  <a:rPr lang="en-US" altLang="zh-CN" sz="1800" b="1"/>
                  <a:t>A</a:t>
                </a:r>
              </a:p>
            </p:txBody>
          </p:sp>
          <p:sp>
            <p:nvSpPr>
              <p:cNvPr id="20" name="Text Box 16"/>
              <p:cNvSpPr txBox="1">
                <a:spLocks noChangeArrowheads="1"/>
              </p:cNvSpPr>
              <p:nvPr/>
            </p:nvSpPr>
            <p:spPr bwMode="auto">
              <a:xfrm>
                <a:off x="6837" y="4092"/>
                <a:ext cx="735" cy="624"/>
              </a:xfrm>
              <a:prstGeom prst="rect">
                <a:avLst/>
              </a:prstGeom>
              <a:grpFill/>
              <a:ln w="9525">
                <a:noFill/>
                <a:miter lim="800000"/>
                <a:headEnd/>
                <a:tailEnd/>
              </a:ln>
            </p:spPr>
            <p:txBody>
              <a:bodyPr/>
              <a:lstStyle/>
              <a:p>
                <a:pPr algn="just"/>
                <a:r>
                  <a:rPr lang="en-US" altLang="zh-CN" sz="1800" b="1"/>
                  <a:t>B</a:t>
                </a:r>
              </a:p>
            </p:txBody>
          </p:sp>
          <p:sp>
            <p:nvSpPr>
              <p:cNvPr id="21" name="Line 17"/>
              <p:cNvSpPr>
                <a:spLocks noChangeShapeType="1"/>
              </p:cNvSpPr>
              <p:nvPr/>
            </p:nvSpPr>
            <p:spPr bwMode="auto">
              <a:xfrm>
                <a:off x="6018" y="3780"/>
                <a:ext cx="0" cy="1872"/>
              </a:xfrm>
              <a:prstGeom prst="line">
                <a:avLst/>
              </a:prstGeom>
              <a:grpFill/>
              <a:ln w="9525" cap="rnd">
                <a:solidFill>
                  <a:srgbClr val="000000"/>
                </a:solidFill>
                <a:prstDash val="sysDot"/>
                <a:round/>
                <a:headEnd/>
                <a:tailEnd/>
              </a:ln>
            </p:spPr>
            <p:txBody>
              <a:bodyPr/>
              <a:lstStyle/>
              <a:p>
                <a:endParaRPr lang="zh-CN" altLang="en-US"/>
              </a:p>
            </p:txBody>
          </p:sp>
          <p:sp>
            <p:nvSpPr>
              <p:cNvPr id="22" name="Line 18"/>
              <p:cNvSpPr>
                <a:spLocks noChangeShapeType="1"/>
              </p:cNvSpPr>
              <p:nvPr/>
            </p:nvSpPr>
            <p:spPr bwMode="auto">
              <a:xfrm>
                <a:off x="6942" y="4404"/>
                <a:ext cx="0" cy="1248"/>
              </a:xfrm>
              <a:prstGeom prst="line">
                <a:avLst/>
              </a:prstGeom>
              <a:grpFill/>
              <a:ln w="9525" cap="rnd">
                <a:solidFill>
                  <a:srgbClr val="000000"/>
                </a:solidFill>
                <a:prstDash val="sysDot"/>
                <a:round/>
                <a:headEnd/>
                <a:tailEnd/>
              </a:ln>
            </p:spPr>
            <p:txBody>
              <a:bodyPr/>
              <a:lstStyle/>
              <a:p>
                <a:endParaRPr lang="zh-CN" altLang="en-US"/>
              </a:p>
            </p:txBody>
          </p:sp>
          <p:sp>
            <p:nvSpPr>
              <p:cNvPr id="23" name="Text Box 19"/>
              <p:cNvSpPr txBox="1">
                <a:spLocks noChangeArrowheads="1"/>
              </p:cNvSpPr>
              <p:nvPr/>
            </p:nvSpPr>
            <p:spPr bwMode="auto">
              <a:xfrm>
                <a:off x="5791" y="5652"/>
                <a:ext cx="735" cy="624"/>
              </a:xfrm>
              <a:prstGeom prst="rect">
                <a:avLst/>
              </a:prstGeom>
              <a:grpFill/>
              <a:ln w="9525">
                <a:noFill/>
                <a:miter lim="800000"/>
                <a:headEnd/>
                <a:tailEnd/>
              </a:ln>
            </p:spPr>
            <p:txBody>
              <a:bodyPr/>
              <a:lstStyle/>
              <a:p>
                <a:pPr algn="just"/>
                <a:r>
                  <a:rPr lang="en-US" altLang="zh-CN" sz="1800" b="1" dirty="0" smtClean="0"/>
                  <a:t>y</a:t>
                </a:r>
                <a:r>
                  <a:rPr lang="en-US" altLang="zh-CN" sz="1800" b="1" baseline="-25000" dirty="0" smtClean="0"/>
                  <a:t>1</a:t>
                </a:r>
                <a:endParaRPr lang="en-US" altLang="zh-CN" sz="1800" b="1" baseline="-25000" dirty="0"/>
              </a:p>
            </p:txBody>
          </p:sp>
          <p:sp>
            <p:nvSpPr>
              <p:cNvPr id="24" name="Text Box 20"/>
              <p:cNvSpPr txBox="1">
                <a:spLocks noChangeArrowheads="1"/>
              </p:cNvSpPr>
              <p:nvPr/>
            </p:nvSpPr>
            <p:spPr bwMode="auto">
              <a:xfrm>
                <a:off x="6698" y="5652"/>
                <a:ext cx="735" cy="624"/>
              </a:xfrm>
              <a:prstGeom prst="rect">
                <a:avLst/>
              </a:prstGeom>
              <a:grpFill/>
              <a:ln w="9525">
                <a:noFill/>
                <a:miter lim="800000"/>
                <a:headEnd/>
                <a:tailEnd/>
              </a:ln>
            </p:spPr>
            <p:txBody>
              <a:bodyPr/>
              <a:lstStyle/>
              <a:p>
                <a:pPr algn="just"/>
                <a:r>
                  <a:rPr lang="en-US" altLang="zh-CN" sz="1800" b="1" dirty="0" smtClean="0"/>
                  <a:t>y</a:t>
                </a:r>
                <a:r>
                  <a:rPr lang="en-US" altLang="zh-CN" sz="1800" b="1" baseline="-25000" dirty="0" smtClean="0"/>
                  <a:t>2</a:t>
                </a:r>
                <a:endParaRPr lang="en-US" altLang="zh-CN" sz="1800" b="1" baseline="-25000" dirty="0"/>
              </a:p>
            </p:txBody>
          </p:sp>
          <p:sp>
            <p:nvSpPr>
              <p:cNvPr id="25" name="Text Box 21"/>
              <p:cNvSpPr txBox="1">
                <a:spLocks noChangeArrowheads="1"/>
              </p:cNvSpPr>
              <p:nvPr/>
            </p:nvSpPr>
            <p:spPr bwMode="auto">
              <a:xfrm>
                <a:off x="7782" y="4872"/>
                <a:ext cx="735" cy="624"/>
              </a:xfrm>
              <a:prstGeom prst="rect">
                <a:avLst/>
              </a:prstGeom>
              <a:grpFill/>
              <a:ln w="9525">
                <a:noFill/>
                <a:miter lim="800000"/>
                <a:headEnd/>
                <a:tailEnd/>
              </a:ln>
            </p:spPr>
            <p:txBody>
              <a:bodyPr/>
              <a:lstStyle/>
              <a:p>
                <a:pPr algn="just"/>
                <a:r>
                  <a:rPr lang="en-US" altLang="zh-CN" sz="1800" b="1"/>
                  <a:t>IS</a:t>
                </a:r>
              </a:p>
            </p:txBody>
          </p:sp>
          <p:sp>
            <p:nvSpPr>
              <p:cNvPr id="26" name="Text Box 22"/>
              <p:cNvSpPr txBox="1">
                <a:spLocks noChangeArrowheads="1"/>
              </p:cNvSpPr>
              <p:nvPr/>
            </p:nvSpPr>
            <p:spPr bwMode="auto">
              <a:xfrm>
                <a:off x="8307" y="5652"/>
                <a:ext cx="735" cy="624"/>
              </a:xfrm>
              <a:prstGeom prst="rect">
                <a:avLst/>
              </a:prstGeom>
              <a:grpFill/>
              <a:ln w="9525">
                <a:noFill/>
                <a:miter lim="800000"/>
                <a:headEnd/>
                <a:tailEnd/>
              </a:ln>
            </p:spPr>
            <p:txBody>
              <a:bodyPr/>
              <a:lstStyle/>
              <a:p>
                <a:pPr algn="just"/>
                <a:r>
                  <a:rPr lang="en-US" altLang="zh-CN" sz="1800" b="1" dirty="0" smtClean="0"/>
                  <a:t>y</a:t>
                </a:r>
                <a:endParaRPr lang="en-US" altLang="zh-CN" sz="1800" b="1" baseline="-25000" dirty="0"/>
              </a:p>
            </p:txBody>
          </p:sp>
        </p:grpSp>
        <p:sp>
          <p:nvSpPr>
            <p:cNvPr id="10" name="Text Box 23"/>
            <p:cNvSpPr txBox="1">
              <a:spLocks noChangeArrowheads="1"/>
            </p:cNvSpPr>
            <p:nvPr/>
          </p:nvSpPr>
          <p:spPr bwMode="auto">
            <a:xfrm>
              <a:off x="4317" y="5496"/>
              <a:ext cx="735" cy="624"/>
            </a:xfrm>
            <a:prstGeom prst="rect">
              <a:avLst/>
            </a:prstGeom>
            <a:grpFill/>
            <a:ln w="9525">
              <a:noFill/>
              <a:miter lim="800000"/>
              <a:headEnd/>
              <a:tailEnd/>
            </a:ln>
          </p:spPr>
          <p:txBody>
            <a:bodyPr/>
            <a:lstStyle/>
            <a:p>
              <a:pPr algn="just"/>
              <a:r>
                <a:rPr lang="en-US" altLang="zh-CN" sz="1800" b="1"/>
                <a:t>0</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685800" y="304800"/>
            <a:ext cx="7772400" cy="914400"/>
          </a:xfrm>
        </p:spPr>
        <p:txBody>
          <a:bodyPr/>
          <a:lstStyle/>
          <a:p>
            <a:r>
              <a:rPr lang="en-US" altLang="zh-CN" b="1">
                <a:latin typeface="楷体_GB2312" pitchFamily="49" charset="-122"/>
                <a:ea typeface="楷体_GB2312" pitchFamily="49" charset="-122"/>
              </a:rPr>
              <a:t>IS</a:t>
            </a:r>
            <a:r>
              <a:rPr lang="zh-CN" altLang="en-US" b="1">
                <a:latin typeface="楷体_GB2312" pitchFamily="49" charset="-122"/>
                <a:ea typeface="楷体_GB2312" pitchFamily="49" charset="-122"/>
              </a:rPr>
              <a:t>曲线</a:t>
            </a:r>
          </a:p>
        </p:txBody>
      </p:sp>
      <p:sp>
        <p:nvSpPr>
          <p:cNvPr id="226307" name="Rectangle 3"/>
          <p:cNvSpPr>
            <a:spLocks noGrp="1" noChangeArrowheads="1"/>
          </p:cNvSpPr>
          <p:nvPr>
            <p:ph type="body" idx="1"/>
          </p:nvPr>
        </p:nvSpPr>
        <p:spPr>
          <a:xfrm>
            <a:off x="381000" y="1447800"/>
            <a:ext cx="3470920" cy="5077544"/>
          </a:xfrm>
        </p:spPr>
        <p:txBody>
          <a:bodyPr>
            <a:normAutofit fontScale="85000" lnSpcReduction="10000"/>
          </a:bodyPr>
          <a:lstStyle/>
          <a:p>
            <a:pPr algn="just">
              <a:lnSpc>
                <a:spcPct val="90000"/>
              </a:lnSpc>
              <a:spcBef>
                <a:spcPts val="600"/>
              </a:spcBef>
            </a:pPr>
            <a:r>
              <a:rPr lang="zh-CN" altLang="en-US" sz="2000" b="1" dirty="0" smtClean="0">
                <a:latin typeface="宋体" pitchFamily="2" charset="-122"/>
              </a:rPr>
              <a:t>      </a:t>
            </a:r>
            <a:r>
              <a:rPr lang="zh-CN" altLang="en-US" sz="2800" b="1" dirty="0" smtClean="0">
                <a:latin typeface="宋体" pitchFamily="2" charset="-122"/>
              </a:rPr>
              <a:t>在</a:t>
            </a:r>
            <a:r>
              <a:rPr lang="zh-CN" altLang="en-US" sz="2800" b="1" dirty="0">
                <a:latin typeface="宋体" pitchFamily="2" charset="-122"/>
              </a:rPr>
              <a:t>横轴表示收入，纵轴表示利率的平面系统中，</a:t>
            </a:r>
            <a:r>
              <a:rPr lang="en-US" altLang="zh-CN" sz="2800" b="1" dirty="0">
                <a:latin typeface="宋体" pitchFamily="2" charset="-122"/>
              </a:rPr>
              <a:t>IS</a:t>
            </a:r>
            <a:r>
              <a:rPr lang="zh-CN" altLang="en-US" sz="2800" b="1" dirty="0">
                <a:latin typeface="宋体" pitchFamily="2" charset="-122"/>
              </a:rPr>
              <a:t>方程表现为是一条向右下方倾斜的曲线，代表了满足产品市场均衡条件的利率和产出水平组合的集合</a:t>
            </a:r>
            <a:r>
              <a:rPr lang="zh-CN" altLang="en-US" sz="2800" b="1" dirty="0" smtClean="0">
                <a:latin typeface="宋体" pitchFamily="2" charset="-122"/>
              </a:rPr>
              <a:t>。</a:t>
            </a:r>
            <a:endParaRPr lang="zh-CN" altLang="en-US" sz="2800" b="1" dirty="0">
              <a:latin typeface="宋体" pitchFamily="2" charset="-122"/>
            </a:endParaRPr>
          </a:p>
          <a:p>
            <a:pPr>
              <a:lnSpc>
                <a:spcPct val="90000"/>
              </a:lnSpc>
              <a:spcBef>
                <a:spcPts val="600"/>
              </a:spcBef>
            </a:pPr>
            <a:r>
              <a:rPr lang="zh-CN" altLang="en-US" sz="2800" b="1" dirty="0" smtClean="0">
                <a:latin typeface="宋体" pitchFamily="2" charset="-122"/>
              </a:rPr>
              <a:t>      简单</a:t>
            </a:r>
            <a:r>
              <a:rPr lang="zh-CN" altLang="en-US" sz="2800" b="1" dirty="0">
                <a:latin typeface="宋体" pitchFamily="2" charset="-122"/>
              </a:rPr>
              <a:t>收入决定模型中，</a:t>
            </a:r>
            <a:r>
              <a:rPr lang="en-US" altLang="zh-CN" sz="2800" b="1" dirty="0">
                <a:latin typeface="宋体" pitchFamily="2" charset="-122"/>
              </a:rPr>
              <a:t>investment</a:t>
            </a:r>
            <a:r>
              <a:rPr lang="zh-CN" altLang="en-US" sz="2800" b="1" dirty="0">
                <a:latin typeface="宋体" pitchFamily="2" charset="-122"/>
              </a:rPr>
              <a:t>（</a:t>
            </a:r>
            <a:r>
              <a:rPr lang="en-US" altLang="zh-CN" sz="2800" b="1" dirty="0">
                <a:latin typeface="宋体" pitchFamily="2" charset="-122"/>
              </a:rPr>
              <a:t>I</a:t>
            </a:r>
            <a:r>
              <a:rPr lang="zh-CN" altLang="en-US" sz="2800" b="1" dirty="0">
                <a:latin typeface="宋体" pitchFamily="2" charset="-122"/>
              </a:rPr>
              <a:t>）等于</a:t>
            </a:r>
            <a:r>
              <a:rPr lang="en-US" altLang="zh-CN" sz="2800" b="1" dirty="0">
                <a:latin typeface="宋体" pitchFamily="2" charset="-122"/>
              </a:rPr>
              <a:t>saving</a:t>
            </a:r>
            <a:r>
              <a:rPr lang="zh-CN" altLang="en-US" sz="2800" b="1" dirty="0">
                <a:latin typeface="宋体" pitchFamily="2" charset="-122"/>
              </a:rPr>
              <a:t>（</a:t>
            </a:r>
            <a:r>
              <a:rPr lang="en-US" altLang="zh-CN" sz="2800" b="1" dirty="0">
                <a:latin typeface="宋体" pitchFamily="2" charset="-122"/>
              </a:rPr>
              <a:t>S</a:t>
            </a:r>
            <a:r>
              <a:rPr lang="zh-CN" altLang="en-US" sz="2800" b="1" dirty="0">
                <a:latin typeface="宋体" pitchFamily="2" charset="-122"/>
              </a:rPr>
              <a:t>）是产品市场均衡条件，因而把描述商品市场均衡条件的产出与利率关系组合曲线称为</a:t>
            </a:r>
            <a:r>
              <a:rPr lang="en-US" altLang="zh-CN" sz="2800" b="1" dirty="0">
                <a:latin typeface="宋体" pitchFamily="2" charset="-122"/>
              </a:rPr>
              <a:t>IS</a:t>
            </a:r>
            <a:r>
              <a:rPr lang="zh-CN" altLang="en-US" sz="2800" b="1" dirty="0">
                <a:latin typeface="宋体" pitchFamily="2" charset="-122"/>
              </a:rPr>
              <a:t>曲线。</a:t>
            </a:r>
          </a:p>
        </p:txBody>
      </p:sp>
      <p:sp>
        <p:nvSpPr>
          <p:cNvPr id="226308" name="Text Box 4"/>
          <p:cNvSpPr txBox="1">
            <a:spLocks noChangeArrowheads="1"/>
          </p:cNvSpPr>
          <p:nvPr/>
        </p:nvSpPr>
        <p:spPr bwMode="auto">
          <a:xfrm>
            <a:off x="5089525" y="2763838"/>
            <a:ext cx="184150" cy="457200"/>
          </a:xfrm>
          <a:prstGeom prst="rect">
            <a:avLst/>
          </a:prstGeom>
          <a:noFill/>
          <a:ln w="9525">
            <a:noFill/>
            <a:miter lim="800000"/>
            <a:headEnd/>
            <a:tailEnd/>
          </a:ln>
          <a:effectLst/>
        </p:spPr>
        <p:txBody>
          <a:bodyPr wrap="none">
            <a:spAutoFit/>
          </a:bodyPr>
          <a:lstStyle/>
          <a:p>
            <a:endParaRPr lang="zh-CN" altLang="zh-CN"/>
          </a:p>
        </p:txBody>
      </p:sp>
      <p:grpSp>
        <p:nvGrpSpPr>
          <p:cNvPr id="2" name="Group 5"/>
          <p:cNvGrpSpPr>
            <a:grpSpLocks/>
          </p:cNvGrpSpPr>
          <p:nvPr/>
        </p:nvGrpSpPr>
        <p:grpSpPr bwMode="auto">
          <a:xfrm>
            <a:off x="4038600" y="1828800"/>
            <a:ext cx="4495800" cy="3962400"/>
            <a:chOff x="4317" y="2688"/>
            <a:chExt cx="4725" cy="3588"/>
          </a:xfrm>
        </p:grpSpPr>
        <p:grpSp>
          <p:nvGrpSpPr>
            <p:cNvPr id="3" name="Group 6"/>
            <p:cNvGrpSpPr>
              <a:grpSpLocks/>
            </p:cNvGrpSpPr>
            <p:nvPr/>
          </p:nvGrpSpPr>
          <p:grpSpPr bwMode="auto">
            <a:xfrm>
              <a:off x="4317" y="2688"/>
              <a:ext cx="4725" cy="3588"/>
              <a:chOff x="4317" y="2688"/>
              <a:chExt cx="4725" cy="3588"/>
            </a:xfrm>
          </p:grpSpPr>
          <p:sp>
            <p:nvSpPr>
              <p:cNvPr id="226311" name="Line 7"/>
              <p:cNvSpPr>
                <a:spLocks noChangeShapeType="1"/>
              </p:cNvSpPr>
              <p:nvPr/>
            </p:nvSpPr>
            <p:spPr bwMode="auto">
              <a:xfrm>
                <a:off x="4737" y="2844"/>
                <a:ext cx="0" cy="2808"/>
              </a:xfrm>
              <a:prstGeom prst="line">
                <a:avLst/>
              </a:prstGeom>
              <a:noFill/>
              <a:ln w="9525">
                <a:solidFill>
                  <a:srgbClr val="000000"/>
                </a:solidFill>
                <a:round/>
                <a:headEnd/>
                <a:tailEnd/>
              </a:ln>
            </p:spPr>
            <p:txBody>
              <a:bodyPr/>
              <a:lstStyle/>
              <a:p>
                <a:endParaRPr lang="zh-CN" altLang="en-US"/>
              </a:p>
            </p:txBody>
          </p:sp>
          <p:sp>
            <p:nvSpPr>
              <p:cNvPr id="226312" name="Line 8"/>
              <p:cNvSpPr>
                <a:spLocks noChangeShapeType="1"/>
              </p:cNvSpPr>
              <p:nvPr/>
            </p:nvSpPr>
            <p:spPr bwMode="auto">
              <a:xfrm>
                <a:off x="4737" y="5652"/>
                <a:ext cx="3780" cy="0"/>
              </a:xfrm>
              <a:prstGeom prst="line">
                <a:avLst/>
              </a:prstGeom>
              <a:noFill/>
              <a:ln w="9525">
                <a:solidFill>
                  <a:srgbClr val="000000"/>
                </a:solidFill>
                <a:round/>
                <a:headEnd/>
                <a:tailEnd/>
              </a:ln>
            </p:spPr>
            <p:txBody>
              <a:bodyPr/>
              <a:lstStyle/>
              <a:p>
                <a:endParaRPr lang="zh-CN" altLang="en-US"/>
              </a:p>
            </p:txBody>
          </p:sp>
          <p:sp>
            <p:nvSpPr>
              <p:cNvPr id="226313" name="Line 9"/>
              <p:cNvSpPr>
                <a:spLocks noChangeShapeType="1"/>
              </p:cNvSpPr>
              <p:nvPr/>
            </p:nvSpPr>
            <p:spPr bwMode="auto">
              <a:xfrm>
                <a:off x="5577" y="3468"/>
                <a:ext cx="2310" cy="1560"/>
              </a:xfrm>
              <a:prstGeom prst="line">
                <a:avLst/>
              </a:prstGeom>
              <a:noFill/>
              <a:ln w="9525">
                <a:solidFill>
                  <a:srgbClr val="000000"/>
                </a:solidFill>
                <a:round/>
                <a:headEnd/>
                <a:tailEnd/>
              </a:ln>
            </p:spPr>
            <p:txBody>
              <a:bodyPr/>
              <a:lstStyle/>
              <a:p>
                <a:endParaRPr lang="zh-CN" altLang="en-US"/>
              </a:p>
            </p:txBody>
          </p:sp>
          <p:sp>
            <p:nvSpPr>
              <p:cNvPr id="226314" name="Text Box 10"/>
              <p:cNvSpPr txBox="1">
                <a:spLocks noChangeArrowheads="1"/>
              </p:cNvSpPr>
              <p:nvPr/>
            </p:nvSpPr>
            <p:spPr bwMode="auto">
              <a:xfrm>
                <a:off x="4317" y="2688"/>
                <a:ext cx="735" cy="624"/>
              </a:xfrm>
              <a:prstGeom prst="rect">
                <a:avLst/>
              </a:prstGeom>
              <a:noFill/>
              <a:ln w="9525">
                <a:noFill/>
                <a:miter lim="800000"/>
                <a:headEnd/>
                <a:tailEnd/>
              </a:ln>
            </p:spPr>
            <p:txBody>
              <a:bodyPr/>
              <a:lstStyle/>
              <a:p>
                <a:pPr algn="just"/>
                <a:r>
                  <a:rPr lang="en-US" altLang="zh-CN" sz="1800" b="1" dirty="0" smtClean="0"/>
                  <a:t>r</a:t>
                </a:r>
                <a:endParaRPr lang="en-US" altLang="zh-CN" sz="1800" b="1" dirty="0"/>
              </a:p>
            </p:txBody>
          </p:sp>
          <p:sp>
            <p:nvSpPr>
              <p:cNvPr id="226315" name="Line 11"/>
              <p:cNvSpPr>
                <a:spLocks noChangeShapeType="1"/>
              </p:cNvSpPr>
              <p:nvPr/>
            </p:nvSpPr>
            <p:spPr bwMode="auto">
              <a:xfrm>
                <a:off x="4737" y="3780"/>
                <a:ext cx="1315" cy="0"/>
              </a:xfrm>
              <a:prstGeom prst="line">
                <a:avLst/>
              </a:prstGeom>
              <a:noFill/>
              <a:ln w="9525" cap="rnd">
                <a:solidFill>
                  <a:srgbClr val="000000"/>
                </a:solidFill>
                <a:prstDash val="sysDot"/>
                <a:round/>
                <a:headEnd/>
                <a:tailEnd/>
              </a:ln>
            </p:spPr>
            <p:txBody>
              <a:bodyPr/>
              <a:lstStyle/>
              <a:p>
                <a:endParaRPr lang="zh-CN" altLang="en-US"/>
              </a:p>
            </p:txBody>
          </p:sp>
          <p:sp>
            <p:nvSpPr>
              <p:cNvPr id="226316" name="Line 12"/>
              <p:cNvSpPr>
                <a:spLocks noChangeShapeType="1"/>
              </p:cNvSpPr>
              <p:nvPr/>
            </p:nvSpPr>
            <p:spPr bwMode="auto">
              <a:xfrm>
                <a:off x="4737" y="4404"/>
                <a:ext cx="2234" cy="0"/>
              </a:xfrm>
              <a:prstGeom prst="line">
                <a:avLst/>
              </a:prstGeom>
              <a:noFill/>
              <a:ln w="9525" cap="rnd">
                <a:solidFill>
                  <a:srgbClr val="000000"/>
                </a:solidFill>
                <a:prstDash val="sysDot"/>
                <a:round/>
                <a:headEnd/>
                <a:tailEnd/>
              </a:ln>
            </p:spPr>
            <p:txBody>
              <a:bodyPr/>
              <a:lstStyle/>
              <a:p>
                <a:endParaRPr lang="zh-CN" altLang="en-US"/>
              </a:p>
            </p:txBody>
          </p:sp>
          <p:sp>
            <p:nvSpPr>
              <p:cNvPr id="226317" name="Text Box 13"/>
              <p:cNvSpPr txBox="1">
                <a:spLocks noChangeArrowheads="1"/>
              </p:cNvSpPr>
              <p:nvPr/>
            </p:nvSpPr>
            <p:spPr bwMode="auto">
              <a:xfrm>
                <a:off x="4317" y="3581"/>
                <a:ext cx="735" cy="624"/>
              </a:xfrm>
              <a:prstGeom prst="rect">
                <a:avLst/>
              </a:prstGeom>
              <a:noFill/>
              <a:ln w="9525">
                <a:noFill/>
                <a:miter lim="800000"/>
                <a:headEnd/>
                <a:tailEnd/>
              </a:ln>
            </p:spPr>
            <p:txBody>
              <a:bodyPr/>
              <a:lstStyle/>
              <a:p>
                <a:pPr algn="just"/>
                <a:r>
                  <a:rPr lang="en-US" altLang="zh-CN" sz="1800" b="1" dirty="0" smtClean="0"/>
                  <a:t>r</a:t>
                </a:r>
                <a:r>
                  <a:rPr lang="en-US" altLang="zh-CN" sz="1800" b="1" baseline="-25000" dirty="0" smtClean="0"/>
                  <a:t>1</a:t>
                </a:r>
                <a:endParaRPr lang="en-US" altLang="zh-CN" sz="1800" b="1" baseline="-25000" dirty="0"/>
              </a:p>
            </p:txBody>
          </p:sp>
          <p:sp>
            <p:nvSpPr>
              <p:cNvPr id="226318" name="Text Box 14"/>
              <p:cNvSpPr txBox="1">
                <a:spLocks noChangeArrowheads="1"/>
              </p:cNvSpPr>
              <p:nvPr/>
            </p:nvSpPr>
            <p:spPr bwMode="auto">
              <a:xfrm>
                <a:off x="4317" y="4148"/>
                <a:ext cx="735" cy="624"/>
              </a:xfrm>
              <a:prstGeom prst="rect">
                <a:avLst/>
              </a:prstGeom>
              <a:noFill/>
              <a:ln w="9525">
                <a:noFill/>
                <a:miter lim="800000"/>
                <a:headEnd/>
                <a:tailEnd/>
              </a:ln>
            </p:spPr>
            <p:txBody>
              <a:bodyPr/>
              <a:lstStyle/>
              <a:p>
                <a:pPr algn="just"/>
                <a:r>
                  <a:rPr lang="en-US" altLang="zh-CN" sz="1800" b="1" dirty="0" smtClean="0"/>
                  <a:t>r</a:t>
                </a:r>
                <a:r>
                  <a:rPr lang="en-US" altLang="zh-CN" sz="1800" b="1" baseline="-25000" dirty="0" smtClean="0"/>
                  <a:t>2</a:t>
                </a:r>
                <a:endParaRPr lang="en-US" altLang="zh-CN" sz="1800" b="1" baseline="-25000" dirty="0"/>
              </a:p>
            </p:txBody>
          </p:sp>
          <p:sp>
            <p:nvSpPr>
              <p:cNvPr id="226319" name="Text Box 15"/>
              <p:cNvSpPr txBox="1">
                <a:spLocks noChangeArrowheads="1"/>
              </p:cNvSpPr>
              <p:nvPr/>
            </p:nvSpPr>
            <p:spPr bwMode="auto">
              <a:xfrm>
                <a:off x="5997" y="3468"/>
                <a:ext cx="735" cy="624"/>
              </a:xfrm>
              <a:prstGeom prst="rect">
                <a:avLst/>
              </a:prstGeom>
              <a:noFill/>
              <a:ln w="9525">
                <a:noFill/>
                <a:miter lim="800000"/>
                <a:headEnd/>
                <a:tailEnd/>
              </a:ln>
            </p:spPr>
            <p:txBody>
              <a:bodyPr/>
              <a:lstStyle/>
              <a:p>
                <a:pPr algn="just"/>
                <a:r>
                  <a:rPr lang="en-US" altLang="zh-CN" sz="1800" b="1"/>
                  <a:t>A</a:t>
                </a:r>
              </a:p>
            </p:txBody>
          </p:sp>
          <p:sp>
            <p:nvSpPr>
              <p:cNvPr id="226320" name="Text Box 16"/>
              <p:cNvSpPr txBox="1">
                <a:spLocks noChangeArrowheads="1"/>
              </p:cNvSpPr>
              <p:nvPr/>
            </p:nvSpPr>
            <p:spPr bwMode="auto">
              <a:xfrm>
                <a:off x="6837" y="4092"/>
                <a:ext cx="735" cy="624"/>
              </a:xfrm>
              <a:prstGeom prst="rect">
                <a:avLst/>
              </a:prstGeom>
              <a:noFill/>
              <a:ln w="9525">
                <a:noFill/>
                <a:miter lim="800000"/>
                <a:headEnd/>
                <a:tailEnd/>
              </a:ln>
            </p:spPr>
            <p:txBody>
              <a:bodyPr/>
              <a:lstStyle/>
              <a:p>
                <a:pPr algn="just"/>
                <a:r>
                  <a:rPr lang="en-US" altLang="zh-CN" sz="1800" b="1"/>
                  <a:t>B</a:t>
                </a:r>
              </a:p>
            </p:txBody>
          </p:sp>
          <p:sp>
            <p:nvSpPr>
              <p:cNvPr id="226321" name="Line 17"/>
              <p:cNvSpPr>
                <a:spLocks noChangeShapeType="1"/>
              </p:cNvSpPr>
              <p:nvPr/>
            </p:nvSpPr>
            <p:spPr bwMode="auto">
              <a:xfrm>
                <a:off x="6018" y="3780"/>
                <a:ext cx="0" cy="1872"/>
              </a:xfrm>
              <a:prstGeom prst="line">
                <a:avLst/>
              </a:prstGeom>
              <a:noFill/>
              <a:ln w="9525" cap="rnd">
                <a:solidFill>
                  <a:srgbClr val="000000"/>
                </a:solidFill>
                <a:prstDash val="sysDot"/>
                <a:round/>
                <a:headEnd/>
                <a:tailEnd/>
              </a:ln>
            </p:spPr>
            <p:txBody>
              <a:bodyPr/>
              <a:lstStyle/>
              <a:p>
                <a:endParaRPr lang="zh-CN" altLang="en-US"/>
              </a:p>
            </p:txBody>
          </p:sp>
          <p:sp>
            <p:nvSpPr>
              <p:cNvPr id="226322" name="Line 18"/>
              <p:cNvSpPr>
                <a:spLocks noChangeShapeType="1"/>
              </p:cNvSpPr>
              <p:nvPr/>
            </p:nvSpPr>
            <p:spPr bwMode="auto">
              <a:xfrm>
                <a:off x="6942" y="4404"/>
                <a:ext cx="0" cy="1248"/>
              </a:xfrm>
              <a:prstGeom prst="line">
                <a:avLst/>
              </a:prstGeom>
              <a:noFill/>
              <a:ln w="9525" cap="rnd">
                <a:solidFill>
                  <a:srgbClr val="000000"/>
                </a:solidFill>
                <a:prstDash val="sysDot"/>
                <a:round/>
                <a:headEnd/>
                <a:tailEnd/>
              </a:ln>
            </p:spPr>
            <p:txBody>
              <a:bodyPr/>
              <a:lstStyle/>
              <a:p>
                <a:endParaRPr lang="zh-CN" altLang="en-US"/>
              </a:p>
            </p:txBody>
          </p:sp>
          <p:sp>
            <p:nvSpPr>
              <p:cNvPr id="226323" name="Text Box 19"/>
              <p:cNvSpPr txBox="1">
                <a:spLocks noChangeArrowheads="1"/>
              </p:cNvSpPr>
              <p:nvPr/>
            </p:nvSpPr>
            <p:spPr bwMode="auto">
              <a:xfrm>
                <a:off x="5791" y="5652"/>
                <a:ext cx="735" cy="624"/>
              </a:xfrm>
              <a:prstGeom prst="rect">
                <a:avLst/>
              </a:prstGeom>
              <a:noFill/>
              <a:ln w="9525">
                <a:noFill/>
                <a:miter lim="800000"/>
                <a:headEnd/>
                <a:tailEnd/>
              </a:ln>
            </p:spPr>
            <p:txBody>
              <a:bodyPr/>
              <a:lstStyle/>
              <a:p>
                <a:pPr algn="just"/>
                <a:r>
                  <a:rPr lang="en-US" altLang="zh-CN" sz="1800" b="1" dirty="0" smtClean="0"/>
                  <a:t>y</a:t>
                </a:r>
                <a:r>
                  <a:rPr lang="en-US" altLang="zh-CN" sz="1800" b="1" baseline="-25000" dirty="0" smtClean="0"/>
                  <a:t>1</a:t>
                </a:r>
                <a:endParaRPr lang="en-US" altLang="zh-CN" sz="1800" b="1" baseline="-25000" dirty="0"/>
              </a:p>
            </p:txBody>
          </p:sp>
          <p:sp>
            <p:nvSpPr>
              <p:cNvPr id="226324" name="Text Box 20"/>
              <p:cNvSpPr txBox="1">
                <a:spLocks noChangeArrowheads="1"/>
              </p:cNvSpPr>
              <p:nvPr/>
            </p:nvSpPr>
            <p:spPr bwMode="auto">
              <a:xfrm>
                <a:off x="6698" y="5652"/>
                <a:ext cx="735" cy="624"/>
              </a:xfrm>
              <a:prstGeom prst="rect">
                <a:avLst/>
              </a:prstGeom>
              <a:noFill/>
              <a:ln w="9525">
                <a:noFill/>
                <a:miter lim="800000"/>
                <a:headEnd/>
                <a:tailEnd/>
              </a:ln>
            </p:spPr>
            <p:txBody>
              <a:bodyPr/>
              <a:lstStyle/>
              <a:p>
                <a:pPr algn="just"/>
                <a:r>
                  <a:rPr lang="en-US" altLang="zh-CN" sz="1800" b="1" dirty="0" smtClean="0"/>
                  <a:t>y</a:t>
                </a:r>
                <a:r>
                  <a:rPr lang="en-US" altLang="zh-CN" sz="1800" b="1" baseline="-25000" dirty="0" smtClean="0"/>
                  <a:t>2</a:t>
                </a:r>
                <a:endParaRPr lang="en-US" altLang="zh-CN" sz="1800" b="1" baseline="-25000" dirty="0"/>
              </a:p>
            </p:txBody>
          </p:sp>
          <p:sp>
            <p:nvSpPr>
              <p:cNvPr id="226325" name="Text Box 21"/>
              <p:cNvSpPr txBox="1">
                <a:spLocks noChangeArrowheads="1"/>
              </p:cNvSpPr>
              <p:nvPr/>
            </p:nvSpPr>
            <p:spPr bwMode="auto">
              <a:xfrm>
                <a:off x="7782" y="4872"/>
                <a:ext cx="735" cy="624"/>
              </a:xfrm>
              <a:prstGeom prst="rect">
                <a:avLst/>
              </a:prstGeom>
              <a:noFill/>
              <a:ln w="9525">
                <a:noFill/>
                <a:miter lim="800000"/>
                <a:headEnd/>
                <a:tailEnd/>
              </a:ln>
            </p:spPr>
            <p:txBody>
              <a:bodyPr/>
              <a:lstStyle/>
              <a:p>
                <a:pPr algn="just"/>
                <a:r>
                  <a:rPr lang="en-US" altLang="zh-CN" sz="1800" b="1"/>
                  <a:t>IS</a:t>
                </a:r>
              </a:p>
            </p:txBody>
          </p:sp>
          <p:sp>
            <p:nvSpPr>
              <p:cNvPr id="226326" name="Text Box 22"/>
              <p:cNvSpPr txBox="1">
                <a:spLocks noChangeArrowheads="1"/>
              </p:cNvSpPr>
              <p:nvPr/>
            </p:nvSpPr>
            <p:spPr bwMode="auto">
              <a:xfrm>
                <a:off x="8307" y="5652"/>
                <a:ext cx="735" cy="624"/>
              </a:xfrm>
              <a:prstGeom prst="rect">
                <a:avLst/>
              </a:prstGeom>
              <a:noFill/>
              <a:ln w="9525">
                <a:noFill/>
                <a:miter lim="800000"/>
                <a:headEnd/>
                <a:tailEnd/>
              </a:ln>
            </p:spPr>
            <p:txBody>
              <a:bodyPr/>
              <a:lstStyle/>
              <a:p>
                <a:pPr algn="just"/>
                <a:r>
                  <a:rPr lang="en-US" altLang="zh-CN" sz="1800" b="1" dirty="0" smtClean="0"/>
                  <a:t>y</a:t>
                </a:r>
                <a:endParaRPr lang="en-US" altLang="zh-CN" sz="1800" b="1" baseline="-25000" dirty="0"/>
              </a:p>
            </p:txBody>
          </p:sp>
        </p:grpSp>
        <p:sp>
          <p:nvSpPr>
            <p:cNvPr id="226327" name="Text Box 23"/>
            <p:cNvSpPr txBox="1">
              <a:spLocks noChangeArrowheads="1"/>
            </p:cNvSpPr>
            <p:nvPr/>
          </p:nvSpPr>
          <p:spPr bwMode="auto">
            <a:xfrm>
              <a:off x="4317" y="5496"/>
              <a:ext cx="735" cy="624"/>
            </a:xfrm>
            <a:prstGeom prst="rect">
              <a:avLst/>
            </a:prstGeom>
            <a:noFill/>
            <a:ln w="9525">
              <a:noFill/>
              <a:miter lim="800000"/>
              <a:headEnd/>
              <a:tailEnd/>
            </a:ln>
          </p:spPr>
          <p:txBody>
            <a:bodyPr/>
            <a:lstStyle/>
            <a:p>
              <a:pPr algn="just"/>
              <a:r>
                <a:rPr lang="en-US" altLang="zh-CN" sz="1800" b="1"/>
                <a:t>0</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3653</TotalTime>
  <Words>2985</Words>
  <Application>Microsoft Office PowerPoint</Application>
  <PresentationFormat>全屏显示(4:3)</PresentationFormat>
  <Paragraphs>633</Paragraphs>
  <Slides>54</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54</vt:i4>
      </vt:variant>
    </vt:vector>
  </HeadingPairs>
  <TitlesOfParts>
    <vt:vector size="57" baseType="lpstr">
      <vt:lpstr>Office 主题</vt:lpstr>
      <vt:lpstr>Equation</vt:lpstr>
      <vt:lpstr>MathType 6.0 Equation</vt:lpstr>
      <vt:lpstr>第三讲产品市场的均衡</vt:lpstr>
      <vt:lpstr>内容概要</vt:lpstr>
      <vt:lpstr>3.1投资的决定</vt:lpstr>
      <vt:lpstr>3.1投资的决定</vt:lpstr>
      <vt:lpstr>3.1投资的决定</vt:lpstr>
      <vt:lpstr>3.1投资的决定</vt:lpstr>
      <vt:lpstr>3.2产品市场的均衡—IS曲线</vt:lpstr>
      <vt:lpstr>3.2产品市场的均衡—IS曲线</vt:lpstr>
      <vt:lpstr>IS曲线</vt:lpstr>
      <vt:lpstr>IS曲线斜率经济含义</vt:lpstr>
      <vt:lpstr>IS曲线的几何推导</vt:lpstr>
      <vt:lpstr>投资需求变动使IS曲线移动</vt:lpstr>
      <vt:lpstr>储蓄变动使IS曲线的移动</vt:lpstr>
      <vt:lpstr>IS线的移动</vt:lpstr>
      <vt:lpstr>3.3利率的决定</vt:lpstr>
      <vt:lpstr>3.3利率的决定</vt:lpstr>
      <vt:lpstr>3.3利率的决定</vt:lpstr>
      <vt:lpstr>3.3利率的决定</vt:lpstr>
      <vt:lpstr>3.3利率的决定</vt:lpstr>
      <vt:lpstr>3.3利率的决定</vt:lpstr>
      <vt:lpstr>3.3利率的决定</vt:lpstr>
      <vt:lpstr>3.3利率的决定</vt:lpstr>
      <vt:lpstr>3.3利率的决定</vt:lpstr>
      <vt:lpstr>3.3利率的决定</vt:lpstr>
      <vt:lpstr>3.3利率的决定</vt:lpstr>
      <vt:lpstr>3.3利率的决定</vt:lpstr>
      <vt:lpstr>3.3利率的决定</vt:lpstr>
      <vt:lpstr>3.3利率的决定</vt:lpstr>
      <vt:lpstr>3.4货币市场的均衡-LM曲线</vt:lpstr>
      <vt:lpstr>3.4货币市场的均衡-LM曲线</vt:lpstr>
      <vt:lpstr>LM曲线</vt:lpstr>
      <vt:lpstr>LM曲线斜率经济含义</vt:lpstr>
      <vt:lpstr>3.4货币市场的均衡</vt:lpstr>
      <vt:lpstr>（货币供给量变化、价格水平变化使）LM线的移动</vt:lpstr>
      <vt:lpstr>3.5产品市场与货币市场共同均衡IS-LM分析</vt:lpstr>
      <vt:lpstr>3.5产品市场与货币市场共同均衡IS-LM分析</vt:lpstr>
      <vt:lpstr>3.5产品市场与货币市场共同均衡IS-LM分析</vt:lpstr>
      <vt:lpstr>3.5产品市场与货币市场共同均衡IS-LM分析</vt:lpstr>
      <vt:lpstr>3.5产品市场与货币市场共同均衡IS-LM分析</vt:lpstr>
      <vt:lpstr>3.5产品市场与货币市场共同均衡IS-LM分析</vt:lpstr>
      <vt:lpstr>3.5产品市场与货币市场共同均衡IS-LM分析</vt:lpstr>
      <vt:lpstr>（2）LM曲线的移动</vt:lpstr>
      <vt:lpstr>（2）LM曲线的移动</vt:lpstr>
      <vt:lpstr>（2）LM曲线的移动</vt:lpstr>
      <vt:lpstr>（2）LM曲线的移动</vt:lpstr>
      <vt:lpstr>（2）LM曲线的移动</vt:lpstr>
      <vt:lpstr>（4）自发投资与货币供给同时变化</vt:lpstr>
      <vt:lpstr>幻灯片 48</vt:lpstr>
      <vt:lpstr>包括政府作用的两个市场均衡</vt:lpstr>
      <vt:lpstr>包括政府作用的两个市场均衡</vt:lpstr>
      <vt:lpstr>包括政府作用的两个市场均衡</vt:lpstr>
      <vt:lpstr>包括政府作用的两个市场均衡</vt:lpstr>
      <vt:lpstr>包括政府作用的两个市场均衡</vt:lpstr>
      <vt:lpstr>幻灯片 54</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第三讲产品市场的均衡</dc:title>
  <dc:creator>User</dc:creator>
  <cp:lastModifiedBy>User</cp:lastModifiedBy>
  <cp:revision>208</cp:revision>
  <dcterms:created xsi:type="dcterms:W3CDTF">2013-07-25T05:48:48Z</dcterms:created>
  <dcterms:modified xsi:type="dcterms:W3CDTF">2013-09-27T02:58:10Z</dcterms:modified>
</cp:coreProperties>
</file>