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62" r:id="rId5"/>
    <p:sldId id="263" r:id="rId6"/>
    <p:sldId id="259" r:id="rId7"/>
    <p:sldId id="260" r:id="rId8"/>
    <p:sldId id="264" r:id="rId9"/>
    <p:sldId id="265" r:id="rId10"/>
    <p:sldId id="267" r:id="rId11"/>
    <p:sldId id="266" r:id="rId12"/>
    <p:sldId id="268" r:id="rId13"/>
    <p:sldId id="269" r:id="rId14"/>
    <p:sldId id="270" r:id="rId15"/>
    <p:sldId id="271" r:id="rId16"/>
    <p:sldId id="273" r:id="rId17"/>
    <p:sldId id="274" r:id="rId18"/>
    <p:sldId id="275" r:id="rId19"/>
    <p:sldId id="276" r:id="rId20"/>
    <p:sldId id="261"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64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F24ED1-4399-4C53-B0C3-EC22E0C30950}" type="datetimeFigureOut">
              <a:rPr lang="zh-CN" altLang="en-US" smtClean="0"/>
              <a:pPr/>
              <a:t>2013-7-24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F6C83F-BD43-4F14-80A5-9772B0F11F4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3600">
                <a:solidFill>
                  <a:schemeClr val="tx1">
                    <a:tint val="75000"/>
                  </a:schemeClr>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DB1586E-574E-4382-84BE-9D06F918D020}" type="datetime1">
              <a:rPr lang="zh-CN" altLang="en-US" smtClean="0"/>
              <a:pPr/>
              <a:t>2013-7-24</a:t>
            </a:fld>
            <a:endParaRPr lang="zh-CN" altLang="en-US"/>
          </a:p>
        </p:txBody>
      </p:sp>
      <p:sp>
        <p:nvSpPr>
          <p:cNvPr id="5" name="页脚占位符 4"/>
          <p:cNvSpPr>
            <a:spLocks noGrp="1"/>
          </p:cNvSpPr>
          <p:nvPr>
            <p:ph type="ftr" sz="quarter" idx="11"/>
          </p:nvPr>
        </p:nvSpPr>
        <p:spPr/>
        <p:txBody>
          <a:bodyPr/>
          <a:lstStyle/>
          <a:p>
            <a:r>
              <a:rPr lang="zh-CN" altLang="en-US" dirty="0" smtClean="0"/>
              <a:t>宏观经济学</a:t>
            </a:r>
            <a:endParaRPr lang="zh-CN" altLang="en-US" dirty="0"/>
          </a:p>
        </p:txBody>
      </p:sp>
      <p:sp>
        <p:nvSpPr>
          <p:cNvPr id="6" name="灯片编号占位符 5"/>
          <p:cNvSpPr>
            <a:spLocks noGrp="1"/>
          </p:cNvSpPr>
          <p:nvPr>
            <p:ph type="sldNum" sz="quarter" idx="12"/>
          </p:nvPr>
        </p:nvSpPr>
        <p:spPr/>
        <p:txBody>
          <a:bodyPr/>
          <a:lstStyle/>
          <a:p>
            <a:fld id="{11E71DAB-543B-4523-B5FD-AAD9955B06B2}"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C4DC2C-83FF-46D0-9BC9-19C588CBF676}" type="datetime1">
              <a:rPr lang="zh-CN" altLang="en-US" smtClean="0"/>
              <a:pPr/>
              <a:t>2013-7-24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11E71DAB-543B-4523-B5FD-AAD9955B06B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BF5394-3A28-4CDA-9CD5-4552EA4B383D}" type="datetime1">
              <a:rPr lang="zh-CN" altLang="en-US" smtClean="0"/>
              <a:pPr/>
              <a:t>2013-7-24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11E71DAB-543B-4523-B5FD-AAD9955B06B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33C660-860A-4399-9008-76420CB4E04D}" type="datetime1">
              <a:rPr lang="zh-CN" altLang="en-US" smtClean="0"/>
              <a:pPr/>
              <a:t>2013-7-24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11E71DAB-543B-4523-B5FD-AAD9955B06B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472355F-6642-43FF-85C6-E485F2230514}" type="datetime1">
              <a:rPr lang="zh-CN" altLang="en-US" smtClean="0"/>
              <a:pPr/>
              <a:t>2013-7-24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11E71DAB-543B-4523-B5FD-AAD9955B06B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22F9746-137D-4D57-9642-AA4530772241}" type="datetime1">
              <a:rPr lang="zh-CN" altLang="en-US" smtClean="0"/>
              <a:pPr/>
              <a:t>2013-7-24</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p:txBody>
          <a:bodyPr/>
          <a:lstStyle/>
          <a:p>
            <a:fld id="{11E71DAB-543B-4523-B5FD-AAD9955B06B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35ACBA-0F07-4AA5-B99C-F6F227E92AE2}" type="datetime1">
              <a:rPr lang="zh-CN" altLang="en-US" smtClean="0"/>
              <a:pPr/>
              <a:t>2013-7-24</a:t>
            </a:fld>
            <a:endParaRPr lang="zh-CN" altLang="en-US"/>
          </a:p>
        </p:txBody>
      </p:sp>
      <p:sp>
        <p:nvSpPr>
          <p:cNvPr id="8" name="页脚占位符 7"/>
          <p:cNvSpPr>
            <a:spLocks noGrp="1"/>
          </p:cNvSpPr>
          <p:nvPr>
            <p:ph type="ftr" sz="quarter" idx="11"/>
          </p:nvPr>
        </p:nvSpPr>
        <p:spPr/>
        <p:txBody>
          <a:bodyPr/>
          <a:lstStyle/>
          <a:p>
            <a:r>
              <a:rPr lang="zh-CN" altLang="en-US" smtClean="0"/>
              <a:t>宏观经济学</a:t>
            </a:r>
            <a:endParaRPr lang="zh-CN" altLang="en-US"/>
          </a:p>
        </p:txBody>
      </p:sp>
      <p:sp>
        <p:nvSpPr>
          <p:cNvPr id="9" name="灯片编号占位符 8"/>
          <p:cNvSpPr>
            <a:spLocks noGrp="1"/>
          </p:cNvSpPr>
          <p:nvPr>
            <p:ph type="sldNum" sz="quarter" idx="12"/>
          </p:nvPr>
        </p:nvSpPr>
        <p:spPr/>
        <p:txBody>
          <a:bodyPr/>
          <a:lstStyle/>
          <a:p>
            <a:fld id="{11E71DAB-543B-4523-B5FD-AAD9955B06B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E3CD4D9-D777-42E3-AC5B-416D039E0831}" type="datetime1">
              <a:rPr lang="zh-CN" altLang="en-US" smtClean="0"/>
              <a:pPr/>
              <a:t>2013-7-24</a:t>
            </a:fld>
            <a:endParaRPr lang="zh-CN" altLang="en-US"/>
          </a:p>
        </p:txBody>
      </p:sp>
      <p:sp>
        <p:nvSpPr>
          <p:cNvPr id="4" name="页脚占位符 3"/>
          <p:cNvSpPr>
            <a:spLocks noGrp="1"/>
          </p:cNvSpPr>
          <p:nvPr>
            <p:ph type="ftr" sz="quarter" idx="11"/>
          </p:nvPr>
        </p:nvSpPr>
        <p:spPr/>
        <p:txBody>
          <a:bodyPr/>
          <a:lstStyle/>
          <a:p>
            <a:r>
              <a:rPr lang="zh-CN" altLang="en-US" smtClean="0"/>
              <a:t>宏观经济学</a:t>
            </a:r>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224808-1454-478E-B3F7-4F05354E4A9E}" type="datetime1">
              <a:rPr lang="zh-CN" altLang="en-US" smtClean="0"/>
              <a:pPr/>
              <a:t>2013-7-24</a:t>
            </a:fld>
            <a:endParaRPr lang="zh-CN" altLang="en-US"/>
          </a:p>
        </p:txBody>
      </p:sp>
      <p:sp>
        <p:nvSpPr>
          <p:cNvPr id="3" name="页脚占位符 2"/>
          <p:cNvSpPr>
            <a:spLocks noGrp="1"/>
          </p:cNvSpPr>
          <p:nvPr>
            <p:ph type="ftr" sz="quarter" idx="11"/>
          </p:nvPr>
        </p:nvSpPr>
        <p:spPr/>
        <p:txBody>
          <a:bodyPr/>
          <a:lstStyle/>
          <a:p>
            <a:r>
              <a:rPr lang="zh-CN" altLang="en-US" smtClean="0"/>
              <a:t>宏观经济学</a:t>
            </a:r>
            <a:endParaRPr lang="zh-CN" altLang="en-US"/>
          </a:p>
        </p:txBody>
      </p:sp>
      <p:sp>
        <p:nvSpPr>
          <p:cNvPr id="4" name="灯片编号占位符 3"/>
          <p:cNvSpPr>
            <a:spLocks noGrp="1"/>
          </p:cNvSpPr>
          <p:nvPr>
            <p:ph type="sldNum" sz="quarter" idx="12"/>
          </p:nvPr>
        </p:nvSpPr>
        <p:spPr/>
        <p:txBody>
          <a:bodyPr/>
          <a:lstStyle/>
          <a:p>
            <a:fld id="{11E71DAB-543B-4523-B5FD-AAD9955B06B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01DD9D8-01FD-4076-B9D4-AD2E4DCCF029}" type="datetime1">
              <a:rPr lang="zh-CN" altLang="en-US" smtClean="0"/>
              <a:pPr/>
              <a:t>2013-7-24</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p:txBody>
          <a:bodyPr/>
          <a:lstStyle/>
          <a:p>
            <a:fld id="{11E71DAB-543B-4523-B5FD-AAD9955B06B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56A16A-6C56-4DEA-9107-A363D6545168}" type="datetime1">
              <a:rPr lang="zh-CN" altLang="en-US" smtClean="0"/>
              <a:pPr/>
              <a:t>2013-7-24</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p:txBody>
          <a:bodyPr/>
          <a:lstStyle/>
          <a:p>
            <a:fld id="{11E71DAB-543B-4523-B5FD-AAD9955B06B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0"/>
            <a:ext cx="9144000" cy="54868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0" y="548680"/>
            <a:ext cx="9144000" cy="568863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1AB75-D0FD-4516-BD05-F64CA2BF0BA6}" type="datetime1">
              <a:rPr lang="zh-CN" altLang="en-US" smtClean="0"/>
              <a:pPr/>
              <a:t>2013-7-24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宏观经济学</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71DAB-543B-4523-B5FD-AAD9955B06B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600" kern="1200">
          <a:solidFill>
            <a:schemeClr val="tx1"/>
          </a:solidFill>
          <a:latin typeface="华文新魏" pitchFamily="2" charset="-122"/>
          <a:ea typeface="华文新魏" pitchFamily="2" charset="-122"/>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rgbClr val="FF0000"/>
          </a:solidFill>
          <a:latin typeface="华文新魏" pitchFamily="2" charset="-122"/>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华文新魏" pitchFamily="2" charset="-122"/>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a:t>
            </a:r>
            <a:r>
              <a:rPr lang="zh-CN" altLang="en-US" dirty="0" smtClean="0"/>
              <a:t>讲国民收入决定理论</a:t>
            </a:r>
            <a:endParaRPr lang="zh-CN" altLang="en-US" dirty="0"/>
          </a:p>
        </p:txBody>
      </p:sp>
      <p:sp>
        <p:nvSpPr>
          <p:cNvPr id="3" name="副标题 2"/>
          <p:cNvSpPr>
            <a:spLocks noGrp="1"/>
          </p:cNvSpPr>
          <p:nvPr>
            <p:ph type="subTitle" idx="1"/>
          </p:nvPr>
        </p:nvSpPr>
        <p:spPr/>
        <p:txBody>
          <a:bodyPr/>
          <a:lstStyle/>
          <a:p>
            <a:r>
              <a:rPr lang="en-US" altLang="zh-CN" dirty="0" smtClean="0"/>
              <a:t>fuquanguo@126.com</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a:t>
            </a:r>
            <a:r>
              <a:rPr lang="zh-CN" altLang="en-US" dirty="0" smtClean="0"/>
              <a:t>三</a:t>
            </a:r>
            <a:r>
              <a:rPr lang="zh-CN" altLang="en-US" dirty="0" smtClean="0"/>
              <a:t>个部门中国民收入的决定及变动</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dirty="0" smtClean="0"/>
              <a:t>二、财政政策</a:t>
            </a:r>
            <a:endParaRPr lang="en-US" altLang="zh-CN" dirty="0" smtClean="0"/>
          </a:p>
          <a:p>
            <a:pPr lvl="1">
              <a:buNone/>
            </a:pPr>
            <a:r>
              <a:rPr lang="en-US" altLang="zh-CN" dirty="0" smtClean="0"/>
              <a:t>1</a:t>
            </a:r>
            <a:r>
              <a:rPr lang="zh-CN" altLang="en-US" dirty="0" smtClean="0"/>
              <a:t>、内涵：</a:t>
            </a:r>
            <a:r>
              <a:rPr lang="zh-CN" altLang="en-US" sz="2400" dirty="0" smtClean="0">
                <a:ea typeface="华文新魏" pitchFamily="2" charset="-122"/>
              </a:rPr>
              <a:t>政府依据客观经济规律制定的指导财政工作和处理财政关系的一系列方针、准则和措施的总称。</a:t>
            </a:r>
            <a:endParaRPr lang="en-US" altLang="zh-CN" sz="2400" dirty="0" smtClean="0">
              <a:ea typeface="华文新魏" pitchFamily="2" charset="-122"/>
            </a:endParaRPr>
          </a:p>
          <a:p>
            <a:pPr lvl="1">
              <a:buNone/>
            </a:pPr>
            <a:r>
              <a:rPr lang="en-US" altLang="zh-CN" dirty="0" smtClean="0"/>
              <a:t>2</a:t>
            </a:r>
            <a:r>
              <a:rPr lang="zh-CN" altLang="en-US" dirty="0" smtClean="0"/>
              <a:t>、手段：</a:t>
            </a:r>
            <a:endParaRPr lang="en-US" altLang="zh-CN" dirty="0" smtClean="0"/>
          </a:p>
          <a:p>
            <a:pPr marL="1115568" lvl="2" indent="-457200" fontAlgn="auto">
              <a:spcAft>
                <a:spcPts val="0"/>
              </a:spcAft>
              <a:buFont typeface="+mj-ea"/>
              <a:buAutoNum type="circleNumDbPlain"/>
              <a:defRPr/>
            </a:pPr>
            <a:r>
              <a:rPr lang="zh-CN" altLang="en-US" dirty="0" smtClean="0"/>
              <a:t>国家预算</a:t>
            </a:r>
            <a:r>
              <a:rPr lang="en-US" altLang="zh-CN" dirty="0" smtClean="0"/>
              <a:t>--------------------</a:t>
            </a:r>
            <a:r>
              <a:rPr lang="zh-CN" altLang="en-US" dirty="0" smtClean="0">
                <a:solidFill>
                  <a:srgbClr val="FF0000"/>
                </a:solidFill>
              </a:rPr>
              <a:t>扩大财政支出，加大财政赤字</a:t>
            </a:r>
            <a:endParaRPr lang="en-US" altLang="zh-CN" dirty="0" smtClean="0">
              <a:solidFill>
                <a:srgbClr val="FF0000"/>
              </a:solidFill>
            </a:endParaRPr>
          </a:p>
          <a:p>
            <a:pPr marL="1115568" lvl="2" indent="-457200" fontAlgn="auto">
              <a:spcAft>
                <a:spcPts val="0"/>
              </a:spcAft>
              <a:buFont typeface="+mj-ea"/>
              <a:buAutoNum type="circleNumDbPlain"/>
              <a:defRPr/>
            </a:pPr>
            <a:r>
              <a:rPr lang="zh-CN" altLang="en-US" dirty="0" smtClean="0"/>
              <a:t>税收</a:t>
            </a:r>
            <a:r>
              <a:rPr lang="en-US" altLang="zh-CN" dirty="0" smtClean="0"/>
              <a:t>--------------------------</a:t>
            </a:r>
            <a:r>
              <a:rPr lang="zh-CN" altLang="en-US" dirty="0" smtClean="0">
                <a:solidFill>
                  <a:srgbClr val="FF0000"/>
                </a:solidFill>
              </a:rPr>
              <a:t>减少税收，降低税率，扩大免税范围</a:t>
            </a:r>
            <a:endParaRPr lang="en-US" altLang="zh-CN" dirty="0" smtClean="0">
              <a:solidFill>
                <a:srgbClr val="FF0000"/>
              </a:solidFill>
            </a:endParaRPr>
          </a:p>
          <a:p>
            <a:pPr marL="1115568" lvl="2" indent="-457200" fontAlgn="auto">
              <a:spcAft>
                <a:spcPts val="0"/>
              </a:spcAft>
              <a:buFont typeface="+mj-ea"/>
              <a:buAutoNum type="circleNumDbPlain"/>
              <a:defRPr/>
            </a:pPr>
            <a:r>
              <a:rPr lang="zh-CN" altLang="en-US" dirty="0" smtClean="0"/>
              <a:t>国债</a:t>
            </a:r>
            <a:r>
              <a:rPr lang="en-US" altLang="zh-CN" dirty="0" smtClean="0"/>
              <a:t>--------------------------</a:t>
            </a:r>
            <a:r>
              <a:rPr lang="zh-CN" altLang="en-US" dirty="0" smtClean="0">
                <a:solidFill>
                  <a:srgbClr val="FF0000"/>
                </a:solidFill>
              </a:rPr>
              <a:t>减少国债发行（或回购部分短期国债）</a:t>
            </a:r>
            <a:endParaRPr lang="en-US" altLang="zh-CN" dirty="0" smtClean="0">
              <a:solidFill>
                <a:srgbClr val="FF0000"/>
              </a:solidFill>
            </a:endParaRPr>
          </a:p>
          <a:p>
            <a:pPr marL="1115568" lvl="2" indent="-457200" fontAlgn="auto">
              <a:spcAft>
                <a:spcPts val="0"/>
              </a:spcAft>
              <a:buFont typeface="+mj-ea"/>
              <a:buAutoNum type="circleNumDbPlain"/>
              <a:defRPr/>
            </a:pPr>
            <a:r>
              <a:rPr lang="zh-CN" altLang="en-US" dirty="0" smtClean="0"/>
              <a:t>财政补贴</a:t>
            </a:r>
            <a:r>
              <a:rPr lang="en-US" altLang="zh-CN" dirty="0" smtClean="0"/>
              <a:t>-----------------</a:t>
            </a:r>
            <a:r>
              <a:rPr lang="en-US" altLang="zh-CN" dirty="0" smtClean="0"/>
              <a:t>---</a:t>
            </a:r>
            <a:r>
              <a:rPr lang="zh-CN" altLang="en-US" dirty="0" smtClean="0">
                <a:solidFill>
                  <a:srgbClr val="FF0000"/>
                </a:solidFill>
              </a:rPr>
              <a:t>增加财政补贴</a:t>
            </a:r>
            <a:endParaRPr lang="en-US" altLang="zh-CN" dirty="0" smtClean="0">
              <a:solidFill>
                <a:srgbClr val="FF0000"/>
              </a:solidFill>
            </a:endParaRPr>
          </a:p>
          <a:p>
            <a:pPr marL="1115568" lvl="2" indent="-457200" fontAlgn="auto">
              <a:spcAft>
                <a:spcPts val="0"/>
              </a:spcAft>
              <a:buFont typeface="+mj-ea"/>
              <a:buAutoNum type="circleNumDbPlain"/>
              <a:defRPr/>
            </a:pPr>
            <a:r>
              <a:rPr lang="zh-CN" altLang="en-US" dirty="0" smtClean="0"/>
              <a:t>财政管理体制</a:t>
            </a:r>
            <a:endParaRPr lang="en-US" altLang="zh-CN" dirty="0" smtClean="0"/>
          </a:p>
          <a:p>
            <a:pPr marL="1115568" lvl="2" indent="-457200" fontAlgn="auto">
              <a:spcAft>
                <a:spcPts val="0"/>
              </a:spcAft>
              <a:buFont typeface="+mj-ea"/>
              <a:buAutoNum type="circleNumDbPlain"/>
              <a:defRPr/>
            </a:pPr>
            <a:r>
              <a:rPr lang="zh-CN" altLang="en-US" dirty="0" smtClean="0"/>
              <a:t>转移支付制度</a:t>
            </a:r>
            <a:endParaRPr lang="en-US" altLang="zh-CN" dirty="0" smtClean="0"/>
          </a:p>
          <a:p>
            <a:pPr marL="859536" lvl="1" indent="-457200" fontAlgn="auto">
              <a:spcAft>
                <a:spcPts val="0"/>
              </a:spcAft>
              <a:buFont typeface="Verdana"/>
              <a:buNone/>
              <a:defRPr/>
            </a:pPr>
            <a:r>
              <a:rPr lang="en-US" altLang="zh-CN" dirty="0" smtClean="0"/>
              <a:t>3</a:t>
            </a:r>
            <a:r>
              <a:rPr lang="zh-CN" altLang="en-US" dirty="0" smtClean="0"/>
              <a:t>、</a:t>
            </a:r>
            <a:r>
              <a:rPr lang="zh-CN" altLang="en-US" dirty="0" smtClean="0"/>
              <a:t>种类：</a:t>
            </a:r>
            <a:endParaRPr lang="en-US" altLang="zh-CN" dirty="0" smtClean="0"/>
          </a:p>
          <a:p>
            <a:pPr marL="1316736" lvl="3" indent="-457200" fontAlgn="auto">
              <a:spcAft>
                <a:spcPts val="0"/>
              </a:spcAft>
              <a:buClr>
                <a:schemeClr val="accent3"/>
              </a:buClr>
              <a:buFont typeface="+mj-ea"/>
              <a:buAutoNum type="circleNumDbPlain"/>
              <a:defRPr/>
            </a:pPr>
            <a:r>
              <a:rPr lang="zh-CN" altLang="en-US" dirty="0" smtClean="0"/>
              <a:t>扩张性、</a:t>
            </a:r>
            <a:endParaRPr lang="en-US" altLang="zh-CN" dirty="0" smtClean="0"/>
          </a:p>
          <a:p>
            <a:pPr marL="1316736" lvl="3" indent="-457200" fontAlgn="auto">
              <a:spcAft>
                <a:spcPts val="0"/>
              </a:spcAft>
              <a:buClr>
                <a:schemeClr val="accent3"/>
              </a:buClr>
              <a:buFont typeface="+mj-ea"/>
              <a:buAutoNum type="circleNumDbPlain"/>
              <a:defRPr/>
            </a:pPr>
            <a:r>
              <a:rPr lang="zh-CN" altLang="en-US" dirty="0" smtClean="0"/>
              <a:t>紧缩性、</a:t>
            </a:r>
            <a:endParaRPr lang="en-US" altLang="zh-CN" dirty="0" smtClean="0"/>
          </a:p>
          <a:p>
            <a:pPr marL="1316736" lvl="3" indent="-457200" fontAlgn="auto">
              <a:spcAft>
                <a:spcPts val="0"/>
              </a:spcAft>
              <a:buClr>
                <a:schemeClr val="accent3"/>
              </a:buClr>
              <a:buFont typeface="+mj-ea"/>
              <a:buAutoNum type="circleNumDbPlain"/>
              <a:defRPr/>
            </a:pPr>
            <a:r>
              <a:rPr lang="zh-CN" altLang="en-US" dirty="0" smtClean="0"/>
              <a:t>中性</a:t>
            </a:r>
            <a:endParaRPr lang="zh-CN" altLang="en-US" dirty="0"/>
          </a:p>
        </p:txBody>
      </p:sp>
      <p:sp>
        <p:nvSpPr>
          <p:cNvPr id="4" name="日期占位符 3"/>
          <p:cNvSpPr>
            <a:spLocks noGrp="1"/>
          </p:cNvSpPr>
          <p:nvPr>
            <p:ph type="dt" sz="half" idx="10"/>
          </p:nvPr>
        </p:nvSpPr>
        <p:spPr/>
        <p:txBody>
          <a:bodyPr/>
          <a:lstStyle/>
          <a:p>
            <a:fld id="{7633C660-860A-4399-9008-76420CB4E04D}" type="datetime1">
              <a:rPr lang="zh-CN" altLang="en-US" smtClean="0"/>
              <a:pPr/>
              <a:t>2013-7-24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11E71DAB-543B-4523-B5FD-AAD9955B06B2}"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a:t>
            </a:r>
            <a:r>
              <a:rPr lang="zh-CN" altLang="en-US" dirty="0" smtClean="0"/>
              <a:t>三个</a:t>
            </a:r>
            <a:r>
              <a:rPr lang="zh-CN" altLang="en-US" dirty="0" smtClean="0"/>
              <a:t>部门中国民收入的决定及</a:t>
            </a:r>
            <a:r>
              <a:rPr lang="zh-CN" altLang="en-US" dirty="0" smtClean="0"/>
              <a:t>变动</a:t>
            </a:r>
            <a:endParaRPr lang="zh-CN" altLang="en-US" dirty="0"/>
          </a:p>
        </p:txBody>
      </p:sp>
      <p:sp>
        <p:nvSpPr>
          <p:cNvPr id="4" name="日期占位符 3"/>
          <p:cNvSpPr>
            <a:spLocks noGrp="1"/>
          </p:cNvSpPr>
          <p:nvPr>
            <p:ph type="dt" sz="half" idx="10"/>
          </p:nvPr>
        </p:nvSpPr>
        <p:spPr/>
        <p:txBody>
          <a:bodyPr/>
          <a:lstStyle/>
          <a:p>
            <a:fld id="{ED69266A-4EFC-402F-9F52-725C1DAC0B8B}"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11</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541486" y="836712"/>
          <a:ext cx="7990954" cy="5433084"/>
        </p:xfrm>
        <a:graphic>
          <a:graphicData uri="http://schemas.openxmlformats.org/presentationml/2006/ole">
            <p:oleObj spid="_x0000_s22530" name="Equation" r:id="rId3" imgW="3162240" imgH="2425680" progId="Equation.DSMT4">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a:t>
            </a:r>
            <a:r>
              <a:rPr lang="zh-CN" altLang="en-US" dirty="0" smtClean="0"/>
              <a:t>三个</a:t>
            </a:r>
            <a:r>
              <a:rPr lang="zh-CN" altLang="en-US" dirty="0" smtClean="0"/>
              <a:t>部门中国民收入的决定及</a:t>
            </a:r>
            <a:r>
              <a:rPr lang="zh-CN" altLang="en-US" dirty="0" smtClean="0"/>
              <a:t>变动</a:t>
            </a:r>
            <a:endParaRPr lang="zh-CN" altLang="en-US" dirty="0"/>
          </a:p>
        </p:txBody>
      </p:sp>
      <p:sp>
        <p:nvSpPr>
          <p:cNvPr id="4" name="日期占位符 3"/>
          <p:cNvSpPr>
            <a:spLocks noGrp="1"/>
          </p:cNvSpPr>
          <p:nvPr>
            <p:ph type="dt" sz="half" idx="10"/>
          </p:nvPr>
        </p:nvSpPr>
        <p:spPr/>
        <p:txBody>
          <a:bodyPr/>
          <a:lstStyle/>
          <a:p>
            <a:fld id="{ED69266A-4EFC-402F-9F52-725C1DAC0B8B}"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12</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121944" y="836712"/>
          <a:ext cx="8553500" cy="5256583"/>
        </p:xfrm>
        <a:graphic>
          <a:graphicData uri="http://schemas.openxmlformats.org/presentationml/2006/ole">
            <p:oleObj spid="_x0000_s23554" name="Equation" r:id="rId3" imgW="3149280" imgH="2184120" progId="Equation.DSMT4">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a:t>
            </a:r>
            <a:r>
              <a:rPr lang="zh-CN" altLang="en-US" dirty="0" smtClean="0"/>
              <a:t>三个</a:t>
            </a:r>
            <a:r>
              <a:rPr lang="zh-CN" altLang="en-US" dirty="0" smtClean="0"/>
              <a:t>部门中国民收入的决定及</a:t>
            </a:r>
            <a:r>
              <a:rPr lang="zh-CN" altLang="en-US" dirty="0" smtClean="0"/>
              <a:t>变动</a:t>
            </a:r>
            <a:endParaRPr lang="zh-CN" altLang="en-US" dirty="0"/>
          </a:p>
        </p:txBody>
      </p:sp>
      <p:sp>
        <p:nvSpPr>
          <p:cNvPr id="4" name="日期占位符 3"/>
          <p:cNvSpPr>
            <a:spLocks noGrp="1"/>
          </p:cNvSpPr>
          <p:nvPr>
            <p:ph type="dt" sz="half" idx="10"/>
          </p:nvPr>
        </p:nvSpPr>
        <p:spPr/>
        <p:txBody>
          <a:bodyPr/>
          <a:lstStyle/>
          <a:p>
            <a:fld id="{ED69266A-4EFC-402F-9F52-725C1DAC0B8B}"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13</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285661" y="836712"/>
          <a:ext cx="8573547" cy="5472607"/>
        </p:xfrm>
        <a:graphic>
          <a:graphicData uri="http://schemas.openxmlformats.org/presentationml/2006/ole">
            <p:oleObj spid="_x0000_s24578" name="Equation" r:id="rId3" imgW="3174840" imgH="2286000" progId="Equation.DSMT4">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a:t>
            </a:r>
            <a:r>
              <a:rPr lang="zh-CN" altLang="en-US" dirty="0" smtClean="0"/>
              <a:t>三个</a:t>
            </a:r>
            <a:r>
              <a:rPr lang="zh-CN" altLang="en-US" dirty="0" smtClean="0"/>
              <a:t>部门中国民收入的决定及</a:t>
            </a:r>
            <a:r>
              <a:rPr lang="zh-CN" altLang="en-US" dirty="0" smtClean="0"/>
              <a:t>变动</a:t>
            </a:r>
            <a:endParaRPr lang="zh-CN" altLang="en-US" dirty="0"/>
          </a:p>
        </p:txBody>
      </p:sp>
      <p:sp>
        <p:nvSpPr>
          <p:cNvPr id="4" name="日期占位符 3"/>
          <p:cNvSpPr>
            <a:spLocks noGrp="1"/>
          </p:cNvSpPr>
          <p:nvPr>
            <p:ph type="dt" sz="half" idx="10"/>
          </p:nvPr>
        </p:nvSpPr>
        <p:spPr/>
        <p:txBody>
          <a:bodyPr/>
          <a:lstStyle/>
          <a:p>
            <a:fld id="{ED69266A-4EFC-402F-9F52-725C1DAC0B8B}"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14</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251520" y="576064"/>
          <a:ext cx="8713788" cy="6093296"/>
        </p:xfrm>
        <a:graphic>
          <a:graphicData uri="http://schemas.openxmlformats.org/presentationml/2006/ole">
            <p:oleObj spid="_x0000_s25602" name="Equation" r:id="rId3" imgW="4152600" imgH="3632040" progId="Equation.DSMT4">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a:t>
            </a:r>
            <a:r>
              <a:rPr lang="zh-CN" altLang="en-US" dirty="0" smtClean="0"/>
              <a:t>三个</a:t>
            </a:r>
            <a:r>
              <a:rPr lang="zh-CN" altLang="en-US" dirty="0" smtClean="0"/>
              <a:t>部门中国民收入的决定及</a:t>
            </a:r>
            <a:r>
              <a:rPr lang="zh-CN" altLang="en-US" dirty="0" smtClean="0"/>
              <a:t>变动</a:t>
            </a:r>
            <a:endParaRPr lang="zh-CN" altLang="en-US" dirty="0"/>
          </a:p>
        </p:txBody>
      </p:sp>
      <p:sp>
        <p:nvSpPr>
          <p:cNvPr id="4" name="日期占位符 3"/>
          <p:cNvSpPr>
            <a:spLocks noGrp="1"/>
          </p:cNvSpPr>
          <p:nvPr>
            <p:ph type="dt" sz="half" idx="10"/>
          </p:nvPr>
        </p:nvSpPr>
        <p:spPr/>
        <p:txBody>
          <a:bodyPr/>
          <a:lstStyle/>
          <a:p>
            <a:fld id="{ED69266A-4EFC-402F-9F52-725C1DAC0B8B}"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15</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179512" y="692696"/>
          <a:ext cx="8784976" cy="5904656"/>
        </p:xfrm>
        <a:graphic>
          <a:graphicData uri="http://schemas.openxmlformats.org/presentationml/2006/ole">
            <p:oleObj spid="_x0000_s26626" name="Equation" r:id="rId3" imgW="4609800" imgH="3454200" progId="Equation.DSMT4">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2.4</a:t>
            </a:r>
            <a:r>
              <a:rPr lang="zh-CN" altLang="en-US" dirty="0" smtClean="0"/>
              <a:t>三个</a:t>
            </a:r>
            <a:r>
              <a:rPr lang="zh-CN" altLang="en-US" dirty="0" smtClean="0"/>
              <a:t>部门中国民收入的决定及</a:t>
            </a:r>
            <a:r>
              <a:rPr lang="zh-CN" altLang="en-US" dirty="0" smtClean="0"/>
              <a:t>变动</a:t>
            </a:r>
            <a:endParaRPr lang="zh-CN" altLang="en-US" dirty="0"/>
          </a:p>
        </p:txBody>
      </p:sp>
      <p:sp>
        <p:nvSpPr>
          <p:cNvPr id="4" name="日期占位符 3"/>
          <p:cNvSpPr>
            <a:spLocks noGrp="1"/>
          </p:cNvSpPr>
          <p:nvPr>
            <p:ph type="dt" sz="half" idx="10"/>
          </p:nvPr>
        </p:nvSpPr>
        <p:spPr/>
        <p:txBody>
          <a:bodyPr/>
          <a:lstStyle/>
          <a:p>
            <a:fld id="{ED69266A-4EFC-402F-9F52-725C1DAC0B8B}"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16</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377632" y="133402"/>
          <a:ext cx="8481689" cy="6602678"/>
        </p:xfrm>
        <a:graphic>
          <a:graphicData uri="http://schemas.openxmlformats.org/presentationml/2006/ole">
            <p:oleObj spid="_x0000_s28674" name="Equation" r:id="rId3" imgW="3898800" imgH="4800600" progId="Equation.DSMT4">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80728"/>
          </a:xfrm>
        </p:spPr>
        <p:txBody>
          <a:bodyPr>
            <a:normAutofit/>
          </a:bodyPr>
          <a:lstStyle/>
          <a:p>
            <a:r>
              <a:rPr lang="en-US" altLang="zh-CN" dirty="0" smtClean="0"/>
              <a:t>2.3</a:t>
            </a:r>
            <a:r>
              <a:rPr lang="zh-CN" altLang="en-US" dirty="0" smtClean="0"/>
              <a:t>三</a:t>
            </a:r>
            <a:r>
              <a:rPr lang="zh-CN" altLang="en-US" dirty="0" smtClean="0"/>
              <a:t>个部门中国民收入的决定及变动</a:t>
            </a:r>
            <a:endParaRPr lang="zh-CN" altLang="en-US" dirty="0"/>
          </a:p>
        </p:txBody>
      </p:sp>
      <p:sp>
        <p:nvSpPr>
          <p:cNvPr id="3" name="内容占位符 2"/>
          <p:cNvSpPr>
            <a:spLocks noGrp="1"/>
          </p:cNvSpPr>
          <p:nvPr>
            <p:ph idx="1"/>
          </p:nvPr>
        </p:nvSpPr>
        <p:spPr>
          <a:xfrm>
            <a:off x="971600" y="980728"/>
            <a:ext cx="7200800" cy="4824536"/>
          </a:xfrm>
        </p:spPr>
        <p:txBody>
          <a:bodyPr>
            <a:normAutofit lnSpcReduction="10000"/>
          </a:bodyPr>
          <a:lstStyle/>
          <a:p>
            <a:pPr>
              <a:buNone/>
            </a:pPr>
            <a:r>
              <a:rPr lang="zh-CN" altLang="en-US" dirty="0" smtClean="0"/>
              <a:t>四、各项财政政策总结</a:t>
            </a:r>
            <a:endParaRPr lang="en-US" altLang="zh-CN" dirty="0" smtClean="0"/>
          </a:p>
          <a:p>
            <a:pPr lvl="1">
              <a:buNone/>
            </a:pPr>
            <a:r>
              <a:rPr lang="zh-CN" altLang="en-US" dirty="0" smtClean="0"/>
              <a:t>扩张性财政政策：</a:t>
            </a:r>
            <a:endParaRPr lang="en-US" altLang="zh-CN" dirty="0" smtClean="0"/>
          </a:p>
          <a:p>
            <a:pPr lvl="2"/>
            <a:r>
              <a:rPr lang="zh-CN" altLang="en-US" dirty="0" smtClean="0"/>
              <a:t>增加政府购买</a:t>
            </a:r>
            <a:endParaRPr lang="en-US" altLang="zh-CN" dirty="0" smtClean="0"/>
          </a:p>
          <a:p>
            <a:pPr lvl="2"/>
            <a:r>
              <a:rPr lang="zh-CN" altLang="en-US" dirty="0" smtClean="0"/>
              <a:t>增加政府转移支付</a:t>
            </a:r>
            <a:endParaRPr lang="en-US" altLang="zh-CN" dirty="0" smtClean="0"/>
          </a:p>
          <a:p>
            <a:pPr lvl="2"/>
            <a:r>
              <a:rPr lang="zh-CN" altLang="en-US" dirty="0" smtClean="0"/>
              <a:t>减少自发税收</a:t>
            </a:r>
            <a:endParaRPr lang="en-US" altLang="zh-CN" dirty="0" smtClean="0"/>
          </a:p>
          <a:p>
            <a:pPr lvl="2"/>
            <a:r>
              <a:rPr lang="zh-CN" altLang="en-US" dirty="0" smtClean="0"/>
              <a:t>降低税率</a:t>
            </a:r>
            <a:endParaRPr lang="en-US" altLang="zh-CN" dirty="0" smtClean="0"/>
          </a:p>
          <a:p>
            <a:pPr lvl="1">
              <a:buNone/>
            </a:pPr>
            <a:r>
              <a:rPr lang="zh-CN" altLang="en-US" dirty="0" smtClean="0"/>
              <a:t>紧缩性财政</a:t>
            </a:r>
            <a:r>
              <a:rPr lang="zh-CN" altLang="en-US" dirty="0" smtClean="0"/>
              <a:t>政策：</a:t>
            </a:r>
            <a:endParaRPr lang="en-US" altLang="zh-CN" dirty="0" smtClean="0"/>
          </a:p>
          <a:p>
            <a:pPr lvl="2"/>
            <a:r>
              <a:rPr lang="zh-CN" altLang="en-US" dirty="0" smtClean="0"/>
              <a:t>减少政府</a:t>
            </a:r>
            <a:r>
              <a:rPr lang="zh-CN" altLang="en-US" dirty="0" smtClean="0"/>
              <a:t>购买</a:t>
            </a:r>
            <a:endParaRPr lang="en-US" altLang="zh-CN" dirty="0" smtClean="0"/>
          </a:p>
          <a:p>
            <a:pPr lvl="2"/>
            <a:r>
              <a:rPr lang="zh-CN" altLang="en-US" dirty="0" smtClean="0"/>
              <a:t>减少政府</a:t>
            </a:r>
            <a:r>
              <a:rPr lang="zh-CN" altLang="en-US" dirty="0" smtClean="0"/>
              <a:t>转移支付</a:t>
            </a:r>
            <a:endParaRPr lang="en-US" altLang="zh-CN" dirty="0" smtClean="0"/>
          </a:p>
          <a:p>
            <a:pPr lvl="2"/>
            <a:r>
              <a:rPr lang="zh-CN" altLang="en-US" dirty="0" smtClean="0"/>
              <a:t>增加自发</a:t>
            </a:r>
            <a:r>
              <a:rPr lang="zh-CN" altLang="en-US" dirty="0" smtClean="0"/>
              <a:t>税收</a:t>
            </a:r>
            <a:endParaRPr lang="en-US" altLang="zh-CN" dirty="0" smtClean="0"/>
          </a:p>
          <a:p>
            <a:pPr lvl="2"/>
            <a:r>
              <a:rPr lang="zh-CN" altLang="en-US" dirty="0" smtClean="0"/>
              <a:t>提高税率</a:t>
            </a:r>
            <a:endParaRPr lang="en-US" altLang="zh-CN" dirty="0" smtClean="0"/>
          </a:p>
          <a:p>
            <a:pPr>
              <a:buNone/>
            </a:pPr>
            <a:endParaRPr lang="zh-CN" altLang="en-US" dirty="0"/>
          </a:p>
        </p:txBody>
      </p:sp>
      <p:sp>
        <p:nvSpPr>
          <p:cNvPr id="4" name="日期占位符 3"/>
          <p:cNvSpPr>
            <a:spLocks noGrp="1"/>
          </p:cNvSpPr>
          <p:nvPr>
            <p:ph type="dt" sz="half" idx="10"/>
          </p:nvPr>
        </p:nvSpPr>
        <p:spPr/>
        <p:txBody>
          <a:bodyPr/>
          <a:lstStyle/>
          <a:p>
            <a:fld id="{7633C660-860A-4399-9008-76420CB4E04D}" type="datetime1">
              <a:rPr lang="zh-CN" altLang="en-US" smtClean="0"/>
              <a:pPr/>
              <a:t>2013-7-24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11E71DAB-543B-4523-B5FD-AAD9955B06B2}"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a:t>
            </a:r>
            <a:r>
              <a:rPr lang="zh-CN" altLang="en-US" dirty="0" smtClean="0"/>
              <a:t>三</a:t>
            </a:r>
            <a:r>
              <a:rPr lang="zh-CN" altLang="en-US" dirty="0" smtClean="0"/>
              <a:t>个部门中国民收入的决定及变动</a:t>
            </a:r>
            <a:endParaRPr lang="zh-CN" altLang="en-US" dirty="0"/>
          </a:p>
        </p:txBody>
      </p:sp>
      <p:sp>
        <p:nvSpPr>
          <p:cNvPr id="4" name="日期占位符 3"/>
          <p:cNvSpPr>
            <a:spLocks noGrp="1"/>
          </p:cNvSpPr>
          <p:nvPr>
            <p:ph type="dt" sz="half" idx="10"/>
          </p:nvPr>
        </p:nvSpPr>
        <p:spPr/>
        <p:txBody>
          <a:bodyPr/>
          <a:lstStyle/>
          <a:p>
            <a:fld id="{7633C660-860A-4399-9008-76420CB4E04D}" type="datetime1">
              <a:rPr lang="zh-CN" altLang="en-US" smtClean="0"/>
              <a:pPr/>
              <a:t>2013-7-24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11E71DAB-543B-4523-B5FD-AAD9955B06B2}" type="slidenum">
              <a:rPr lang="zh-CN" altLang="en-US" smtClean="0"/>
              <a:pPr/>
              <a:t>18</a:t>
            </a:fld>
            <a:endParaRPr lang="zh-CN" altLang="en-US"/>
          </a:p>
        </p:txBody>
      </p:sp>
      <p:graphicFrame>
        <p:nvGraphicFramePr>
          <p:cNvPr id="7" name="内容占位符 6"/>
          <p:cNvGraphicFramePr>
            <a:graphicFrameLocks noChangeAspect="1"/>
          </p:cNvGraphicFramePr>
          <p:nvPr>
            <p:ph idx="1"/>
          </p:nvPr>
        </p:nvGraphicFramePr>
        <p:xfrm>
          <a:off x="1524000" y="2732088"/>
          <a:ext cx="6096000" cy="1322387"/>
        </p:xfrm>
        <a:graphic>
          <a:graphicData uri="http://schemas.openxmlformats.org/presentationml/2006/ole">
            <p:oleObj spid="_x0000_s29698" name="Equation" r:id="rId3" imgW="914400" imgH="198720" progId="Equation.DSMT4">
              <p:embed/>
            </p:oleObj>
          </a:graphicData>
        </a:graphic>
      </p:graphicFrame>
      <p:graphicFrame>
        <p:nvGraphicFramePr>
          <p:cNvPr id="8" name="对象 7"/>
          <p:cNvGraphicFramePr>
            <a:graphicFrameLocks noChangeAspect="1"/>
          </p:cNvGraphicFramePr>
          <p:nvPr/>
        </p:nvGraphicFramePr>
        <p:xfrm>
          <a:off x="683568" y="692696"/>
          <a:ext cx="7646925" cy="5713713"/>
        </p:xfrm>
        <a:graphic>
          <a:graphicData uri="http://schemas.openxmlformats.org/presentationml/2006/ole">
            <p:oleObj spid="_x0000_s29699" name="Equation" r:id="rId4" imgW="4520880" imgH="3377880" progId="Equation.DSMT4">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2.4</a:t>
            </a:r>
            <a:r>
              <a:rPr lang="zh-CN" altLang="en-US" dirty="0" smtClean="0"/>
              <a:t>四个</a:t>
            </a:r>
            <a:r>
              <a:rPr lang="zh-CN" altLang="en-US" dirty="0" smtClean="0"/>
              <a:t>部门中国民收入的决定及</a:t>
            </a:r>
            <a:r>
              <a:rPr lang="zh-CN" altLang="en-US" dirty="0" smtClean="0"/>
              <a:t>变动</a:t>
            </a:r>
            <a:endParaRPr lang="zh-CN" altLang="en-US" dirty="0"/>
          </a:p>
        </p:txBody>
      </p:sp>
      <p:sp>
        <p:nvSpPr>
          <p:cNvPr id="4" name="日期占位符 3"/>
          <p:cNvSpPr>
            <a:spLocks noGrp="1"/>
          </p:cNvSpPr>
          <p:nvPr>
            <p:ph type="dt" sz="half" idx="10"/>
          </p:nvPr>
        </p:nvSpPr>
        <p:spPr/>
        <p:txBody>
          <a:bodyPr/>
          <a:lstStyle/>
          <a:p>
            <a:fld id="{ED69266A-4EFC-402F-9F52-725C1DAC0B8B}" type="datetime1">
              <a:rPr lang="zh-CN" altLang="en-US" smtClean="0"/>
              <a:pPr/>
              <a:t>2013-7-25</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19</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155575" y="928688"/>
          <a:ext cx="8688388" cy="5197475"/>
        </p:xfrm>
        <a:graphic>
          <a:graphicData uri="http://schemas.openxmlformats.org/presentationml/2006/ole">
            <p:oleObj spid="_x0000_s30722" name="Equation" r:id="rId3" imgW="4140000" imgH="2793960" progId="Equation.DSMT4">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556792"/>
          </a:xfrm>
        </p:spPr>
        <p:txBody>
          <a:bodyPr>
            <a:normAutofit/>
          </a:bodyPr>
          <a:lstStyle/>
          <a:p>
            <a:r>
              <a:rPr lang="zh-CN" altLang="en-US" sz="4400" dirty="0" smtClean="0"/>
              <a:t>国民收入决定理论</a:t>
            </a:r>
            <a:endParaRPr lang="zh-CN" altLang="en-US" sz="4400" dirty="0"/>
          </a:p>
        </p:txBody>
      </p:sp>
      <p:sp>
        <p:nvSpPr>
          <p:cNvPr id="3" name="内容占位符 2"/>
          <p:cNvSpPr>
            <a:spLocks noGrp="1"/>
          </p:cNvSpPr>
          <p:nvPr>
            <p:ph idx="1"/>
          </p:nvPr>
        </p:nvSpPr>
        <p:spPr>
          <a:xfrm>
            <a:off x="467544" y="1556792"/>
            <a:ext cx="8316416" cy="4680520"/>
          </a:xfrm>
        </p:spPr>
        <p:txBody>
          <a:bodyPr/>
          <a:lstStyle/>
          <a:p>
            <a:r>
              <a:rPr lang="en-US" altLang="zh-CN" sz="3600" dirty="0" smtClean="0">
                <a:ea typeface="华文新魏" pitchFamily="2" charset="-122"/>
              </a:rPr>
              <a:t>2.1</a:t>
            </a:r>
            <a:r>
              <a:rPr lang="zh-CN" altLang="en-US" sz="3600" dirty="0" smtClean="0">
                <a:ea typeface="华文新魏" pitchFamily="2" charset="-122"/>
              </a:rPr>
              <a:t>凯恩斯的消费理论</a:t>
            </a:r>
            <a:endParaRPr lang="en-US" altLang="zh-CN" sz="3600" dirty="0" smtClean="0">
              <a:ea typeface="华文新魏" pitchFamily="2" charset="-122"/>
            </a:endParaRPr>
          </a:p>
          <a:p>
            <a:r>
              <a:rPr lang="en-US" altLang="zh-CN" sz="3600" dirty="0" smtClean="0">
                <a:ea typeface="华文新魏" pitchFamily="2" charset="-122"/>
              </a:rPr>
              <a:t>2.2</a:t>
            </a:r>
            <a:r>
              <a:rPr lang="zh-CN" altLang="en-US" sz="3600" dirty="0" smtClean="0">
                <a:ea typeface="华文新魏" pitchFamily="2" charset="-122"/>
              </a:rPr>
              <a:t>两</a:t>
            </a:r>
            <a:r>
              <a:rPr lang="zh-CN" altLang="en-US" sz="3600" dirty="0" smtClean="0">
                <a:ea typeface="华文新魏" pitchFamily="2" charset="-122"/>
              </a:rPr>
              <a:t>个部门中国民收入的决定及变动</a:t>
            </a:r>
            <a:endParaRPr lang="en-US" altLang="zh-CN" sz="3600" dirty="0" smtClean="0">
              <a:ea typeface="华文新魏" pitchFamily="2" charset="-122"/>
            </a:endParaRPr>
          </a:p>
          <a:p>
            <a:r>
              <a:rPr lang="en-US" altLang="zh-CN" sz="3600" dirty="0" smtClean="0">
                <a:ea typeface="华文新魏" pitchFamily="2" charset="-122"/>
              </a:rPr>
              <a:t>2.3</a:t>
            </a:r>
            <a:r>
              <a:rPr lang="zh-CN" altLang="en-US" sz="3600" dirty="0" smtClean="0">
                <a:ea typeface="华文新魏" pitchFamily="2" charset="-122"/>
              </a:rPr>
              <a:t>三</a:t>
            </a:r>
            <a:r>
              <a:rPr lang="zh-CN" altLang="en-US" sz="3600" dirty="0" smtClean="0">
                <a:ea typeface="华文新魏" pitchFamily="2" charset="-122"/>
              </a:rPr>
              <a:t>个部门中国民收入的决定及变动</a:t>
            </a:r>
            <a:endParaRPr lang="en-US" altLang="zh-CN" sz="3600" dirty="0" smtClean="0">
              <a:ea typeface="华文新魏" pitchFamily="2" charset="-122"/>
            </a:endParaRPr>
          </a:p>
          <a:p>
            <a:r>
              <a:rPr lang="en-US" altLang="zh-CN" sz="3600" dirty="0" smtClean="0">
                <a:ea typeface="华文新魏" pitchFamily="2" charset="-122"/>
              </a:rPr>
              <a:t>2.4</a:t>
            </a:r>
            <a:r>
              <a:rPr lang="zh-CN" altLang="en-US" sz="3600" dirty="0" smtClean="0">
                <a:ea typeface="华文新魏" pitchFamily="2" charset="-122"/>
              </a:rPr>
              <a:t>四</a:t>
            </a:r>
            <a:r>
              <a:rPr lang="zh-CN" altLang="en-US" sz="3600" dirty="0" smtClean="0">
                <a:ea typeface="华文新魏" pitchFamily="2" charset="-122"/>
              </a:rPr>
              <a:t>个部门中国民收入的决定及变动</a:t>
            </a:r>
            <a:endParaRPr lang="en-US" altLang="zh-CN" sz="3600" dirty="0" smtClean="0">
              <a:ea typeface="华文新魏" pitchFamily="2" charset="-122"/>
            </a:endParaRPr>
          </a:p>
          <a:p>
            <a:endParaRPr lang="zh-CN" altLang="en-US" dirty="0"/>
          </a:p>
        </p:txBody>
      </p:sp>
      <p:sp>
        <p:nvSpPr>
          <p:cNvPr id="4" name="日期占位符 3"/>
          <p:cNvSpPr>
            <a:spLocks noGrp="1"/>
          </p:cNvSpPr>
          <p:nvPr>
            <p:ph type="dt" sz="half" idx="10"/>
          </p:nvPr>
        </p:nvSpPr>
        <p:spPr/>
        <p:txBody>
          <a:bodyPr/>
          <a:lstStyle/>
          <a:p>
            <a:fld id="{BF4EF86C-C076-4E93-8536-81B87E168C03}" type="datetime1">
              <a:rPr lang="zh-CN" altLang="en-US" smtClean="0"/>
              <a:pPr/>
              <a:t>2013-7-24</a:t>
            </a:fld>
            <a:endParaRPr lang="zh-CN" altLang="en-US" dirty="0"/>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2</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052736"/>
          </a:xfrm>
        </p:spPr>
        <p:txBody>
          <a:bodyPr>
            <a:normAutofit/>
          </a:bodyPr>
          <a:lstStyle/>
          <a:p>
            <a:r>
              <a:rPr lang="zh-CN" altLang="en-US" dirty="0" smtClean="0"/>
              <a:t>课后要求</a:t>
            </a:r>
            <a:endParaRPr lang="zh-CN" altLang="en-US" dirty="0"/>
          </a:p>
        </p:txBody>
      </p:sp>
      <p:sp>
        <p:nvSpPr>
          <p:cNvPr id="3" name="内容占位符 2"/>
          <p:cNvSpPr>
            <a:spLocks noGrp="1"/>
          </p:cNvSpPr>
          <p:nvPr>
            <p:ph idx="1"/>
          </p:nvPr>
        </p:nvSpPr>
        <p:spPr>
          <a:xfrm>
            <a:off x="467544" y="1124744"/>
            <a:ext cx="8316416" cy="4968552"/>
          </a:xfrm>
        </p:spPr>
        <p:txBody>
          <a:bodyPr/>
          <a:lstStyle/>
          <a:p>
            <a:r>
              <a:rPr lang="zh-CN" altLang="en-US" dirty="0" smtClean="0"/>
              <a:t>阅读教材第十三章</a:t>
            </a:r>
            <a:endParaRPr lang="zh-CN" altLang="en-US" dirty="0"/>
          </a:p>
        </p:txBody>
      </p:sp>
      <p:sp>
        <p:nvSpPr>
          <p:cNvPr id="4" name="日期占位符 3"/>
          <p:cNvSpPr>
            <a:spLocks noGrp="1"/>
          </p:cNvSpPr>
          <p:nvPr>
            <p:ph type="dt" sz="half" idx="10"/>
          </p:nvPr>
        </p:nvSpPr>
        <p:spPr/>
        <p:txBody>
          <a:bodyPr/>
          <a:lstStyle/>
          <a:p>
            <a:fld id="{98C65F77-27CC-4522-8B4B-6383FFC07EA9}" type="datetime1">
              <a:rPr lang="zh-CN" altLang="en-US" smtClean="0"/>
              <a:pPr/>
              <a:t>2013-7-25</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20</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2.1</a:t>
            </a:r>
            <a:r>
              <a:rPr lang="zh-CN" altLang="en-US" dirty="0" smtClean="0"/>
              <a:t>凯恩斯的消费理论</a:t>
            </a:r>
            <a:endParaRPr lang="zh-CN" altLang="en-US" dirty="0"/>
          </a:p>
        </p:txBody>
      </p:sp>
      <p:sp>
        <p:nvSpPr>
          <p:cNvPr id="3" name="内容占位符 2"/>
          <p:cNvSpPr>
            <a:spLocks noGrp="1"/>
          </p:cNvSpPr>
          <p:nvPr>
            <p:ph idx="1"/>
          </p:nvPr>
        </p:nvSpPr>
        <p:spPr/>
        <p:txBody>
          <a:bodyPr/>
          <a:lstStyle/>
          <a:p>
            <a:pPr>
              <a:buNone/>
            </a:pPr>
            <a:r>
              <a:rPr lang="zh-CN" altLang="en-US" dirty="0" smtClean="0"/>
              <a:t>一、消费的影响因素和决定因素</a:t>
            </a:r>
            <a:endParaRPr lang="en-US" altLang="zh-CN" dirty="0" smtClean="0"/>
          </a:p>
          <a:p>
            <a:pPr lvl="1">
              <a:buNone/>
            </a:pPr>
            <a:r>
              <a:rPr lang="zh-CN" altLang="en-US" sz="2400" b="1" dirty="0" smtClean="0"/>
              <a:t>家庭：</a:t>
            </a:r>
            <a:r>
              <a:rPr lang="zh-CN" altLang="en-US" sz="2400" b="1" dirty="0" smtClean="0">
                <a:solidFill>
                  <a:srgbClr val="FF0000"/>
                </a:solidFill>
              </a:rPr>
              <a:t>收入水平</a:t>
            </a:r>
            <a:r>
              <a:rPr lang="zh-CN" altLang="en-US" dirty="0" smtClean="0"/>
              <a:t>、</a:t>
            </a:r>
            <a:r>
              <a:rPr lang="zh-CN" altLang="en-US" sz="2400" dirty="0" smtClean="0"/>
              <a:t>收入分配状况、商品价格、利率水平、消费者偏好、家庭财产状况、消费信贷状况、消费者年龄构成、社会保障制度、风俗习惯</a:t>
            </a:r>
            <a:endParaRPr lang="en-US" altLang="zh-CN" sz="2400" dirty="0" smtClean="0"/>
          </a:p>
          <a:p>
            <a:pPr lvl="1">
              <a:buNone/>
            </a:pPr>
            <a:r>
              <a:rPr lang="zh-CN" altLang="en-US" sz="2400" dirty="0" smtClean="0">
                <a:ea typeface="华文新魏" pitchFamily="2" charset="-122"/>
              </a:rPr>
              <a:t>考虑因素：国民收入分配、税收政策、公司未分配利润大小</a:t>
            </a:r>
            <a:endParaRPr lang="en-US" altLang="zh-CN" sz="2400" dirty="0" smtClean="0">
              <a:ea typeface="华文新魏" pitchFamily="2" charset="-122"/>
            </a:endParaRPr>
          </a:p>
          <a:p>
            <a:pPr lvl="1">
              <a:buNone/>
            </a:pPr>
            <a:r>
              <a:rPr lang="zh-CN" altLang="en-US" sz="2400" b="1" dirty="0" smtClean="0"/>
              <a:t>国家：（</a:t>
            </a:r>
            <a:r>
              <a:rPr lang="zh-CN" altLang="en-US" sz="2400" b="1" dirty="0" smtClean="0">
                <a:sym typeface="Wingdings" pitchFamily="2" charset="2"/>
              </a:rPr>
              <a:t>居民可支配的）</a:t>
            </a:r>
            <a:r>
              <a:rPr lang="zh-CN" altLang="en-US" sz="2400" dirty="0" smtClean="0"/>
              <a:t>国民收入</a:t>
            </a:r>
            <a:endParaRPr lang="en-US" altLang="zh-CN" sz="2400" dirty="0" smtClean="0"/>
          </a:p>
          <a:p>
            <a:pPr lvl="1">
              <a:buNone/>
            </a:pPr>
            <a:r>
              <a:rPr lang="zh-CN" altLang="en-US" sz="2400" dirty="0" smtClean="0"/>
              <a:t>消费函数：</a:t>
            </a:r>
            <a:endParaRPr lang="en-US" altLang="zh-CN" sz="2400" dirty="0" smtClean="0"/>
          </a:p>
          <a:p>
            <a:pPr lvl="1">
              <a:buNone/>
            </a:pPr>
            <a:endParaRPr lang="en-US" altLang="zh-CN" sz="2400" dirty="0" smtClean="0"/>
          </a:p>
          <a:p>
            <a:endParaRPr lang="zh-CN" altLang="en-US" dirty="0"/>
          </a:p>
        </p:txBody>
      </p:sp>
      <p:sp>
        <p:nvSpPr>
          <p:cNvPr id="4" name="日期占位符 3"/>
          <p:cNvSpPr>
            <a:spLocks noGrp="1"/>
          </p:cNvSpPr>
          <p:nvPr>
            <p:ph type="dt" sz="half" idx="10"/>
          </p:nvPr>
        </p:nvSpPr>
        <p:spPr/>
        <p:txBody>
          <a:bodyPr/>
          <a:lstStyle/>
          <a:p>
            <a:fld id="{855E6FCA-3227-4141-8FC3-A2E83EC791CA}"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3</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611560" y="3789040"/>
          <a:ext cx="4472862" cy="2193423"/>
        </p:xfrm>
        <a:graphic>
          <a:graphicData uri="http://schemas.openxmlformats.org/presentationml/2006/ole">
            <p:oleObj spid="_x0000_s1026" name="Equation" r:id="rId3" imgW="2641320" imgH="1295280" progId="Equation.DSMT4">
              <p:embed/>
            </p:oleObj>
          </a:graphicData>
        </a:graphic>
      </p:graphicFrame>
      <p:graphicFrame>
        <p:nvGraphicFramePr>
          <p:cNvPr id="8" name="对象 7"/>
          <p:cNvGraphicFramePr>
            <a:graphicFrameLocks noChangeAspect="1"/>
          </p:cNvGraphicFramePr>
          <p:nvPr/>
        </p:nvGraphicFramePr>
        <p:xfrm>
          <a:off x="5148064" y="2833504"/>
          <a:ext cx="360040" cy="360040"/>
        </p:xfrm>
        <a:graphic>
          <a:graphicData uri="http://schemas.openxmlformats.org/presentationml/2006/ole">
            <p:oleObj spid="_x0000_s1027" name="Equation" r:id="rId4" imgW="164880" imgH="228600" progId="Equation.DSMT4">
              <p:embed/>
            </p:oleObj>
          </a:graphicData>
        </a:graphic>
      </p:graphicFrame>
      <p:graphicFrame>
        <p:nvGraphicFramePr>
          <p:cNvPr id="9" name="对象 8"/>
          <p:cNvGraphicFramePr>
            <a:graphicFrameLocks noChangeAspect="1"/>
          </p:cNvGraphicFramePr>
          <p:nvPr/>
        </p:nvGraphicFramePr>
        <p:xfrm>
          <a:off x="1907704" y="3284984"/>
          <a:ext cx="1162292" cy="402332"/>
        </p:xfrm>
        <a:graphic>
          <a:graphicData uri="http://schemas.openxmlformats.org/presentationml/2006/ole">
            <p:oleObj spid="_x0000_s1028" name="Equation" r:id="rId5" imgW="660240" imgH="228600" progId="Equation.DSMT4">
              <p:embed/>
            </p:oleObj>
          </a:graphicData>
        </a:graphic>
      </p:graphicFrame>
      <p:cxnSp>
        <p:nvCxnSpPr>
          <p:cNvPr id="13" name="直接箭头连接符 12"/>
          <p:cNvCxnSpPr/>
          <p:nvPr/>
        </p:nvCxnSpPr>
        <p:spPr>
          <a:xfrm flipV="1">
            <a:off x="5436096" y="5733256"/>
            <a:ext cx="338437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36096" y="3217168"/>
            <a:ext cx="0" cy="2592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436096" y="3933056"/>
            <a:ext cx="2664296"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436096" y="3501008"/>
            <a:ext cx="2232248" cy="2304256"/>
          </a:xfrm>
          <a:prstGeom prst="line">
            <a:avLst/>
          </a:prstGeom>
        </p:spPr>
        <p:style>
          <a:lnRef idx="1">
            <a:schemeClr val="accent1"/>
          </a:lnRef>
          <a:fillRef idx="0">
            <a:schemeClr val="accent1"/>
          </a:fillRef>
          <a:effectRef idx="0">
            <a:schemeClr val="accent1"/>
          </a:effectRef>
          <a:fontRef idx="minor">
            <a:schemeClr val="tx1"/>
          </a:fontRef>
        </p:style>
      </p:cxnSp>
      <p:sp>
        <p:nvSpPr>
          <p:cNvPr id="22" name="弧形 21"/>
          <p:cNvSpPr/>
          <p:nvPr/>
        </p:nvSpPr>
        <p:spPr>
          <a:xfrm>
            <a:off x="5652120" y="5517232"/>
            <a:ext cx="216024" cy="50405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5292080" y="5733256"/>
            <a:ext cx="360040" cy="369332"/>
          </a:xfrm>
          <a:prstGeom prst="rect">
            <a:avLst/>
          </a:prstGeom>
          <a:noFill/>
        </p:spPr>
        <p:txBody>
          <a:bodyPr wrap="square" rtlCol="0">
            <a:spAutoFit/>
          </a:bodyPr>
          <a:lstStyle/>
          <a:p>
            <a:r>
              <a:rPr lang="en-US" altLang="zh-CN" dirty="0" smtClean="0"/>
              <a:t>0</a:t>
            </a:r>
            <a:endParaRPr lang="zh-CN" altLang="en-US" dirty="0"/>
          </a:p>
        </p:txBody>
      </p:sp>
      <p:sp>
        <p:nvSpPr>
          <p:cNvPr id="24" name="TextBox 23"/>
          <p:cNvSpPr txBox="1"/>
          <p:nvPr/>
        </p:nvSpPr>
        <p:spPr>
          <a:xfrm>
            <a:off x="5418192" y="3025904"/>
            <a:ext cx="288032" cy="369332"/>
          </a:xfrm>
          <a:prstGeom prst="rect">
            <a:avLst/>
          </a:prstGeom>
          <a:noFill/>
        </p:spPr>
        <p:txBody>
          <a:bodyPr wrap="square" rtlCol="0">
            <a:spAutoFit/>
          </a:bodyPr>
          <a:lstStyle/>
          <a:p>
            <a:r>
              <a:rPr lang="en-US" altLang="zh-CN" dirty="0" smtClean="0"/>
              <a:t>C</a:t>
            </a:r>
            <a:endParaRPr lang="zh-CN" altLang="en-US" dirty="0"/>
          </a:p>
        </p:txBody>
      </p:sp>
      <p:sp>
        <p:nvSpPr>
          <p:cNvPr id="25" name="TextBox 24"/>
          <p:cNvSpPr txBox="1"/>
          <p:nvPr/>
        </p:nvSpPr>
        <p:spPr>
          <a:xfrm>
            <a:off x="8647504" y="5709632"/>
            <a:ext cx="288032" cy="369332"/>
          </a:xfrm>
          <a:prstGeom prst="rect">
            <a:avLst/>
          </a:prstGeom>
          <a:noFill/>
        </p:spPr>
        <p:txBody>
          <a:bodyPr wrap="square" rtlCol="0">
            <a:spAutoFit/>
          </a:bodyPr>
          <a:lstStyle/>
          <a:p>
            <a:r>
              <a:rPr lang="en-US" altLang="zh-CN" dirty="0" smtClean="0"/>
              <a:t>Y</a:t>
            </a:r>
            <a:endParaRPr lang="zh-CN" altLang="en-US" dirty="0"/>
          </a:p>
        </p:txBody>
      </p:sp>
      <p:sp>
        <p:nvSpPr>
          <p:cNvPr id="26" name="TextBox 25"/>
          <p:cNvSpPr txBox="1"/>
          <p:nvPr/>
        </p:nvSpPr>
        <p:spPr>
          <a:xfrm>
            <a:off x="7164288" y="3933056"/>
            <a:ext cx="1080120" cy="369332"/>
          </a:xfrm>
          <a:prstGeom prst="rect">
            <a:avLst/>
          </a:prstGeom>
          <a:noFill/>
        </p:spPr>
        <p:txBody>
          <a:bodyPr wrap="square" rtlCol="0">
            <a:spAutoFit/>
          </a:bodyPr>
          <a:lstStyle/>
          <a:p>
            <a:r>
              <a:rPr lang="en-US" altLang="zh-CN" dirty="0" smtClean="0"/>
              <a:t>C=ᵅ+</a:t>
            </a:r>
            <a:r>
              <a:rPr lang="el-GR" altLang="zh-CN" dirty="0" smtClean="0"/>
              <a:t>ᵝ</a:t>
            </a:r>
            <a:r>
              <a:rPr lang="en-US" altLang="zh-CN" dirty="0" smtClean="0"/>
              <a:t>y</a:t>
            </a:r>
            <a:endParaRPr lang="zh-CN" altLang="en-US" dirty="0"/>
          </a:p>
        </p:txBody>
      </p:sp>
      <p:sp>
        <p:nvSpPr>
          <p:cNvPr id="27" name="TextBox 26"/>
          <p:cNvSpPr txBox="1"/>
          <p:nvPr/>
        </p:nvSpPr>
        <p:spPr>
          <a:xfrm>
            <a:off x="5796136" y="5445224"/>
            <a:ext cx="576064" cy="369332"/>
          </a:xfrm>
          <a:prstGeom prst="rect">
            <a:avLst/>
          </a:prstGeom>
          <a:noFill/>
        </p:spPr>
        <p:txBody>
          <a:bodyPr wrap="square" rtlCol="0">
            <a:spAutoFit/>
          </a:bodyPr>
          <a:lstStyle/>
          <a:p>
            <a:r>
              <a:rPr lang="en-US" altLang="zh-CN" dirty="0" smtClean="0"/>
              <a:t>45⁰</a:t>
            </a:r>
            <a:endParaRPr lang="zh-CN" altLang="en-US" dirty="0"/>
          </a:p>
        </p:txBody>
      </p:sp>
      <p:sp>
        <p:nvSpPr>
          <p:cNvPr id="28" name="TextBox 27"/>
          <p:cNvSpPr txBox="1"/>
          <p:nvPr/>
        </p:nvSpPr>
        <p:spPr>
          <a:xfrm>
            <a:off x="5148064" y="5085184"/>
            <a:ext cx="288032" cy="369332"/>
          </a:xfrm>
          <a:prstGeom prst="rect">
            <a:avLst/>
          </a:prstGeom>
          <a:noFill/>
        </p:spPr>
        <p:txBody>
          <a:bodyPr wrap="square" rtlCol="0">
            <a:spAutoFit/>
          </a:bodyPr>
          <a:lstStyle/>
          <a:p>
            <a:r>
              <a:rPr lang="en-US" altLang="zh-CN" dirty="0" smtClean="0"/>
              <a:t>ᵅ</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2.1</a:t>
            </a:r>
            <a:r>
              <a:rPr lang="zh-CN" altLang="en-US" dirty="0" smtClean="0"/>
              <a:t>凯恩斯的消费理论</a:t>
            </a:r>
            <a:endParaRPr lang="zh-CN" altLang="en-US" dirty="0"/>
          </a:p>
        </p:txBody>
      </p:sp>
      <p:sp>
        <p:nvSpPr>
          <p:cNvPr id="3" name="内容占位符 2"/>
          <p:cNvSpPr>
            <a:spLocks noGrp="1"/>
          </p:cNvSpPr>
          <p:nvPr>
            <p:ph idx="1"/>
          </p:nvPr>
        </p:nvSpPr>
        <p:spPr/>
        <p:txBody>
          <a:bodyPr/>
          <a:lstStyle/>
          <a:p>
            <a:pPr>
              <a:buNone/>
            </a:pPr>
            <a:r>
              <a:rPr lang="zh-CN" altLang="en-US" dirty="0"/>
              <a:t>二</a:t>
            </a:r>
            <a:r>
              <a:rPr lang="zh-CN" altLang="en-US" dirty="0" smtClean="0"/>
              <a:t>、储蓄函数</a:t>
            </a:r>
            <a:endParaRPr lang="en-US" altLang="zh-CN" dirty="0" smtClean="0"/>
          </a:p>
          <a:p>
            <a:pPr lvl="1">
              <a:buNone/>
            </a:pPr>
            <a:r>
              <a:rPr lang="zh-CN" altLang="en-US" sz="2000" b="1" dirty="0" smtClean="0"/>
              <a:t>家庭：</a:t>
            </a:r>
            <a:r>
              <a:rPr lang="zh-CN" altLang="en-US" sz="2000" b="1" dirty="0" smtClean="0">
                <a:solidFill>
                  <a:srgbClr val="FF0000"/>
                </a:solidFill>
              </a:rPr>
              <a:t>收入水平</a:t>
            </a:r>
            <a:r>
              <a:rPr lang="zh-CN" altLang="en-US" dirty="0" smtClean="0"/>
              <a:t>、</a:t>
            </a:r>
            <a:r>
              <a:rPr lang="zh-CN" altLang="en-US" sz="2000" dirty="0" smtClean="0"/>
              <a:t>收入分配状况、商品价格、利率水平、消费者偏好、家庭财产状况、消费信贷状况、消费者年龄构成、社会保障制度、风俗习惯</a:t>
            </a:r>
            <a:endParaRPr lang="en-US" altLang="zh-CN" sz="2000" dirty="0" smtClean="0"/>
          </a:p>
          <a:p>
            <a:pPr lvl="1">
              <a:buNone/>
            </a:pPr>
            <a:r>
              <a:rPr lang="zh-CN" altLang="en-US" sz="2400" b="1" dirty="0" smtClean="0"/>
              <a:t>国家：（</a:t>
            </a:r>
            <a:r>
              <a:rPr lang="zh-CN" altLang="en-US" sz="2400" b="1" dirty="0" smtClean="0">
                <a:sym typeface="Wingdings" pitchFamily="2" charset="2"/>
              </a:rPr>
              <a:t>居民可支配的）</a:t>
            </a:r>
            <a:r>
              <a:rPr lang="zh-CN" altLang="en-US" sz="2400" dirty="0" smtClean="0"/>
              <a:t>国民收入</a:t>
            </a:r>
            <a:endParaRPr lang="en-US" altLang="zh-CN" sz="2400" dirty="0" smtClean="0"/>
          </a:p>
          <a:p>
            <a:pPr lvl="1">
              <a:buNone/>
            </a:pPr>
            <a:r>
              <a:rPr lang="zh-CN" altLang="en-US" sz="2400" dirty="0" smtClean="0"/>
              <a:t>储蓄函数：</a:t>
            </a:r>
            <a:endParaRPr lang="en-US" altLang="zh-CN" sz="2400" dirty="0" smtClean="0"/>
          </a:p>
          <a:p>
            <a:pPr lvl="1">
              <a:buNone/>
            </a:pPr>
            <a:endParaRPr lang="en-US" altLang="zh-CN" sz="2400" dirty="0" smtClean="0"/>
          </a:p>
          <a:p>
            <a:endParaRPr lang="zh-CN" altLang="en-US" dirty="0"/>
          </a:p>
        </p:txBody>
      </p:sp>
      <p:sp>
        <p:nvSpPr>
          <p:cNvPr id="4" name="日期占位符 3"/>
          <p:cNvSpPr>
            <a:spLocks noGrp="1"/>
          </p:cNvSpPr>
          <p:nvPr>
            <p:ph type="dt" sz="half" idx="10"/>
          </p:nvPr>
        </p:nvSpPr>
        <p:spPr/>
        <p:txBody>
          <a:bodyPr/>
          <a:lstStyle/>
          <a:p>
            <a:fld id="{855E6FCA-3227-4141-8FC3-A2E83EC791CA}"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4</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323528" y="3068960"/>
          <a:ext cx="4967288" cy="2665413"/>
        </p:xfrm>
        <a:graphic>
          <a:graphicData uri="http://schemas.openxmlformats.org/presentationml/2006/ole">
            <p:oleObj spid="_x0000_s2050" name="Equation" r:id="rId3" imgW="2933640" imgH="1574640" progId="Equation.DSMT4">
              <p:embed/>
            </p:oleObj>
          </a:graphicData>
        </a:graphic>
      </p:graphicFrame>
      <p:graphicFrame>
        <p:nvGraphicFramePr>
          <p:cNvPr id="8" name="对象 7"/>
          <p:cNvGraphicFramePr>
            <a:graphicFrameLocks noChangeAspect="1"/>
          </p:cNvGraphicFramePr>
          <p:nvPr/>
        </p:nvGraphicFramePr>
        <p:xfrm>
          <a:off x="5148064" y="1916832"/>
          <a:ext cx="576064" cy="576064"/>
        </p:xfrm>
        <a:graphic>
          <a:graphicData uri="http://schemas.openxmlformats.org/presentationml/2006/ole">
            <p:oleObj spid="_x0000_s2051" name="Equation" r:id="rId4" imgW="164880" imgH="228600" progId="Equation.DSMT4">
              <p:embed/>
            </p:oleObj>
          </a:graphicData>
        </a:graphic>
      </p:graphicFrame>
      <p:graphicFrame>
        <p:nvGraphicFramePr>
          <p:cNvPr id="9" name="对象 8"/>
          <p:cNvGraphicFramePr>
            <a:graphicFrameLocks noChangeAspect="1"/>
          </p:cNvGraphicFramePr>
          <p:nvPr/>
        </p:nvGraphicFramePr>
        <p:xfrm>
          <a:off x="1907704" y="2420888"/>
          <a:ext cx="1117600" cy="403225"/>
        </p:xfrm>
        <a:graphic>
          <a:graphicData uri="http://schemas.openxmlformats.org/presentationml/2006/ole">
            <p:oleObj spid="_x0000_s2052" name="Equation" r:id="rId5" imgW="634680" imgH="228600" progId="Equation.DSMT4">
              <p:embed/>
            </p:oleObj>
          </a:graphicData>
        </a:graphic>
      </p:graphicFrame>
      <p:cxnSp>
        <p:nvCxnSpPr>
          <p:cNvPr id="13" name="直接箭头连接符 12"/>
          <p:cNvCxnSpPr/>
          <p:nvPr/>
        </p:nvCxnSpPr>
        <p:spPr>
          <a:xfrm flipV="1">
            <a:off x="5436096" y="4509120"/>
            <a:ext cx="338437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36096" y="2420888"/>
            <a:ext cx="0" cy="3388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436096" y="2492896"/>
            <a:ext cx="2664296"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436096" y="2276872"/>
            <a:ext cx="2232248" cy="2304256"/>
          </a:xfrm>
          <a:prstGeom prst="line">
            <a:avLst/>
          </a:prstGeom>
        </p:spPr>
        <p:style>
          <a:lnRef idx="1">
            <a:schemeClr val="accent1"/>
          </a:lnRef>
          <a:fillRef idx="0">
            <a:schemeClr val="accent1"/>
          </a:fillRef>
          <a:effectRef idx="0">
            <a:schemeClr val="accent1"/>
          </a:effectRef>
          <a:fontRef idx="minor">
            <a:schemeClr val="tx1"/>
          </a:fontRef>
        </p:style>
      </p:cxnSp>
      <p:sp>
        <p:nvSpPr>
          <p:cNvPr id="22" name="弧形 21"/>
          <p:cNvSpPr/>
          <p:nvPr/>
        </p:nvSpPr>
        <p:spPr>
          <a:xfrm>
            <a:off x="5580112" y="4293096"/>
            <a:ext cx="216024" cy="50405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5292080" y="5733256"/>
            <a:ext cx="360040" cy="369332"/>
          </a:xfrm>
          <a:prstGeom prst="rect">
            <a:avLst/>
          </a:prstGeom>
          <a:noFill/>
        </p:spPr>
        <p:txBody>
          <a:bodyPr wrap="square" rtlCol="0">
            <a:spAutoFit/>
          </a:bodyPr>
          <a:lstStyle/>
          <a:p>
            <a:r>
              <a:rPr lang="en-US" altLang="zh-CN" dirty="0" smtClean="0"/>
              <a:t>0</a:t>
            </a:r>
            <a:endParaRPr lang="zh-CN" altLang="en-US" dirty="0"/>
          </a:p>
        </p:txBody>
      </p:sp>
      <p:sp>
        <p:nvSpPr>
          <p:cNvPr id="24" name="TextBox 23"/>
          <p:cNvSpPr txBox="1"/>
          <p:nvPr/>
        </p:nvSpPr>
        <p:spPr>
          <a:xfrm>
            <a:off x="5436096" y="2348880"/>
            <a:ext cx="882000" cy="369332"/>
          </a:xfrm>
          <a:prstGeom prst="rect">
            <a:avLst/>
          </a:prstGeom>
          <a:noFill/>
        </p:spPr>
        <p:txBody>
          <a:bodyPr wrap="square" rtlCol="0">
            <a:spAutoFit/>
          </a:bodyPr>
          <a:lstStyle/>
          <a:p>
            <a:r>
              <a:rPr lang="en-US" altLang="zh-CN" dirty="0" smtClean="0"/>
              <a:t>c  s</a:t>
            </a:r>
            <a:endParaRPr lang="zh-CN" altLang="en-US" dirty="0"/>
          </a:p>
        </p:txBody>
      </p:sp>
      <p:sp>
        <p:nvSpPr>
          <p:cNvPr id="25" name="TextBox 24"/>
          <p:cNvSpPr txBox="1"/>
          <p:nvPr/>
        </p:nvSpPr>
        <p:spPr>
          <a:xfrm>
            <a:off x="8604448" y="4581128"/>
            <a:ext cx="288032" cy="369332"/>
          </a:xfrm>
          <a:prstGeom prst="rect">
            <a:avLst/>
          </a:prstGeom>
          <a:noFill/>
        </p:spPr>
        <p:txBody>
          <a:bodyPr wrap="square" rtlCol="0">
            <a:spAutoFit/>
          </a:bodyPr>
          <a:lstStyle/>
          <a:p>
            <a:r>
              <a:rPr lang="en-US" altLang="zh-CN" dirty="0" smtClean="0"/>
              <a:t>Y</a:t>
            </a:r>
            <a:endParaRPr lang="zh-CN" altLang="en-US" dirty="0"/>
          </a:p>
        </p:txBody>
      </p:sp>
      <p:sp>
        <p:nvSpPr>
          <p:cNvPr id="26" name="TextBox 25"/>
          <p:cNvSpPr txBox="1"/>
          <p:nvPr/>
        </p:nvSpPr>
        <p:spPr>
          <a:xfrm>
            <a:off x="7524328" y="2636912"/>
            <a:ext cx="1080120" cy="369332"/>
          </a:xfrm>
          <a:prstGeom prst="rect">
            <a:avLst/>
          </a:prstGeom>
          <a:noFill/>
        </p:spPr>
        <p:txBody>
          <a:bodyPr wrap="square" rtlCol="0">
            <a:spAutoFit/>
          </a:bodyPr>
          <a:lstStyle/>
          <a:p>
            <a:r>
              <a:rPr lang="en-US" altLang="zh-CN" dirty="0" smtClean="0"/>
              <a:t>C=ᵅ+</a:t>
            </a:r>
            <a:r>
              <a:rPr lang="el-GR" altLang="zh-CN" dirty="0" smtClean="0"/>
              <a:t>ᵝ</a:t>
            </a:r>
            <a:r>
              <a:rPr lang="en-US" altLang="zh-CN" dirty="0" smtClean="0"/>
              <a:t>y</a:t>
            </a:r>
            <a:endParaRPr lang="zh-CN" altLang="en-US" dirty="0"/>
          </a:p>
        </p:txBody>
      </p:sp>
      <p:sp>
        <p:nvSpPr>
          <p:cNvPr id="27" name="TextBox 26"/>
          <p:cNvSpPr txBox="1"/>
          <p:nvPr/>
        </p:nvSpPr>
        <p:spPr>
          <a:xfrm>
            <a:off x="5868144" y="4149080"/>
            <a:ext cx="576064" cy="369332"/>
          </a:xfrm>
          <a:prstGeom prst="rect">
            <a:avLst/>
          </a:prstGeom>
          <a:noFill/>
        </p:spPr>
        <p:txBody>
          <a:bodyPr wrap="square" rtlCol="0">
            <a:spAutoFit/>
          </a:bodyPr>
          <a:lstStyle/>
          <a:p>
            <a:r>
              <a:rPr lang="en-US" altLang="zh-CN" dirty="0" smtClean="0"/>
              <a:t>45⁰</a:t>
            </a:r>
            <a:endParaRPr lang="zh-CN" altLang="en-US" dirty="0"/>
          </a:p>
        </p:txBody>
      </p:sp>
      <p:sp>
        <p:nvSpPr>
          <p:cNvPr id="28" name="TextBox 27"/>
          <p:cNvSpPr txBox="1"/>
          <p:nvPr/>
        </p:nvSpPr>
        <p:spPr>
          <a:xfrm>
            <a:off x="5231120" y="3717032"/>
            <a:ext cx="288032" cy="369332"/>
          </a:xfrm>
          <a:prstGeom prst="rect">
            <a:avLst/>
          </a:prstGeom>
          <a:noFill/>
        </p:spPr>
        <p:txBody>
          <a:bodyPr wrap="square" rtlCol="0">
            <a:spAutoFit/>
          </a:bodyPr>
          <a:lstStyle/>
          <a:p>
            <a:r>
              <a:rPr lang="en-US" altLang="zh-CN" dirty="0" smtClean="0"/>
              <a:t>ᵅ</a:t>
            </a:r>
            <a:endParaRPr lang="zh-CN" altLang="en-US" dirty="0"/>
          </a:p>
        </p:txBody>
      </p:sp>
      <p:cxnSp>
        <p:nvCxnSpPr>
          <p:cNvPr id="29" name="直接连接符 28"/>
          <p:cNvCxnSpPr/>
          <p:nvPr/>
        </p:nvCxnSpPr>
        <p:spPr>
          <a:xfrm>
            <a:off x="6804248" y="3140968"/>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5436096" y="3728080"/>
            <a:ext cx="2952328" cy="1491858"/>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9112" y="5096232"/>
            <a:ext cx="495672" cy="369332"/>
          </a:xfrm>
          <a:prstGeom prst="rect">
            <a:avLst/>
          </a:prstGeom>
          <a:noFill/>
        </p:spPr>
        <p:txBody>
          <a:bodyPr wrap="square" rtlCol="0">
            <a:spAutoFit/>
          </a:bodyPr>
          <a:lstStyle/>
          <a:p>
            <a:r>
              <a:rPr lang="en-US" altLang="zh-CN" dirty="0" smtClean="0"/>
              <a:t>-ᵅ</a:t>
            </a:r>
            <a:endParaRPr lang="zh-CN" altLang="en-US" dirty="0"/>
          </a:p>
        </p:txBody>
      </p:sp>
      <p:sp>
        <p:nvSpPr>
          <p:cNvPr id="37" name="TextBox 36"/>
          <p:cNvSpPr txBox="1"/>
          <p:nvPr/>
        </p:nvSpPr>
        <p:spPr>
          <a:xfrm>
            <a:off x="6948264" y="3861048"/>
            <a:ext cx="1872208" cy="369332"/>
          </a:xfrm>
          <a:prstGeom prst="rect">
            <a:avLst/>
          </a:prstGeom>
          <a:noFill/>
        </p:spPr>
        <p:txBody>
          <a:bodyPr wrap="square" rtlCol="0">
            <a:spAutoFit/>
          </a:bodyPr>
          <a:lstStyle/>
          <a:p>
            <a:r>
              <a:rPr lang="en-US" altLang="zh-CN" dirty="0"/>
              <a:t>s</a:t>
            </a:r>
            <a:r>
              <a:rPr lang="en-US" altLang="zh-CN" dirty="0" smtClean="0"/>
              <a:t>=-ᵅ+(1-</a:t>
            </a:r>
            <a:r>
              <a:rPr lang="el-GR" altLang="zh-CN" dirty="0" smtClean="0"/>
              <a:t>ᵝ</a:t>
            </a:r>
            <a:r>
              <a:rPr lang="en-US" altLang="zh-CN" dirty="0" smtClean="0"/>
              <a:t>)y</a:t>
            </a:r>
            <a:endParaRPr lang="zh-CN" altLang="en-US" dirty="0"/>
          </a:p>
        </p:txBody>
      </p:sp>
      <p:sp>
        <p:nvSpPr>
          <p:cNvPr id="40" name="TextBox 39"/>
          <p:cNvSpPr txBox="1"/>
          <p:nvPr/>
        </p:nvSpPr>
        <p:spPr>
          <a:xfrm>
            <a:off x="6620232" y="4535408"/>
            <a:ext cx="432048" cy="369332"/>
          </a:xfrm>
          <a:prstGeom prst="rect">
            <a:avLst/>
          </a:prstGeom>
          <a:noFill/>
        </p:spPr>
        <p:txBody>
          <a:bodyPr wrap="square" rtlCol="0">
            <a:spAutoFit/>
          </a:bodyPr>
          <a:lstStyle/>
          <a:p>
            <a:r>
              <a:rPr lang="en-US" altLang="zh-CN" dirty="0" smtClean="0"/>
              <a:t>Y</a:t>
            </a:r>
            <a:r>
              <a:rPr lang="en-US" altLang="zh-CN" sz="1200" dirty="0" smtClean="0"/>
              <a:t>0</a:t>
            </a:r>
            <a:endParaRPr lang="zh-CN"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2.1</a:t>
            </a:r>
            <a:r>
              <a:rPr lang="zh-CN" altLang="en-US" dirty="0" smtClean="0"/>
              <a:t>凯恩斯的消费理论</a:t>
            </a:r>
            <a:endParaRPr lang="zh-CN" altLang="en-US" dirty="0"/>
          </a:p>
        </p:txBody>
      </p:sp>
      <p:sp>
        <p:nvSpPr>
          <p:cNvPr id="3" name="内容占位符 2"/>
          <p:cNvSpPr>
            <a:spLocks noGrp="1"/>
          </p:cNvSpPr>
          <p:nvPr>
            <p:ph idx="1"/>
          </p:nvPr>
        </p:nvSpPr>
        <p:spPr/>
        <p:txBody>
          <a:bodyPr/>
          <a:lstStyle/>
          <a:p>
            <a:pPr>
              <a:buNone/>
            </a:pPr>
            <a:r>
              <a:rPr lang="zh-CN" altLang="en-US" dirty="0" smtClean="0"/>
              <a:t>三、消费函数与储蓄函数关系</a:t>
            </a:r>
            <a:r>
              <a:rPr lang="zh-CN" altLang="en-US" sz="2400" dirty="0" smtClean="0"/>
              <a:t>：</a:t>
            </a:r>
            <a:endParaRPr lang="en-US" altLang="zh-CN" sz="2400" dirty="0" smtClean="0"/>
          </a:p>
          <a:p>
            <a:pPr>
              <a:buFont typeface="Wingdings" pitchFamily="2" charset="2"/>
              <a:buNone/>
            </a:pPr>
            <a:r>
              <a:rPr lang="zh-CN" altLang="en-US" sz="2800" dirty="0" smtClean="0"/>
              <a:t></a:t>
            </a:r>
          </a:p>
          <a:p>
            <a:pPr lvl="1">
              <a:buNone/>
            </a:pPr>
            <a:endParaRPr lang="en-US" altLang="zh-CN" sz="2400" dirty="0" smtClean="0"/>
          </a:p>
          <a:p>
            <a:endParaRPr lang="zh-CN" altLang="en-US" dirty="0"/>
          </a:p>
        </p:txBody>
      </p:sp>
      <p:sp>
        <p:nvSpPr>
          <p:cNvPr id="4" name="日期占位符 3"/>
          <p:cNvSpPr>
            <a:spLocks noGrp="1"/>
          </p:cNvSpPr>
          <p:nvPr>
            <p:ph type="dt" sz="half" idx="10"/>
          </p:nvPr>
        </p:nvSpPr>
        <p:spPr/>
        <p:txBody>
          <a:bodyPr/>
          <a:lstStyle/>
          <a:p>
            <a:fld id="{855E6FCA-3227-4141-8FC3-A2E83EC791CA}"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5</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cxnSp>
        <p:nvCxnSpPr>
          <p:cNvPr id="13" name="直接箭头连接符 12"/>
          <p:cNvCxnSpPr/>
          <p:nvPr/>
        </p:nvCxnSpPr>
        <p:spPr>
          <a:xfrm flipV="1">
            <a:off x="5436096" y="4509120"/>
            <a:ext cx="338437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36096" y="2420888"/>
            <a:ext cx="0" cy="3388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436096" y="2492896"/>
            <a:ext cx="2664296"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436096" y="2276872"/>
            <a:ext cx="2232248" cy="2304256"/>
          </a:xfrm>
          <a:prstGeom prst="line">
            <a:avLst/>
          </a:prstGeom>
        </p:spPr>
        <p:style>
          <a:lnRef idx="1">
            <a:schemeClr val="accent1"/>
          </a:lnRef>
          <a:fillRef idx="0">
            <a:schemeClr val="accent1"/>
          </a:fillRef>
          <a:effectRef idx="0">
            <a:schemeClr val="accent1"/>
          </a:effectRef>
          <a:fontRef idx="minor">
            <a:schemeClr val="tx1"/>
          </a:fontRef>
        </p:style>
      </p:cxnSp>
      <p:sp>
        <p:nvSpPr>
          <p:cNvPr id="22" name="弧形 21"/>
          <p:cNvSpPr/>
          <p:nvPr/>
        </p:nvSpPr>
        <p:spPr>
          <a:xfrm>
            <a:off x="5580112" y="4293096"/>
            <a:ext cx="216024" cy="50405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5220072" y="4437112"/>
            <a:ext cx="360040" cy="369332"/>
          </a:xfrm>
          <a:prstGeom prst="rect">
            <a:avLst/>
          </a:prstGeom>
          <a:noFill/>
        </p:spPr>
        <p:txBody>
          <a:bodyPr wrap="square" rtlCol="0">
            <a:spAutoFit/>
          </a:bodyPr>
          <a:lstStyle/>
          <a:p>
            <a:r>
              <a:rPr lang="en-US" altLang="zh-CN" dirty="0" smtClean="0"/>
              <a:t>0</a:t>
            </a:r>
            <a:endParaRPr lang="zh-CN" altLang="en-US" dirty="0"/>
          </a:p>
        </p:txBody>
      </p:sp>
      <p:sp>
        <p:nvSpPr>
          <p:cNvPr id="24" name="TextBox 23"/>
          <p:cNvSpPr txBox="1"/>
          <p:nvPr/>
        </p:nvSpPr>
        <p:spPr>
          <a:xfrm>
            <a:off x="5436096" y="2348880"/>
            <a:ext cx="882000" cy="369332"/>
          </a:xfrm>
          <a:prstGeom prst="rect">
            <a:avLst/>
          </a:prstGeom>
          <a:noFill/>
        </p:spPr>
        <p:txBody>
          <a:bodyPr wrap="square" rtlCol="0">
            <a:spAutoFit/>
          </a:bodyPr>
          <a:lstStyle/>
          <a:p>
            <a:r>
              <a:rPr lang="en-US" altLang="zh-CN" dirty="0" smtClean="0"/>
              <a:t>c  s</a:t>
            </a:r>
            <a:endParaRPr lang="zh-CN" altLang="en-US" dirty="0"/>
          </a:p>
        </p:txBody>
      </p:sp>
      <p:sp>
        <p:nvSpPr>
          <p:cNvPr id="25" name="TextBox 24"/>
          <p:cNvSpPr txBox="1"/>
          <p:nvPr/>
        </p:nvSpPr>
        <p:spPr>
          <a:xfrm>
            <a:off x="8604448" y="4581128"/>
            <a:ext cx="288032" cy="369332"/>
          </a:xfrm>
          <a:prstGeom prst="rect">
            <a:avLst/>
          </a:prstGeom>
          <a:noFill/>
        </p:spPr>
        <p:txBody>
          <a:bodyPr wrap="square" rtlCol="0">
            <a:spAutoFit/>
          </a:bodyPr>
          <a:lstStyle/>
          <a:p>
            <a:r>
              <a:rPr lang="en-US" altLang="zh-CN" dirty="0" smtClean="0"/>
              <a:t>Y</a:t>
            </a:r>
            <a:endParaRPr lang="zh-CN" altLang="en-US" dirty="0"/>
          </a:p>
        </p:txBody>
      </p:sp>
      <p:sp>
        <p:nvSpPr>
          <p:cNvPr id="26" name="TextBox 25"/>
          <p:cNvSpPr txBox="1"/>
          <p:nvPr/>
        </p:nvSpPr>
        <p:spPr>
          <a:xfrm>
            <a:off x="7524328" y="2636912"/>
            <a:ext cx="1080120" cy="369332"/>
          </a:xfrm>
          <a:prstGeom prst="rect">
            <a:avLst/>
          </a:prstGeom>
          <a:noFill/>
        </p:spPr>
        <p:txBody>
          <a:bodyPr wrap="square" rtlCol="0">
            <a:spAutoFit/>
          </a:bodyPr>
          <a:lstStyle/>
          <a:p>
            <a:r>
              <a:rPr lang="en-US" altLang="zh-CN" dirty="0" smtClean="0"/>
              <a:t>C=ᵅ+</a:t>
            </a:r>
            <a:r>
              <a:rPr lang="el-GR" altLang="zh-CN" dirty="0" smtClean="0"/>
              <a:t>ᵝ</a:t>
            </a:r>
            <a:r>
              <a:rPr lang="en-US" altLang="zh-CN" dirty="0" smtClean="0"/>
              <a:t>y</a:t>
            </a:r>
            <a:endParaRPr lang="zh-CN" altLang="en-US" dirty="0"/>
          </a:p>
        </p:txBody>
      </p:sp>
      <p:sp>
        <p:nvSpPr>
          <p:cNvPr id="27" name="TextBox 26"/>
          <p:cNvSpPr txBox="1"/>
          <p:nvPr/>
        </p:nvSpPr>
        <p:spPr>
          <a:xfrm>
            <a:off x="5868144" y="4149080"/>
            <a:ext cx="576064" cy="369332"/>
          </a:xfrm>
          <a:prstGeom prst="rect">
            <a:avLst/>
          </a:prstGeom>
          <a:noFill/>
        </p:spPr>
        <p:txBody>
          <a:bodyPr wrap="square" rtlCol="0">
            <a:spAutoFit/>
          </a:bodyPr>
          <a:lstStyle/>
          <a:p>
            <a:r>
              <a:rPr lang="en-US" altLang="zh-CN" dirty="0" smtClean="0"/>
              <a:t>45⁰</a:t>
            </a:r>
            <a:endParaRPr lang="zh-CN" altLang="en-US" dirty="0"/>
          </a:p>
        </p:txBody>
      </p:sp>
      <p:sp>
        <p:nvSpPr>
          <p:cNvPr id="28" name="TextBox 27"/>
          <p:cNvSpPr txBox="1"/>
          <p:nvPr/>
        </p:nvSpPr>
        <p:spPr>
          <a:xfrm>
            <a:off x="5231120" y="3717032"/>
            <a:ext cx="288032" cy="369332"/>
          </a:xfrm>
          <a:prstGeom prst="rect">
            <a:avLst/>
          </a:prstGeom>
          <a:noFill/>
        </p:spPr>
        <p:txBody>
          <a:bodyPr wrap="square" rtlCol="0">
            <a:spAutoFit/>
          </a:bodyPr>
          <a:lstStyle/>
          <a:p>
            <a:r>
              <a:rPr lang="en-US" altLang="zh-CN" dirty="0" smtClean="0"/>
              <a:t>ᵅ</a:t>
            </a:r>
            <a:endParaRPr lang="zh-CN" altLang="en-US" dirty="0"/>
          </a:p>
        </p:txBody>
      </p:sp>
      <p:cxnSp>
        <p:nvCxnSpPr>
          <p:cNvPr id="29" name="直接连接符 28"/>
          <p:cNvCxnSpPr/>
          <p:nvPr/>
        </p:nvCxnSpPr>
        <p:spPr>
          <a:xfrm>
            <a:off x="6804248" y="3140968"/>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5436096" y="3728080"/>
            <a:ext cx="2952328" cy="1491858"/>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9112" y="5096232"/>
            <a:ext cx="495672" cy="369332"/>
          </a:xfrm>
          <a:prstGeom prst="rect">
            <a:avLst/>
          </a:prstGeom>
          <a:noFill/>
        </p:spPr>
        <p:txBody>
          <a:bodyPr wrap="square" rtlCol="0">
            <a:spAutoFit/>
          </a:bodyPr>
          <a:lstStyle/>
          <a:p>
            <a:r>
              <a:rPr lang="en-US" altLang="zh-CN" dirty="0" smtClean="0"/>
              <a:t>-ᵅ</a:t>
            </a:r>
            <a:endParaRPr lang="zh-CN" altLang="en-US" dirty="0"/>
          </a:p>
        </p:txBody>
      </p:sp>
      <p:sp>
        <p:nvSpPr>
          <p:cNvPr id="37" name="TextBox 36"/>
          <p:cNvSpPr txBox="1"/>
          <p:nvPr/>
        </p:nvSpPr>
        <p:spPr>
          <a:xfrm>
            <a:off x="6948264" y="3861048"/>
            <a:ext cx="1872208" cy="369332"/>
          </a:xfrm>
          <a:prstGeom prst="rect">
            <a:avLst/>
          </a:prstGeom>
          <a:noFill/>
        </p:spPr>
        <p:txBody>
          <a:bodyPr wrap="square" rtlCol="0">
            <a:spAutoFit/>
          </a:bodyPr>
          <a:lstStyle/>
          <a:p>
            <a:r>
              <a:rPr lang="en-US" altLang="zh-CN" dirty="0"/>
              <a:t>s</a:t>
            </a:r>
            <a:r>
              <a:rPr lang="en-US" altLang="zh-CN" dirty="0" smtClean="0"/>
              <a:t>=-ᵅ+(1-</a:t>
            </a:r>
            <a:r>
              <a:rPr lang="el-GR" altLang="zh-CN" dirty="0" smtClean="0"/>
              <a:t>ᵝ</a:t>
            </a:r>
            <a:r>
              <a:rPr lang="en-US" altLang="zh-CN" dirty="0" smtClean="0"/>
              <a:t>)y</a:t>
            </a:r>
            <a:endParaRPr lang="zh-CN" altLang="en-US" dirty="0"/>
          </a:p>
        </p:txBody>
      </p:sp>
      <p:sp>
        <p:nvSpPr>
          <p:cNvPr id="40" name="TextBox 39"/>
          <p:cNvSpPr txBox="1"/>
          <p:nvPr/>
        </p:nvSpPr>
        <p:spPr>
          <a:xfrm>
            <a:off x="6620232" y="4535408"/>
            <a:ext cx="432048" cy="369332"/>
          </a:xfrm>
          <a:prstGeom prst="rect">
            <a:avLst/>
          </a:prstGeom>
          <a:noFill/>
        </p:spPr>
        <p:txBody>
          <a:bodyPr wrap="square" rtlCol="0">
            <a:spAutoFit/>
          </a:bodyPr>
          <a:lstStyle/>
          <a:p>
            <a:r>
              <a:rPr lang="en-US" altLang="zh-CN" dirty="0" smtClean="0"/>
              <a:t>Y</a:t>
            </a:r>
            <a:r>
              <a:rPr lang="en-US" altLang="zh-CN" sz="1200" dirty="0" smtClean="0"/>
              <a:t>0</a:t>
            </a:r>
            <a:endParaRPr lang="zh-CN" altLang="en-US" sz="1200" dirty="0"/>
          </a:p>
        </p:txBody>
      </p:sp>
      <p:sp>
        <p:nvSpPr>
          <p:cNvPr id="30" name="TextBox 29"/>
          <p:cNvSpPr txBox="1"/>
          <p:nvPr/>
        </p:nvSpPr>
        <p:spPr>
          <a:xfrm>
            <a:off x="0" y="1340768"/>
            <a:ext cx="5184576" cy="3785652"/>
          </a:xfrm>
          <a:prstGeom prst="rect">
            <a:avLst/>
          </a:prstGeom>
          <a:noFill/>
        </p:spPr>
        <p:txBody>
          <a:bodyPr wrap="square" rtlCol="0">
            <a:spAutoFit/>
          </a:bodyPr>
          <a:lstStyle/>
          <a:p>
            <a:pPr>
              <a:buFont typeface="Wingdings" pitchFamily="2" charset="2"/>
              <a:buNone/>
            </a:pPr>
            <a:r>
              <a:rPr lang="en-US" altLang="zh-CN" sz="2400" dirty="0" smtClean="0"/>
              <a:t>1</a:t>
            </a:r>
            <a:r>
              <a:rPr lang="zh-CN" altLang="en-US" sz="2400" dirty="0" smtClean="0"/>
              <a:t>、消费与储蓄之和等于收入：</a:t>
            </a:r>
            <a:r>
              <a:rPr lang="en-US" altLang="zh-CN" sz="2400" dirty="0" smtClean="0"/>
              <a:t>C+S=Y</a:t>
            </a:r>
          </a:p>
          <a:p>
            <a:pPr>
              <a:buFont typeface="Wingdings" pitchFamily="2" charset="2"/>
              <a:buNone/>
            </a:pPr>
            <a:r>
              <a:rPr lang="en-US" altLang="zh-CN" sz="2400" dirty="0" smtClean="0"/>
              <a:t>2</a:t>
            </a:r>
            <a:r>
              <a:rPr lang="zh-CN" altLang="en-US" sz="2400" dirty="0" smtClean="0"/>
              <a:t>、平均消费倾向与平均储蓄倾向之和等于</a:t>
            </a:r>
            <a:r>
              <a:rPr lang="en-US" altLang="zh-CN" sz="2400" dirty="0" smtClean="0"/>
              <a:t>1</a:t>
            </a:r>
            <a:r>
              <a:rPr lang="zh-CN" altLang="en-US" sz="2400" dirty="0" smtClean="0"/>
              <a:t>：</a:t>
            </a:r>
          </a:p>
          <a:p>
            <a:pPr>
              <a:buFont typeface="Wingdings" pitchFamily="2" charset="2"/>
              <a:buNone/>
            </a:pPr>
            <a:r>
              <a:rPr lang="zh-CN" altLang="en-US" sz="2400" dirty="0" smtClean="0"/>
              <a:t>                </a:t>
            </a:r>
            <a:r>
              <a:rPr lang="en-US" altLang="zh-CN" sz="2400" dirty="0" smtClean="0"/>
              <a:t>APC+APS=1</a:t>
            </a:r>
          </a:p>
          <a:p>
            <a:pPr>
              <a:buFont typeface="Wingdings" pitchFamily="2" charset="2"/>
              <a:buNone/>
            </a:pPr>
            <a:r>
              <a:rPr lang="en-US" altLang="zh-CN" sz="2400" dirty="0" smtClean="0"/>
              <a:t>3</a:t>
            </a:r>
            <a:r>
              <a:rPr lang="zh-CN" altLang="en-US" sz="2400" dirty="0" smtClean="0"/>
              <a:t>、边际消费倾向与边际储蓄倾向之和等于</a:t>
            </a:r>
            <a:r>
              <a:rPr lang="en-US" altLang="zh-CN" sz="2400" dirty="0" smtClean="0"/>
              <a:t>1</a:t>
            </a:r>
            <a:r>
              <a:rPr lang="zh-CN" altLang="en-US" sz="2400" dirty="0" smtClean="0"/>
              <a:t>：</a:t>
            </a:r>
          </a:p>
          <a:p>
            <a:pPr>
              <a:buFont typeface="Wingdings" pitchFamily="2" charset="2"/>
              <a:buNone/>
            </a:pPr>
            <a:r>
              <a:rPr lang="zh-CN" altLang="en-US" sz="2400" dirty="0" smtClean="0"/>
              <a:t>                 </a:t>
            </a:r>
            <a:r>
              <a:rPr lang="en-US" altLang="zh-CN" sz="2400" dirty="0" smtClean="0"/>
              <a:t>MPC+MPS=1                         </a:t>
            </a:r>
          </a:p>
          <a:p>
            <a:pPr>
              <a:buFont typeface="Wingdings" pitchFamily="2" charset="2"/>
              <a:buNone/>
            </a:pPr>
            <a:r>
              <a:rPr lang="en-US" altLang="zh-CN" sz="2400" dirty="0" smtClean="0"/>
              <a:t>4</a:t>
            </a:r>
            <a:r>
              <a:rPr lang="zh-CN" altLang="en-US" sz="2400" dirty="0" smtClean="0"/>
              <a:t>、</a:t>
            </a:r>
            <a:r>
              <a:rPr lang="en-US" altLang="zh-CN" sz="2400" dirty="0" smtClean="0"/>
              <a:t>MPC</a:t>
            </a:r>
            <a:r>
              <a:rPr lang="zh-CN" altLang="en-US" sz="2400" dirty="0" smtClean="0"/>
              <a:t>＜</a:t>
            </a:r>
            <a:r>
              <a:rPr lang="en-US" altLang="zh-CN" sz="2400" dirty="0" smtClean="0"/>
              <a:t>APC</a:t>
            </a:r>
            <a:r>
              <a:rPr lang="zh-CN" altLang="en-US" sz="2400" dirty="0" smtClean="0"/>
              <a:t>且二者均为</a:t>
            </a:r>
            <a:r>
              <a:rPr lang="en-US" altLang="zh-CN" sz="2400" dirty="0" smtClean="0"/>
              <a:t>Y</a:t>
            </a:r>
            <a:r>
              <a:rPr lang="zh-CN" altLang="en-US" sz="2400" dirty="0" smtClean="0"/>
              <a:t>的减函数。</a:t>
            </a:r>
          </a:p>
          <a:p>
            <a:pPr>
              <a:buFont typeface="Wingdings" pitchFamily="2" charset="2"/>
              <a:buNone/>
            </a:pPr>
            <a:r>
              <a:rPr lang="en-US" altLang="zh-CN" sz="2400" dirty="0" smtClean="0"/>
              <a:t>5</a:t>
            </a:r>
            <a:r>
              <a:rPr lang="zh-CN" altLang="en-US" sz="2400" dirty="0" smtClean="0"/>
              <a:t>、</a:t>
            </a:r>
            <a:r>
              <a:rPr lang="en-US" altLang="zh-CN" sz="2400" dirty="0" smtClean="0"/>
              <a:t>APS</a:t>
            </a:r>
            <a:r>
              <a:rPr lang="zh-CN" altLang="en-US" sz="2400" dirty="0" smtClean="0"/>
              <a:t>＜</a:t>
            </a:r>
            <a:r>
              <a:rPr lang="en-US" altLang="zh-CN" sz="2400" dirty="0" smtClean="0"/>
              <a:t>MPS</a:t>
            </a:r>
            <a:r>
              <a:rPr lang="zh-CN" altLang="en-US" sz="2400" dirty="0" smtClean="0"/>
              <a:t>，且二者均为</a:t>
            </a:r>
            <a:r>
              <a:rPr lang="en-US" altLang="zh-CN" sz="2400" dirty="0" smtClean="0"/>
              <a:t>Y</a:t>
            </a:r>
            <a:r>
              <a:rPr lang="zh-CN" altLang="en-US" sz="2400" dirty="0" smtClean="0"/>
              <a:t>的增函数。</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2.1</a:t>
            </a:r>
            <a:r>
              <a:rPr lang="zh-CN" altLang="en-US" dirty="0" smtClean="0"/>
              <a:t>凯恩斯的消费理论</a:t>
            </a:r>
            <a:endParaRPr lang="zh-CN" altLang="en-US" dirty="0"/>
          </a:p>
        </p:txBody>
      </p:sp>
      <p:sp>
        <p:nvSpPr>
          <p:cNvPr id="3" name="内容占位符 2"/>
          <p:cNvSpPr>
            <a:spLocks noGrp="1"/>
          </p:cNvSpPr>
          <p:nvPr>
            <p:ph sz="half" idx="1"/>
          </p:nvPr>
        </p:nvSpPr>
        <p:spPr>
          <a:xfrm>
            <a:off x="539552" y="620688"/>
            <a:ext cx="4896544" cy="5505475"/>
          </a:xfrm>
        </p:spPr>
        <p:txBody>
          <a:bodyPr>
            <a:normAutofit/>
          </a:bodyPr>
          <a:lstStyle/>
          <a:p>
            <a:pPr>
              <a:buNone/>
            </a:pPr>
            <a:r>
              <a:rPr lang="zh-CN" altLang="en-US" dirty="0" smtClean="0"/>
              <a:t>四、国民收入的均衡</a:t>
            </a:r>
            <a:endParaRPr lang="en-US" altLang="zh-CN" dirty="0" smtClean="0"/>
          </a:p>
          <a:p>
            <a:pPr lvl="1">
              <a:buNone/>
            </a:pPr>
            <a:r>
              <a:rPr lang="en-US" altLang="zh-CN" dirty="0" smtClean="0"/>
              <a:t>1</a:t>
            </a:r>
            <a:r>
              <a:rPr lang="zh-CN" altLang="en-US" dirty="0" smtClean="0"/>
              <a:t>、总支出函数</a:t>
            </a:r>
            <a:endParaRPr lang="en-US" altLang="zh-CN" dirty="0" smtClean="0"/>
          </a:p>
          <a:p>
            <a:pPr lvl="2">
              <a:buNone/>
            </a:pPr>
            <a:r>
              <a:rPr lang="zh-CN" altLang="en-US" dirty="0" smtClean="0"/>
              <a:t>总支</a:t>
            </a:r>
            <a:r>
              <a:rPr lang="zh-CN" altLang="en-US" dirty="0" smtClean="0"/>
              <a:t>出：</a:t>
            </a:r>
            <a:r>
              <a:rPr lang="en-US" altLang="zh-CN" dirty="0" smtClean="0"/>
              <a:t>AE=C+I+G+(X-M)</a:t>
            </a:r>
          </a:p>
          <a:p>
            <a:pPr lvl="2">
              <a:buNone/>
            </a:pPr>
            <a:r>
              <a:rPr lang="zh-CN" altLang="en-US" dirty="0" smtClean="0"/>
              <a:t>总支</a:t>
            </a:r>
            <a:r>
              <a:rPr lang="zh-CN" altLang="en-US" dirty="0" smtClean="0"/>
              <a:t>出函数：计划总支出与国民收入之间的函数关系。</a:t>
            </a:r>
            <a:endParaRPr lang="en-US" altLang="zh-CN" dirty="0" smtClean="0"/>
          </a:p>
          <a:p>
            <a:pPr lvl="1">
              <a:buNone/>
            </a:pPr>
            <a:r>
              <a:rPr lang="en-US" altLang="zh-CN" dirty="0" smtClean="0"/>
              <a:t>2</a:t>
            </a:r>
            <a:r>
              <a:rPr lang="zh-CN" altLang="en-US" dirty="0" smtClean="0"/>
              <a:t>、均衡国民收入</a:t>
            </a:r>
            <a:endParaRPr lang="en-US" altLang="zh-CN" dirty="0" smtClean="0"/>
          </a:p>
          <a:p>
            <a:pPr lvl="2">
              <a:buNone/>
            </a:pPr>
            <a:r>
              <a:rPr lang="zh-CN" altLang="en-US" dirty="0" smtClean="0"/>
              <a:t>和总需求（总支出）相等的国民收入。</a:t>
            </a:r>
            <a:endParaRPr lang="en-US" altLang="zh-CN" dirty="0" smtClean="0"/>
          </a:p>
          <a:p>
            <a:pPr lvl="1">
              <a:buNone/>
            </a:pPr>
            <a:r>
              <a:rPr lang="en-US" altLang="zh-CN" dirty="0" smtClean="0"/>
              <a:t>3</a:t>
            </a:r>
            <a:r>
              <a:rPr lang="zh-CN" altLang="en-US" dirty="0" smtClean="0"/>
              <a:t>、国民收入均衡的条件</a:t>
            </a:r>
            <a:endParaRPr lang="en-US" altLang="zh-CN" dirty="0" smtClean="0"/>
          </a:p>
          <a:p>
            <a:pPr lvl="2">
              <a:buNone/>
            </a:pPr>
            <a:r>
              <a:rPr lang="zh-CN" altLang="en-US" dirty="0" smtClean="0"/>
              <a:t>在未实现充分就业的条件下（</a:t>
            </a:r>
            <a:r>
              <a:rPr lang="en-US" altLang="zh-CN" dirty="0" smtClean="0"/>
              <a:t>Y&lt;Y</a:t>
            </a:r>
            <a:r>
              <a:rPr lang="en-US" altLang="zh-CN" sz="1400" dirty="0" smtClean="0"/>
              <a:t>F</a:t>
            </a:r>
            <a:r>
              <a:rPr lang="zh-CN" altLang="en-US" dirty="0" smtClean="0"/>
              <a:t>），国民收入（总产品）由计划总支出决定，并等于总支出。即：</a:t>
            </a:r>
            <a:endParaRPr lang="en-US" altLang="zh-CN" dirty="0" smtClean="0"/>
          </a:p>
          <a:p>
            <a:pPr lvl="2">
              <a:buNone/>
            </a:pPr>
            <a:endParaRPr lang="zh-CN" altLang="en-US" dirty="0"/>
          </a:p>
        </p:txBody>
      </p:sp>
      <p:sp>
        <p:nvSpPr>
          <p:cNvPr id="4" name="日期占位符 3"/>
          <p:cNvSpPr>
            <a:spLocks noGrp="1"/>
          </p:cNvSpPr>
          <p:nvPr>
            <p:ph type="dt" sz="half" idx="10"/>
          </p:nvPr>
        </p:nvSpPr>
        <p:spPr/>
        <p:txBody>
          <a:bodyPr/>
          <a:lstStyle/>
          <a:p>
            <a:fld id="{0D9B61C3-48A3-4B72-9E0C-30548753F717}" type="datetime1">
              <a:rPr lang="zh-CN" altLang="en-US" smtClean="0"/>
              <a:pPr/>
              <a:t>2013-7-24</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6</a:t>
            </a:fld>
            <a:endParaRPr lang="zh-CN" altLang="en-US"/>
          </a:p>
        </p:txBody>
      </p:sp>
      <p:graphicFrame>
        <p:nvGraphicFramePr>
          <p:cNvPr id="7" name="对象 6"/>
          <p:cNvGraphicFramePr>
            <a:graphicFrameLocks noChangeAspect="1"/>
          </p:cNvGraphicFramePr>
          <p:nvPr/>
        </p:nvGraphicFramePr>
        <p:xfrm>
          <a:off x="1619672" y="5589240"/>
          <a:ext cx="2520280" cy="504056"/>
        </p:xfrm>
        <a:graphic>
          <a:graphicData uri="http://schemas.openxmlformats.org/presentationml/2006/ole">
            <p:oleObj spid="_x0000_s18434" name="Equation" r:id="rId3" imgW="1143000" imgH="228600" progId="Equation.DSMT4">
              <p:embed/>
            </p:oleObj>
          </a:graphicData>
        </a:graphic>
      </p:graphicFrame>
      <p:cxnSp>
        <p:nvCxnSpPr>
          <p:cNvPr id="13" name="直接箭头连接符 12"/>
          <p:cNvCxnSpPr/>
          <p:nvPr/>
        </p:nvCxnSpPr>
        <p:spPr>
          <a:xfrm>
            <a:off x="5652120" y="4797152"/>
            <a:ext cx="31683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652120" y="1628800"/>
            <a:ext cx="0" cy="3168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652120" y="1844824"/>
            <a:ext cx="2448272" cy="2952328"/>
          </a:xfrm>
          <a:prstGeom prst="line">
            <a:avLst/>
          </a:prstGeom>
        </p:spPr>
        <p:style>
          <a:lnRef idx="1">
            <a:schemeClr val="accent1"/>
          </a:lnRef>
          <a:fillRef idx="0">
            <a:schemeClr val="accent1"/>
          </a:fillRef>
          <a:effectRef idx="0">
            <a:schemeClr val="accent1"/>
          </a:effectRef>
          <a:fontRef idx="minor">
            <a:schemeClr val="tx1"/>
          </a:fontRef>
        </p:style>
      </p:cxnSp>
      <p:sp>
        <p:nvSpPr>
          <p:cNvPr id="20" name="弧形 19"/>
          <p:cNvSpPr/>
          <p:nvPr/>
        </p:nvSpPr>
        <p:spPr>
          <a:xfrm>
            <a:off x="5724128" y="4581128"/>
            <a:ext cx="216024" cy="360040"/>
          </a:xfrm>
          <a:prstGeom prst="arc">
            <a:avLst>
              <a:gd name="adj1" fmla="val 16200000"/>
              <a:gd name="adj2" fmla="val 7517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a:off x="7956376" y="1700808"/>
            <a:ext cx="0" cy="309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38" idx="1"/>
          </p:cNvCxnSpPr>
          <p:nvPr/>
        </p:nvCxnSpPr>
        <p:spPr>
          <a:xfrm>
            <a:off x="5652120" y="3140968"/>
            <a:ext cx="2592288" cy="4065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604448" y="4869160"/>
            <a:ext cx="288032" cy="369332"/>
          </a:xfrm>
          <a:prstGeom prst="rect">
            <a:avLst/>
          </a:prstGeom>
          <a:noFill/>
        </p:spPr>
        <p:txBody>
          <a:bodyPr wrap="square" rtlCol="0">
            <a:spAutoFit/>
          </a:bodyPr>
          <a:lstStyle/>
          <a:p>
            <a:r>
              <a:rPr lang="en-US" altLang="zh-CN" dirty="0" smtClean="0"/>
              <a:t>Y</a:t>
            </a:r>
            <a:endParaRPr lang="zh-CN" altLang="en-US" dirty="0"/>
          </a:p>
        </p:txBody>
      </p:sp>
      <p:sp>
        <p:nvSpPr>
          <p:cNvPr id="26" name="TextBox 25"/>
          <p:cNvSpPr txBox="1"/>
          <p:nvPr/>
        </p:nvSpPr>
        <p:spPr>
          <a:xfrm>
            <a:off x="5436096" y="4797152"/>
            <a:ext cx="288032" cy="369332"/>
          </a:xfrm>
          <a:prstGeom prst="rect">
            <a:avLst/>
          </a:prstGeom>
          <a:noFill/>
        </p:spPr>
        <p:txBody>
          <a:bodyPr wrap="square" rtlCol="0">
            <a:spAutoFit/>
          </a:bodyPr>
          <a:lstStyle/>
          <a:p>
            <a:r>
              <a:rPr lang="en-US" altLang="zh-CN" dirty="0" smtClean="0"/>
              <a:t>0</a:t>
            </a:r>
            <a:endParaRPr lang="zh-CN" altLang="en-US" dirty="0"/>
          </a:p>
        </p:txBody>
      </p:sp>
      <p:sp>
        <p:nvSpPr>
          <p:cNvPr id="27" name="TextBox 26"/>
          <p:cNvSpPr txBox="1"/>
          <p:nvPr/>
        </p:nvSpPr>
        <p:spPr>
          <a:xfrm>
            <a:off x="7452320" y="2780928"/>
            <a:ext cx="648072" cy="369332"/>
          </a:xfrm>
          <a:prstGeom prst="rect">
            <a:avLst/>
          </a:prstGeom>
          <a:noFill/>
        </p:spPr>
        <p:txBody>
          <a:bodyPr wrap="square" rtlCol="0">
            <a:spAutoFit/>
          </a:bodyPr>
          <a:lstStyle/>
          <a:p>
            <a:r>
              <a:rPr lang="en-US" altLang="zh-CN" dirty="0" smtClean="0"/>
              <a:t>IU&gt;0</a:t>
            </a:r>
            <a:endParaRPr lang="zh-CN" altLang="en-US" dirty="0"/>
          </a:p>
        </p:txBody>
      </p:sp>
      <p:sp>
        <p:nvSpPr>
          <p:cNvPr id="28" name="TextBox 27"/>
          <p:cNvSpPr txBox="1"/>
          <p:nvPr/>
        </p:nvSpPr>
        <p:spPr>
          <a:xfrm>
            <a:off x="7835984" y="1556792"/>
            <a:ext cx="936104" cy="369332"/>
          </a:xfrm>
          <a:prstGeom prst="rect">
            <a:avLst/>
          </a:prstGeom>
          <a:noFill/>
        </p:spPr>
        <p:txBody>
          <a:bodyPr wrap="square" rtlCol="0">
            <a:spAutoFit/>
          </a:bodyPr>
          <a:lstStyle/>
          <a:p>
            <a:r>
              <a:rPr lang="en-US" altLang="zh-CN" dirty="0" smtClean="0"/>
              <a:t>Y=AE</a:t>
            </a:r>
            <a:endParaRPr lang="zh-CN" altLang="en-US" dirty="0"/>
          </a:p>
        </p:txBody>
      </p:sp>
      <p:sp>
        <p:nvSpPr>
          <p:cNvPr id="29" name="TextBox 28"/>
          <p:cNvSpPr txBox="1"/>
          <p:nvPr/>
        </p:nvSpPr>
        <p:spPr>
          <a:xfrm>
            <a:off x="5868144" y="4471784"/>
            <a:ext cx="576064" cy="369332"/>
          </a:xfrm>
          <a:prstGeom prst="rect">
            <a:avLst/>
          </a:prstGeom>
          <a:noFill/>
        </p:spPr>
        <p:txBody>
          <a:bodyPr wrap="square" rtlCol="0">
            <a:spAutoFit/>
          </a:bodyPr>
          <a:lstStyle/>
          <a:p>
            <a:r>
              <a:rPr lang="en-US" altLang="zh-CN" dirty="0" smtClean="0"/>
              <a:t>45 </a:t>
            </a:r>
            <a:r>
              <a:rPr lang="en-US" altLang="zh-CN" dirty="0" smtClean="0"/>
              <a:t>̊</a:t>
            </a:r>
            <a:endParaRPr lang="zh-CN" altLang="en-US" dirty="0"/>
          </a:p>
        </p:txBody>
      </p:sp>
      <p:sp>
        <p:nvSpPr>
          <p:cNvPr id="30" name="TextBox 29"/>
          <p:cNvSpPr txBox="1"/>
          <p:nvPr/>
        </p:nvSpPr>
        <p:spPr>
          <a:xfrm>
            <a:off x="7812360" y="4869160"/>
            <a:ext cx="504056" cy="369332"/>
          </a:xfrm>
          <a:prstGeom prst="rect">
            <a:avLst/>
          </a:prstGeom>
          <a:noFill/>
        </p:spPr>
        <p:txBody>
          <a:bodyPr wrap="square" rtlCol="0">
            <a:spAutoFit/>
          </a:bodyPr>
          <a:lstStyle/>
          <a:p>
            <a:r>
              <a:rPr lang="en-US" altLang="zh-CN" dirty="0" smtClean="0"/>
              <a:t>Y</a:t>
            </a:r>
            <a:r>
              <a:rPr lang="en-US" altLang="zh-CN" sz="1200" dirty="0" smtClean="0"/>
              <a:t>F</a:t>
            </a:r>
            <a:endParaRPr lang="zh-CN" altLang="en-US" sz="1200" dirty="0"/>
          </a:p>
        </p:txBody>
      </p:sp>
      <p:sp>
        <p:nvSpPr>
          <p:cNvPr id="31" name="TextBox 30"/>
          <p:cNvSpPr txBox="1"/>
          <p:nvPr/>
        </p:nvSpPr>
        <p:spPr>
          <a:xfrm>
            <a:off x="5220072" y="1547500"/>
            <a:ext cx="504056" cy="369332"/>
          </a:xfrm>
          <a:prstGeom prst="rect">
            <a:avLst/>
          </a:prstGeom>
          <a:noFill/>
        </p:spPr>
        <p:txBody>
          <a:bodyPr wrap="square" rtlCol="0">
            <a:spAutoFit/>
          </a:bodyPr>
          <a:lstStyle/>
          <a:p>
            <a:r>
              <a:rPr lang="en-US" altLang="zh-CN" dirty="0" smtClean="0"/>
              <a:t>AE</a:t>
            </a:r>
            <a:endParaRPr lang="zh-CN" altLang="en-US" dirty="0"/>
          </a:p>
        </p:txBody>
      </p:sp>
      <p:cxnSp>
        <p:nvCxnSpPr>
          <p:cNvPr id="33" name="直接连接符 32"/>
          <p:cNvCxnSpPr/>
          <p:nvPr/>
        </p:nvCxnSpPr>
        <p:spPr>
          <a:xfrm>
            <a:off x="7005032" y="3140968"/>
            <a:ext cx="0" cy="165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6588224" y="3182496"/>
            <a:ext cx="0" cy="4320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7380312" y="2765688"/>
            <a:ext cx="0" cy="4320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1680" y="3284984"/>
            <a:ext cx="792088" cy="369332"/>
          </a:xfrm>
          <a:prstGeom prst="rect">
            <a:avLst/>
          </a:prstGeom>
          <a:noFill/>
        </p:spPr>
        <p:txBody>
          <a:bodyPr wrap="square" rtlCol="0">
            <a:spAutoFit/>
          </a:bodyPr>
          <a:lstStyle/>
          <a:p>
            <a:r>
              <a:rPr lang="en-US" altLang="zh-CN" dirty="0" smtClean="0"/>
              <a:t>IU&lt;0</a:t>
            </a:r>
            <a:endParaRPr lang="zh-CN" altLang="en-US" dirty="0"/>
          </a:p>
        </p:txBody>
      </p:sp>
      <p:sp>
        <p:nvSpPr>
          <p:cNvPr id="38" name="TextBox 37"/>
          <p:cNvSpPr txBox="1"/>
          <p:nvPr/>
        </p:nvSpPr>
        <p:spPr>
          <a:xfrm>
            <a:off x="8244408" y="2996952"/>
            <a:ext cx="504056" cy="369332"/>
          </a:xfrm>
          <a:prstGeom prst="rect">
            <a:avLst/>
          </a:prstGeom>
          <a:noFill/>
        </p:spPr>
        <p:txBody>
          <a:bodyPr wrap="square" rtlCol="0">
            <a:spAutoFit/>
          </a:bodyPr>
          <a:lstStyle/>
          <a:p>
            <a:r>
              <a:rPr lang="en-US" altLang="zh-CN" dirty="0" smtClean="0"/>
              <a:t>AE</a:t>
            </a:r>
            <a:r>
              <a:rPr lang="en-US" altLang="zh-CN" sz="1200" dirty="0" smtClean="0"/>
              <a:t>1</a:t>
            </a:r>
            <a:endParaRPr lang="zh-CN" altLang="en-US" sz="1200" dirty="0"/>
          </a:p>
        </p:txBody>
      </p:sp>
      <p:sp>
        <p:nvSpPr>
          <p:cNvPr id="40" name="TextBox 39"/>
          <p:cNvSpPr txBox="1"/>
          <p:nvPr/>
        </p:nvSpPr>
        <p:spPr>
          <a:xfrm>
            <a:off x="6804248" y="4869160"/>
            <a:ext cx="504056" cy="369332"/>
          </a:xfrm>
          <a:prstGeom prst="rect">
            <a:avLst/>
          </a:prstGeom>
          <a:noFill/>
        </p:spPr>
        <p:txBody>
          <a:bodyPr wrap="square" rtlCol="0">
            <a:spAutoFit/>
          </a:bodyPr>
          <a:lstStyle/>
          <a:p>
            <a:r>
              <a:rPr lang="en-US" altLang="zh-CN" dirty="0" smtClean="0"/>
              <a:t>Y</a:t>
            </a:r>
            <a:r>
              <a:rPr lang="en-US" altLang="zh-CN" sz="1200" dirty="0" smtClean="0"/>
              <a:t>E</a:t>
            </a:r>
            <a:endParaRPr lang="zh-CN" altLang="en-US" sz="1200" dirty="0"/>
          </a:p>
        </p:txBody>
      </p:sp>
      <p:sp>
        <p:nvSpPr>
          <p:cNvPr id="41" name="TextBox 40"/>
          <p:cNvSpPr txBox="1"/>
          <p:nvPr/>
        </p:nvSpPr>
        <p:spPr>
          <a:xfrm>
            <a:off x="6804248" y="2780928"/>
            <a:ext cx="504056" cy="369332"/>
          </a:xfrm>
          <a:prstGeom prst="rect">
            <a:avLst/>
          </a:prstGeom>
          <a:noFill/>
        </p:spPr>
        <p:txBody>
          <a:bodyPr wrap="square" rtlCol="0">
            <a:spAutoFit/>
          </a:bodyPr>
          <a:lstStyle/>
          <a:p>
            <a:r>
              <a:rPr lang="en-US" altLang="zh-CN" dirty="0" smtClean="0"/>
              <a:t>B</a:t>
            </a:r>
            <a:endParaRPr lang="zh-CN"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2.2</a:t>
            </a:r>
            <a:r>
              <a:rPr lang="zh-CN" altLang="en-US" dirty="0" smtClean="0"/>
              <a:t>两</a:t>
            </a:r>
            <a:r>
              <a:rPr lang="zh-CN" altLang="en-US" dirty="0" smtClean="0"/>
              <a:t>个部门中国民收入的决定及</a:t>
            </a:r>
            <a:r>
              <a:rPr lang="zh-CN" altLang="en-US" dirty="0" smtClean="0"/>
              <a:t>变动</a:t>
            </a:r>
            <a:endParaRPr lang="zh-CN" altLang="en-US" dirty="0"/>
          </a:p>
        </p:txBody>
      </p:sp>
      <p:sp>
        <p:nvSpPr>
          <p:cNvPr id="3" name="内容占位符 2"/>
          <p:cNvSpPr>
            <a:spLocks noGrp="1"/>
          </p:cNvSpPr>
          <p:nvPr>
            <p:ph idx="1"/>
          </p:nvPr>
        </p:nvSpPr>
        <p:spPr>
          <a:xfrm>
            <a:off x="0" y="548680"/>
            <a:ext cx="9144000" cy="5976664"/>
          </a:xfrm>
        </p:spPr>
        <p:txBody>
          <a:bodyPr/>
          <a:lstStyle/>
          <a:p>
            <a:pPr>
              <a:buNone/>
            </a:pPr>
            <a:r>
              <a:rPr lang="en-US" altLang="zh-CN" dirty="0" smtClean="0"/>
              <a:t>1</a:t>
            </a:r>
            <a:r>
              <a:rPr lang="zh-CN" altLang="en-US" dirty="0" smtClean="0"/>
              <a:t>、国民收入决定模型</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sp>
        <p:nvSpPr>
          <p:cNvPr id="4" name="日期占位符 3"/>
          <p:cNvSpPr>
            <a:spLocks noGrp="1"/>
          </p:cNvSpPr>
          <p:nvPr>
            <p:ph type="dt" sz="half" idx="10"/>
          </p:nvPr>
        </p:nvSpPr>
        <p:spPr/>
        <p:txBody>
          <a:bodyPr/>
          <a:lstStyle/>
          <a:p>
            <a:fld id="{ED69266A-4EFC-402F-9F52-725C1DAC0B8B}"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7</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683568" y="1268760"/>
          <a:ext cx="4741355" cy="1368152"/>
        </p:xfrm>
        <a:graphic>
          <a:graphicData uri="http://schemas.openxmlformats.org/presentationml/2006/ole">
            <p:oleObj spid="_x0000_s19458" name="Equation" r:id="rId3" imgW="2552400" imgH="736560" progId="Equation.DSMT4">
              <p:embed/>
            </p:oleObj>
          </a:graphicData>
        </a:graphic>
      </p:graphicFrame>
      <p:graphicFrame>
        <p:nvGraphicFramePr>
          <p:cNvPr id="8" name="对象 7"/>
          <p:cNvGraphicFramePr>
            <a:graphicFrameLocks noChangeAspect="1"/>
          </p:cNvGraphicFramePr>
          <p:nvPr/>
        </p:nvGraphicFramePr>
        <p:xfrm>
          <a:off x="683568" y="2996952"/>
          <a:ext cx="4680520" cy="2747918"/>
        </p:xfrm>
        <a:graphic>
          <a:graphicData uri="http://schemas.openxmlformats.org/presentationml/2006/ole">
            <p:oleObj spid="_x0000_s19459" name="Equation" r:id="rId4" imgW="1968480" imgH="1155600" progId="Equation.DSMT4">
              <p:embed/>
            </p:oleObj>
          </a:graphicData>
        </a:graphic>
      </p:graphicFrame>
      <p:graphicFrame>
        <p:nvGraphicFramePr>
          <p:cNvPr id="9" name="对象 8"/>
          <p:cNvGraphicFramePr>
            <a:graphicFrameLocks noChangeAspect="1"/>
          </p:cNvGraphicFramePr>
          <p:nvPr/>
        </p:nvGraphicFramePr>
        <p:xfrm>
          <a:off x="5580112" y="692696"/>
          <a:ext cx="3233454" cy="3168352"/>
        </p:xfrm>
        <a:graphic>
          <a:graphicData uri="http://schemas.openxmlformats.org/presentationml/2006/ole">
            <p:oleObj spid="_x0000_s19460" name="Equation" r:id="rId5" imgW="1892160" imgH="1854000" progId="Equation.DSMT4">
              <p:embed/>
            </p:oleObj>
          </a:graphicData>
        </a:graphic>
      </p:graphicFrame>
      <p:cxnSp>
        <p:nvCxnSpPr>
          <p:cNvPr id="11" name="直接箭头连接符 10"/>
          <p:cNvCxnSpPr/>
          <p:nvPr/>
        </p:nvCxnSpPr>
        <p:spPr>
          <a:xfrm>
            <a:off x="5796136" y="6093296"/>
            <a:ext cx="31683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796136" y="4005064"/>
            <a:ext cx="0"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796136" y="5733256"/>
            <a:ext cx="27363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796136" y="4470256"/>
            <a:ext cx="252028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796136" y="4077072"/>
            <a:ext cx="252028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796136" y="3861048"/>
            <a:ext cx="2304256" cy="223224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6021288"/>
            <a:ext cx="504056" cy="369332"/>
          </a:xfrm>
          <a:prstGeom prst="rect">
            <a:avLst/>
          </a:prstGeom>
          <a:noFill/>
        </p:spPr>
        <p:txBody>
          <a:bodyPr wrap="square" rtlCol="0">
            <a:spAutoFit/>
          </a:bodyPr>
          <a:lstStyle/>
          <a:p>
            <a:r>
              <a:rPr lang="en-US" altLang="zh-CN" dirty="0" smtClean="0"/>
              <a:t>0</a:t>
            </a:r>
            <a:endParaRPr lang="zh-CN" altLang="en-US" dirty="0"/>
          </a:p>
        </p:txBody>
      </p:sp>
      <p:sp>
        <p:nvSpPr>
          <p:cNvPr id="22" name="TextBox 21"/>
          <p:cNvSpPr txBox="1"/>
          <p:nvPr/>
        </p:nvSpPr>
        <p:spPr>
          <a:xfrm>
            <a:off x="8639944" y="6021288"/>
            <a:ext cx="504056" cy="369332"/>
          </a:xfrm>
          <a:prstGeom prst="rect">
            <a:avLst/>
          </a:prstGeom>
          <a:noFill/>
        </p:spPr>
        <p:txBody>
          <a:bodyPr wrap="square" rtlCol="0">
            <a:spAutoFit/>
          </a:bodyPr>
          <a:lstStyle/>
          <a:p>
            <a:r>
              <a:rPr lang="en-US" altLang="zh-CN" dirty="0" smtClean="0"/>
              <a:t>y</a:t>
            </a:r>
            <a:endParaRPr lang="zh-CN" altLang="en-US" dirty="0"/>
          </a:p>
        </p:txBody>
      </p:sp>
      <p:sp>
        <p:nvSpPr>
          <p:cNvPr id="23" name="TextBox 22"/>
          <p:cNvSpPr txBox="1"/>
          <p:nvPr/>
        </p:nvSpPr>
        <p:spPr>
          <a:xfrm>
            <a:off x="7380312" y="4005064"/>
            <a:ext cx="504056" cy="369332"/>
          </a:xfrm>
          <a:prstGeom prst="rect">
            <a:avLst/>
          </a:prstGeom>
          <a:noFill/>
        </p:spPr>
        <p:txBody>
          <a:bodyPr wrap="square" rtlCol="0">
            <a:spAutoFit/>
          </a:bodyPr>
          <a:lstStyle/>
          <a:p>
            <a:r>
              <a:rPr lang="en-US" altLang="zh-CN" dirty="0" smtClean="0"/>
              <a:t>E</a:t>
            </a:r>
            <a:endParaRPr lang="zh-CN" altLang="en-US" dirty="0"/>
          </a:p>
        </p:txBody>
      </p:sp>
      <p:sp>
        <p:nvSpPr>
          <p:cNvPr id="24" name="TextBox 23"/>
          <p:cNvSpPr txBox="1"/>
          <p:nvPr/>
        </p:nvSpPr>
        <p:spPr>
          <a:xfrm>
            <a:off x="6588224" y="4149080"/>
            <a:ext cx="504056" cy="369332"/>
          </a:xfrm>
          <a:prstGeom prst="rect">
            <a:avLst/>
          </a:prstGeom>
          <a:noFill/>
        </p:spPr>
        <p:txBody>
          <a:bodyPr wrap="square" rtlCol="0">
            <a:spAutoFit/>
          </a:bodyPr>
          <a:lstStyle/>
          <a:p>
            <a:r>
              <a:rPr lang="en-US" altLang="zh-CN" dirty="0" err="1" smtClean="0"/>
              <a:t>C+i</a:t>
            </a:r>
            <a:endParaRPr lang="zh-CN" altLang="en-US" dirty="0"/>
          </a:p>
        </p:txBody>
      </p:sp>
      <p:sp>
        <p:nvSpPr>
          <p:cNvPr id="25" name="TextBox 24"/>
          <p:cNvSpPr txBox="1"/>
          <p:nvPr/>
        </p:nvSpPr>
        <p:spPr>
          <a:xfrm>
            <a:off x="6372200" y="4725144"/>
            <a:ext cx="360040" cy="369332"/>
          </a:xfrm>
          <a:prstGeom prst="rect">
            <a:avLst/>
          </a:prstGeom>
          <a:noFill/>
        </p:spPr>
        <p:txBody>
          <a:bodyPr wrap="square" rtlCol="0">
            <a:spAutoFit/>
          </a:bodyPr>
          <a:lstStyle/>
          <a:p>
            <a:r>
              <a:rPr lang="en-US" altLang="zh-CN" dirty="0" err="1" smtClean="0"/>
              <a:t>i</a:t>
            </a:r>
            <a:endParaRPr lang="zh-CN" altLang="en-US" dirty="0"/>
          </a:p>
        </p:txBody>
      </p:sp>
      <p:sp>
        <p:nvSpPr>
          <p:cNvPr id="26" name="TextBox 25"/>
          <p:cNvSpPr txBox="1"/>
          <p:nvPr/>
        </p:nvSpPr>
        <p:spPr>
          <a:xfrm>
            <a:off x="8172400" y="4365104"/>
            <a:ext cx="504056" cy="369332"/>
          </a:xfrm>
          <a:prstGeom prst="rect">
            <a:avLst/>
          </a:prstGeom>
          <a:noFill/>
        </p:spPr>
        <p:txBody>
          <a:bodyPr wrap="square" rtlCol="0">
            <a:spAutoFit/>
          </a:bodyPr>
          <a:lstStyle/>
          <a:p>
            <a:r>
              <a:rPr lang="en-US" altLang="zh-CN" dirty="0" smtClean="0"/>
              <a:t>c</a:t>
            </a:r>
            <a:endParaRPr lang="zh-CN" altLang="en-US" dirty="0"/>
          </a:p>
        </p:txBody>
      </p:sp>
      <p:sp>
        <p:nvSpPr>
          <p:cNvPr id="27" name="TextBox 26"/>
          <p:cNvSpPr txBox="1"/>
          <p:nvPr/>
        </p:nvSpPr>
        <p:spPr>
          <a:xfrm>
            <a:off x="8460432" y="5517232"/>
            <a:ext cx="504056" cy="369332"/>
          </a:xfrm>
          <a:prstGeom prst="rect">
            <a:avLst/>
          </a:prstGeom>
          <a:noFill/>
        </p:spPr>
        <p:txBody>
          <a:bodyPr wrap="square" rtlCol="0">
            <a:spAutoFit/>
          </a:bodyPr>
          <a:lstStyle/>
          <a:p>
            <a:r>
              <a:rPr lang="en-US" altLang="zh-CN" dirty="0" err="1" smtClean="0"/>
              <a:t>i</a:t>
            </a:r>
            <a:endParaRPr lang="zh-CN" altLang="en-US" dirty="0"/>
          </a:p>
        </p:txBody>
      </p:sp>
      <p:sp>
        <p:nvSpPr>
          <p:cNvPr id="28" name="TextBox 27"/>
          <p:cNvSpPr txBox="1"/>
          <p:nvPr/>
        </p:nvSpPr>
        <p:spPr>
          <a:xfrm>
            <a:off x="5359896" y="3830568"/>
            <a:ext cx="504056" cy="369332"/>
          </a:xfrm>
          <a:prstGeom prst="rect">
            <a:avLst/>
          </a:prstGeom>
          <a:noFill/>
        </p:spPr>
        <p:txBody>
          <a:bodyPr wrap="square" rtlCol="0">
            <a:spAutoFit/>
          </a:bodyPr>
          <a:lstStyle/>
          <a:p>
            <a:r>
              <a:rPr lang="en-US" altLang="zh-CN" dirty="0" err="1" smtClean="0"/>
              <a:t>C+i</a:t>
            </a:r>
            <a:endParaRPr lang="zh-CN" altLang="en-US" dirty="0"/>
          </a:p>
        </p:txBody>
      </p:sp>
      <p:cxnSp>
        <p:nvCxnSpPr>
          <p:cNvPr id="30" name="直接箭头连接符 29"/>
          <p:cNvCxnSpPr/>
          <p:nvPr/>
        </p:nvCxnSpPr>
        <p:spPr>
          <a:xfrm>
            <a:off x="6300192" y="4792960"/>
            <a:ext cx="0" cy="3600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12160" y="5733256"/>
            <a:ext cx="576064" cy="369332"/>
          </a:xfrm>
          <a:prstGeom prst="rect">
            <a:avLst/>
          </a:prstGeom>
          <a:noFill/>
        </p:spPr>
        <p:txBody>
          <a:bodyPr wrap="square" rtlCol="0">
            <a:spAutoFit/>
          </a:bodyPr>
          <a:lstStyle/>
          <a:p>
            <a:r>
              <a:rPr lang="en-US" altLang="zh-CN" dirty="0" smtClean="0"/>
              <a:t>45 </a:t>
            </a:r>
            <a:r>
              <a:rPr lang="en-US" altLang="zh-CN" dirty="0" smtClean="0"/>
              <a:t>̊</a:t>
            </a:r>
            <a:endParaRPr lang="zh-CN" altLang="en-US" dirty="0"/>
          </a:p>
        </p:txBody>
      </p:sp>
      <p:sp>
        <p:nvSpPr>
          <p:cNvPr id="35" name="弧形 34"/>
          <p:cNvSpPr/>
          <p:nvPr/>
        </p:nvSpPr>
        <p:spPr>
          <a:xfrm>
            <a:off x="5966440" y="5934040"/>
            <a:ext cx="72008" cy="21602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 name="直接连接符 36"/>
          <p:cNvCxnSpPr/>
          <p:nvPr/>
        </p:nvCxnSpPr>
        <p:spPr>
          <a:xfrm>
            <a:off x="7556140" y="4359156"/>
            <a:ext cx="36004" cy="17189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380312" y="6021288"/>
            <a:ext cx="504056" cy="369332"/>
          </a:xfrm>
          <a:prstGeom prst="rect">
            <a:avLst/>
          </a:prstGeom>
          <a:noFill/>
        </p:spPr>
        <p:txBody>
          <a:bodyPr wrap="square" rtlCol="0">
            <a:spAutoFit/>
          </a:bodyPr>
          <a:lstStyle/>
          <a:p>
            <a:r>
              <a:rPr lang="en-US" altLang="zh-CN" dirty="0" smtClean="0"/>
              <a:t>Y</a:t>
            </a:r>
            <a:r>
              <a:rPr lang="en-US" altLang="zh-CN" sz="1000" dirty="0" smtClean="0"/>
              <a:t>E</a:t>
            </a:r>
            <a:endParaRPr lang="zh-CN" alt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2.2</a:t>
            </a:r>
            <a:r>
              <a:rPr lang="zh-CN" altLang="en-US" dirty="0" smtClean="0"/>
              <a:t>两</a:t>
            </a:r>
            <a:r>
              <a:rPr lang="zh-CN" altLang="en-US" dirty="0" smtClean="0"/>
              <a:t>个部门中国民收入的决定及</a:t>
            </a:r>
            <a:r>
              <a:rPr lang="zh-CN" altLang="en-US" dirty="0" smtClean="0"/>
              <a:t>变动</a:t>
            </a:r>
            <a:endParaRPr lang="zh-CN" altLang="en-US" dirty="0"/>
          </a:p>
        </p:txBody>
      </p:sp>
      <p:sp>
        <p:nvSpPr>
          <p:cNvPr id="3" name="内容占位符 2"/>
          <p:cNvSpPr>
            <a:spLocks noGrp="1"/>
          </p:cNvSpPr>
          <p:nvPr>
            <p:ph idx="1"/>
          </p:nvPr>
        </p:nvSpPr>
        <p:spPr>
          <a:xfrm>
            <a:off x="0" y="548680"/>
            <a:ext cx="9144000" cy="5976664"/>
          </a:xfrm>
        </p:spPr>
        <p:txBody>
          <a:bodyPr/>
          <a:lstStyle/>
          <a:p>
            <a:pPr>
              <a:buNone/>
            </a:pPr>
            <a:r>
              <a:rPr lang="en-US" altLang="zh-CN" dirty="0" smtClean="0"/>
              <a:t>2</a:t>
            </a:r>
            <a:r>
              <a:rPr lang="zh-CN" altLang="en-US" dirty="0" smtClean="0"/>
              <a:t>、国民收入</a:t>
            </a:r>
            <a:r>
              <a:rPr lang="zh-CN" altLang="en-US" dirty="0" smtClean="0"/>
              <a:t>的变动</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sp>
        <p:nvSpPr>
          <p:cNvPr id="4" name="日期占位符 3"/>
          <p:cNvSpPr>
            <a:spLocks noGrp="1"/>
          </p:cNvSpPr>
          <p:nvPr>
            <p:ph type="dt" sz="half" idx="10"/>
          </p:nvPr>
        </p:nvSpPr>
        <p:spPr/>
        <p:txBody>
          <a:bodyPr/>
          <a:lstStyle/>
          <a:p>
            <a:fld id="{ED69266A-4EFC-402F-9F52-725C1DAC0B8B}"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8</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8" name="对象 7"/>
          <p:cNvGraphicFramePr>
            <a:graphicFrameLocks noChangeAspect="1"/>
          </p:cNvGraphicFramePr>
          <p:nvPr/>
        </p:nvGraphicFramePr>
        <p:xfrm>
          <a:off x="395536" y="980728"/>
          <a:ext cx="8157818" cy="5417977"/>
        </p:xfrm>
        <a:graphic>
          <a:graphicData uri="http://schemas.openxmlformats.org/presentationml/2006/ole">
            <p:oleObj spid="_x0000_s20483" name="Equation" r:id="rId3" imgW="4508280" imgH="3047760" progId="Equation.DSMT4">
              <p:embed/>
            </p:oleObj>
          </a:graphicData>
        </a:graphic>
      </p:graphicFrame>
      <p:cxnSp>
        <p:nvCxnSpPr>
          <p:cNvPr id="11" name="直接箭头连接符 10"/>
          <p:cNvCxnSpPr/>
          <p:nvPr/>
        </p:nvCxnSpPr>
        <p:spPr>
          <a:xfrm>
            <a:off x="5796136" y="6093296"/>
            <a:ext cx="31683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796136" y="4005064"/>
            <a:ext cx="0"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796136" y="4470256"/>
            <a:ext cx="252028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796136" y="4077072"/>
            <a:ext cx="252028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796136" y="3861048"/>
            <a:ext cx="2304256" cy="223224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6021288"/>
            <a:ext cx="504056" cy="369332"/>
          </a:xfrm>
          <a:prstGeom prst="rect">
            <a:avLst/>
          </a:prstGeom>
          <a:noFill/>
        </p:spPr>
        <p:txBody>
          <a:bodyPr wrap="square" rtlCol="0">
            <a:spAutoFit/>
          </a:bodyPr>
          <a:lstStyle/>
          <a:p>
            <a:r>
              <a:rPr lang="en-US" altLang="zh-CN" dirty="0" smtClean="0"/>
              <a:t>0</a:t>
            </a:r>
            <a:endParaRPr lang="zh-CN" altLang="en-US" dirty="0"/>
          </a:p>
        </p:txBody>
      </p:sp>
      <p:sp>
        <p:nvSpPr>
          <p:cNvPr id="22" name="TextBox 21"/>
          <p:cNvSpPr txBox="1"/>
          <p:nvPr/>
        </p:nvSpPr>
        <p:spPr>
          <a:xfrm>
            <a:off x="8639944" y="6021288"/>
            <a:ext cx="504056" cy="369332"/>
          </a:xfrm>
          <a:prstGeom prst="rect">
            <a:avLst/>
          </a:prstGeom>
          <a:noFill/>
        </p:spPr>
        <p:txBody>
          <a:bodyPr wrap="square" rtlCol="0">
            <a:spAutoFit/>
          </a:bodyPr>
          <a:lstStyle/>
          <a:p>
            <a:r>
              <a:rPr lang="en-US" altLang="zh-CN" dirty="0" smtClean="0"/>
              <a:t>y</a:t>
            </a:r>
            <a:endParaRPr lang="zh-CN" altLang="en-US" dirty="0"/>
          </a:p>
        </p:txBody>
      </p:sp>
      <p:sp>
        <p:nvSpPr>
          <p:cNvPr id="23" name="TextBox 22"/>
          <p:cNvSpPr txBox="1"/>
          <p:nvPr/>
        </p:nvSpPr>
        <p:spPr>
          <a:xfrm>
            <a:off x="7380312" y="4005064"/>
            <a:ext cx="504056" cy="369332"/>
          </a:xfrm>
          <a:prstGeom prst="rect">
            <a:avLst/>
          </a:prstGeom>
          <a:noFill/>
        </p:spPr>
        <p:txBody>
          <a:bodyPr wrap="square" rtlCol="0">
            <a:spAutoFit/>
          </a:bodyPr>
          <a:lstStyle/>
          <a:p>
            <a:r>
              <a:rPr lang="en-US" altLang="zh-CN" dirty="0" smtClean="0"/>
              <a:t>B</a:t>
            </a:r>
            <a:endParaRPr lang="zh-CN" altLang="en-US" dirty="0"/>
          </a:p>
        </p:txBody>
      </p:sp>
      <p:sp>
        <p:nvSpPr>
          <p:cNvPr id="24" name="TextBox 23"/>
          <p:cNvSpPr txBox="1"/>
          <p:nvPr/>
        </p:nvSpPr>
        <p:spPr>
          <a:xfrm>
            <a:off x="7236296" y="3501008"/>
            <a:ext cx="1008112" cy="369332"/>
          </a:xfrm>
          <a:prstGeom prst="rect">
            <a:avLst/>
          </a:prstGeom>
          <a:noFill/>
        </p:spPr>
        <p:txBody>
          <a:bodyPr wrap="square" rtlCol="0">
            <a:spAutoFit/>
          </a:bodyPr>
          <a:lstStyle/>
          <a:p>
            <a:r>
              <a:rPr lang="en-US" altLang="zh-CN" dirty="0" smtClean="0"/>
              <a:t>AE₂=</a:t>
            </a:r>
            <a:r>
              <a:rPr lang="en-US" altLang="zh-CN" dirty="0" err="1" smtClean="0"/>
              <a:t>C+i</a:t>
            </a:r>
            <a:r>
              <a:rPr lang="en-US" altLang="zh-CN" dirty="0" smtClean="0"/>
              <a:t>₂</a:t>
            </a:r>
            <a:endParaRPr lang="zh-CN" altLang="en-US" dirty="0"/>
          </a:p>
        </p:txBody>
      </p:sp>
      <p:sp>
        <p:nvSpPr>
          <p:cNvPr id="25" name="TextBox 24"/>
          <p:cNvSpPr txBox="1"/>
          <p:nvPr/>
        </p:nvSpPr>
        <p:spPr>
          <a:xfrm>
            <a:off x="6372200" y="4725144"/>
            <a:ext cx="504056" cy="369332"/>
          </a:xfrm>
          <a:prstGeom prst="rect">
            <a:avLst/>
          </a:prstGeom>
          <a:noFill/>
        </p:spPr>
        <p:txBody>
          <a:bodyPr wrap="square" rtlCol="0">
            <a:spAutoFit/>
          </a:bodyPr>
          <a:lstStyle/>
          <a:p>
            <a:r>
              <a:rPr lang="en-US" altLang="zh-CN" dirty="0" smtClean="0"/>
              <a:t>∆</a:t>
            </a:r>
            <a:r>
              <a:rPr lang="en-US" altLang="zh-CN" dirty="0" err="1" smtClean="0"/>
              <a:t>i</a:t>
            </a:r>
            <a:endParaRPr lang="zh-CN" altLang="en-US" dirty="0"/>
          </a:p>
        </p:txBody>
      </p:sp>
      <p:sp>
        <p:nvSpPr>
          <p:cNvPr id="26" name="TextBox 25"/>
          <p:cNvSpPr txBox="1"/>
          <p:nvPr/>
        </p:nvSpPr>
        <p:spPr>
          <a:xfrm>
            <a:off x="8172400" y="4365104"/>
            <a:ext cx="504056" cy="369332"/>
          </a:xfrm>
          <a:prstGeom prst="rect">
            <a:avLst/>
          </a:prstGeom>
          <a:noFill/>
        </p:spPr>
        <p:txBody>
          <a:bodyPr wrap="square" rtlCol="0">
            <a:spAutoFit/>
          </a:bodyPr>
          <a:lstStyle/>
          <a:p>
            <a:r>
              <a:rPr lang="en-US" altLang="zh-CN" dirty="0" smtClean="0"/>
              <a:t>c</a:t>
            </a:r>
            <a:endParaRPr lang="zh-CN" altLang="en-US" dirty="0"/>
          </a:p>
        </p:txBody>
      </p:sp>
      <p:sp>
        <p:nvSpPr>
          <p:cNvPr id="28" name="TextBox 27"/>
          <p:cNvSpPr txBox="1"/>
          <p:nvPr/>
        </p:nvSpPr>
        <p:spPr>
          <a:xfrm>
            <a:off x="5359896" y="3830568"/>
            <a:ext cx="504056" cy="369332"/>
          </a:xfrm>
          <a:prstGeom prst="rect">
            <a:avLst/>
          </a:prstGeom>
          <a:noFill/>
        </p:spPr>
        <p:txBody>
          <a:bodyPr wrap="square" rtlCol="0">
            <a:spAutoFit/>
          </a:bodyPr>
          <a:lstStyle/>
          <a:p>
            <a:r>
              <a:rPr lang="en-US" altLang="zh-CN" dirty="0" err="1" smtClean="0"/>
              <a:t>C+i</a:t>
            </a:r>
            <a:endParaRPr lang="zh-CN" altLang="en-US" dirty="0"/>
          </a:p>
        </p:txBody>
      </p:sp>
      <p:cxnSp>
        <p:nvCxnSpPr>
          <p:cNvPr id="30" name="直接箭头连接符 29"/>
          <p:cNvCxnSpPr/>
          <p:nvPr/>
        </p:nvCxnSpPr>
        <p:spPr>
          <a:xfrm>
            <a:off x="6300192" y="4792960"/>
            <a:ext cx="0" cy="3600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12160" y="5733256"/>
            <a:ext cx="576064" cy="369332"/>
          </a:xfrm>
          <a:prstGeom prst="rect">
            <a:avLst/>
          </a:prstGeom>
          <a:noFill/>
        </p:spPr>
        <p:txBody>
          <a:bodyPr wrap="square" rtlCol="0">
            <a:spAutoFit/>
          </a:bodyPr>
          <a:lstStyle/>
          <a:p>
            <a:r>
              <a:rPr lang="en-US" altLang="zh-CN" dirty="0" smtClean="0"/>
              <a:t>45 </a:t>
            </a:r>
            <a:r>
              <a:rPr lang="en-US" altLang="zh-CN" dirty="0" smtClean="0"/>
              <a:t>̊</a:t>
            </a:r>
            <a:endParaRPr lang="zh-CN" altLang="en-US" dirty="0"/>
          </a:p>
        </p:txBody>
      </p:sp>
      <p:sp>
        <p:nvSpPr>
          <p:cNvPr id="35" name="弧形 34"/>
          <p:cNvSpPr/>
          <p:nvPr/>
        </p:nvSpPr>
        <p:spPr>
          <a:xfrm>
            <a:off x="5966440" y="5934040"/>
            <a:ext cx="72008" cy="21602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 name="直接连接符 36"/>
          <p:cNvCxnSpPr/>
          <p:nvPr/>
        </p:nvCxnSpPr>
        <p:spPr>
          <a:xfrm>
            <a:off x="7556140" y="4359156"/>
            <a:ext cx="36004" cy="17189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452320" y="6021288"/>
            <a:ext cx="504056" cy="369332"/>
          </a:xfrm>
          <a:prstGeom prst="rect">
            <a:avLst/>
          </a:prstGeom>
          <a:noFill/>
        </p:spPr>
        <p:txBody>
          <a:bodyPr wrap="square" rtlCol="0">
            <a:spAutoFit/>
          </a:bodyPr>
          <a:lstStyle/>
          <a:p>
            <a:r>
              <a:rPr lang="en-US" altLang="zh-CN" dirty="0" smtClean="0"/>
              <a:t>Y</a:t>
            </a:r>
            <a:r>
              <a:rPr lang="en-US" altLang="zh-CN" sz="1000" dirty="0" smtClean="0"/>
              <a:t>2</a:t>
            </a:r>
            <a:endParaRPr lang="zh-CN" altLang="en-US" sz="1000" dirty="0"/>
          </a:p>
        </p:txBody>
      </p:sp>
      <p:cxnSp>
        <p:nvCxnSpPr>
          <p:cNvPr id="29" name="直接连接符 28"/>
          <p:cNvCxnSpPr/>
          <p:nvPr/>
        </p:nvCxnSpPr>
        <p:spPr>
          <a:xfrm>
            <a:off x="7020272" y="4941168"/>
            <a:ext cx="0"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7020272" y="5301208"/>
            <a:ext cx="57606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092280" y="4941168"/>
            <a:ext cx="504056" cy="369332"/>
          </a:xfrm>
          <a:prstGeom prst="rect">
            <a:avLst/>
          </a:prstGeom>
          <a:noFill/>
        </p:spPr>
        <p:txBody>
          <a:bodyPr wrap="square" rtlCol="0">
            <a:spAutoFit/>
          </a:bodyPr>
          <a:lstStyle/>
          <a:p>
            <a:r>
              <a:rPr lang="en-US" altLang="zh-CN" dirty="0" smtClean="0"/>
              <a:t>∆y</a:t>
            </a:r>
            <a:endParaRPr lang="zh-CN" altLang="en-US" dirty="0"/>
          </a:p>
        </p:txBody>
      </p:sp>
      <p:sp>
        <p:nvSpPr>
          <p:cNvPr id="41" name="TextBox 40"/>
          <p:cNvSpPr txBox="1"/>
          <p:nvPr/>
        </p:nvSpPr>
        <p:spPr>
          <a:xfrm>
            <a:off x="6876256" y="6021288"/>
            <a:ext cx="504056" cy="369332"/>
          </a:xfrm>
          <a:prstGeom prst="rect">
            <a:avLst/>
          </a:prstGeom>
          <a:noFill/>
        </p:spPr>
        <p:txBody>
          <a:bodyPr wrap="square" rtlCol="0">
            <a:spAutoFit/>
          </a:bodyPr>
          <a:lstStyle/>
          <a:p>
            <a:r>
              <a:rPr lang="en-US" altLang="zh-CN" dirty="0" smtClean="0"/>
              <a:t>Y</a:t>
            </a:r>
            <a:r>
              <a:rPr lang="en-US" altLang="zh-CN" sz="1000" dirty="0" smtClean="0"/>
              <a:t>1</a:t>
            </a:r>
            <a:endParaRPr lang="zh-CN" altLang="en-US" sz="1000" dirty="0"/>
          </a:p>
        </p:txBody>
      </p:sp>
      <p:sp>
        <p:nvSpPr>
          <p:cNvPr id="42" name="TextBox 41"/>
          <p:cNvSpPr txBox="1"/>
          <p:nvPr/>
        </p:nvSpPr>
        <p:spPr>
          <a:xfrm>
            <a:off x="7668344" y="4437112"/>
            <a:ext cx="1008112" cy="369332"/>
          </a:xfrm>
          <a:prstGeom prst="rect">
            <a:avLst/>
          </a:prstGeom>
          <a:noFill/>
        </p:spPr>
        <p:txBody>
          <a:bodyPr wrap="square" rtlCol="0">
            <a:spAutoFit/>
          </a:bodyPr>
          <a:lstStyle/>
          <a:p>
            <a:r>
              <a:rPr lang="en-US" altLang="zh-CN" dirty="0" smtClean="0"/>
              <a:t>AE₁=</a:t>
            </a:r>
            <a:r>
              <a:rPr lang="en-US" altLang="zh-CN" dirty="0" err="1" smtClean="0"/>
              <a:t>C+i</a:t>
            </a:r>
            <a:r>
              <a:rPr lang="en-US" altLang="zh-CN" dirty="0" smtClean="0"/>
              <a:t>₁</a:t>
            </a:r>
            <a:endParaRPr lang="zh-CN" altLang="en-US" dirty="0"/>
          </a:p>
        </p:txBody>
      </p:sp>
      <p:sp>
        <p:nvSpPr>
          <p:cNvPr id="43" name="TextBox 42"/>
          <p:cNvSpPr txBox="1"/>
          <p:nvPr/>
        </p:nvSpPr>
        <p:spPr>
          <a:xfrm>
            <a:off x="6804248" y="4653136"/>
            <a:ext cx="207640" cy="369332"/>
          </a:xfrm>
          <a:prstGeom prst="rect">
            <a:avLst/>
          </a:prstGeom>
          <a:noFill/>
        </p:spPr>
        <p:txBody>
          <a:bodyPr wrap="square" rtlCol="0">
            <a:spAutoFit/>
          </a:bodyPr>
          <a:lstStyle/>
          <a:p>
            <a:r>
              <a:rPr lang="en-US" altLang="zh-CN" dirty="0" smtClean="0"/>
              <a:t>A</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2.3</a:t>
            </a:r>
            <a:r>
              <a:rPr lang="zh-CN" altLang="en-US" dirty="0" smtClean="0"/>
              <a:t>三个</a:t>
            </a:r>
            <a:r>
              <a:rPr lang="zh-CN" altLang="en-US" dirty="0" smtClean="0"/>
              <a:t>部门中国民收入的决定及</a:t>
            </a:r>
            <a:r>
              <a:rPr lang="zh-CN" altLang="en-US" dirty="0" smtClean="0"/>
              <a:t>变动</a:t>
            </a:r>
            <a:endParaRPr lang="zh-CN" altLang="en-US" dirty="0"/>
          </a:p>
        </p:txBody>
      </p:sp>
      <p:sp>
        <p:nvSpPr>
          <p:cNvPr id="4" name="日期占位符 3"/>
          <p:cNvSpPr>
            <a:spLocks noGrp="1"/>
          </p:cNvSpPr>
          <p:nvPr>
            <p:ph type="dt" sz="half" idx="10"/>
          </p:nvPr>
        </p:nvSpPr>
        <p:spPr/>
        <p:txBody>
          <a:bodyPr/>
          <a:lstStyle/>
          <a:p>
            <a:fld id="{ED69266A-4EFC-402F-9F52-725C1DAC0B8B}" type="datetime1">
              <a:rPr lang="zh-CN" altLang="en-US" smtClean="0"/>
              <a:pPr/>
              <a:t>2013-7-24</a:t>
            </a:fld>
            <a:endParaRPr lang="zh-CN" altLang="en-US"/>
          </a:p>
        </p:txBody>
      </p:sp>
      <p:sp>
        <p:nvSpPr>
          <p:cNvPr id="5" name="灯片编号占位符 4"/>
          <p:cNvSpPr>
            <a:spLocks noGrp="1"/>
          </p:cNvSpPr>
          <p:nvPr>
            <p:ph type="sldNum" sz="quarter" idx="12"/>
          </p:nvPr>
        </p:nvSpPr>
        <p:spPr/>
        <p:txBody>
          <a:bodyPr/>
          <a:lstStyle/>
          <a:p>
            <a:fld id="{11E71DAB-543B-4523-B5FD-AAD9955B06B2}" type="slidenum">
              <a:rPr lang="zh-CN" altLang="en-US" smtClean="0"/>
              <a:pPr/>
              <a:t>9</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395536" y="620688"/>
          <a:ext cx="8208912" cy="5812110"/>
        </p:xfrm>
        <a:graphic>
          <a:graphicData uri="http://schemas.openxmlformats.org/presentationml/2006/ole">
            <p:oleObj spid="_x0000_s21506" name="Equation" r:id="rId3" imgW="3911400" imgH="3124080" progId="Equation.DSMT4">
              <p:embed/>
            </p:oleObj>
          </a:graphicData>
        </a:graphic>
      </p:graphicFrame>
    </p:spTree>
  </p:cSld>
  <p:clrMapOvr>
    <a:masterClrMapping/>
  </p:clrMapOvr>
</p:sld>
</file>

<file path=ppt/theme/theme1.xml><?xml version="1.0" encoding="utf-8"?>
<a:theme xmlns:a="http://schemas.openxmlformats.org/drawingml/2006/main" name="Office 主题">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TotalTime>
  <Words>783</Words>
  <Application>Microsoft Office PowerPoint</Application>
  <PresentationFormat>全屏显示(4:3)</PresentationFormat>
  <Paragraphs>201</Paragraphs>
  <Slides>20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3" baseType="lpstr">
      <vt:lpstr>Office 主题</vt:lpstr>
      <vt:lpstr>Equation</vt:lpstr>
      <vt:lpstr>MathType 6.0 Equation</vt:lpstr>
      <vt:lpstr>第二讲国民收入决定理论</vt:lpstr>
      <vt:lpstr>国民收入决定理论</vt:lpstr>
      <vt:lpstr>2.1凯恩斯的消费理论</vt:lpstr>
      <vt:lpstr>2.1凯恩斯的消费理论</vt:lpstr>
      <vt:lpstr>2.1凯恩斯的消费理论</vt:lpstr>
      <vt:lpstr>2.1凯恩斯的消费理论</vt:lpstr>
      <vt:lpstr>2.2两个部门中国民收入的决定及变动</vt:lpstr>
      <vt:lpstr>2.2两个部门中国民收入的决定及变动</vt:lpstr>
      <vt:lpstr>2.3三个部门中国民收入的决定及变动</vt:lpstr>
      <vt:lpstr>2.3三个部门中国民收入的决定及变动</vt:lpstr>
      <vt:lpstr>2.3三个部门中国民收入的决定及变动</vt:lpstr>
      <vt:lpstr>2.3三个部门中国民收入的决定及变动</vt:lpstr>
      <vt:lpstr>2.3三个部门中国民收入的决定及变动</vt:lpstr>
      <vt:lpstr>2.3三个部门中国民收入的决定及变动</vt:lpstr>
      <vt:lpstr>2.3三个部门中国民收入的决定及变动</vt:lpstr>
      <vt:lpstr>2.4三个部门中国民收入的决定及变动</vt:lpstr>
      <vt:lpstr>2.3三个部门中国民收入的决定及变动</vt:lpstr>
      <vt:lpstr>2.3三个部门中国民收入的决定及变动</vt:lpstr>
      <vt:lpstr>2.4四个部门中国民收入的决定及变动</vt:lpstr>
      <vt:lpstr>课后要求</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第二讲国民收入决定理论</dc:title>
  <dc:creator>User</dc:creator>
  <cp:lastModifiedBy>User</cp:lastModifiedBy>
  <cp:revision>101</cp:revision>
  <dcterms:created xsi:type="dcterms:W3CDTF">2013-07-23T03:08:07Z</dcterms:created>
  <dcterms:modified xsi:type="dcterms:W3CDTF">2013-07-24T17:16:46Z</dcterms:modified>
</cp:coreProperties>
</file>