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18" Type="http://schemas.openxmlformats.org/officeDocument/2006/relationships/image" Target="../media/image3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17" Type="http://schemas.openxmlformats.org/officeDocument/2006/relationships/image" Target="../media/image36.wmf"/><Relationship Id="rId2" Type="http://schemas.openxmlformats.org/officeDocument/2006/relationships/image" Target="../media/image21.wmf"/><Relationship Id="rId16" Type="http://schemas.openxmlformats.org/officeDocument/2006/relationships/image" Target="../media/image35.wmf"/><Relationship Id="rId20" Type="http://schemas.openxmlformats.org/officeDocument/2006/relationships/image" Target="../media/image39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5" Type="http://schemas.openxmlformats.org/officeDocument/2006/relationships/image" Target="../media/image34.wmf"/><Relationship Id="rId10" Type="http://schemas.openxmlformats.org/officeDocument/2006/relationships/image" Target="../media/image29.wmf"/><Relationship Id="rId19" Type="http://schemas.openxmlformats.org/officeDocument/2006/relationships/image" Target="../media/image38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Relationship Id="rId1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43.wmf"/><Relationship Id="rId18" Type="http://schemas.openxmlformats.org/officeDocument/2006/relationships/image" Target="../media/image48.wmf"/><Relationship Id="rId3" Type="http://schemas.openxmlformats.org/officeDocument/2006/relationships/image" Target="../media/image23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17" Type="http://schemas.openxmlformats.org/officeDocument/2006/relationships/image" Target="../media/image47.wmf"/><Relationship Id="rId2" Type="http://schemas.openxmlformats.org/officeDocument/2006/relationships/image" Target="../media/image22.wmf"/><Relationship Id="rId16" Type="http://schemas.openxmlformats.org/officeDocument/2006/relationships/image" Target="../media/image46.wmf"/><Relationship Id="rId1" Type="http://schemas.openxmlformats.org/officeDocument/2006/relationships/image" Target="../media/image40.wmf"/><Relationship Id="rId6" Type="http://schemas.openxmlformats.org/officeDocument/2006/relationships/image" Target="../media/image26.wmf"/><Relationship Id="rId11" Type="http://schemas.openxmlformats.org/officeDocument/2006/relationships/image" Target="../media/image32.wmf"/><Relationship Id="rId5" Type="http://schemas.openxmlformats.org/officeDocument/2006/relationships/image" Target="../media/image25.wmf"/><Relationship Id="rId15" Type="http://schemas.openxmlformats.org/officeDocument/2006/relationships/image" Target="../media/image45.wmf"/><Relationship Id="rId10" Type="http://schemas.openxmlformats.org/officeDocument/2006/relationships/image" Target="../media/image42.wmf"/><Relationship Id="rId4" Type="http://schemas.openxmlformats.org/officeDocument/2006/relationships/image" Target="../media/image24.wmf"/><Relationship Id="rId9" Type="http://schemas.openxmlformats.org/officeDocument/2006/relationships/image" Target="../media/image41.wmf"/><Relationship Id="rId14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18" Type="http://schemas.openxmlformats.org/officeDocument/2006/relationships/image" Target="../media/image71.wmf"/><Relationship Id="rId3" Type="http://schemas.openxmlformats.org/officeDocument/2006/relationships/image" Target="../media/image56.wmf"/><Relationship Id="rId21" Type="http://schemas.openxmlformats.org/officeDocument/2006/relationships/image" Target="../media/image74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17" Type="http://schemas.openxmlformats.org/officeDocument/2006/relationships/image" Target="../media/image70.wmf"/><Relationship Id="rId2" Type="http://schemas.openxmlformats.org/officeDocument/2006/relationships/image" Target="../media/image55.wmf"/><Relationship Id="rId16" Type="http://schemas.openxmlformats.org/officeDocument/2006/relationships/image" Target="../media/image69.wmf"/><Relationship Id="rId20" Type="http://schemas.openxmlformats.org/officeDocument/2006/relationships/image" Target="../media/image73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24" Type="http://schemas.openxmlformats.org/officeDocument/2006/relationships/image" Target="../media/image77.wmf"/><Relationship Id="rId5" Type="http://schemas.openxmlformats.org/officeDocument/2006/relationships/image" Target="../media/image58.wmf"/><Relationship Id="rId15" Type="http://schemas.openxmlformats.org/officeDocument/2006/relationships/image" Target="../media/image68.wmf"/><Relationship Id="rId23" Type="http://schemas.openxmlformats.org/officeDocument/2006/relationships/image" Target="../media/image76.wmf"/><Relationship Id="rId10" Type="http://schemas.openxmlformats.org/officeDocument/2006/relationships/image" Target="../media/image63.wmf"/><Relationship Id="rId19" Type="http://schemas.openxmlformats.org/officeDocument/2006/relationships/image" Target="../media/image72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Relationship Id="rId14" Type="http://schemas.openxmlformats.org/officeDocument/2006/relationships/image" Target="../media/image67.wmf"/><Relationship Id="rId22" Type="http://schemas.openxmlformats.org/officeDocument/2006/relationships/image" Target="../media/image7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2.wmf"/><Relationship Id="rId18" Type="http://schemas.openxmlformats.org/officeDocument/2006/relationships/image" Target="../media/image74.wmf"/><Relationship Id="rId26" Type="http://schemas.openxmlformats.org/officeDocument/2006/relationships/image" Target="../media/image89.wmf"/><Relationship Id="rId3" Type="http://schemas.openxmlformats.org/officeDocument/2006/relationships/image" Target="../media/image56.wmf"/><Relationship Id="rId21" Type="http://schemas.openxmlformats.org/officeDocument/2006/relationships/image" Target="../media/image77.wmf"/><Relationship Id="rId7" Type="http://schemas.openxmlformats.org/officeDocument/2006/relationships/image" Target="../media/image79.wmf"/><Relationship Id="rId12" Type="http://schemas.openxmlformats.org/officeDocument/2006/relationships/image" Target="../media/image68.wmf"/><Relationship Id="rId17" Type="http://schemas.openxmlformats.org/officeDocument/2006/relationships/image" Target="../media/image83.wmf"/><Relationship Id="rId25" Type="http://schemas.openxmlformats.org/officeDocument/2006/relationships/image" Target="../media/image88.wmf"/><Relationship Id="rId2" Type="http://schemas.openxmlformats.org/officeDocument/2006/relationships/image" Target="../media/image55.wmf"/><Relationship Id="rId16" Type="http://schemas.openxmlformats.org/officeDocument/2006/relationships/image" Target="../media/image72.wmf"/><Relationship Id="rId20" Type="http://schemas.openxmlformats.org/officeDocument/2006/relationships/image" Target="../media/image76.wmf"/><Relationship Id="rId1" Type="http://schemas.openxmlformats.org/officeDocument/2006/relationships/image" Target="../media/image54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24" Type="http://schemas.openxmlformats.org/officeDocument/2006/relationships/image" Target="../media/image87.wmf"/><Relationship Id="rId5" Type="http://schemas.openxmlformats.org/officeDocument/2006/relationships/image" Target="../media/image59.wmf"/><Relationship Id="rId15" Type="http://schemas.openxmlformats.org/officeDocument/2006/relationships/image" Target="../media/image71.wmf"/><Relationship Id="rId23" Type="http://schemas.openxmlformats.org/officeDocument/2006/relationships/image" Target="../media/image86.wmf"/><Relationship Id="rId10" Type="http://schemas.openxmlformats.org/officeDocument/2006/relationships/image" Target="../media/image81.wmf"/><Relationship Id="rId19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65.wmf"/><Relationship Id="rId14" Type="http://schemas.openxmlformats.org/officeDocument/2006/relationships/image" Target="../media/image70.wmf"/><Relationship Id="rId22" Type="http://schemas.openxmlformats.org/officeDocument/2006/relationships/image" Target="../media/image8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72E4C-2FC4-4868-B50D-BCBBCB8C0A00}" type="datetimeFigureOut">
              <a:rPr lang="zh-CN" altLang="en-US" smtClean="0"/>
              <a:pPr/>
              <a:t>2013-8-3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3CD37-977A-453E-8CB9-68A9DB82A8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8939-BA9E-443B-8E17-AC4AF9993B5B}" type="datetime1">
              <a:rPr lang="zh-CN" altLang="en-US" smtClean="0"/>
              <a:pPr/>
              <a:t>2013-8-3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宏观经济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1A1F77A-9A5C-4E4A-BF5A-86022F651F7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408D-90F8-4B02-97F9-9C7ED308FD18}" type="datetime1">
              <a:rPr lang="zh-CN" altLang="en-US" smtClean="0"/>
              <a:pPr/>
              <a:t>2013-8-3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宏观经济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F77A-9A5C-4E4A-BF5A-86022F651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42C-DADF-474A-9CC2-7231EA86B12B}" type="datetime1">
              <a:rPr lang="zh-CN" altLang="en-US" smtClean="0"/>
              <a:pPr/>
              <a:t>2013-8-3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宏观经济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F77A-9A5C-4E4A-BF5A-86022F651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8614"/>
            <a:ext cx="8208912" cy="634082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BD3E-F36F-4BDA-AC61-2207A59902C1}" type="datetime1">
              <a:rPr lang="zh-CN" altLang="en-US" smtClean="0"/>
              <a:pPr/>
              <a:t>2013-8-3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宏观经济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F77A-9A5C-4E4A-BF5A-86022F651F7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0" y="764704"/>
            <a:ext cx="9144000" cy="5255096"/>
          </a:xfrm>
        </p:spPr>
        <p:txBody>
          <a:bodyPr vert="horz"/>
          <a:lstStyle>
            <a:lvl1pPr>
              <a:buNone/>
              <a:defRPr sz="3200" b="1">
                <a:latin typeface="华文楷体" pitchFamily="2" charset="-122"/>
                <a:ea typeface="华文楷体" pitchFamily="2" charset="-122"/>
              </a:defRPr>
            </a:lvl1pPr>
            <a:lvl2pPr>
              <a:buNone/>
              <a:defRPr sz="2800" b="1">
                <a:latin typeface="华文楷体" pitchFamily="2" charset="-122"/>
                <a:ea typeface="华文楷体" pitchFamily="2" charset="-122"/>
              </a:defRPr>
            </a:lvl2pPr>
            <a:lvl3pPr>
              <a:buNone/>
              <a:defRPr b="1">
                <a:latin typeface="华文楷体" pitchFamily="2" charset="-122"/>
                <a:ea typeface="华文楷体" pitchFamily="2" charset="-122"/>
              </a:defRPr>
            </a:lvl3pPr>
            <a:lvl4pPr>
              <a:buNone/>
              <a:defRPr b="1">
                <a:latin typeface="华文楷体" pitchFamily="2" charset="-122"/>
                <a:ea typeface="华文楷体" pitchFamily="2" charset="-122"/>
              </a:defRPr>
            </a:lvl4pPr>
            <a:lvl5pPr>
              <a:buNone/>
              <a:defRPr b="1">
                <a:latin typeface="华文楷体" pitchFamily="2" charset="-122"/>
                <a:ea typeface="华文楷体" pitchFamily="2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95FD-1D60-4633-B153-92A650DD122D}" type="datetime1">
              <a:rPr lang="zh-CN" altLang="en-US" smtClean="0"/>
              <a:pPr/>
              <a:t>2013-8-3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zh-CN" altLang="en-US" smtClean="0"/>
              <a:t>宏观经济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1A1F77A-9A5C-4E4A-BF5A-86022F651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E6C-CD18-43E2-B038-DD19ED76F5A4}" type="datetime1">
              <a:rPr lang="zh-CN" altLang="en-US" smtClean="0"/>
              <a:pPr/>
              <a:t>2013-8-3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宏观经济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F77A-9A5C-4E4A-BF5A-86022F651F7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6447-EFB6-4417-90FE-823B4C695C09}" type="datetime1">
              <a:rPr lang="zh-CN" altLang="en-US" smtClean="0"/>
              <a:pPr/>
              <a:t>2013-8-3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宏观经济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F77A-9A5C-4E4A-BF5A-86022F651F7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9105-6CF4-4835-BC21-32BFAAB19C39}" type="datetime1">
              <a:rPr lang="zh-CN" altLang="en-US" smtClean="0"/>
              <a:pPr/>
              <a:t>2013-8-3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宏观经济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F77A-9A5C-4E4A-BF5A-86022F651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4341-2EC2-4D1A-8FCE-C05E51863363}" type="datetime1">
              <a:rPr lang="zh-CN" altLang="en-US" smtClean="0"/>
              <a:pPr/>
              <a:t>2013-8-3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宏观经济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F77A-9A5C-4E4A-BF5A-86022F651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2883-E611-4B1C-812C-FB88AFF2B1A9}" type="datetime1">
              <a:rPr lang="zh-CN" altLang="en-US" smtClean="0"/>
              <a:pPr/>
              <a:t>2013-8-3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宏观经济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F77A-9A5C-4E4A-BF5A-86022F651F7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EC9D-4A3E-4207-A8A1-50896FD48863}" type="datetime1">
              <a:rPr lang="zh-CN" altLang="en-US" smtClean="0"/>
              <a:pPr/>
              <a:t>2013-8-3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zh-CN" altLang="en-US" smtClean="0"/>
              <a:t>宏观经济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1A1F77A-9A5C-4E4A-BF5A-86022F651F7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A56DD6-9616-403C-86A2-233C64FD9A9A}" type="datetime1">
              <a:rPr lang="zh-CN" altLang="en-US" smtClean="0"/>
              <a:pPr/>
              <a:t>2013-8-3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宏观经济</a:t>
            </a: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1A1F77A-9A5C-4E4A-BF5A-86022F651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oleObject" Target="../embeddings/oleObject77.bin"/><Relationship Id="rId18" Type="http://schemas.openxmlformats.org/officeDocument/2006/relationships/oleObject" Target="../embeddings/oleObject82.bin"/><Relationship Id="rId26" Type="http://schemas.openxmlformats.org/officeDocument/2006/relationships/oleObject" Target="../embeddings/oleObject90.bin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6.bin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9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4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0.bin"/><Relationship Id="rId11" Type="http://schemas.openxmlformats.org/officeDocument/2006/relationships/oleObject" Target="../embeddings/oleObject75.bin"/><Relationship Id="rId24" Type="http://schemas.openxmlformats.org/officeDocument/2006/relationships/oleObject" Target="../embeddings/oleObject88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7.bin"/><Relationship Id="rId10" Type="http://schemas.openxmlformats.org/officeDocument/2006/relationships/oleObject" Target="../embeddings/oleObject74.bin"/><Relationship Id="rId19" Type="http://schemas.openxmlformats.org/officeDocument/2006/relationships/oleObject" Target="../embeddings/oleObject83.bin"/><Relationship Id="rId4" Type="http://schemas.openxmlformats.org/officeDocument/2006/relationships/oleObject" Target="../embeddings/oleObject68.bin"/><Relationship Id="rId9" Type="http://schemas.openxmlformats.org/officeDocument/2006/relationships/oleObject" Target="../embeddings/oleObject73.bin"/><Relationship Id="rId14" Type="http://schemas.openxmlformats.org/officeDocument/2006/relationships/oleObject" Target="../embeddings/oleObject78.bin"/><Relationship Id="rId22" Type="http://schemas.openxmlformats.org/officeDocument/2006/relationships/oleObject" Target="../embeddings/oleObject86.bin"/><Relationship Id="rId27" Type="http://schemas.openxmlformats.org/officeDocument/2006/relationships/oleObject" Target="../embeddings/oleObject9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oleObject" Target="../embeddings/oleObject102.bin"/><Relationship Id="rId18" Type="http://schemas.openxmlformats.org/officeDocument/2006/relationships/oleObject" Target="../embeddings/oleObject107.bin"/><Relationship Id="rId26" Type="http://schemas.openxmlformats.org/officeDocument/2006/relationships/oleObject" Target="../embeddings/oleObject115.bin"/><Relationship Id="rId3" Type="http://schemas.openxmlformats.org/officeDocument/2006/relationships/oleObject" Target="../embeddings/oleObject92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96.bin"/><Relationship Id="rId12" Type="http://schemas.openxmlformats.org/officeDocument/2006/relationships/oleObject" Target="../embeddings/oleObject101.bin"/><Relationship Id="rId17" Type="http://schemas.openxmlformats.org/officeDocument/2006/relationships/oleObject" Target="../embeddings/oleObject106.bin"/><Relationship Id="rId25" Type="http://schemas.openxmlformats.org/officeDocument/2006/relationships/oleObject" Target="../embeddings/oleObject114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5.bin"/><Relationship Id="rId20" Type="http://schemas.openxmlformats.org/officeDocument/2006/relationships/oleObject" Target="../embeddings/oleObject109.bin"/><Relationship Id="rId29" Type="http://schemas.openxmlformats.org/officeDocument/2006/relationships/oleObject" Target="../embeddings/oleObject118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5.bin"/><Relationship Id="rId11" Type="http://schemas.openxmlformats.org/officeDocument/2006/relationships/oleObject" Target="../embeddings/oleObject100.bin"/><Relationship Id="rId24" Type="http://schemas.openxmlformats.org/officeDocument/2006/relationships/oleObject" Target="../embeddings/oleObject113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12.bin"/><Relationship Id="rId28" Type="http://schemas.openxmlformats.org/officeDocument/2006/relationships/oleObject" Target="../embeddings/oleObject117.bin"/><Relationship Id="rId10" Type="http://schemas.openxmlformats.org/officeDocument/2006/relationships/oleObject" Target="../embeddings/oleObject99.bin"/><Relationship Id="rId19" Type="http://schemas.openxmlformats.org/officeDocument/2006/relationships/oleObject" Target="../embeddings/oleObject108.bin"/><Relationship Id="rId31" Type="http://schemas.openxmlformats.org/officeDocument/2006/relationships/oleObject" Target="../embeddings/oleObject120.bin"/><Relationship Id="rId4" Type="http://schemas.openxmlformats.org/officeDocument/2006/relationships/oleObject" Target="../embeddings/oleObject93.bin"/><Relationship Id="rId9" Type="http://schemas.openxmlformats.org/officeDocument/2006/relationships/oleObject" Target="../embeddings/oleObject98.bin"/><Relationship Id="rId14" Type="http://schemas.openxmlformats.org/officeDocument/2006/relationships/oleObject" Target="../embeddings/oleObject103.bin"/><Relationship Id="rId22" Type="http://schemas.openxmlformats.org/officeDocument/2006/relationships/oleObject" Target="../embeddings/oleObject111.bin"/><Relationship Id="rId27" Type="http://schemas.openxmlformats.org/officeDocument/2006/relationships/oleObject" Target="../embeddings/oleObject116.bin"/><Relationship Id="rId30" Type="http://schemas.openxmlformats.org/officeDocument/2006/relationships/oleObject" Target="../embeddings/oleObject11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7.bin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1.bin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oleObject9.bin"/><Relationship Id="rId19" Type="http://schemas.openxmlformats.org/officeDocument/2006/relationships/oleObject" Target="../embeddings/oleObject18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4.bin"/><Relationship Id="rId18" Type="http://schemas.openxmlformats.org/officeDocument/2006/relationships/oleObject" Target="../embeddings/oleObject39.bin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3.bin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41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6.bin"/><Relationship Id="rId10" Type="http://schemas.openxmlformats.org/officeDocument/2006/relationships/oleObject" Target="../embeddings/oleObject31.bin"/><Relationship Id="rId19" Type="http://schemas.openxmlformats.org/officeDocument/2006/relationships/oleObject" Target="../embeddings/oleObject40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4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oleObject" Target="../embeddings/oleObject54.bin"/><Relationship Id="rId18" Type="http://schemas.openxmlformats.org/officeDocument/2006/relationships/oleObject" Target="../embeddings/oleObject5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3.bin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61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6.bin"/><Relationship Id="rId10" Type="http://schemas.openxmlformats.org/officeDocument/2006/relationships/oleObject" Target="../embeddings/oleObject51.bin"/><Relationship Id="rId19" Type="http://schemas.openxmlformats.org/officeDocument/2006/relationships/oleObject" Target="../embeddings/oleObject60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fuquanguo@126.com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第五讲失业与通货膨胀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72400" cy="562074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b="1" dirty="0" smtClean="0"/>
              <a:t>五、菲利普斯</a:t>
            </a:r>
            <a:r>
              <a:rPr lang="zh-CN" altLang="en-US" sz="3200" b="1" dirty="0" smtClean="0"/>
              <a:t>曲线</a:t>
            </a:r>
            <a:endParaRPr lang="zh-CN" altLang="en-US" sz="3200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E6C-CD18-43E2-B038-DD19ED76F5A4}" type="datetime1">
              <a:rPr lang="zh-CN" altLang="en-US" smtClean="0"/>
              <a:pPr/>
              <a:t>2013-8-3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宏观经济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F77A-9A5C-4E4A-BF5A-86022F651F72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395536" y="836712"/>
            <a:ext cx="4032448" cy="554461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sz="2400" dirty="0" smtClean="0"/>
              <a:t>菲利普斯曲线的政策含义</a:t>
            </a:r>
            <a:endParaRPr lang="en-US" altLang="zh-CN" sz="2400" dirty="0" smtClean="0"/>
          </a:p>
          <a:p>
            <a:pPr lvl="1">
              <a:buNone/>
            </a:pPr>
            <a:r>
              <a:rPr lang="zh-CN" altLang="en-US" dirty="0" smtClean="0"/>
              <a:t>政策制定者可以选择不同的失业率和通货膨胀率的组合。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替换关系（</a:t>
            </a:r>
            <a:r>
              <a:rPr lang="en-US" altLang="zh-CN" dirty="0" smtClean="0"/>
              <a:t>trade-off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安全区域：</a:t>
            </a:r>
            <a:endParaRPr lang="zh-CN" altLang="en-US" dirty="0"/>
          </a:p>
        </p:txBody>
      </p:sp>
      <p:grpSp>
        <p:nvGrpSpPr>
          <p:cNvPr id="69" name="组合 68"/>
          <p:cNvGrpSpPr/>
          <p:nvPr/>
        </p:nvGrpSpPr>
        <p:grpSpPr>
          <a:xfrm>
            <a:off x="611560" y="2239467"/>
            <a:ext cx="5119737" cy="4069853"/>
            <a:chOff x="460375" y="1916832"/>
            <a:chExt cx="5119737" cy="4069853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899592" y="5661248"/>
              <a:ext cx="30963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899592" y="2996952"/>
              <a:ext cx="0" cy="2664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弧形 11"/>
            <p:cNvSpPr/>
            <p:nvPr/>
          </p:nvSpPr>
          <p:spPr>
            <a:xfrm flipH="1">
              <a:off x="1187624" y="1916832"/>
              <a:ext cx="4392488" cy="3312368"/>
            </a:xfrm>
            <a:prstGeom prst="arc">
              <a:avLst>
                <a:gd name="adj1" fmla="val 13631"/>
                <a:gd name="adj2" fmla="val 586686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339752" y="4005064"/>
              <a:ext cx="0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899592" y="4005064"/>
              <a:ext cx="1448544" cy="8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557" name="内容占位符 53"/>
            <p:cNvGraphicFramePr>
              <a:graphicFrameLocks noChangeAspect="1"/>
            </p:cNvGraphicFramePr>
            <p:nvPr>
              <p:ph sz="quarter" idx="2"/>
            </p:nvPr>
          </p:nvGraphicFramePr>
          <p:xfrm>
            <a:off x="3556719" y="5698653"/>
            <a:ext cx="355600" cy="203200"/>
          </p:xfrm>
          <a:graphic>
            <a:graphicData uri="http://schemas.openxmlformats.org/presentationml/2006/ole">
              <p:oleObj spid="_x0000_s23557" name="Equation" r:id="rId3" imgW="355320" imgH="203040" progId="Equation.DSMT4">
                <p:embed/>
              </p:oleObj>
            </a:graphicData>
          </a:graphic>
        </p:graphicFrame>
        <p:cxnSp>
          <p:nvCxnSpPr>
            <p:cNvPr id="20" name="直接连接符 19"/>
            <p:cNvCxnSpPr/>
            <p:nvPr/>
          </p:nvCxnSpPr>
          <p:spPr>
            <a:xfrm flipH="1">
              <a:off x="899592" y="3717032"/>
              <a:ext cx="28803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899592" y="5157192"/>
              <a:ext cx="18002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1187624" y="3717032"/>
              <a:ext cx="8384" cy="19358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699792" y="5157192"/>
              <a:ext cx="0" cy="5040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899592" y="4077072"/>
              <a:ext cx="1440160" cy="15841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1187624" y="4437112"/>
              <a:ext cx="1152128" cy="12241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1475656" y="4725144"/>
              <a:ext cx="864096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899592" y="4005064"/>
              <a:ext cx="720080" cy="792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899592" y="4005064"/>
              <a:ext cx="1008112" cy="10801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899592" y="4005064"/>
              <a:ext cx="1296144" cy="1368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V="1">
              <a:off x="1763688" y="5013176"/>
              <a:ext cx="576064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899592" y="4005064"/>
              <a:ext cx="432048" cy="5040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2051720" y="5373216"/>
              <a:ext cx="288032" cy="288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899592" y="4005064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3558" name="内容占位符 53"/>
            <p:cNvGraphicFramePr>
              <a:graphicFrameLocks noChangeAspect="1"/>
            </p:cNvGraphicFramePr>
            <p:nvPr/>
          </p:nvGraphicFramePr>
          <p:xfrm>
            <a:off x="460375" y="2997200"/>
            <a:ext cx="520700" cy="288925"/>
          </p:xfrm>
          <a:graphic>
            <a:graphicData uri="http://schemas.openxmlformats.org/presentationml/2006/ole">
              <p:oleObj spid="_x0000_s23558" name="Equation" r:id="rId4" imgW="368280" imgH="203040" progId="Equation.DSMT4">
                <p:embed/>
              </p:oleObj>
            </a:graphicData>
          </a:graphic>
        </p:graphicFrame>
        <p:graphicFrame>
          <p:nvGraphicFramePr>
            <p:cNvPr id="23559" name="内容占位符 53"/>
            <p:cNvGraphicFramePr>
              <a:graphicFrameLocks noChangeAspect="1"/>
            </p:cNvGraphicFramePr>
            <p:nvPr/>
          </p:nvGraphicFramePr>
          <p:xfrm>
            <a:off x="1115616" y="5661248"/>
            <a:ext cx="215900" cy="325437"/>
          </p:xfrm>
          <a:graphic>
            <a:graphicData uri="http://schemas.openxmlformats.org/presentationml/2006/ole">
              <p:oleObj spid="_x0000_s23559" name="Equation" r:id="rId5" imgW="152280" imgH="228600" progId="Equation.DSMT4">
                <p:embed/>
              </p:oleObj>
            </a:graphicData>
          </a:graphic>
        </p:graphicFrame>
        <p:graphicFrame>
          <p:nvGraphicFramePr>
            <p:cNvPr id="23560" name="内容占位符 53"/>
            <p:cNvGraphicFramePr>
              <a:graphicFrameLocks noChangeAspect="1"/>
            </p:cNvGraphicFramePr>
            <p:nvPr/>
          </p:nvGraphicFramePr>
          <p:xfrm>
            <a:off x="2619375" y="5661025"/>
            <a:ext cx="233363" cy="325438"/>
          </p:xfrm>
          <a:graphic>
            <a:graphicData uri="http://schemas.openxmlformats.org/presentationml/2006/ole">
              <p:oleObj spid="_x0000_s23560" name="Equation" r:id="rId6" imgW="164880" imgH="228600" progId="Equation.DSMT4">
                <p:embed/>
              </p:oleObj>
            </a:graphicData>
          </a:graphic>
        </p:graphicFrame>
        <p:graphicFrame>
          <p:nvGraphicFramePr>
            <p:cNvPr id="23561" name="内容占位符 53"/>
            <p:cNvGraphicFramePr>
              <a:graphicFrameLocks noChangeAspect="1"/>
            </p:cNvGraphicFramePr>
            <p:nvPr/>
          </p:nvGraphicFramePr>
          <p:xfrm>
            <a:off x="2184400" y="5643563"/>
            <a:ext cx="234950" cy="325437"/>
          </p:xfrm>
          <a:graphic>
            <a:graphicData uri="http://schemas.openxmlformats.org/presentationml/2006/ole">
              <p:oleObj spid="_x0000_s23561" name="Equation" r:id="rId7" imgW="164880" imgH="228600" progId="Equation.DSMT4">
                <p:embed/>
              </p:oleObj>
            </a:graphicData>
          </a:graphic>
        </p:graphicFrame>
        <p:graphicFrame>
          <p:nvGraphicFramePr>
            <p:cNvPr id="23562" name="内容占位符 53"/>
            <p:cNvGraphicFramePr>
              <a:graphicFrameLocks noChangeAspect="1"/>
            </p:cNvGraphicFramePr>
            <p:nvPr/>
          </p:nvGraphicFramePr>
          <p:xfrm>
            <a:off x="676275" y="5013325"/>
            <a:ext cx="233363" cy="325438"/>
          </p:xfrm>
          <a:graphic>
            <a:graphicData uri="http://schemas.openxmlformats.org/presentationml/2006/ole">
              <p:oleObj spid="_x0000_s23562" name="Equation" r:id="rId8" imgW="164880" imgH="228600" progId="Equation.DSMT4">
                <p:embed/>
              </p:oleObj>
            </a:graphicData>
          </a:graphic>
        </p:graphicFrame>
        <p:graphicFrame>
          <p:nvGraphicFramePr>
            <p:cNvPr id="23563" name="内容占位符 53"/>
            <p:cNvGraphicFramePr>
              <a:graphicFrameLocks noChangeAspect="1"/>
            </p:cNvGraphicFramePr>
            <p:nvPr/>
          </p:nvGraphicFramePr>
          <p:xfrm>
            <a:off x="603250" y="3895650"/>
            <a:ext cx="250825" cy="325438"/>
          </p:xfrm>
          <a:graphic>
            <a:graphicData uri="http://schemas.openxmlformats.org/presentationml/2006/ole">
              <p:oleObj spid="_x0000_s23563" name="Equation" r:id="rId9" imgW="177480" imgH="228600" progId="Equation.DSMT4">
                <p:embed/>
              </p:oleObj>
            </a:graphicData>
          </a:graphic>
        </p:graphicFrame>
        <p:graphicFrame>
          <p:nvGraphicFramePr>
            <p:cNvPr id="23564" name="内容占位符 53"/>
            <p:cNvGraphicFramePr>
              <a:graphicFrameLocks noChangeAspect="1"/>
            </p:cNvGraphicFramePr>
            <p:nvPr/>
          </p:nvGraphicFramePr>
          <p:xfrm>
            <a:off x="603250" y="3573463"/>
            <a:ext cx="250825" cy="325437"/>
          </p:xfrm>
          <a:graphic>
            <a:graphicData uri="http://schemas.openxmlformats.org/presentationml/2006/ole">
              <p:oleObj spid="_x0000_s23564" name="Equation" r:id="rId10" imgW="177480" imgH="228600" progId="Equation.DSMT4">
                <p:embed/>
              </p:oleObj>
            </a:graphicData>
          </a:graphic>
        </p:graphicFrame>
        <p:graphicFrame>
          <p:nvGraphicFramePr>
            <p:cNvPr id="23565" name="内容占位符 53"/>
            <p:cNvGraphicFramePr>
              <a:graphicFrameLocks noChangeAspect="1"/>
            </p:cNvGraphicFramePr>
            <p:nvPr/>
          </p:nvGraphicFramePr>
          <p:xfrm>
            <a:off x="2349500" y="3724275"/>
            <a:ext cx="214313" cy="234950"/>
          </p:xfrm>
          <a:graphic>
            <a:graphicData uri="http://schemas.openxmlformats.org/presentationml/2006/ole">
              <p:oleObj spid="_x0000_s23565" name="Equation" r:id="rId11" imgW="152280" imgH="164880" progId="Equation.DSMT4">
                <p:embed/>
              </p:oleObj>
            </a:graphicData>
          </a:graphic>
        </p:graphicFrame>
        <p:graphicFrame>
          <p:nvGraphicFramePr>
            <p:cNvPr id="23566" name="内容占位符 53"/>
            <p:cNvGraphicFramePr>
              <a:graphicFrameLocks noChangeAspect="1"/>
            </p:cNvGraphicFramePr>
            <p:nvPr/>
          </p:nvGraphicFramePr>
          <p:xfrm>
            <a:off x="1044575" y="3349625"/>
            <a:ext cx="357188" cy="252413"/>
          </p:xfrm>
          <a:graphic>
            <a:graphicData uri="http://schemas.openxmlformats.org/presentationml/2006/ole">
              <p:oleObj spid="_x0000_s23566" name="Equation" r:id="rId12" imgW="253800" imgH="177480" progId="Equation.DSMT4">
                <p:embed/>
              </p:oleObj>
            </a:graphicData>
          </a:graphic>
        </p:graphicFrame>
        <p:graphicFrame>
          <p:nvGraphicFramePr>
            <p:cNvPr id="23567" name="内容占位符 53"/>
            <p:cNvGraphicFramePr>
              <a:graphicFrameLocks noChangeAspect="1"/>
            </p:cNvGraphicFramePr>
            <p:nvPr/>
          </p:nvGraphicFramePr>
          <p:xfrm>
            <a:off x="701675" y="5651500"/>
            <a:ext cx="179388" cy="254000"/>
          </p:xfrm>
          <a:graphic>
            <a:graphicData uri="http://schemas.openxmlformats.org/presentationml/2006/ole">
              <p:oleObj spid="_x0000_s23567" name="Equation" r:id="rId13" imgW="126720" imgH="177480" progId="Equation.DSMT4">
                <p:embed/>
              </p:oleObj>
            </a:graphicData>
          </a:graphic>
        </p:graphicFrame>
      </p:grpSp>
      <p:sp>
        <p:nvSpPr>
          <p:cNvPr id="70" name="内容占位符 5"/>
          <p:cNvSpPr txBox="1">
            <a:spLocks/>
          </p:cNvSpPr>
          <p:nvPr/>
        </p:nvSpPr>
        <p:spPr>
          <a:xfrm>
            <a:off x="4644008" y="836712"/>
            <a:ext cx="4032448" cy="56166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lang="zh-CN" altLang="en-US" sz="2400" dirty="0" smtClean="0"/>
              <a:t>附加预期的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菲利普斯曲线（现代菲利普斯曲线）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fontAlgn="auto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zh-CN" altLang="en-US" dirty="0" smtClean="0">
                <a:solidFill>
                  <a:srgbClr val="00B0F0"/>
                </a:solidFill>
                <a:latin typeface="+mj-ea"/>
                <a:ea typeface="+mj-ea"/>
              </a:rPr>
              <a:t>短期菲利普斯曲线：</a:t>
            </a:r>
            <a:endParaRPr lang="en-US" altLang="zh-CN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</a:pPr>
            <a:r>
              <a:rPr lang="zh-CN" altLang="en-US" dirty="0" smtClean="0"/>
              <a:t>预期通货膨胀率保持不变时的菲利普斯曲线。</a:t>
            </a:r>
            <a:endParaRPr lang="en-US" altLang="zh-CN" dirty="0" smtClean="0"/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CN" altLang="en-US" dirty="0" smtClean="0">
                <a:solidFill>
                  <a:srgbClr val="00B0F0"/>
                </a:solidFill>
                <a:latin typeface="+mj-ea"/>
                <a:ea typeface="+mj-ea"/>
              </a:rPr>
              <a:t>自然失业率：</a:t>
            </a:r>
            <a:endParaRPr lang="en-US" altLang="zh-CN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</a:pPr>
            <a:r>
              <a:rPr lang="zh-CN" altLang="en-US" dirty="0" smtClean="0"/>
              <a:t>非加速通货膨胀的失业率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1" name="对象 70"/>
          <p:cNvGraphicFramePr>
            <a:graphicFrameLocks noChangeAspect="1"/>
          </p:cNvGraphicFramePr>
          <p:nvPr/>
        </p:nvGraphicFramePr>
        <p:xfrm>
          <a:off x="5580112" y="3270582"/>
          <a:ext cx="2016224" cy="806490"/>
        </p:xfrm>
        <a:graphic>
          <a:graphicData uri="http://schemas.openxmlformats.org/presentationml/2006/ole">
            <p:oleObj spid="_x0000_s23568" name="Equation" r:id="rId14" imgW="1206360" imgH="482400" progId="Equation.DSMT4">
              <p:embed/>
            </p:oleObj>
          </a:graphicData>
        </a:graphic>
      </p:graphicFrame>
      <p:grpSp>
        <p:nvGrpSpPr>
          <p:cNvPr id="102" name="组合 101"/>
          <p:cNvGrpSpPr/>
          <p:nvPr/>
        </p:nvGrpSpPr>
        <p:grpSpPr>
          <a:xfrm>
            <a:off x="5081589" y="3144291"/>
            <a:ext cx="3846387" cy="3309045"/>
            <a:chOff x="5081589" y="3140968"/>
            <a:chExt cx="3846387" cy="3309045"/>
          </a:xfrm>
        </p:grpSpPr>
        <p:cxnSp>
          <p:nvCxnSpPr>
            <p:cNvPr id="73" name="直接箭头连接符 72"/>
            <p:cNvCxnSpPr/>
            <p:nvPr/>
          </p:nvCxnSpPr>
          <p:spPr>
            <a:xfrm>
              <a:off x="5580112" y="6093296"/>
              <a:ext cx="28083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V="1">
              <a:off x="5580112" y="4149080"/>
              <a:ext cx="0" cy="1944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弧形 75"/>
            <p:cNvSpPr/>
            <p:nvPr/>
          </p:nvSpPr>
          <p:spPr>
            <a:xfrm flipH="1">
              <a:off x="5688632" y="3861048"/>
              <a:ext cx="3203848" cy="1872208"/>
            </a:xfrm>
            <a:prstGeom prst="arc">
              <a:avLst>
                <a:gd name="adj1" fmla="val 294252"/>
                <a:gd name="adj2" fmla="val 563143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弧形 76"/>
            <p:cNvSpPr/>
            <p:nvPr/>
          </p:nvSpPr>
          <p:spPr>
            <a:xfrm flipH="1">
              <a:off x="5724128" y="3501008"/>
              <a:ext cx="3203848" cy="1872208"/>
            </a:xfrm>
            <a:prstGeom prst="arc">
              <a:avLst>
                <a:gd name="adj1" fmla="val 352425"/>
                <a:gd name="adj2" fmla="val 563143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弧形 77"/>
            <p:cNvSpPr/>
            <p:nvPr/>
          </p:nvSpPr>
          <p:spPr>
            <a:xfrm flipH="1">
              <a:off x="5724128" y="3140968"/>
              <a:ext cx="3203848" cy="1872208"/>
            </a:xfrm>
            <a:prstGeom prst="arc">
              <a:avLst>
                <a:gd name="adj1" fmla="val 809581"/>
                <a:gd name="adj2" fmla="val 563143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6387440" y="4221088"/>
              <a:ext cx="0" cy="187220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85" name="对象 84"/>
            <p:cNvGraphicFramePr>
              <a:graphicFrameLocks noChangeAspect="1"/>
            </p:cNvGraphicFramePr>
            <p:nvPr/>
          </p:nvGraphicFramePr>
          <p:xfrm>
            <a:off x="6300192" y="5474940"/>
            <a:ext cx="216024" cy="258316"/>
          </p:xfrm>
          <a:graphic>
            <a:graphicData uri="http://schemas.openxmlformats.org/presentationml/2006/ole">
              <p:oleObj spid="_x0000_s23569" name="Equation" r:id="rId15" imgW="101520" imgH="114120" progId="Equation.DSMT4">
                <p:embed/>
              </p:oleObj>
            </a:graphicData>
          </a:graphic>
        </p:graphicFrame>
        <p:graphicFrame>
          <p:nvGraphicFramePr>
            <p:cNvPr id="23570" name="Object 18"/>
            <p:cNvGraphicFramePr>
              <a:graphicFrameLocks noChangeAspect="1"/>
            </p:cNvGraphicFramePr>
            <p:nvPr/>
          </p:nvGraphicFramePr>
          <p:xfrm>
            <a:off x="6288088" y="4756001"/>
            <a:ext cx="215900" cy="257175"/>
          </p:xfrm>
          <a:graphic>
            <a:graphicData uri="http://schemas.openxmlformats.org/presentationml/2006/ole">
              <p:oleObj spid="_x0000_s23570" name="Equation" r:id="rId16" imgW="101520" imgH="114120" progId="Equation.DSMT4">
                <p:embed/>
              </p:oleObj>
            </a:graphicData>
          </a:graphic>
        </p:graphicFrame>
        <p:graphicFrame>
          <p:nvGraphicFramePr>
            <p:cNvPr id="23571" name="Object 19"/>
            <p:cNvGraphicFramePr>
              <a:graphicFrameLocks noChangeAspect="1"/>
            </p:cNvGraphicFramePr>
            <p:nvPr/>
          </p:nvGraphicFramePr>
          <p:xfrm>
            <a:off x="6300192" y="5085184"/>
            <a:ext cx="215900" cy="257175"/>
          </p:xfrm>
          <a:graphic>
            <a:graphicData uri="http://schemas.openxmlformats.org/presentationml/2006/ole">
              <p:oleObj spid="_x0000_s23571" name="Equation" r:id="rId17" imgW="101520" imgH="114120" progId="Equation.DSMT4">
                <p:embed/>
              </p:oleObj>
            </a:graphicData>
          </a:graphic>
        </p:graphicFrame>
        <p:graphicFrame>
          <p:nvGraphicFramePr>
            <p:cNvPr id="23572" name="Object 20"/>
            <p:cNvGraphicFramePr>
              <a:graphicFrameLocks noChangeAspect="1"/>
            </p:cNvGraphicFramePr>
            <p:nvPr/>
          </p:nvGraphicFramePr>
          <p:xfrm>
            <a:off x="6234113" y="5992813"/>
            <a:ext cx="350837" cy="457200"/>
          </p:xfrm>
          <a:graphic>
            <a:graphicData uri="http://schemas.openxmlformats.org/presentationml/2006/ole">
              <p:oleObj spid="_x0000_s23572" name="Equation" r:id="rId18" imgW="164880" imgH="203040" progId="Equation.DSMT4">
                <p:embed/>
              </p:oleObj>
            </a:graphicData>
          </a:graphic>
        </p:graphicFrame>
        <p:graphicFrame>
          <p:nvGraphicFramePr>
            <p:cNvPr id="23573" name="Object 21"/>
            <p:cNvGraphicFramePr>
              <a:graphicFrameLocks noChangeAspect="1"/>
            </p:cNvGraphicFramePr>
            <p:nvPr/>
          </p:nvGraphicFramePr>
          <p:xfrm>
            <a:off x="5081589" y="4121721"/>
            <a:ext cx="539888" cy="315391"/>
          </p:xfrm>
          <a:graphic>
            <a:graphicData uri="http://schemas.openxmlformats.org/presentationml/2006/ole">
              <p:oleObj spid="_x0000_s23573" name="Equation" r:id="rId19" imgW="368280" imgH="203040" progId="Equation.DSMT4">
                <p:embed/>
              </p:oleObj>
            </a:graphicData>
          </a:graphic>
        </p:graphicFrame>
        <p:graphicFrame>
          <p:nvGraphicFramePr>
            <p:cNvPr id="23574" name="Object 22"/>
            <p:cNvGraphicFramePr>
              <a:graphicFrameLocks noChangeAspect="1"/>
            </p:cNvGraphicFramePr>
            <p:nvPr/>
          </p:nvGraphicFramePr>
          <p:xfrm>
            <a:off x="7820025" y="6092825"/>
            <a:ext cx="522288" cy="315913"/>
          </p:xfrm>
          <a:graphic>
            <a:graphicData uri="http://schemas.openxmlformats.org/presentationml/2006/ole">
              <p:oleObj spid="_x0000_s23574" name="Equation" r:id="rId20" imgW="355320" imgH="203040" progId="Equation.DSMT4">
                <p:embed/>
              </p:oleObj>
            </a:graphicData>
          </a:graphic>
        </p:graphicFrame>
        <p:graphicFrame>
          <p:nvGraphicFramePr>
            <p:cNvPr id="23575" name="Object 23"/>
            <p:cNvGraphicFramePr>
              <a:graphicFrameLocks noChangeAspect="1"/>
            </p:cNvGraphicFramePr>
            <p:nvPr/>
          </p:nvGraphicFramePr>
          <p:xfrm>
            <a:off x="5395913" y="6040438"/>
            <a:ext cx="185737" cy="276225"/>
          </p:xfrm>
          <a:graphic>
            <a:graphicData uri="http://schemas.openxmlformats.org/presentationml/2006/ole">
              <p:oleObj spid="_x0000_s23575" name="Equation" r:id="rId21" imgW="126720" imgH="177480" progId="Equation.DSMT4">
                <p:embed/>
              </p:oleObj>
            </a:graphicData>
          </a:graphic>
        </p:graphicFrame>
        <p:cxnSp>
          <p:nvCxnSpPr>
            <p:cNvPr id="93" name="直接连接符 92"/>
            <p:cNvCxnSpPr/>
            <p:nvPr/>
          </p:nvCxnSpPr>
          <p:spPr>
            <a:xfrm>
              <a:off x="5580112" y="5589240"/>
              <a:ext cx="79208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5580112" y="5157192"/>
              <a:ext cx="79208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5584304" y="4853920"/>
              <a:ext cx="79208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3576" name="Object 24"/>
            <p:cNvGraphicFramePr>
              <a:graphicFrameLocks noChangeAspect="1"/>
            </p:cNvGraphicFramePr>
            <p:nvPr/>
          </p:nvGraphicFramePr>
          <p:xfrm>
            <a:off x="5355908" y="5416550"/>
            <a:ext cx="241300" cy="355600"/>
          </p:xfrm>
          <a:graphic>
            <a:graphicData uri="http://schemas.openxmlformats.org/presentationml/2006/ole">
              <p:oleObj spid="_x0000_s23576" name="Equation" r:id="rId22" imgW="164880" imgH="228600" progId="Equation.DSMT4">
                <p:embed/>
              </p:oleObj>
            </a:graphicData>
          </a:graphic>
        </p:graphicFrame>
        <p:graphicFrame>
          <p:nvGraphicFramePr>
            <p:cNvPr id="23577" name="Object 25"/>
            <p:cNvGraphicFramePr>
              <a:graphicFrameLocks noChangeAspect="1"/>
            </p:cNvGraphicFramePr>
            <p:nvPr/>
          </p:nvGraphicFramePr>
          <p:xfrm>
            <a:off x="5330825" y="4652963"/>
            <a:ext cx="258763" cy="355600"/>
          </p:xfrm>
          <a:graphic>
            <a:graphicData uri="http://schemas.openxmlformats.org/presentationml/2006/ole">
              <p:oleObj spid="_x0000_s23577" name="Equation" r:id="rId23" imgW="177480" imgH="228600" progId="Equation.DSMT4">
                <p:embed/>
              </p:oleObj>
            </a:graphicData>
          </a:graphic>
        </p:graphicFrame>
        <p:graphicFrame>
          <p:nvGraphicFramePr>
            <p:cNvPr id="23578" name="Object 26"/>
            <p:cNvGraphicFramePr>
              <a:graphicFrameLocks noChangeAspect="1"/>
            </p:cNvGraphicFramePr>
            <p:nvPr/>
          </p:nvGraphicFramePr>
          <p:xfrm>
            <a:off x="5330825" y="5013325"/>
            <a:ext cx="258763" cy="355600"/>
          </p:xfrm>
          <a:graphic>
            <a:graphicData uri="http://schemas.openxmlformats.org/presentationml/2006/ole">
              <p:oleObj spid="_x0000_s23578" name="Equation" r:id="rId24" imgW="177480" imgH="228600" progId="Equation.DSMT4">
                <p:embed/>
              </p:oleObj>
            </a:graphicData>
          </a:graphic>
        </p:graphicFrame>
        <p:graphicFrame>
          <p:nvGraphicFramePr>
            <p:cNvPr id="23579" name="Object 27"/>
            <p:cNvGraphicFramePr>
              <a:graphicFrameLocks noChangeAspect="1"/>
            </p:cNvGraphicFramePr>
            <p:nvPr/>
          </p:nvGraphicFramePr>
          <p:xfrm>
            <a:off x="7200974" y="5580063"/>
            <a:ext cx="1187450" cy="374650"/>
          </p:xfrm>
          <a:graphic>
            <a:graphicData uri="http://schemas.openxmlformats.org/presentationml/2006/ole">
              <p:oleObj spid="_x0000_s23579" name="Equation" r:id="rId25" imgW="812520" imgH="241200" progId="Equation.DSMT4">
                <p:embed/>
              </p:oleObj>
            </a:graphicData>
          </a:graphic>
        </p:graphicFrame>
        <p:graphicFrame>
          <p:nvGraphicFramePr>
            <p:cNvPr id="23580" name="Object 28"/>
            <p:cNvGraphicFramePr>
              <a:graphicFrameLocks noChangeAspect="1"/>
            </p:cNvGraphicFramePr>
            <p:nvPr/>
          </p:nvGraphicFramePr>
          <p:xfrm>
            <a:off x="7156450" y="5214938"/>
            <a:ext cx="1204913" cy="374650"/>
          </p:xfrm>
          <a:graphic>
            <a:graphicData uri="http://schemas.openxmlformats.org/presentationml/2006/ole">
              <p:oleObj spid="_x0000_s23580" name="Equation" r:id="rId26" imgW="825480" imgH="241200" progId="Equation.DSMT4">
                <p:embed/>
              </p:oleObj>
            </a:graphicData>
          </a:graphic>
        </p:graphicFrame>
        <p:graphicFrame>
          <p:nvGraphicFramePr>
            <p:cNvPr id="23581" name="Object 29"/>
            <p:cNvGraphicFramePr>
              <a:graphicFrameLocks noChangeAspect="1"/>
            </p:cNvGraphicFramePr>
            <p:nvPr/>
          </p:nvGraphicFramePr>
          <p:xfrm>
            <a:off x="7164288" y="4869160"/>
            <a:ext cx="1187450" cy="374650"/>
          </p:xfrm>
          <a:graphic>
            <a:graphicData uri="http://schemas.openxmlformats.org/presentationml/2006/ole">
              <p:oleObj spid="_x0000_s23581" name="Equation" r:id="rId27" imgW="812520" imgH="241200" progId="Equation.DSMT4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72400" cy="562074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b="1" dirty="0" smtClean="0"/>
              <a:t>五、菲利普斯</a:t>
            </a:r>
            <a:r>
              <a:rPr lang="zh-CN" altLang="en-US" sz="3200" b="1" dirty="0" smtClean="0"/>
              <a:t>曲线</a:t>
            </a:r>
            <a:endParaRPr lang="zh-CN" altLang="en-US" sz="3200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E6C-CD18-43E2-B038-DD19ED76F5A4}" type="datetime1">
              <a:rPr lang="zh-CN" altLang="en-US" smtClean="0"/>
              <a:pPr/>
              <a:t>2013-8-3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宏观经济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F77A-9A5C-4E4A-BF5A-86022F651F72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491168" y="836712"/>
            <a:ext cx="4032448" cy="560557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、长期</a:t>
            </a:r>
            <a:r>
              <a:rPr lang="zh-CN" altLang="en-US" sz="2400" dirty="0" smtClean="0"/>
              <a:t>菲利普斯曲线</a:t>
            </a:r>
            <a:endParaRPr lang="en-US" altLang="zh-CN" sz="2400" dirty="0" smtClean="0"/>
          </a:p>
          <a:p>
            <a:pPr lvl="1">
              <a:buNone/>
            </a:pPr>
            <a:r>
              <a:rPr lang="zh-CN" altLang="en-US" dirty="0" smtClean="0"/>
              <a:t>长期中预期的通胀和实际的通胀会一致，因而失业与通胀没有替换关系。</a:t>
            </a:r>
            <a:endParaRPr lang="en-US" altLang="zh-CN" dirty="0" smtClean="0"/>
          </a:p>
        </p:txBody>
      </p:sp>
      <p:sp>
        <p:nvSpPr>
          <p:cNvPr id="70" name="内容占位符 5"/>
          <p:cNvSpPr txBox="1">
            <a:spLocks/>
          </p:cNvSpPr>
          <p:nvPr/>
        </p:nvSpPr>
        <p:spPr>
          <a:xfrm>
            <a:off x="4644008" y="836712"/>
            <a:ext cx="4032448" cy="56166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lang="zh-CN" altLang="en-US" sz="2400" dirty="0" smtClean="0"/>
              <a:t>附加预期的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菲利普斯曲线（现代菲利普斯曲线）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fontAlgn="auto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zh-CN" altLang="en-US" dirty="0" smtClean="0">
                <a:solidFill>
                  <a:srgbClr val="00B0F0"/>
                </a:solidFill>
                <a:latin typeface="+mj-ea"/>
                <a:ea typeface="+mj-ea"/>
              </a:rPr>
              <a:t>短期菲利普斯曲线：</a:t>
            </a:r>
            <a:endParaRPr lang="en-US" altLang="zh-CN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</a:pPr>
            <a:r>
              <a:rPr lang="zh-CN" altLang="en-US" dirty="0" smtClean="0"/>
              <a:t>预期通货膨胀率保持不变时的菲利普斯曲线。</a:t>
            </a:r>
            <a:endParaRPr lang="en-US" altLang="zh-CN" dirty="0" smtClean="0"/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CN" altLang="en-US" dirty="0" smtClean="0">
                <a:solidFill>
                  <a:srgbClr val="00B0F0"/>
                </a:solidFill>
                <a:latin typeface="+mj-ea"/>
                <a:ea typeface="+mj-ea"/>
              </a:rPr>
              <a:t>自然失业率：</a:t>
            </a:r>
            <a:endParaRPr lang="en-US" altLang="zh-CN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</a:pPr>
            <a:r>
              <a:rPr lang="zh-CN" altLang="en-US" dirty="0" smtClean="0"/>
              <a:t>非加速通货膨胀的失业率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1" name="对象 70"/>
          <p:cNvGraphicFramePr>
            <a:graphicFrameLocks noChangeAspect="1"/>
          </p:cNvGraphicFramePr>
          <p:nvPr/>
        </p:nvGraphicFramePr>
        <p:xfrm>
          <a:off x="5580112" y="3270582"/>
          <a:ext cx="2016224" cy="806490"/>
        </p:xfrm>
        <a:graphic>
          <a:graphicData uri="http://schemas.openxmlformats.org/presentationml/2006/ole">
            <p:oleObj spid="_x0000_s24589" name="Equation" r:id="rId3" imgW="1206360" imgH="482400" progId="Equation.DSMT4">
              <p:embed/>
            </p:oleObj>
          </a:graphicData>
        </a:graphic>
      </p:graphicFrame>
      <p:grpSp>
        <p:nvGrpSpPr>
          <p:cNvPr id="8" name="组合 101"/>
          <p:cNvGrpSpPr/>
          <p:nvPr/>
        </p:nvGrpSpPr>
        <p:grpSpPr>
          <a:xfrm>
            <a:off x="5081589" y="3144291"/>
            <a:ext cx="3846387" cy="3309045"/>
            <a:chOff x="5081589" y="3140968"/>
            <a:chExt cx="3846387" cy="3309045"/>
          </a:xfrm>
        </p:grpSpPr>
        <p:cxnSp>
          <p:nvCxnSpPr>
            <p:cNvPr id="73" name="直接箭头连接符 72"/>
            <p:cNvCxnSpPr/>
            <p:nvPr/>
          </p:nvCxnSpPr>
          <p:spPr>
            <a:xfrm>
              <a:off x="5580112" y="6093296"/>
              <a:ext cx="28083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V="1">
              <a:off x="5580112" y="4149080"/>
              <a:ext cx="0" cy="1944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弧形 75"/>
            <p:cNvSpPr/>
            <p:nvPr/>
          </p:nvSpPr>
          <p:spPr>
            <a:xfrm flipH="1">
              <a:off x="5688632" y="3861048"/>
              <a:ext cx="3203848" cy="1872208"/>
            </a:xfrm>
            <a:prstGeom prst="arc">
              <a:avLst>
                <a:gd name="adj1" fmla="val 294252"/>
                <a:gd name="adj2" fmla="val 563143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弧形 76"/>
            <p:cNvSpPr/>
            <p:nvPr/>
          </p:nvSpPr>
          <p:spPr>
            <a:xfrm flipH="1">
              <a:off x="5724128" y="3501008"/>
              <a:ext cx="3203848" cy="1872208"/>
            </a:xfrm>
            <a:prstGeom prst="arc">
              <a:avLst>
                <a:gd name="adj1" fmla="val 352425"/>
                <a:gd name="adj2" fmla="val 563143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弧形 77"/>
            <p:cNvSpPr/>
            <p:nvPr/>
          </p:nvSpPr>
          <p:spPr>
            <a:xfrm flipH="1">
              <a:off x="5724128" y="3140968"/>
              <a:ext cx="3203848" cy="1872208"/>
            </a:xfrm>
            <a:prstGeom prst="arc">
              <a:avLst>
                <a:gd name="adj1" fmla="val 809581"/>
                <a:gd name="adj2" fmla="val 563143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6387440" y="4221088"/>
              <a:ext cx="0" cy="187220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85" name="对象 84"/>
            <p:cNvGraphicFramePr>
              <a:graphicFrameLocks noChangeAspect="1"/>
            </p:cNvGraphicFramePr>
            <p:nvPr/>
          </p:nvGraphicFramePr>
          <p:xfrm>
            <a:off x="6300192" y="5474940"/>
            <a:ext cx="216024" cy="258316"/>
          </p:xfrm>
          <a:graphic>
            <a:graphicData uri="http://schemas.openxmlformats.org/presentationml/2006/ole">
              <p:oleObj spid="_x0000_s24590" name="Equation" r:id="rId4" imgW="101520" imgH="114120" progId="Equation.DSMT4">
                <p:embed/>
              </p:oleObj>
            </a:graphicData>
          </a:graphic>
        </p:graphicFrame>
        <p:graphicFrame>
          <p:nvGraphicFramePr>
            <p:cNvPr id="23570" name="Object 18"/>
            <p:cNvGraphicFramePr>
              <a:graphicFrameLocks noChangeAspect="1"/>
            </p:cNvGraphicFramePr>
            <p:nvPr/>
          </p:nvGraphicFramePr>
          <p:xfrm>
            <a:off x="6288088" y="4756001"/>
            <a:ext cx="215900" cy="257175"/>
          </p:xfrm>
          <a:graphic>
            <a:graphicData uri="http://schemas.openxmlformats.org/presentationml/2006/ole">
              <p:oleObj spid="_x0000_s24591" name="Equation" r:id="rId5" imgW="101520" imgH="114120" progId="Equation.DSMT4">
                <p:embed/>
              </p:oleObj>
            </a:graphicData>
          </a:graphic>
        </p:graphicFrame>
        <p:graphicFrame>
          <p:nvGraphicFramePr>
            <p:cNvPr id="23571" name="Object 19"/>
            <p:cNvGraphicFramePr>
              <a:graphicFrameLocks noChangeAspect="1"/>
            </p:cNvGraphicFramePr>
            <p:nvPr/>
          </p:nvGraphicFramePr>
          <p:xfrm>
            <a:off x="6300192" y="5085184"/>
            <a:ext cx="215900" cy="257175"/>
          </p:xfrm>
          <a:graphic>
            <a:graphicData uri="http://schemas.openxmlformats.org/presentationml/2006/ole">
              <p:oleObj spid="_x0000_s24592" name="Equation" r:id="rId6" imgW="101520" imgH="114120" progId="Equation.DSMT4">
                <p:embed/>
              </p:oleObj>
            </a:graphicData>
          </a:graphic>
        </p:graphicFrame>
        <p:graphicFrame>
          <p:nvGraphicFramePr>
            <p:cNvPr id="23572" name="Object 20"/>
            <p:cNvGraphicFramePr>
              <a:graphicFrameLocks noChangeAspect="1"/>
            </p:cNvGraphicFramePr>
            <p:nvPr/>
          </p:nvGraphicFramePr>
          <p:xfrm>
            <a:off x="6234113" y="5992813"/>
            <a:ext cx="350837" cy="457200"/>
          </p:xfrm>
          <a:graphic>
            <a:graphicData uri="http://schemas.openxmlformats.org/presentationml/2006/ole">
              <p:oleObj spid="_x0000_s24593" name="Equation" r:id="rId7" imgW="164880" imgH="203040" progId="Equation.DSMT4">
                <p:embed/>
              </p:oleObj>
            </a:graphicData>
          </a:graphic>
        </p:graphicFrame>
        <p:graphicFrame>
          <p:nvGraphicFramePr>
            <p:cNvPr id="23573" name="Object 21"/>
            <p:cNvGraphicFramePr>
              <a:graphicFrameLocks noChangeAspect="1"/>
            </p:cNvGraphicFramePr>
            <p:nvPr/>
          </p:nvGraphicFramePr>
          <p:xfrm>
            <a:off x="5081589" y="4121721"/>
            <a:ext cx="539888" cy="315391"/>
          </p:xfrm>
          <a:graphic>
            <a:graphicData uri="http://schemas.openxmlformats.org/presentationml/2006/ole">
              <p:oleObj spid="_x0000_s24594" name="Equation" r:id="rId8" imgW="368280" imgH="203040" progId="Equation.DSMT4">
                <p:embed/>
              </p:oleObj>
            </a:graphicData>
          </a:graphic>
        </p:graphicFrame>
        <p:graphicFrame>
          <p:nvGraphicFramePr>
            <p:cNvPr id="23574" name="Object 22"/>
            <p:cNvGraphicFramePr>
              <a:graphicFrameLocks noChangeAspect="1"/>
            </p:cNvGraphicFramePr>
            <p:nvPr/>
          </p:nvGraphicFramePr>
          <p:xfrm>
            <a:off x="7820025" y="6092825"/>
            <a:ext cx="522288" cy="315913"/>
          </p:xfrm>
          <a:graphic>
            <a:graphicData uri="http://schemas.openxmlformats.org/presentationml/2006/ole">
              <p:oleObj spid="_x0000_s24595" name="Equation" r:id="rId9" imgW="355320" imgH="203040" progId="Equation.DSMT4">
                <p:embed/>
              </p:oleObj>
            </a:graphicData>
          </a:graphic>
        </p:graphicFrame>
        <p:graphicFrame>
          <p:nvGraphicFramePr>
            <p:cNvPr id="23575" name="Object 23"/>
            <p:cNvGraphicFramePr>
              <a:graphicFrameLocks noChangeAspect="1"/>
            </p:cNvGraphicFramePr>
            <p:nvPr/>
          </p:nvGraphicFramePr>
          <p:xfrm>
            <a:off x="5395913" y="6040438"/>
            <a:ext cx="185737" cy="276225"/>
          </p:xfrm>
          <a:graphic>
            <a:graphicData uri="http://schemas.openxmlformats.org/presentationml/2006/ole">
              <p:oleObj spid="_x0000_s24596" name="Equation" r:id="rId10" imgW="126720" imgH="177480" progId="Equation.DSMT4">
                <p:embed/>
              </p:oleObj>
            </a:graphicData>
          </a:graphic>
        </p:graphicFrame>
        <p:cxnSp>
          <p:nvCxnSpPr>
            <p:cNvPr id="93" name="直接连接符 92"/>
            <p:cNvCxnSpPr/>
            <p:nvPr/>
          </p:nvCxnSpPr>
          <p:spPr>
            <a:xfrm>
              <a:off x="5580112" y="5589240"/>
              <a:ext cx="79208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5580112" y="5157192"/>
              <a:ext cx="79208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5584304" y="4853920"/>
              <a:ext cx="79208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3576" name="Object 24"/>
            <p:cNvGraphicFramePr>
              <a:graphicFrameLocks noChangeAspect="1"/>
            </p:cNvGraphicFramePr>
            <p:nvPr/>
          </p:nvGraphicFramePr>
          <p:xfrm>
            <a:off x="5355908" y="5416550"/>
            <a:ext cx="241300" cy="355600"/>
          </p:xfrm>
          <a:graphic>
            <a:graphicData uri="http://schemas.openxmlformats.org/presentationml/2006/ole">
              <p:oleObj spid="_x0000_s24597" name="Equation" r:id="rId11" imgW="164880" imgH="228600" progId="Equation.DSMT4">
                <p:embed/>
              </p:oleObj>
            </a:graphicData>
          </a:graphic>
        </p:graphicFrame>
        <p:graphicFrame>
          <p:nvGraphicFramePr>
            <p:cNvPr id="23577" name="Object 25"/>
            <p:cNvGraphicFramePr>
              <a:graphicFrameLocks noChangeAspect="1"/>
            </p:cNvGraphicFramePr>
            <p:nvPr/>
          </p:nvGraphicFramePr>
          <p:xfrm>
            <a:off x="5330825" y="4652963"/>
            <a:ext cx="258763" cy="355600"/>
          </p:xfrm>
          <a:graphic>
            <a:graphicData uri="http://schemas.openxmlformats.org/presentationml/2006/ole">
              <p:oleObj spid="_x0000_s24598" name="Equation" r:id="rId12" imgW="177480" imgH="228600" progId="Equation.DSMT4">
                <p:embed/>
              </p:oleObj>
            </a:graphicData>
          </a:graphic>
        </p:graphicFrame>
        <p:graphicFrame>
          <p:nvGraphicFramePr>
            <p:cNvPr id="23578" name="Object 26"/>
            <p:cNvGraphicFramePr>
              <a:graphicFrameLocks noChangeAspect="1"/>
            </p:cNvGraphicFramePr>
            <p:nvPr/>
          </p:nvGraphicFramePr>
          <p:xfrm>
            <a:off x="5330825" y="5013325"/>
            <a:ext cx="258763" cy="355600"/>
          </p:xfrm>
          <a:graphic>
            <a:graphicData uri="http://schemas.openxmlformats.org/presentationml/2006/ole">
              <p:oleObj spid="_x0000_s24599" name="Equation" r:id="rId13" imgW="177480" imgH="228600" progId="Equation.DSMT4">
                <p:embed/>
              </p:oleObj>
            </a:graphicData>
          </a:graphic>
        </p:graphicFrame>
        <p:graphicFrame>
          <p:nvGraphicFramePr>
            <p:cNvPr id="23579" name="Object 27"/>
            <p:cNvGraphicFramePr>
              <a:graphicFrameLocks noChangeAspect="1"/>
            </p:cNvGraphicFramePr>
            <p:nvPr/>
          </p:nvGraphicFramePr>
          <p:xfrm>
            <a:off x="7200974" y="5580063"/>
            <a:ext cx="1187450" cy="374650"/>
          </p:xfrm>
          <a:graphic>
            <a:graphicData uri="http://schemas.openxmlformats.org/presentationml/2006/ole">
              <p:oleObj spid="_x0000_s24600" name="Equation" r:id="rId14" imgW="812520" imgH="241200" progId="Equation.DSMT4">
                <p:embed/>
              </p:oleObj>
            </a:graphicData>
          </a:graphic>
        </p:graphicFrame>
        <p:graphicFrame>
          <p:nvGraphicFramePr>
            <p:cNvPr id="23580" name="Object 28"/>
            <p:cNvGraphicFramePr>
              <a:graphicFrameLocks noChangeAspect="1"/>
            </p:cNvGraphicFramePr>
            <p:nvPr/>
          </p:nvGraphicFramePr>
          <p:xfrm>
            <a:off x="7156450" y="5214938"/>
            <a:ext cx="1204913" cy="374650"/>
          </p:xfrm>
          <a:graphic>
            <a:graphicData uri="http://schemas.openxmlformats.org/presentationml/2006/ole">
              <p:oleObj spid="_x0000_s24601" name="Equation" r:id="rId15" imgW="825480" imgH="241200" progId="Equation.DSMT4">
                <p:embed/>
              </p:oleObj>
            </a:graphicData>
          </a:graphic>
        </p:graphicFrame>
        <p:graphicFrame>
          <p:nvGraphicFramePr>
            <p:cNvPr id="23581" name="Object 29"/>
            <p:cNvGraphicFramePr>
              <a:graphicFrameLocks noChangeAspect="1"/>
            </p:cNvGraphicFramePr>
            <p:nvPr/>
          </p:nvGraphicFramePr>
          <p:xfrm>
            <a:off x="7164288" y="4869160"/>
            <a:ext cx="1187450" cy="374650"/>
          </p:xfrm>
          <a:graphic>
            <a:graphicData uri="http://schemas.openxmlformats.org/presentationml/2006/ole">
              <p:oleObj spid="_x0000_s24602" name="Equation" r:id="rId16" imgW="812520" imgH="241200" progId="Equation.DSMT4">
                <p:embed/>
              </p:oleObj>
            </a:graphicData>
          </a:graphic>
        </p:graphicFrame>
      </p:grpSp>
      <p:grpSp>
        <p:nvGrpSpPr>
          <p:cNvPr id="84" name="组合 83"/>
          <p:cNvGrpSpPr/>
          <p:nvPr/>
        </p:nvGrpSpPr>
        <p:grpSpPr>
          <a:xfrm>
            <a:off x="679376" y="980728"/>
            <a:ext cx="4828728" cy="4645917"/>
            <a:chOff x="679376" y="980728"/>
            <a:chExt cx="4828728" cy="4645917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1194793" y="5301208"/>
              <a:ext cx="30963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1194793" y="2636912"/>
              <a:ext cx="0" cy="2664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弧形 11"/>
            <p:cNvSpPr/>
            <p:nvPr/>
          </p:nvSpPr>
          <p:spPr>
            <a:xfrm flipH="1">
              <a:off x="1172384" y="1572032"/>
              <a:ext cx="4248472" cy="3312368"/>
            </a:xfrm>
            <a:prstGeom prst="arc">
              <a:avLst>
                <a:gd name="adj1" fmla="val 941463"/>
                <a:gd name="adj2" fmla="val 586686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267744" y="2996952"/>
              <a:ext cx="7169" cy="2304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557" name="内容占位符 53"/>
            <p:cNvGraphicFramePr>
              <a:graphicFrameLocks noChangeAspect="1"/>
            </p:cNvGraphicFramePr>
            <p:nvPr>
              <p:ph sz="quarter" idx="2"/>
            </p:nvPr>
          </p:nvGraphicFramePr>
          <p:xfrm>
            <a:off x="3851920" y="5338613"/>
            <a:ext cx="355600" cy="203200"/>
          </p:xfrm>
          <a:graphic>
            <a:graphicData uri="http://schemas.openxmlformats.org/presentationml/2006/ole">
              <p:oleObj spid="_x0000_s24578" name="Equation" r:id="rId17" imgW="355320" imgH="203040" progId="Equation.DSMT4">
                <p:embed/>
              </p:oleObj>
            </a:graphicData>
          </a:graphic>
        </p:graphicFrame>
        <p:cxnSp>
          <p:nvCxnSpPr>
            <p:cNvPr id="20" name="直接连接符 19"/>
            <p:cNvCxnSpPr/>
            <p:nvPr/>
          </p:nvCxnSpPr>
          <p:spPr>
            <a:xfrm flipH="1" flipV="1">
              <a:off x="1194794" y="4072880"/>
              <a:ext cx="1000942" cy="194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475656" y="4149080"/>
              <a:ext cx="7169" cy="11437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558" name="内容占位符 53"/>
            <p:cNvGraphicFramePr>
              <a:graphicFrameLocks noChangeAspect="1"/>
            </p:cNvGraphicFramePr>
            <p:nvPr/>
          </p:nvGraphicFramePr>
          <p:xfrm>
            <a:off x="679376" y="2637160"/>
            <a:ext cx="520700" cy="288925"/>
          </p:xfrm>
          <a:graphic>
            <a:graphicData uri="http://schemas.openxmlformats.org/presentationml/2006/ole">
              <p:oleObj spid="_x0000_s24579" name="Equation" r:id="rId18" imgW="368280" imgH="203040" progId="Equation.DSMT4">
                <p:embed/>
              </p:oleObj>
            </a:graphicData>
          </a:graphic>
        </p:graphicFrame>
        <p:graphicFrame>
          <p:nvGraphicFramePr>
            <p:cNvPr id="23559" name="内容占位符 53"/>
            <p:cNvGraphicFramePr>
              <a:graphicFrameLocks noChangeAspect="1"/>
            </p:cNvGraphicFramePr>
            <p:nvPr/>
          </p:nvGraphicFramePr>
          <p:xfrm>
            <a:off x="1410817" y="5301208"/>
            <a:ext cx="215900" cy="325437"/>
          </p:xfrm>
          <a:graphic>
            <a:graphicData uri="http://schemas.openxmlformats.org/presentationml/2006/ole">
              <p:oleObj spid="_x0000_s24580" name="Equation" r:id="rId19" imgW="152280" imgH="228600" progId="Equation.DSMT4">
                <p:embed/>
              </p:oleObj>
            </a:graphicData>
          </a:graphic>
        </p:graphicFrame>
        <p:graphicFrame>
          <p:nvGraphicFramePr>
            <p:cNvPr id="23561" name="内容占位符 53"/>
            <p:cNvGraphicFramePr>
              <a:graphicFrameLocks noChangeAspect="1"/>
            </p:cNvGraphicFramePr>
            <p:nvPr/>
          </p:nvGraphicFramePr>
          <p:xfrm>
            <a:off x="2123728" y="5300663"/>
            <a:ext cx="234950" cy="288925"/>
          </p:xfrm>
          <a:graphic>
            <a:graphicData uri="http://schemas.openxmlformats.org/presentationml/2006/ole">
              <p:oleObj spid="_x0000_s24582" name="Equation" r:id="rId20" imgW="164880" imgH="203040" progId="Equation.DSMT4">
                <p:embed/>
              </p:oleObj>
            </a:graphicData>
          </a:graphic>
        </p:graphicFrame>
        <p:graphicFrame>
          <p:nvGraphicFramePr>
            <p:cNvPr id="23562" name="内容占位符 53"/>
            <p:cNvGraphicFramePr>
              <a:graphicFrameLocks noChangeAspect="1"/>
            </p:cNvGraphicFramePr>
            <p:nvPr/>
          </p:nvGraphicFramePr>
          <p:xfrm>
            <a:off x="899592" y="4581128"/>
            <a:ext cx="233363" cy="325438"/>
          </p:xfrm>
          <a:graphic>
            <a:graphicData uri="http://schemas.openxmlformats.org/presentationml/2006/ole">
              <p:oleObj spid="_x0000_s24583" name="Equation" r:id="rId21" imgW="164880" imgH="228600" progId="Equation.DSMT4">
                <p:embed/>
              </p:oleObj>
            </a:graphicData>
          </a:graphic>
        </p:graphicFrame>
        <p:graphicFrame>
          <p:nvGraphicFramePr>
            <p:cNvPr id="23565" name="内容占位符 53"/>
            <p:cNvGraphicFramePr>
              <a:graphicFrameLocks noChangeAspect="1"/>
            </p:cNvGraphicFramePr>
            <p:nvPr/>
          </p:nvGraphicFramePr>
          <p:xfrm>
            <a:off x="2267744" y="4437112"/>
            <a:ext cx="214313" cy="234950"/>
          </p:xfrm>
          <a:graphic>
            <a:graphicData uri="http://schemas.openxmlformats.org/presentationml/2006/ole">
              <p:oleObj spid="_x0000_s24586" name="Equation" r:id="rId22" imgW="152280" imgH="164880" progId="Equation.DSMT4">
                <p:embed/>
              </p:oleObj>
            </a:graphicData>
          </a:graphic>
        </p:graphicFrame>
        <p:graphicFrame>
          <p:nvGraphicFramePr>
            <p:cNvPr id="23566" name="内容占位符 53"/>
            <p:cNvGraphicFramePr>
              <a:graphicFrameLocks noChangeAspect="1"/>
            </p:cNvGraphicFramePr>
            <p:nvPr/>
          </p:nvGraphicFramePr>
          <p:xfrm>
            <a:off x="1979712" y="2564904"/>
            <a:ext cx="603349" cy="288032"/>
          </p:xfrm>
          <a:graphic>
            <a:graphicData uri="http://schemas.openxmlformats.org/presentationml/2006/ole">
              <p:oleObj spid="_x0000_s24587" name="Equation" r:id="rId23" imgW="342720" imgH="177480" progId="Equation.DSMT4">
                <p:embed/>
              </p:oleObj>
            </a:graphicData>
          </a:graphic>
        </p:graphicFrame>
        <p:graphicFrame>
          <p:nvGraphicFramePr>
            <p:cNvPr id="23567" name="内容占位符 53"/>
            <p:cNvGraphicFramePr>
              <a:graphicFrameLocks noChangeAspect="1"/>
            </p:cNvGraphicFramePr>
            <p:nvPr/>
          </p:nvGraphicFramePr>
          <p:xfrm>
            <a:off x="996876" y="5291460"/>
            <a:ext cx="179388" cy="254000"/>
          </p:xfrm>
          <a:graphic>
            <a:graphicData uri="http://schemas.openxmlformats.org/presentationml/2006/ole">
              <p:oleObj spid="_x0000_s24588" name="Equation" r:id="rId24" imgW="126720" imgH="177480" progId="Equation.DSMT4">
                <p:embed/>
              </p:oleObj>
            </a:graphicData>
          </a:graphic>
        </p:graphicFrame>
        <p:sp>
          <p:nvSpPr>
            <p:cNvPr id="63" name="弧形 62"/>
            <p:cNvSpPr/>
            <p:nvPr/>
          </p:nvSpPr>
          <p:spPr>
            <a:xfrm flipH="1">
              <a:off x="1115616" y="980728"/>
              <a:ext cx="4392488" cy="3312368"/>
            </a:xfrm>
            <a:prstGeom prst="arc">
              <a:avLst>
                <a:gd name="adj1" fmla="val 1063162"/>
                <a:gd name="adj2" fmla="val 586686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4603" name="Object 27"/>
            <p:cNvGraphicFramePr>
              <a:graphicFrameLocks noChangeAspect="1"/>
            </p:cNvGraphicFramePr>
            <p:nvPr/>
          </p:nvGraphicFramePr>
          <p:xfrm>
            <a:off x="2267744" y="3861048"/>
            <a:ext cx="214313" cy="234950"/>
          </p:xfrm>
          <a:graphic>
            <a:graphicData uri="http://schemas.openxmlformats.org/presentationml/2006/ole">
              <p:oleObj spid="_x0000_s24603" name="Equation" r:id="rId25" imgW="152280" imgH="164880" progId="Equation.DSMT4">
                <p:embed/>
              </p:oleObj>
            </a:graphicData>
          </a:graphic>
        </p:graphicFrame>
        <p:graphicFrame>
          <p:nvGraphicFramePr>
            <p:cNvPr id="24604" name="Object 28"/>
            <p:cNvGraphicFramePr>
              <a:graphicFrameLocks noChangeAspect="1"/>
            </p:cNvGraphicFramePr>
            <p:nvPr/>
          </p:nvGraphicFramePr>
          <p:xfrm>
            <a:off x="2502559" y="4817195"/>
            <a:ext cx="1853417" cy="484013"/>
          </p:xfrm>
          <a:graphic>
            <a:graphicData uri="http://schemas.openxmlformats.org/presentationml/2006/ole">
              <p:oleObj spid="_x0000_s24604" name="Equation" r:id="rId26" imgW="850680" imgH="241200" progId="Equation.DSMT4">
                <p:embed/>
              </p:oleObj>
            </a:graphicData>
          </a:graphic>
        </p:graphicFrame>
        <p:graphicFrame>
          <p:nvGraphicFramePr>
            <p:cNvPr id="24605" name="Object 29"/>
            <p:cNvGraphicFramePr>
              <a:graphicFrameLocks noChangeAspect="1"/>
            </p:cNvGraphicFramePr>
            <p:nvPr/>
          </p:nvGraphicFramePr>
          <p:xfrm>
            <a:off x="2528888" y="3860800"/>
            <a:ext cx="1705087" cy="432296"/>
          </p:xfrm>
          <a:graphic>
            <a:graphicData uri="http://schemas.openxmlformats.org/presentationml/2006/ole">
              <p:oleObj spid="_x0000_s24605" name="Equation" r:id="rId27" imgW="876240" imgH="241200" progId="Equation.DSMT4">
                <p:embed/>
              </p:oleObj>
            </a:graphicData>
          </a:graphic>
        </p:graphicFrame>
        <p:graphicFrame>
          <p:nvGraphicFramePr>
            <p:cNvPr id="24606" name="Object 30"/>
            <p:cNvGraphicFramePr>
              <a:graphicFrameLocks noChangeAspect="1"/>
            </p:cNvGraphicFramePr>
            <p:nvPr/>
          </p:nvGraphicFramePr>
          <p:xfrm>
            <a:off x="2228215" y="4613910"/>
            <a:ext cx="144463" cy="163513"/>
          </p:xfrm>
          <a:graphic>
            <a:graphicData uri="http://schemas.openxmlformats.org/presentationml/2006/ole">
              <p:oleObj spid="_x0000_s24606" name="Equation" r:id="rId28" imgW="101520" imgH="114120" progId="Equation.DSMT4">
                <p:embed/>
              </p:oleObj>
            </a:graphicData>
          </a:graphic>
        </p:graphicFrame>
        <p:graphicFrame>
          <p:nvGraphicFramePr>
            <p:cNvPr id="24607" name="Object 31"/>
            <p:cNvGraphicFramePr>
              <a:graphicFrameLocks noChangeAspect="1"/>
            </p:cNvGraphicFramePr>
            <p:nvPr/>
          </p:nvGraphicFramePr>
          <p:xfrm>
            <a:off x="2222024" y="4020304"/>
            <a:ext cx="144463" cy="163513"/>
          </p:xfrm>
          <a:graphic>
            <a:graphicData uri="http://schemas.openxmlformats.org/presentationml/2006/ole">
              <p:oleObj spid="_x0000_s24607" name="Equation" r:id="rId29" imgW="101520" imgH="114120" progId="Equation.DSMT4">
                <p:embed/>
              </p:oleObj>
            </a:graphicData>
          </a:graphic>
        </p:graphicFrame>
        <p:cxnSp>
          <p:nvCxnSpPr>
            <p:cNvPr id="72" name="直接连接符 71"/>
            <p:cNvCxnSpPr/>
            <p:nvPr/>
          </p:nvCxnSpPr>
          <p:spPr>
            <a:xfrm flipH="1">
              <a:off x="1187624" y="4694664"/>
              <a:ext cx="100811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608" name="Object 32"/>
            <p:cNvGraphicFramePr>
              <a:graphicFrameLocks noChangeAspect="1"/>
            </p:cNvGraphicFramePr>
            <p:nvPr/>
          </p:nvGraphicFramePr>
          <p:xfrm>
            <a:off x="1429936" y="4022090"/>
            <a:ext cx="144463" cy="163513"/>
          </p:xfrm>
          <a:graphic>
            <a:graphicData uri="http://schemas.openxmlformats.org/presentationml/2006/ole">
              <p:oleObj spid="_x0000_s24608" name="Equation" r:id="rId30" imgW="101520" imgH="114120" progId="Equation.DSMT4">
                <p:embed/>
              </p:oleObj>
            </a:graphicData>
          </a:graphic>
        </p:graphicFrame>
        <p:graphicFrame>
          <p:nvGraphicFramePr>
            <p:cNvPr id="24609" name="Object 33"/>
            <p:cNvGraphicFramePr>
              <a:graphicFrameLocks noChangeAspect="1"/>
            </p:cNvGraphicFramePr>
            <p:nvPr/>
          </p:nvGraphicFramePr>
          <p:xfrm>
            <a:off x="908050" y="3922713"/>
            <a:ext cx="252413" cy="325437"/>
          </p:xfrm>
          <a:graphic>
            <a:graphicData uri="http://schemas.openxmlformats.org/presentationml/2006/ole">
              <p:oleObj spid="_x0000_s24609" name="Equation" r:id="rId31" imgW="177480" imgH="228600" progId="Equation.DSMT4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18654"/>
            <a:ext cx="8208912" cy="1138138"/>
          </a:xfrm>
        </p:spPr>
        <p:txBody>
          <a:bodyPr>
            <a:noAutofit/>
          </a:bodyPr>
          <a:lstStyle/>
          <a:p>
            <a:r>
              <a:rPr lang="zh-CN" altLang="en-US" sz="4400" dirty="0" smtClean="0"/>
              <a:t>内容提纲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475656" y="1916832"/>
            <a:ext cx="6624736" cy="3960440"/>
          </a:xfrm>
        </p:spPr>
        <p:txBody>
          <a:bodyPr/>
          <a:lstStyle/>
          <a:p>
            <a:endParaRPr lang="en-US" altLang="zh-CN" dirty="0" smtClean="0"/>
          </a:p>
          <a:p>
            <a:pPr marL="273050" indent="1068388"/>
            <a:r>
              <a:rPr lang="en-US" altLang="zh-CN" dirty="0" smtClean="0">
                <a:solidFill>
                  <a:srgbClr val="FF0000"/>
                </a:solidFill>
              </a:rPr>
              <a:t>5.1</a:t>
            </a:r>
            <a:r>
              <a:rPr lang="zh-CN" altLang="en-US" dirty="0" smtClean="0">
                <a:solidFill>
                  <a:srgbClr val="FF0000"/>
                </a:solidFill>
              </a:rPr>
              <a:t>失业率的定义和分类</a:t>
            </a:r>
            <a:endParaRPr lang="en-US" altLang="zh-CN" dirty="0" smtClean="0"/>
          </a:p>
          <a:p>
            <a:pPr marL="273050" indent="1068388"/>
            <a:r>
              <a:rPr lang="en-US" altLang="zh-CN" dirty="0" smtClean="0">
                <a:solidFill>
                  <a:srgbClr val="FF0000"/>
                </a:solidFill>
              </a:rPr>
              <a:t>5.2</a:t>
            </a:r>
            <a:r>
              <a:rPr lang="zh-CN" altLang="en-US" dirty="0" smtClean="0">
                <a:solidFill>
                  <a:srgbClr val="FF0000"/>
                </a:solidFill>
              </a:rPr>
              <a:t>失业率的经济学解释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73050" indent="1068388"/>
            <a:r>
              <a:rPr lang="en-US" altLang="zh-CN" dirty="0" smtClean="0">
                <a:solidFill>
                  <a:srgbClr val="FF0000"/>
                </a:solidFill>
              </a:rPr>
              <a:t>5.3</a:t>
            </a:r>
            <a:r>
              <a:rPr lang="zh-CN" altLang="en-US" dirty="0" smtClean="0">
                <a:solidFill>
                  <a:srgbClr val="FF0000"/>
                </a:solidFill>
              </a:rPr>
              <a:t>通货膨胀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971A-14A0-4334-B28E-7B57F2D9C7E9}" type="datetime1">
              <a:rPr lang="zh-CN" altLang="en-US" smtClean="0"/>
              <a:pPr/>
              <a:t>2013-8-3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F77A-9A5C-4E4A-BF5A-86022F651F72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宏观经济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5.1</a:t>
            </a:r>
            <a:r>
              <a:rPr lang="zh-CN" altLang="en-US" dirty="0" smtClean="0">
                <a:solidFill>
                  <a:srgbClr val="FF0000"/>
                </a:solidFill>
              </a:rPr>
              <a:t>失业率的定义和分类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3673-B840-44C5-9693-819F7DA904B1}" type="datetime1">
              <a:rPr lang="zh-CN" altLang="en-US" smtClean="0"/>
              <a:pPr/>
              <a:t>2013-8-3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宏观经济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F77A-9A5C-4E4A-BF5A-86022F651F72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836712"/>
            <a:ext cx="3168352" cy="5183088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一、失业率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劳动力中没有工作而又在寻找工作的人所占的比例。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二、失业的分类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摩擦性失业：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结构性失业：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周期性失业：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自愿失业：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非自愿失业：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2"/>
          </p:nvPr>
        </p:nvSpPr>
        <p:spPr>
          <a:xfrm>
            <a:off x="3635896" y="836712"/>
            <a:ext cx="5047094" cy="5183088"/>
          </a:xfr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三、自然失业率和自然就业率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、自然失业率：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</a:t>
            </a:r>
            <a:r>
              <a:rPr lang="zh-CN" altLang="en-US" sz="2400" dirty="0" smtClean="0"/>
              <a:t>经济社会争产情况下的失业率，属劳动市场处于供求稳定状态（既不会造成通货膨胀，也不会造成通货紧缩）时的失业率。</a:t>
            </a:r>
            <a:endParaRPr lang="en-US" altLang="zh-CN" sz="2400" dirty="0" smtClean="0"/>
          </a:p>
          <a:p>
            <a:pPr lvl="2">
              <a:buNone/>
            </a:pP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179259" y="3429000"/>
          <a:ext cx="4239138" cy="2448272"/>
        </p:xfrm>
        <a:graphic>
          <a:graphicData uri="http://schemas.openxmlformats.org/presentationml/2006/ole">
            <p:oleObj spid="_x0000_s1026" name="Equation" r:id="rId3" imgW="2374560" imgH="1371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8614"/>
            <a:ext cx="8208912" cy="8501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5.2</a:t>
            </a:r>
            <a:r>
              <a:rPr lang="zh-CN" altLang="en-US" dirty="0" smtClean="0">
                <a:solidFill>
                  <a:srgbClr val="FF0000"/>
                </a:solidFill>
              </a:rPr>
              <a:t>失业率的经济学解释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E6C-CD18-43E2-B038-DD19ED76F5A4}" type="datetime1">
              <a:rPr lang="zh-CN" altLang="en-US" smtClean="0"/>
              <a:pPr/>
              <a:t>2013-8-3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55576" y="6165304"/>
            <a:ext cx="3962400" cy="457200"/>
          </a:xfrm>
        </p:spPr>
        <p:txBody>
          <a:bodyPr/>
          <a:lstStyle/>
          <a:p>
            <a:r>
              <a:rPr lang="zh-CN" altLang="en-US" smtClean="0"/>
              <a:t>宏观经济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F77A-9A5C-4E4A-BF5A-86022F651F72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9" name="弧形 18"/>
          <p:cNvSpPr/>
          <p:nvPr/>
        </p:nvSpPr>
        <p:spPr>
          <a:xfrm>
            <a:off x="323528" y="476672"/>
            <a:ext cx="2808312" cy="4104456"/>
          </a:xfrm>
          <a:prstGeom prst="arc">
            <a:avLst>
              <a:gd name="adj1" fmla="val 1635868"/>
              <a:gd name="adj2" fmla="val 54482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弧形 19"/>
          <p:cNvSpPr/>
          <p:nvPr/>
        </p:nvSpPr>
        <p:spPr>
          <a:xfrm>
            <a:off x="3995936" y="764704"/>
            <a:ext cx="2808312" cy="4104456"/>
          </a:xfrm>
          <a:prstGeom prst="arc">
            <a:avLst>
              <a:gd name="adj1" fmla="val 21412618"/>
              <a:gd name="adj2" fmla="val 54482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弧形 20"/>
          <p:cNvSpPr/>
          <p:nvPr/>
        </p:nvSpPr>
        <p:spPr>
          <a:xfrm flipH="1">
            <a:off x="1619672" y="1124744"/>
            <a:ext cx="4320480" cy="3600400"/>
          </a:xfrm>
          <a:prstGeom prst="arc">
            <a:avLst>
              <a:gd name="adj1" fmla="val 662072"/>
              <a:gd name="adj2" fmla="val 44715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弧形 21"/>
          <p:cNvSpPr/>
          <p:nvPr/>
        </p:nvSpPr>
        <p:spPr>
          <a:xfrm flipH="1">
            <a:off x="5436096" y="1124744"/>
            <a:ext cx="4320480" cy="3600400"/>
          </a:xfrm>
          <a:prstGeom prst="arc">
            <a:avLst>
              <a:gd name="adj1" fmla="val 404849"/>
              <a:gd name="adj2" fmla="val 44715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755576" y="1412776"/>
            <a:ext cx="7776864" cy="4536504"/>
            <a:chOff x="868398" y="2204864"/>
            <a:chExt cx="7335504" cy="3744416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5004048" y="5517232"/>
              <a:ext cx="30243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187624" y="5517232"/>
              <a:ext cx="3320752" cy="83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1187624" y="2420888"/>
              <a:ext cx="0" cy="3096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 flipV="1">
              <a:off x="5004048" y="2348880"/>
              <a:ext cx="16768" cy="3185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411760" y="4365104"/>
              <a:ext cx="0" cy="115212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059832" y="2492896"/>
              <a:ext cx="0" cy="302433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815296" y="2492896"/>
              <a:ext cx="0" cy="302433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87624" y="4349864"/>
              <a:ext cx="187220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5004048" y="4365104"/>
              <a:ext cx="1800200" cy="110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004048" y="3789040"/>
              <a:ext cx="18002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724128" y="3861048"/>
              <a:ext cx="0" cy="16561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971600" y="5456272"/>
            <a:ext cx="423540" cy="462027"/>
          </p:xfrm>
          <a:graphic>
            <a:graphicData uri="http://schemas.openxmlformats.org/presentationml/2006/ole">
              <p:oleObj spid="_x0000_s2050" name="Equation" r:id="rId3" imgW="126720" imgH="177480" progId="Equation.DSMT4">
                <p:embed/>
              </p:oleObj>
            </a:graphicData>
          </a:graphic>
        </p:graphicFrame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4860032" y="5487318"/>
            <a:ext cx="423863" cy="461962"/>
          </p:xfrm>
          <a:graphic>
            <a:graphicData uri="http://schemas.openxmlformats.org/presentationml/2006/ole">
              <p:oleObj spid="_x0000_s2051" name="Equation" r:id="rId4" imgW="126720" imgH="177480" progId="Equation.DSMT4">
                <p:embed/>
              </p:oleObj>
            </a:graphicData>
          </a:graphic>
        </p:graphicFrame>
        <p:graphicFrame>
          <p:nvGraphicFramePr>
            <p:cNvPr id="2052" name="Object 4"/>
            <p:cNvGraphicFramePr>
              <a:graphicFrameLocks noChangeAspect="1"/>
            </p:cNvGraphicFramePr>
            <p:nvPr/>
          </p:nvGraphicFramePr>
          <p:xfrm>
            <a:off x="4211960" y="5517232"/>
            <a:ext cx="463592" cy="360709"/>
          </p:xfrm>
          <a:graphic>
            <a:graphicData uri="http://schemas.openxmlformats.org/presentationml/2006/ole">
              <p:oleObj spid="_x0000_s2052" name="Equation" r:id="rId5" imgW="177480" imgH="177480" progId="Equation.DSMT4">
                <p:embed/>
              </p:oleObj>
            </a:graphicData>
          </a:graphic>
        </p:graphicFrame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7740352" y="5517232"/>
            <a:ext cx="463550" cy="361950"/>
          </p:xfrm>
          <a:graphic>
            <a:graphicData uri="http://schemas.openxmlformats.org/presentationml/2006/ole">
              <p:oleObj spid="_x0000_s2053" name="Equation" r:id="rId6" imgW="177480" imgH="177480" progId="Equation.DSMT4">
                <p:embed/>
              </p:oleObj>
            </a:graphicData>
          </a:graphic>
        </p:graphicFrame>
        <p:graphicFrame>
          <p:nvGraphicFramePr>
            <p:cNvPr id="2054" name="Object 6"/>
            <p:cNvGraphicFramePr>
              <a:graphicFrameLocks noChangeAspect="1"/>
            </p:cNvGraphicFramePr>
            <p:nvPr/>
          </p:nvGraphicFramePr>
          <p:xfrm>
            <a:off x="2128838" y="5465763"/>
            <a:ext cx="528080" cy="411509"/>
          </p:xfrm>
          <a:graphic>
            <a:graphicData uri="http://schemas.openxmlformats.org/presentationml/2006/ole">
              <p:oleObj spid="_x0000_s2054" name="Equation" r:id="rId7" imgW="228600" imgH="228600" progId="Equation.DSMT4">
                <p:embed/>
              </p:oleObj>
            </a:graphicData>
          </a:graphic>
        </p:graphicFrame>
        <p:graphicFrame>
          <p:nvGraphicFramePr>
            <p:cNvPr id="2055" name="Object 7"/>
            <p:cNvGraphicFramePr>
              <a:graphicFrameLocks noChangeAspect="1"/>
            </p:cNvGraphicFramePr>
            <p:nvPr/>
          </p:nvGraphicFramePr>
          <p:xfrm>
            <a:off x="6732240" y="5464622"/>
            <a:ext cx="302995" cy="340642"/>
          </p:xfrm>
          <a:graphic>
            <a:graphicData uri="http://schemas.openxmlformats.org/presentationml/2006/ole">
              <p:oleObj spid="_x0000_s2055" name="Equation" r:id="rId8" imgW="215640" imgH="203040" progId="Equation.DSMT4">
                <p:embed/>
              </p:oleObj>
            </a:graphicData>
          </a:graphic>
        </p:graphicFrame>
        <p:graphicFrame>
          <p:nvGraphicFramePr>
            <p:cNvPr id="2056" name="Object 8"/>
            <p:cNvGraphicFramePr>
              <a:graphicFrameLocks noChangeAspect="1"/>
            </p:cNvGraphicFramePr>
            <p:nvPr/>
          </p:nvGraphicFramePr>
          <p:xfrm>
            <a:off x="5546725" y="5516563"/>
            <a:ext cx="384175" cy="360362"/>
          </p:xfrm>
          <a:graphic>
            <a:graphicData uri="http://schemas.openxmlformats.org/presentationml/2006/ole">
              <p:oleObj spid="_x0000_s2056" name="Equation" r:id="rId9" imgW="190440" imgH="228600" progId="Equation.DSMT4">
                <p:embed/>
              </p:oleObj>
            </a:graphicData>
          </a:graphic>
        </p:graphicFrame>
        <p:graphicFrame>
          <p:nvGraphicFramePr>
            <p:cNvPr id="2057" name="Object 9"/>
            <p:cNvGraphicFramePr>
              <a:graphicFrameLocks noChangeAspect="1"/>
            </p:cNvGraphicFramePr>
            <p:nvPr/>
          </p:nvGraphicFramePr>
          <p:xfrm>
            <a:off x="6228184" y="5517232"/>
            <a:ext cx="436562" cy="360362"/>
          </p:xfrm>
          <a:graphic>
            <a:graphicData uri="http://schemas.openxmlformats.org/presentationml/2006/ole">
              <p:oleObj spid="_x0000_s2057" name="Equation" r:id="rId10" imgW="215640" imgH="228600" progId="Equation.DSMT4">
                <p:embed/>
              </p:oleObj>
            </a:graphicData>
          </a:graphic>
        </p:graphicFrame>
        <p:cxnSp>
          <p:nvCxnSpPr>
            <p:cNvPr id="48" name="直接连接符 47"/>
            <p:cNvCxnSpPr/>
            <p:nvPr/>
          </p:nvCxnSpPr>
          <p:spPr>
            <a:xfrm>
              <a:off x="6588224" y="3861048"/>
              <a:ext cx="0" cy="16561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58" name="Object 10"/>
            <p:cNvGraphicFramePr>
              <a:graphicFrameLocks noChangeAspect="1"/>
            </p:cNvGraphicFramePr>
            <p:nvPr/>
          </p:nvGraphicFramePr>
          <p:xfrm>
            <a:off x="2915816" y="5475704"/>
            <a:ext cx="303212" cy="341313"/>
          </p:xfrm>
          <a:graphic>
            <a:graphicData uri="http://schemas.openxmlformats.org/presentationml/2006/ole">
              <p:oleObj spid="_x0000_s2058" name="Equation" r:id="rId11" imgW="215640" imgH="203040" progId="Equation.DSMT4">
                <p:embed/>
              </p:oleObj>
            </a:graphicData>
          </a:graphic>
        </p:graphicFrame>
        <p:graphicFrame>
          <p:nvGraphicFramePr>
            <p:cNvPr id="2059" name="Object 11"/>
            <p:cNvGraphicFramePr>
              <a:graphicFrameLocks noChangeAspect="1"/>
            </p:cNvGraphicFramePr>
            <p:nvPr/>
          </p:nvGraphicFramePr>
          <p:xfrm>
            <a:off x="4635500" y="4221163"/>
            <a:ext cx="320675" cy="341312"/>
          </p:xfrm>
          <a:graphic>
            <a:graphicData uri="http://schemas.openxmlformats.org/presentationml/2006/ole">
              <p:oleObj spid="_x0000_s2059" name="Equation" r:id="rId12" imgW="228600" imgH="203040" progId="Equation.DSMT4">
                <p:embed/>
              </p:oleObj>
            </a:graphicData>
          </a:graphic>
        </p:graphicFrame>
        <p:graphicFrame>
          <p:nvGraphicFramePr>
            <p:cNvPr id="2060" name="Object 12"/>
            <p:cNvGraphicFramePr>
              <a:graphicFrameLocks noChangeAspect="1"/>
            </p:cNvGraphicFramePr>
            <p:nvPr/>
          </p:nvGraphicFramePr>
          <p:xfrm>
            <a:off x="899592" y="4149080"/>
            <a:ext cx="320675" cy="341312"/>
          </p:xfrm>
          <a:graphic>
            <a:graphicData uri="http://schemas.openxmlformats.org/presentationml/2006/ole">
              <p:oleObj spid="_x0000_s2060" name="Equation" r:id="rId13" imgW="228600" imgH="203040" progId="Equation.DSMT4">
                <p:embed/>
              </p:oleObj>
            </a:graphicData>
          </a:graphic>
        </p:graphicFrame>
        <p:graphicFrame>
          <p:nvGraphicFramePr>
            <p:cNvPr id="2061" name="Object 13"/>
            <p:cNvGraphicFramePr>
              <a:graphicFrameLocks noChangeAspect="1"/>
            </p:cNvGraphicFramePr>
            <p:nvPr/>
          </p:nvGraphicFramePr>
          <p:xfrm>
            <a:off x="4689475" y="3573463"/>
            <a:ext cx="374650" cy="341312"/>
          </p:xfrm>
          <a:graphic>
            <a:graphicData uri="http://schemas.openxmlformats.org/presentationml/2006/ole">
              <p:oleObj spid="_x0000_s2061" name="Equation" r:id="rId14" imgW="266400" imgH="203040" progId="Equation.DSMT4">
                <p:embed/>
              </p:oleObj>
            </a:graphicData>
          </a:graphic>
        </p:graphicFrame>
        <p:graphicFrame>
          <p:nvGraphicFramePr>
            <p:cNvPr id="2062" name="Object 14"/>
            <p:cNvGraphicFramePr>
              <a:graphicFrameLocks noChangeAspect="1"/>
            </p:cNvGraphicFramePr>
            <p:nvPr/>
          </p:nvGraphicFramePr>
          <p:xfrm>
            <a:off x="868398" y="2276475"/>
            <a:ext cx="463242" cy="360437"/>
          </p:xfrm>
          <a:graphic>
            <a:graphicData uri="http://schemas.openxmlformats.org/presentationml/2006/ole">
              <p:oleObj spid="_x0000_s2062" name="Equation" r:id="rId15" imgW="177480" imgH="177480" progId="Equation.DSMT4">
                <p:embed/>
              </p:oleObj>
            </a:graphicData>
          </a:graphic>
        </p:graphicFrame>
        <p:graphicFrame>
          <p:nvGraphicFramePr>
            <p:cNvPr id="2063" name="Object 15"/>
            <p:cNvGraphicFramePr>
              <a:graphicFrameLocks noChangeAspect="1"/>
            </p:cNvGraphicFramePr>
            <p:nvPr/>
          </p:nvGraphicFramePr>
          <p:xfrm>
            <a:off x="4684662" y="2204864"/>
            <a:ext cx="391394" cy="360561"/>
          </p:xfrm>
          <a:graphic>
            <a:graphicData uri="http://schemas.openxmlformats.org/presentationml/2006/ole">
              <p:oleObj spid="_x0000_s2063" name="Equation" r:id="rId16" imgW="177480" imgH="177480" progId="Equation.DSMT4">
                <p:embed/>
              </p:oleObj>
            </a:graphicData>
          </a:graphic>
        </p:graphicFrame>
        <p:graphicFrame>
          <p:nvGraphicFramePr>
            <p:cNvPr id="2064" name="Object 16"/>
            <p:cNvGraphicFramePr>
              <a:graphicFrameLocks noChangeAspect="1"/>
            </p:cNvGraphicFramePr>
            <p:nvPr/>
          </p:nvGraphicFramePr>
          <p:xfrm>
            <a:off x="1492251" y="3081338"/>
            <a:ext cx="415454" cy="323471"/>
          </p:xfrm>
          <a:graphic>
            <a:graphicData uri="http://schemas.openxmlformats.org/presentationml/2006/ole">
              <p:oleObj spid="_x0000_s2064" name="Equation" r:id="rId17" imgW="164880" imgH="164880" progId="Equation.DSMT4">
                <p:embed/>
              </p:oleObj>
            </a:graphicData>
          </a:graphic>
        </p:graphicFrame>
        <p:graphicFrame>
          <p:nvGraphicFramePr>
            <p:cNvPr id="2065" name="Object 17"/>
            <p:cNvGraphicFramePr>
              <a:graphicFrameLocks noChangeAspect="1"/>
            </p:cNvGraphicFramePr>
            <p:nvPr/>
          </p:nvGraphicFramePr>
          <p:xfrm>
            <a:off x="5292080" y="2924944"/>
            <a:ext cx="343570" cy="267513"/>
          </p:xfrm>
          <a:graphic>
            <a:graphicData uri="http://schemas.openxmlformats.org/presentationml/2006/ole">
              <p:oleObj spid="_x0000_s2065" name="Equation" r:id="rId18" imgW="164880" imgH="164880" progId="Equation.DSMT4">
                <p:embed/>
              </p:oleObj>
            </a:graphicData>
          </a:graphic>
        </p:graphicFrame>
        <p:graphicFrame>
          <p:nvGraphicFramePr>
            <p:cNvPr id="2066" name="Object 18"/>
            <p:cNvGraphicFramePr>
              <a:graphicFrameLocks noChangeAspect="1"/>
            </p:cNvGraphicFramePr>
            <p:nvPr/>
          </p:nvGraphicFramePr>
          <p:xfrm>
            <a:off x="3019425" y="3201988"/>
            <a:ext cx="352425" cy="347662"/>
          </p:xfrm>
          <a:graphic>
            <a:graphicData uri="http://schemas.openxmlformats.org/presentationml/2006/ole">
              <p:oleObj spid="_x0000_s2066" name="Equation" r:id="rId19" imgW="139680" imgH="177480" progId="Equation.DSMT4">
                <p:embed/>
              </p:oleObj>
            </a:graphicData>
          </a:graphic>
        </p:graphicFrame>
        <p:graphicFrame>
          <p:nvGraphicFramePr>
            <p:cNvPr id="2067" name="Object 19"/>
            <p:cNvGraphicFramePr>
              <a:graphicFrameLocks noChangeAspect="1"/>
            </p:cNvGraphicFramePr>
            <p:nvPr/>
          </p:nvGraphicFramePr>
          <p:xfrm>
            <a:off x="6804248" y="2852936"/>
            <a:ext cx="352425" cy="347662"/>
          </p:xfrm>
          <a:graphic>
            <a:graphicData uri="http://schemas.openxmlformats.org/presentationml/2006/ole">
              <p:oleObj spid="_x0000_s2067" name="Equation" r:id="rId20" imgW="139680" imgH="177480" progId="Equation.DSMT4">
                <p:embed/>
              </p:oleObj>
            </a:graphicData>
          </a:graphic>
        </p:graphicFrame>
        <p:graphicFrame>
          <p:nvGraphicFramePr>
            <p:cNvPr id="2068" name="Object 20"/>
            <p:cNvGraphicFramePr>
              <a:graphicFrameLocks noChangeAspect="1"/>
            </p:cNvGraphicFramePr>
            <p:nvPr/>
          </p:nvGraphicFramePr>
          <p:xfrm>
            <a:off x="2243609" y="3970833"/>
            <a:ext cx="384175" cy="322263"/>
          </p:xfrm>
          <a:graphic>
            <a:graphicData uri="http://schemas.openxmlformats.org/presentationml/2006/ole">
              <p:oleObj spid="_x0000_s2068" name="Equation" r:id="rId21" imgW="152280" imgH="164880" progId="Equation.DSMT4">
                <p:embed/>
              </p:oleObj>
            </a:graphicData>
          </a:graphic>
        </p:graphicFrame>
        <p:graphicFrame>
          <p:nvGraphicFramePr>
            <p:cNvPr id="2069" name="Object 21"/>
            <p:cNvGraphicFramePr>
              <a:graphicFrameLocks noChangeAspect="1"/>
            </p:cNvGraphicFramePr>
            <p:nvPr/>
          </p:nvGraphicFramePr>
          <p:xfrm>
            <a:off x="6132041" y="3970834"/>
            <a:ext cx="384175" cy="322262"/>
          </p:xfrm>
          <a:graphic>
            <a:graphicData uri="http://schemas.openxmlformats.org/presentationml/2006/ole">
              <p:oleObj spid="_x0000_s2069" name="Equation" r:id="rId22" imgW="152280" imgH="164880" progId="Equation.DSMT4">
                <p:embed/>
              </p:oleObj>
            </a:graphicData>
          </a:graphic>
        </p:graphicFrame>
        <p:sp>
          <p:nvSpPr>
            <p:cNvPr id="63" name="左大括号 62"/>
            <p:cNvSpPr/>
            <p:nvPr/>
          </p:nvSpPr>
          <p:spPr>
            <a:xfrm rot="5400000">
              <a:off x="1753971" y="4817917"/>
              <a:ext cx="144018" cy="1080120"/>
            </a:xfrm>
            <a:prstGeom prst="leftBrace">
              <a:avLst>
                <a:gd name="adj1" fmla="val 8333"/>
                <a:gd name="adj2" fmla="val 52352"/>
              </a:avLst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左大括号 63"/>
            <p:cNvSpPr/>
            <p:nvPr/>
          </p:nvSpPr>
          <p:spPr>
            <a:xfrm rot="5400000">
              <a:off x="6012160" y="3212976"/>
              <a:ext cx="288032" cy="864096"/>
            </a:xfrm>
            <a:prstGeom prst="leftBrace">
              <a:avLst>
                <a:gd name="adj1" fmla="val 8333"/>
                <a:gd name="adj2" fmla="val 52352"/>
              </a:avLst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左大括号 64"/>
            <p:cNvSpPr/>
            <p:nvPr/>
          </p:nvSpPr>
          <p:spPr>
            <a:xfrm rot="5400000">
              <a:off x="2627783" y="5085185"/>
              <a:ext cx="216026" cy="504056"/>
            </a:xfrm>
            <a:prstGeom prst="leftBrace">
              <a:avLst>
                <a:gd name="adj1" fmla="val 8333"/>
                <a:gd name="adj2" fmla="val 52352"/>
              </a:avLst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左大括号 65"/>
            <p:cNvSpPr/>
            <p:nvPr/>
          </p:nvSpPr>
          <p:spPr>
            <a:xfrm rot="5400000">
              <a:off x="6588223" y="5229199"/>
              <a:ext cx="216026" cy="216024"/>
            </a:xfrm>
            <a:prstGeom prst="leftBrace">
              <a:avLst>
                <a:gd name="adj1" fmla="val 8333"/>
                <a:gd name="adj2" fmla="val 52352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左大括号 66"/>
            <p:cNvSpPr/>
            <p:nvPr/>
          </p:nvSpPr>
          <p:spPr>
            <a:xfrm rot="5400000" flipH="1" flipV="1">
              <a:off x="5256076" y="3537012"/>
              <a:ext cx="216024" cy="720080"/>
            </a:xfrm>
            <a:prstGeom prst="leftBrace">
              <a:avLst>
                <a:gd name="adj1" fmla="val 8333"/>
                <a:gd name="adj2" fmla="val 52352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020272" y="4437112"/>
              <a:ext cx="430887" cy="115212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dirty="0" smtClean="0"/>
                <a:t>自愿失业</a:t>
              </a:r>
              <a:endParaRPr lang="zh-CN" altLang="en-US" sz="1600" dirty="0"/>
            </a:p>
          </p:txBody>
        </p:sp>
        <p:cxnSp>
          <p:nvCxnSpPr>
            <p:cNvPr id="70" name="直接箭头连接符 69"/>
            <p:cNvCxnSpPr>
              <a:stCxn id="66" idx="1"/>
            </p:cNvCxnSpPr>
            <p:nvPr/>
          </p:nvCxnSpPr>
          <p:spPr>
            <a:xfrm flipV="1">
              <a:off x="6691155" y="4869160"/>
              <a:ext cx="401125" cy="360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652120" y="3212976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非自愿失业</a:t>
              </a:r>
              <a:endParaRPr lang="zh-CN" alt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47664" y="5013176"/>
              <a:ext cx="648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就业</a:t>
              </a:r>
              <a:endParaRPr lang="zh-CN" alt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309272" y="4941168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/>
                <a:t>自愿失业</a:t>
              </a:r>
              <a:endParaRPr lang="zh-CN" altLang="en-US" sz="12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121776" y="3928864"/>
              <a:ext cx="648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就业</a:t>
              </a:r>
              <a:endParaRPr lang="zh-CN" altLang="en-US" sz="14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5496" y="980728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一、经济学解释</a:t>
            </a:r>
            <a:endParaRPr lang="zh-CN" altLang="en-US" sz="32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5.2</a:t>
            </a:r>
            <a:r>
              <a:rPr lang="zh-CN" altLang="en-US" dirty="0" smtClean="0"/>
              <a:t>失业率的经济学解释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BD3E-F36F-4BDA-AC61-2207A59902C1}" type="datetime1">
              <a:rPr lang="zh-CN" altLang="en-US" smtClean="0"/>
              <a:pPr/>
              <a:t>2013-8-3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宏观经济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F77A-9A5C-4E4A-BF5A-86022F651F72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二、失业的影响：</a:t>
            </a:r>
            <a:endParaRPr lang="en-US" altLang="zh-CN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dirty="0" smtClean="0"/>
              <a:t>社会影响：</a:t>
            </a:r>
            <a:endParaRPr lang="en-US" altLang="zh-CN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dirty="0" smtClean="0"/>
              <a:t>经济影响：</a:t>
            </a:r>
            <a:endParaRPr lang="en-US" altLang="zh-CN" dirty="0" smtClean="0"/>
          </a:p>
          <a:p>
            <a:r>
              <a:rPr lang="zh-CN" altLang="en-US" dirty="0" smtClean="0"/>
              <a:t>三、奥肯定律：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    失业率每高于自然失业率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个百分点，实际</a:t>
            </a:r>
            <a:r>
              <a:rPr lang="en-US" altLang="zh-CN" dirty="0" smtClean="0"/>
              <a:t>GDP</a:t>
            </a:r>
            <a:r>
              <a:rPr lang="zh-CN" altLang="en-US" dirty="0" smtClean="0"/>
              <a:t>将低于潜在</a:t>
            </a:r>
            <a:r>
              <a:rPr lang="en-US" altLang="zh-CN" dirty="0" smtClean="0"/>
              <a:t>GDP2</a:t>
            </a:r>
            <a:r>
              <a:rPr lang="zh-CN" altLang="en-US" dirty="0" smtClean="0"/>
              <a:t>个百分点。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GDP</a:t>
            </a:r>
            <a:r>
              <a:rPr lang="zh-CN" altLang="en-US" dirty="0" smtClean="0">
                <a:solidFill>
                  <a:srgbClr val="FF0000"/>
                </a:solidFill>
              </a:rPr>
              <a:t>缺口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GDP</a:t>
            </a:r>
            <a:r>
              <a:rPr lang="zh-CN" altLang="en-US" dirty="0" smtClean="0"/>
              <a:t>偏离其潜在值的百分比。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99593" y="4293096"/>
          <a:ext cx="7720042" cy="1665548"/>
        </p:xfrm>
        <a:graphic>
          <a:graphicData uri="http://schemas.openxmlformats.org/presentationml/2006/ole">
            <p:oleObj spid="_x0000_s3074" name="Equation" r:id="rId3" imgW="4356000" imgH="939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836712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5.3</a:t>
            </a:r>
            <a:r>
              <a:rPr lang="zh-CN" altLang="en-US" sz="3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通货膨胀</a:t>
            </a:r>
            <a:endParaRPr lang="zh-CN" altLang="en-US" sz="36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BD3E-F36F-4BDA-AC61-2207A59902C1}" type="datetime1">
              <a:rPr lang="zh-CN" altLang="en-US" smtClean="0"/>
              <a:pPr/>
              <a:t>2013-8-3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宏观经济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F77A-9A5C-4E4A-BF5A-86022F651F72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755576" y="980728"/>
            <a:ext cx="3563888" cy="532859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2400" dirty="0" smtClean="0"/>
              <a:t>一、通货膨胀的定义</a:t>
            </a:r>
            <a:endParaRPr lang="en-US" altLang="zh-CN" sz="2400" dirty="0" smtClean="0"/>
          </a:p>
          <a:p>
            <a:pPr lvl="1">
              <a:buNone/>
            </a:pPr>
            <a:r>
              <a:rPr lang="zh-CN" altLang="en-US" sz="2000" dirty="0" smtClean="0"/>
              <a:t>大多数商品和劳务的价格连续在一段时间内普遍上涨。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、价格指数：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sz="2000" dirty="0" smtClean="0"/>
              <a:t>GDP</a:t>
            </a:r>
            <a:r>
              <a:rPr lang="zh-CN" altLang="en-US" sz="2000" dirty="0" smtClean="0"/>
              <a:t>折算指数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/>
              <a:t>消费者价格</a:t>
            </a:r>
            <a:r>
              <a:rPr lang="en-US" altLang="zh-CN" sz="2000" dirty="0" smtClean="0"/>
              <a:t>CPI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/>
              <a:t>生产者价格指数</a:t>
            </a:r>
            <a:r>
              <a:rPr lang="en-US" altLang="zh-CN" sz="2000" dirty="0" smtClean="0"/>
              <a:t>PPI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、通货膨胀率：</a:t>
            </a:r>
            <a:endParaRPr lang="en-US" altLang="zh-CN" sz="20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二、通货膨胀的分类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、上升速度</a:t>
            </a:r>
            <a:endParaRPr lang="en-US" altLang="zh-CN" sz="2000" dirty="0" smtClean="0"/>
          </a:p>
          <a:p>
            <a:pPr marL="777240" lvl="1" indent="-457200">
              <a:buFont typeface="+mj-ea"/>
              <a:buAutoNum type="circleNumDbPlain"/>
            </a:pPr>
            <a:r>
              <a:rPr lang="zh-CN" altLang="en-US" sz="2000" dirty="0" smtClean="0"/>
              <a:t>小于</a:t>
            </a:r>
            <a:r>
              <a:rPr lang="en-US" altLang="zh-CN" sz="2000" dirty="0" smtClean="0"/>
              <a:t>10%----</a:t>
            </a:r>
            <a:r>
              <a:rPr lang="zh-CN" altLang="en-US" sz="2000" dirty="0" smtClean="0"/>
              <a:t>温和的</a:t>
            </a:r>
            <a:endParaRPr lang="en-US" altLang="zh-CN" sz="2000" dirty="0" smtClean="0"/>
          </a:p>
          <a:p>
            <a:pPr marL="777240" lvl="1" indent="-457200">
              <a:buFont typeface="+mj-ea"/>
              <a:buAutoNum type="circleNumDbPlain"/>
            </a:pPr>
            <a:r>
              <a:rPr lang="en-US" altLang="zh-CN" sz="2000" dirty="0" smtClean="0"/>
              <a:t>10%-100%----</a:t>
            </a:r>
            <a:r>
              <a:rPr lang="zh-CN" altLang="en-US" sz="2000" dirty="0" smtClean="0"/>
              <a:t>奔腾的</a:t>
            </a:r>
            <a:endParaRPr lang="en-US" altLang="zh-CN" sz="2000" dirty="0" smtClean="0"/>
          </a:p>
          <a:p>
            <a:pPr marL="777240" lvl="1" indent="-457200">
              <a:buFont typeface="+mj-ea"/>
              <a:buAutoNum type="circleNumDbPlain"/>
            </a:pPr>
            <a:r>
              <a:rPr lang="zh-CN" altLang="en-US" sz="2000" dirty="0" smtClean="0"/>
              <a:t>大于</a:t>
            </a:r>
            <a:r>
              <a:rPr lang="en-US" altLang="zh-CN" sz="2000" dirty="0" smtClean="0"/>
              <a:t>100%----</a:t>
            </a:r>
            <a:r>
              <a:rPr lang="zh-CN" altLang="en-US" sz="2000" dirty="0" smtClean="0"/>
              <a:t>超级</a:t>
            </a:r>
            <a:endParaRPr lang="en-US" altLang="zh-CN" sz="20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2"/>
          </p:nvPr>
        </p:nvSpPr>
        <p:spPr>
          <a:xfrm>
            <a:off x="5004048" y="980728"/>
            <a:ext cx="3600400" cy="53285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、对价格影响的差别</a:t>
            </a:r>
            <a:endParaRPr lang="en-US" altLang="zh-CN" sz="2000" dirty="0" smtClean="0"/>
          </a:p>
          <a:p>
            <a:pPr marL="777240" lvl="1" indent="-457200">
              <a:buFont typeface="+mj-ea"/>
              <a:buAutoNum type="circleNumDbPlain"/>
            </a:pPr>
            <a:r>
              <a:rPr lang="zh-CN" altLang="en-US" sz="2000" dirty="0" smtClean="0"/>
              <a:t>平衡的</a:t>
            </a:r>
            <a:endParaRPr lang="en-US" altLang="zh-CN" sz="2000" dirty="0" smtClean="0"/>
          </a:p>
          <a:p>
            <a:pPr marL="777240" lvl="1" indent="-457200">
              <a:buFont typeface="+mj-ea"/>
              <a:buAutoNum type="circleNumDbPlain"/>
            </a:pPr>
            <a:r>
              <a:rPr lang="zh-CN" altLang="en-US" sz="2000" dirty="0" smtClean="0"/>
              <a:t>非平衡的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、人们预期程度</a:t>
            </a:r>
            <a:endParaRPr lang="en-US" altLang="zh-CN" sz="2000" dirty="0" smtClean="0"/>
          </a:p>
          <a:p>
            <a:pPr marL="777240" lvl="1" indent="-457200">
              <a:buFont typeface="+mj-ea"/>
              <a:buAutoNum type="circleNumDbPlain"/>
            </a:pPr>
            <a:r>
              <a:rPr lang="zh-CN" altLang="en-US" sz="2000" dirty="0" smtClean="0"/>
              <a:t>未预期到的</a:t>
            </a:r>
            <a:endParaRPr lang="en-US" altLang="zh-CN" sz="2000" dirty="0" smtClean="0"/>
          </a:p>
          <a:p>
            <a:pPr marL="777240" lvl="1" indent="-457200">
              <a:buFont typeface="+mj-ea"/>
              <a:buAutoNum type="circleNumDbPlain"/>
            </a:pPr>
            <a:r>
              <a:rPr lang="zh-CN" altLang="en-US" sz="2000" dirty="0" smtClean="0"/>
              <a:t>预期到的</a:t>
            </a:r>
            <a:endParaRPr lang="en-US" altLang="zh-CN" sz="2000" dirty="0" smtClean="0"/>
          </a:p>
          <a:p>
            <a:pPr>
              <a:buFont typeface="Wingdings" pitchFamily="2" charset="2"/>
              <a:buChar char="u"/>
            </a:pPr>
            <a:endParaRPr lang="en-US" altLang="zh-CN" sz="22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爬行的通货膨胀</a:t>
            </a: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温和的通货膨胀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加速的通货膨胀</a:t>
            </a: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奔驰的通货膨胀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超速通货膨胀</a:t>
            </a: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恶性通货膨胀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受抑制的通货膨胀</a:t>
            </a: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隐蔽的通货膨胀</a:t>
            </a:r>
            <a:endParaRPr lang="en-US" altLang="zh-CN" sz="2200" dirty="0" smtClean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55576" y="3645024"/>
          <a:ext cx="1626533" cy="864096"/>
        </p:xfrm>
        <a:graphic>
          <a:graphicData uri="http://schemas.openxmlformats.org/presentationml/2006/ole">
            <p:oleObj spid="_x0000_s4098" name="Equation" r:id="rId3" imgW="812520" imgH="4316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836712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5.3</a:t>
            </a:r>
            <a:r>
              <a:rPr lang="zh-CN" altLang="en-US" sz="3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通货膨胀</a:t>
            </a:r>
            <a:endParaRPr lang="zh-CN" altLang="en-US" sz="36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BD3E-F36F-4BDA-AC61-2207A59902C1}" type="datetime1">
              <a:rPr lang="zh-CN" altLang="en-US" smtClean="0"/>
              <a:pPr/>
              <a:t>2013-8-3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宏观经济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F77A-9A5C-4E4A-BF5A-86022F651F72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504056" y="908720"/>
            <a:ext cx="3995936" cy="5400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zh-CN" altLang="en-US" dirty="0" smtClean="0"/>
              <a:t>三、通货膨胀的原因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、作为货币现象的通货膨胀</a:t>
            </a:r>
            <a:endParaRPr lang="en-US" altLang="zh-CN" sz="24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2"/>
          </p:nvPr>
        </p:nvSpPr>
        <p:spPr>
          <a:xfrm>
            <a:off x="4644008" y="908720"/>
            <a:ext cx="3960440" cy="54006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、需求拉动的通货膨胀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瓶颈现象：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瓶颈式的通货膨胀：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827584" y="1844824"/>
          <a:ext cx="2736304" cy="4511204"/>
        </p:xfrm>
        <a:graphic>
          <a:graphicData uri="http://schemas.openxmlformats.org/presentationml/2006/ole">
            <p:oleObj spid="_x0000_s5123" name="Equation" r:id="rId3" imgW="1879560" imgH="3098520" progId="Equation.DSMT4">
              <p:embed/>
            </p:oleObj>
          </a:graphicData>
        </a:graphic>
      </p:graphicFrame>
      <p:sp>
        <p:nvSpPr>
          <p:cNvPr id="24" name="弧形 23"/>
          <p:cNvSpPr/>
          <p:nvPr/>
        </p:nvSpPr>
        <p:spPr>
          <a:xfrm>
            <a:off x="6948264" y="3068960"/>
            <a:ext cx="2088232" cy="1872208"/>
          </a:xfrm>
          <a:prstGeom prst="arc">
            <a:avLst>
              <a:gd name="adj1" fmla="val 5173208"/>
              <a:gd name="adj2" fmla="val 105063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弧形 25"/>
          <p:cNvSpPr/>
          <p:nvPr/>
        </p:nvSpPr>
        <p:spPr>
          <a:xfrm>
            <a:off x="7020272" y="2348880"/>
            <a:ext cx="2088232" cy="1872208"/>
          </a:xfrm>
          <a:prstGeom prst="arc">
            <a:avLst>
              <a:gd name="adj1" fmla="val 5173208"/>
              <a:gd name="adj2" fmla="val 114102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4764906" y="2363316"/>
            <a:ext cx="3623518" cy="3801988"/>
            <a:chOff x="4908922" y="2471812"/>
            <a:chExt cx="3623518" cy="3801988"/>
          </a:xfrm>
        </p:grpSpPr>
        <p:cxnSp>
          <p:nvCxnSpPr>
            <p:cNvPr id="11" name="直接箭头连接符 10"/>
            <p:cNvCxnSpPr/>
            <p:nvPr/>
          </p:nvCxnSpPr>
          <p:spPr>
            <a:xfrm flipV="1">
              <a:off x="5220072" y="2591192"/>
              <a:ext cx="0" cy="3312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5220072" y="5877272"/>
              <a:ext cx="29523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220072" y="5445224"/>
              <a:ext cx="11521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372200" y="4725144"/>
              <a:ext cx="936104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7308304" y="3068960"/>
              <a:ext cx="0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弧形 22"/>
            <p:cNvSpPr/>
            <p:nvPr/>
          </p:nvSpPr>
          <p:spPr>
            <a:xfrm>
              <a:off x="6444208" y="3501008"/>
              <a:ext cx="2088232" cy="1872208"/>
            </a:xfrm>
            <a:prstGeom prst="arc">
              <a:avLst>
                <a:gd name="adj1" fmla="val 5173208"/>
                <a:gd name="adj2" fmla="val 1141024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弧形 24"/>
            <p:cNvSpPr/>
            <p:nvPr/>
          </p:nvSpPr>
          <p:spPr>
            <a:xfrm>
              <a:off x="6012160" y="3789040"/>
              <a:ext cx="2088232" cy="1872208"/>
            </a:xfrm>
            <a:prstGeom prst="arc">
              <a:avLst>
                <a:gd name="adj1" fmla="val 5173208"/>
                <a:gd name="adj2" fmla="val 1141024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5220072" y="5157192"/>
              <a:ext cx="158417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5220072" y="3933056"/>
              <a:ext cx="216024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220072" y="4725144"/>
              <a:ext cx="208823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6372200" y="5445224"/>
              <a:ext cx="0" cy="4236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6804248" y="5157192"/>
              <a:ext cx="0" cy="7200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7308304" y="4725144"/>
              <a:ext cx="0" cy="115212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3" name="对象 42"/>
            <p:cNvGraphicFramePr>
              <a:graphicFrameLocks noChangeAspect="1"/>
            </p:cNvGraphicFramePr>
            <p:nvPr/>
          </p:nvGraphicFramePr>
          <p:xfrm>
            <a:off x="4932040" y="2471812"/>
            <a:ext cx="288032" cy="381124"/>
          </p:xfrm>
          <a:graphic>
            <a:graphicData uri="http://schemas.openxmlformats.org/presentationml/2006/ole">
              <p:oleObj spid="_x0000_s5124" name="Equation" r:id="rId4" imgW="152280" imgH="164880" progId="Equation.DSMT4">
                <p:embed/>
              </p:oleObj>
            </a:graphicData>
          </a:graphic>
        </p:graphicFrame>
        <p:graphicFrame>
          <p:nvGraphicFramePr>
            <p:cNvPr id="5125" name="Object 5"/>
            <p:cNvGraphicFramePr>
              <a:graphicFrameLocks noChangeAspect="1"/>
            </p:cNvGraphicFramePr>
            <p:nvPr/>
          </p:nvGraphicFramePr>
          <p:xfrm>
            <a:off x="5027613" y="5791200"/>
            <a:ext cx="239712" cy="411163"/>
          </p:xfrm>
          <a:graphic>
            <a:graphicData uri="http://schemas.openxmlformats.org/presentationml/2006/ole">
              <p:oleObj spid="_x0000_s5125" name="Equation" r:id="rId5" imgW="126720" imgH="177480" progId="Equation.DSMT4">
                <p:embed/>
              </p:oleObj>
            </a:graphicData>
          </a:graphic>
        </p:graphicFrame>
        <p:graphicFrame>
          <p:nvGraphicFramePr>
            <p:cNvPr id="5126" name="Object 6"/>
            <p:cNvGraphicFramePr>
              <a:graphicFrameLocks noChangeAspect="1"/>
            </p:cNvGraphicFramePr>
            <p:nvPr/>
          </p:nvGraphicFramePr>
          <p:xfrm>
            <a:off x="8183563" y="5805488"/>
            <a:ext cx="263525" cy="381000"/>
          </p:xfrm>
          <a:graphic>
            <a:graphicData uri="http://schemas.openxmlformats.org/presentationml/2006/ole">
              <p:oleObj spid="_x0000_s5126" name="Equation" r:id="rId6" imgW="139680" imgH="164880" progId="Equation.DSMT4">
                <p:embed/>
              </p:oleObj>
            </a:graphicData>
          </a:graphic>
        </p:graphicFrame>
        <p:graphicFrame>
          <p:nvGraphicFramePr>
            <p:cNvPr id="5127" name="Object 7"/>
            <p:cNvGraphicFramePr>
              <a:graphicFrameLocks noChangeAspect="1"/>
            </p:cNvGraphicFramePr>
            <p:nvPr/>
          </p:nvGraphicFramePr>
          <p:xfrm>
            <a:off x="6228184" y="5733256"/>
            <a:ext cx="311150" cy="527050"/>
          </p:xfrm>
          <a:graphic>
            <a:graphicData uri="http://schemas.openxmlformats.org/presentationml/2006/ole">
              <p:oleObj spid="_x0000_s5127" name="Equation" r:id="rId7" imgW="164880" imgH="228600" progId="Equation.DSMT4">
                <p:embed/>
              </p:oleObj>
            </a:graphicData>
          </a:graphic>
        </p:graphicFrame>
        <p:graphicFrame>
          <p:nvGraphicFramePr>
            <p:cNvPr id="5128" name="Object 8"/>
            <p:cNvGraphicFramePr>
              <a:graphicFrameLocks noChangeAspect="1"/>
            </p:cNvGraphicFramePr>
            <p:nvPr/>
          </p:nvGraphicFramePr>
          <p:xfrm>
            <a:off x="6626225" y="5732463"/>
            <a:ext cx="334963" cy="527050"/>
          </p:xfrm>
          <a:graphic>
            <a:graphicData uri="http://schemas.openxmlformats.org/presentationml/2006/ole">
              <p:oleObj spid="_x0000_s5128" name="Equation" r:id="rId8" imgW="177480" imgH="228600" progId="Equation.DSMT4">
                <p:embed/>
              </p:oleObj>
            </a:graphicData>
          </a:graphic>
        </p:graphicFrame>
        <p:graphicFrame>
          <p:nvGraphicFramePr>
            <p:cNvPr id="5129" name="Object 9"/>
            <p:cNvGraphicFramePr>
              <a:graphicFrameLocks noChangeAspect="1"/>
            </p:cNvGraphicFramePr>
            <p:nvPr/>
          </p:nvGraphicFramePr>
          <p:xfrm>
            <a:off x="7116763" y="5718175"/>
            <a:ext cx="358775" cy="555625"/>
          </p:xfrm>
          <a:graphic>
            <a:graphicData uri="http://schemas.openxmlformats.org/presentationml/2006/ole">
              <p:oleObj spid="_x0000_s5129" name="Equation" r:id="rId9" imgW="190440" imgH="241200" progId="Equation.DSMT4">
                <p:embed/>
              </p:oleObj>
            </a:graphicData>
          </a:graphic>
        </p:graphicFrame>
        <p:graphicFrame>
          <p:nvGraphicFramePr>
            <p:cNvPr id="5130" name="Object 10"/>
            <p:cNvGraphicFramePr>
              <a:graphicFrameLocks noChangeAspect="1"/>
            </p:cNvGraphicFramePr>
            <p:nvPr/>
          </p:nvGraphicFramePr>
          <p:xfrm>
            <a:off x="4921250" y="3643313"/>
            <a:ext cx="311150" cy="528637"/>
          </p:xfrm>
          <a:graphic>
            <a:graphicData uri="http://schemas.openxmlformats.org/presentationml/2006/ole">
              <p:oleObj spid="_x0000_s5130" name="Equation" r:id="rId10" imgW="164880" imgH="228600" progId="Equation.DSMT4">
                <p:embed/>
              </p:oleObj>
            </a:graphicData>
          </a:graphic>
        </p:graphicFrame>
        <p:graphicFrame>
          <p:nvGraphicFramePr>
            <p:cNvPr id="5131" name="Object 11"/>
            <p:cNvGraphicFramePr>
              <a:graphicFrameLocks noChangeAspect="1"/>
            </p:cNvGraphicFramePr>
            <p:nvPr/>
          </p:nvGraphicFramePr>
          <p:xfrm>
            <a:off x="4943475" y="5229225"/>
            <a:ext cx="287338" cy="528638"/>
          </p:xfrm>
          <a:graphic>
            <a:graphicData uri="http://schemas.openxmlformats.org/presentationml/2006/ole">
              <p:oleObj spid="_x0000_s5131" name="Equation" r:id="rId11" imgW="152280" imgH="228600" progId="Equation.DSMT4">
                <p:embed/>
              </p:oleObj>
            </a:graphicData>
          </a:graphic>
        </p:graphicFrame>
        <p:graphicFrame>
          <p:nvGraphicFramePr>
            <p:cNvPr id="5132" name="Object 12"/>
            <p:cNvGraphicFramePr>
              <a:graphicFrameLocks noChangeAspect="1"/>
            </p:cNvGraphicFramePr>
            <p:nvPr/>
          </p:nvGraphicFramePr>
          <p:xfrm>
            <a:off x="4932040" y="4844579"/>
            <a:ext cx="311150" cy="528637"/>
          </p:xfrm>
          <a:graphic>
            <a:graphicData uri="http://schemas.openxmlformats.org/presentationml/2006/ole">
              <p:oleObj spid="_x0000_s5132" name="Equation" r:id="rId12" imgW="164880" imgH="228600" progId="Equation.DSMT4">
                <p:embed/>
              </p:oleObj>
            </a:graphicData>
          </a:graphic>
        </p:graphicFrame>
        <p:graphicFrame>
          <p:nvGraphicFramePr>
            <p:cNvPr id="5133" name="Object 13"/>
            <p:cNvGraphicFramePr>
              <a:graphicFrameLocks noChangeAspect="1"/>
            </p:cNvGraphicFramePr>
            <p:nvPr/>
          </p:nvGraphicFramePr>
          <p:xfrm>
            <a:off x="4908922" y="4437112"/>
            <a:ext cx="311150" cy="528638"/>
          </p:xfrm>
          <a:graphic>
            <a:graphicData uri="http://schemas.openxmlformats.org/presentationml/2006/ole">
              <p:oleObj spid="_x0000_s5133" name="Equation" r:id="rId13" imgW="164880" imgH="228600" progId="Equation.DSMT4">
                <p:embed/>
              </p:oleObj>
            </a:graphicData>
          </a:graphic>
        </p:graphicFrame>
        <p:graphicFrame>
          <p:nvGraphicFramePr>
            <p:cNvPr id="5134" name="Object 14"/>
            <p:cNvGraphicFramePr>
              <a:graphicFrameLocks noChangeAspect="1"/>
            </p:cNvGraphicFramePr>
            <p:nvPr/>
          </p:nvGraphicFramePr>
          <p:xfrm>
            <a:off x="6635751" y="4725144"/>
            <a:ext cx="343624" cy="504081"/>
          </p:xfrm>
          <a:graphic>
            <a:graphicData uri="http://schemas.openxmlformats.org/presentationml/2006/ole">
              <p:oleObj spid="_x0000_s5134" name="Equation" r:id="rId14" imgW="190440" imgH="228600" progId="Equation.DSMT4">
                <p:embed/>
              </p:oleObj>
            </a:graphicData>
          </a:graphic>
        </p:graphicFrame>
        <p:graphicFrame>
          <p:nvGraphicFramePr>
            <p:cNvPr id="5135" name="Object 15"/>
            <p:cNvGraphicFramePr>
              <a:graphicFrameLocks noChangeAspect="1"/>
            </p:cNvGraphicFramePr>
            <p:nvPr/>
          </p:nvGraphicFramePr>
          <p:xfrm>
            <a:off x="6238875" y="5011738"/>
            <a:ext cx="320675" cy="504825"/>
          </p:xfrm>
          <a:graphic>
            <a:graphicData uri="http://schemas.openxmlformats.org/presentationml/2006/ole">
              <p:oleObj spid="_x0000_s5135" name="Equation" r:id="rId15" imgW="177480" imgH="228600" progId="Equation.DSMT4">
                <p:embed/>
              </p:oleObj>
            </a:graphicData>
          </a:graphic>
        </p:graphicFrame>
        <p:graphicFrame>
          <p:nvGraphicFramePr>
            <p:cNvPr id="5136" name="Object 16"/>
            <p:cNvGraphicFramePr>
              <a:graphicFrameLocks noChangeAspect="1"/>
            </p:cNvGraphicFramePr>
            <p:nvPr/>
          </p:nvGraphicFramePr>
          <p:xfrm>
            <a:off x="7325444" y="4365104"/>
            <a:ext cx="342900" cy="504825"/>
          </p:xfrm>
          <a:graphic>
            <a:graphicData uri="http://schemas.openxmlformats.org/presentationml/2006/ole">
              <p:oleObj spid="_x0000_s5136" name="Equation" r:id="rId16" imgW="190440" imgH="228600" progId="Equation.DSMT4">
                <p:embed/>
              </p:oleObj>
            </a:graphicData>
          </a:graphic>
        </p:graphicFrame>
        <p:graphicFrame>
          <p:nvGraphicFramePr>
            <p:cNvPr id="5137" name="Object 17"/>
            <p:cNvGraphicFramePr>
              <a:graphicFrameLocks noChangeAspect="1"/>
            </p:cNvGraphicFramePr>
            <p:nvPr/>
          </p:nvGraphicFramePr>
          <p:xfrm>
            <a:off x="7308304" y="3645024"/>
            <a:ext cx="342900" cy="504825"/>
          </p:xfrm>
          <a:graphic>
            <a:graphicData uri="http://schemas.openxmlformats.org/presentationml/2006/ole">
              <p:oleObj spid="_x0000_s5137" name="Equation" r:id="rId17" imgW="190440" imgH="228600" progId="Equation.DSMT4">
                <p:embed/>
              </p:oleObj>
            </a:graphicData>
          </a:graphic>
        </p:graphicFrame>
        <p:graphicFrame>
          <p:nvGraphicFramePr>
            <p:cNvPr id="5138" name="Object 18"/>
            <p:cNvGraphicFramePr>
              <a:graphicFrameLocks noChangeAspect="1"/>
            </p:cNvGraphicFramePr>
            <p:nvPr/>
          </p:nvGraphicFramePr>
          <p:xfrm>
            <a:off x="7956376" y="3959967"/>
            <a:ext cx="440315" cy="405138"/>
          </p:xfrm>
          <a:graphic>
            <a:graphicData uri="http://schemas.openxmlformats.org/presentationml/2006/ole">
              <p:oleObj spid="_x0000_s5138" name="Equation" r:id="rId18" imgW="304560" imgH="228600" progId="Equation.DSMT4">
                <p:embed/>
              </p:oleObj>
            </a:graphicData>
          </a:graphic>
        </p:graphicFrame>
        <p:graphicFrame>
          <p:nvGraphicFramePr>
            <p:cNvPr id="5139" name="Object 19"/>
            <p:cNvGraphicFramePr>
              <a:graphicFrameLocks noChangeAspect="1"/>
            </p:cNvGraphicFramePr>
            <p:nvPr/>
          </p:nvGraphicFramePr>
          <p:xfrm>
            <a:off x="7964488" y="4678363"/>
            <a:ext cx="422275" cy="406400"/>
          </p:xfrm>
          <a:graphic>
            <a:graphicData uri="http://schemas.openxmlformats.org/presentationml/2006/ole">
              <p:oleObj spid="_x0000_s5139" name="Equation" r:id="rId19" imgW="291960" imgH="228600" progId="Equation.DSMT4">
                <p:embed/>
              </p:oleObj>
            </a:graphicData>
          </a:graphic>
        </p:graphicFrame>
        <p:graphicFrame>
          <p:nvGraphicFramePr>
            <p:cNvPr id="5140" name="Object 20"/>
            <p:cNvGraphicFramePr>
              <a:graphicFrameLocks noChangeAspect="1"/>
            </p:cNvGraphicFramePr>
            <p:nvPr/>
          </p:nvGraphicFramePr>
          <p:xfrm>
            <a:off x="7588646" y="5157192"/>
            <a:ext cx="439738" cy="406400"/>
          </p:xfrm>
          <a:graphic>
            <a:graphicData uri="http://schemas.openxmlformats.org/presentationml/2006/ole">
              <p:oleObj spid="_x0000_s5140" name="Equation" r:id="rId20" imgW="304560" imgH="228600" progId="Equation.DSMT4">
                <p:embed/>
              </p:oleObj>
            </a:graphicData>
          </a:graphic>
        </p:graphicFrame>
        <p:graphicFrame>
          <p:nvGraphicFramePr>
            <p:cNvPr id="5141" name="Object 21"/>
            <p:cNvGraphicFramePr>
              <a:graphicFrameLocks noChangeAspect="1"/>
            </p:cNvGraphicFramePr>
            <p:nvPr/>
          </p:nvGraphicFramePr>
          <p:xfrm>
            <a:off x="7029450" y="5445125"/>
            <a:ext cx="420688" cy="406400"/>
          </p:xfrm>
          <a:graphic>
            <a:graphicData uri="http://schemas.openxmlformats.org/presentationml/2006/ole">
              <p:oleObj spid="_x0000_s5141" name="Equation" r:id="rId21" imgW="291960" imgH="228600" progId="Equation.DSMT4">
                <p:embed/>
              </p:oleObj>
            </a:graphicData>
          </a:graphic>
        </p:graphicFrame>
        <p:graphicFrame>
          <p:nvGraphicFramePr>
            <p:cNvPr id="5142" name="Object 22"/>
            <p:cNvGraphicFramePr>
              <a:graphicFrameLocks noChangeAspect="1"/>
            </p:cNvGraphicFramePr>
            <p:nvPr/>
          </p:nvGraphicFramePr>
          <p:xfrm>
            <a:off x="7092280" y="2636912"/>
            <a:ext cx="454025" cy="409575"/>
          </p:xfrm>
          <a:graphic>
            <a:graphicData uri="http://schemas.openxmlformats.org/presentationml/2006/ole">
              <p:oleObj spid="_x0000_s5142" name="Equation" r:id="rId22" imgW="241200" imgH="177480" progId="Equation.DSMT4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836712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5.3</a:t>
            </a:r>
            <a:r>
              <a:rPr lang="zh-CN" altLang="en-US" sz="3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通货膨胀</a:t>
            </a:r>
            <a:endParaRPr lang="zh-CN" altLang="en-US" sz="36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BD3E-F36F-4BDA-AC61-2207A59902C1}" type="datetime1">
              <a:rPr lang="zh-CN" altLang="en-US" smtClean="0"/>
              <a:pPr/>
              <a:t>2013-8-3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宏观经济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F77A-9A5C-4E4A-BF5A-86022F651F72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467544" y="836712"/>
            <a:ext cx="3995936" cy="5400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zh-CN" altLang="en-US" dirty="0" smtClean="0"/>
              <a:t>三、通货膨胀的原因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、成本推动的通货膨胀（</a:t>
            </a:r>
            <a:r>
              <a:rPr lang="zh-CN" altLang="en-US" sz="1800" dirty="0" smtClean="0">
                <a:solidFill>
                  <a:srgbClr val="0070C0"/>
                </a:solidFill>
              </a:rPr>
              <a:t>成本通货膨胀或供给通货膨胀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1600" b="1" dirty="0" smtClean="0"/>
              <a:t>工资</a:t>
            </a:r>
            <a:r>
              <a:rPr lang="en-US" altLang="zh-CN" sz="1600" b="1" dirty="0" smtClean="0"/>
              <a:t>-</a:t>
            </a:r>
            <a:r>
              <a:rPr lang="zh-CN" altLang="en-US" sz="1600" b="1" dirty="0" smtClean="0"/>
              <a:t>价格螺旋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1600" b="1" dirty="0" smtClean="0"/>
              <a:t>利润</a:t>
            </a:r>
            <a:endParaRPr lang="en-US" altLang="zh-CN" sz="1600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1600" b="1" dirty="0" smtClean="0"/>
              <a:t>进口成本</a:t>
            </a:r>
            <a:endParaRPr lang="en-US" altLang="zh-CN" sz="1600" b="1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2"/>
          </p:nvPr>
        </p:nvSpPr>
        <p:spPr>
          <a:xfrm>
            <a:off x="4788024" y="836712"/>
            <a:ext cx="3960440" cy="5400600"/>
          </a:xfrm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、结构性通货膨胀</a:t>
            </a:r>
            <a:endParaRPr lang="en-US" altLang="zh-CN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dirty="0" smtClean="0"/>
              <a:t>生产率提高</a:t>
            </a:r>
            <a:endParaRPr lang="en-US" altLang="zh-CN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dirty="0" smtClean="0"/>
              <a:t>发展过程中的迅速发展与渐趋衰落</a:t>
            </a:r>
            <a:endParaRPr lang="en-US" altLang="zh-CN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dirty="0" smtClean="0"/>
              <a:t>开放部门与非开放部门</a:t>
            </a:r>
            <a:endParaRPr lang="en-US" altLang="zh-CN" dirty="0" smtClean="0"/>
          </a:p>
          <a:p>
            <a:pPr>
              <a:buNone/>
            </a:pPr>
            <a:r>
              <a:rPr lang="el-GR" altLang="zh-CN" sz="1800" b="1" dirty="0" smtClean="0"/>
              <a:t>Π</a:t>
            </a:r>
            <a:r>
              <a:rPr lang="en-US" altLang="zh-CN" sz="1800" b="1" dirty="0" smtClean="0"/>
              <a:t>=</a:t>
            </a:r>
            <a:r>
              <a:rPr lang="zh-CN" altLang="en-US" sz="1800" b="1" dirty="0" smtClean="0"/>
              <a:t>货币工资增长率</a:t>
            </a:r>
            <a:r>
              <a:rPr lang="en-US" altLang="zh-CN" sz="1800" b="1" dirty="0" smtClean="0"/>
              <a:t>-</a:t>
            </a:r>
            <a:r>
              <a:rPr lang="zh-CN" altLang="en-US" sz="1800" b="1" dirty="0" smtClean="0"/>
              <a:t>劳动生产增长率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、通货膨胀的持续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惯性：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通货膨胀螺旋：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4" name="弧形 23"/>
          <p:cNvSpPr/>
          <p:nvPr/>
        </p:nvSpPr>
        <p:spPr>
          <a:xfrm>
            <a:off x="1763688" y="2636912"/>
            <a:ext cx="3456384" cy="2736304"/>
          </a:xfrm>
          <a:prstGeom prst="arc">
            <a:avLst>
              <a:gd name="adj1" fmla="val 5383073"/>
              <a:gd name="adj2" fmla="val 108900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1763688" y="2924944"/>
          <a:ext cx="288032" cy="373906"/>
        </p:xfrm>
        <a:graphic>
          <a:graphicData uri="http://schemas.openxmlformats.org/presentationml/2006/ole">
            <p:oleObj spid="_x0000_s6147" name="Equation" r:id="rId3" imgW="152280" imgH="164880" progId="Equation.DSMT4">
              <p:embed/>
            </p:oleObj>
          </a:graphicData>
        </a:graphic>
      </p:graphicFrame>
      <p:grpSp>
        <p:nvGrpSpPr>
          <p:cNvPr id="60" name="组合 59"/>
          <p:cNvGrpSpPr/>
          <p:nvPr/>
        </p:nvGrpSpPr>
        <p:grpSpPr>
          <a:xfrm>
            <a:off x="251520" y="2996952"/>
            <a:ext cx="4139952" cy="3456384"/>
            <a:chOff x="-252536" y="2636912"/>
            <a:chExt cx="4679164" cy="3744416"/>
          </a:xfrm>
        </p:grpSpPr>
        <p:sp>
          <p:nvSpPr>
            <p:cNvPr id="23" name="弧形 22"/>
            <p:cNvSpPr/>
            <p:nvPr/>
          </p:nvSpPr>
          <p:spPr>
            <a:xfrm>
              <a:off x="-252536" y="3639003"/>
              <a:ext cx="3528392" cy="1836749"/>
            </a:xfrm>
            <a:prstGeom prst="arc">
              <a:avLst>
                <a:gd name="adj1" fmla="val 187632"/>
                <a:gd name="adj2" fmla="val 471817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>
            <a:xfrm>
              <a:off x="-222056" y="3140968"/>
              <a:ext cx="3528392" cy="1872208"/>
            </a:xfrm>
            <a:prstGeom prst="arc">
              <a:avLst>
                <a:gd name="adj1" fmla="val 187632"/>
                <a:gd name="adj2" fmla="val 471817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弧形 44"/>
            <p:cNvSpPr/>
            <p:nvPr/>
          </p:nvSpPr>
          <p:spPr>
            <a:xfrm>
              <a:off x="-237296" y="2636912"/>
              <a:ext cx="3528392" cy="1872208"/>
            </a:xfrm>
            <a:prstGeom prst="arc">
              <a:avLst>
                <a:gd name="adj1" fmla="val 187632"/>
                <a:gd name="adj2" fmla="val 471817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1199612" y="2696459"/>
              <a:ext cx="0" cy="32496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1199612" y="5920302"/>
              <a:ext cx="29523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 flipV="1">
              <a:off x="3287844" y="3165178"/>
              <a:ext cx="3170" cy="27344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202782" y="4910599"/>
              <a:ext cx="108012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202782" y="5193175"/>
              <a:ext cx="158417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176494" y="4486733"/>
              <a:ext cx="72008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2282902" y="4910599"/>
              <a:ext cx="3170" cy="100147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2783788" y="5213860"/>
              <a:ext cx="0" cy="7064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3287844" y="4789995"/>
              <a:ext cx="0" cy="11303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5125" name="Object 5"/>
            <p:cNvGraphicFramePr>
              <a:graphicFrameLocks noChangeAspect="1"/>
            </p:cNvGraphicFramePr>
            <p:nvPr/>
          </p:nvGraphicFramePr>
          <p:xfrm>
            <a:off x="1007153" y="5835860"/>
            <a:ext cx="239712" cy="403376"/>
          </p:xfrm>
          <a:graphic>
            <a:graphicData uri="http://schemas.openxmlformats.org/presentationml/2006/ole">
              <p:oleObj spid="_x0000_s6148" name="Equation" r:id="rId4" imgW="126720" imgH="177480" progId="Equation.DSMT4">
                <p:embed/>
              </p:oleObj>
            </a:graphicData>
          </a:graphic>
        </p:graphicFrame>
        <p:graphicFrame>
          <p:nvGraphicFramePr>
            <p:cNvPr id="5126" name="Object 6"/>
            <p:cNvGraphicFramePr>
              <a:graphicFrameLocks noChangeAspect="1"/>
            </p:cNvGraphicFramePr>
            <p:nvPr/>
          </p:nvGraphicFramePr>
          <p:xfrm>
            <a:off x="4163103" y="5849878"/>
            <a:ext cx="263525" cy="373784"/>
          </p:xfrm>
          <a:graphic>
            <a:graphicData uri="http://schemas.openxmlformats.org/presentationml/2006/ole">
              <p:oleObj spid="_x0000_s6149" name="Equation" r:id="rId5" imgW="139680" imgH="164880" progId="Equation.DSMT4">
                <p:embed/>
              </p:oleObj>
            </a:graphicData>
          </a:graphic>
        </p:graphicFrame>
        <p:graphicFrame>
          <p:nvGraphicFramePr>
            <p:cNvPr id="5127" name="Object 7"/>
            <p:cNvGraphicFramePr>
              <a:graphicFrameLocks noChangeAspect="1"/>
            </p:cNvGraphicFramePr>
            <p:nvPr/>
          </p:nvGraphicFramePr>
          <p:xfrm>
            <a:off x="2642942" y="5758329"/>
            <a:ext cx="311150" cy="517068"/>
          </p:xfrm>
          <a:graphic>
            <a:graphicData uri="http://schemas.openxmlformats.org/presentationml/2006/ole">
              <p:oleObj spid="_x0000_s6150" name="Equation" r:id="rId6" imgW="164880" imgH="228600" progId="Equation.DSMT4">
                <p:embed/>
              </p:oleObj>
            </a:graphicData>
          </a:graphic>
        </p:graphicFrame>
        <p:graphicFrame>
          <p:nvGraphicFramePr>
            <p:cNvPr id="5128" name="Object 8"/>
            <p:cNvGraphicFramePr>
              <a:graphicFrameLocks noChangeAspect="1"/>
            </p:cNvGraphicFramePr>
            <p:nvPr/>
          </p:nvGraphicFramePr>
          <p:xfrm>
            <a:off x="2138886" y="5758329"/>
            <a:ext cx="334963" cy="517068"/>
          </p:xfrm>
          <a:graphic>
            <a:graphicData uri="http://schemas.openxmlformats.org/presentationml/2006/ole">
              <p:oleObj spid="_x0000_s6151" name="Equation" r:id="rId7" imgW="177480" imgH="228600" progId="Equation.DSMT4">
                <p:embed/>
              </p:oleObj>
            </a:graphicData>
          </a:graphic>
        </p:graphicFrame>
        <p:graphicFrame>
          <p:nvGraphicFramePr>
            <p:cNvPr id="5129" name="Object 9"/>
            <p:cNvGraphicFramePr>
              <a:graphicFrameLocks noChangeAspect="1"/>
            </p:cNvGraphicFramePr>
            <p:nvPr/>
          </p:nvGraphicFramePr>
          <p:xfrm>
            <a:off x="3096303" y="5764218"/>
            <a:ext cx="358775" cy="545102"/>
          </p:xfrm>
          <a:graphic>
            <a:graphicData uri="http://schemas.openxmlformats.org/presentationml/2006/ole">
              <p:oleObj spid="_x0000_s6152" name="Equation" r:id="rId8" imgW="190440" imgH="241200" progId="Equation.DSMT4">
                <p:embed/>
              </p:oleObj>
            </a:graphicData>
          </a:graphic>
        </p:graphicFrame>
        <p:graphicFrame>
          <p:nvGraphicFramePr>
            <p:cNvPr id="5131" name="Object 11"/>
            <p:cNvGraphicFramePr>
              <a:graphicFrameLocks noChangeAspect="1"/>
            </p:cNvGraphicFramePr>
            <p:nvPr/>
          </p:nvGraphicFramePr>
          <p:xfrm>
            <a:off x="928110" y="4981243"/>
            <a:ext cx="273977" cy="423865"/>
          </p:xfrm>
          <a:graphic>
            <a:graphicData uri="http://schemas.openxmlformats.org/presentationml/2006/ole">
              <p:oleObj spid="_x0000_s6154" name="Equation" r:id="rId9" imgW="152280" imgH="228600" progId="Equation.DSMT4">
                <p:embed/>
              </p:oleObj>
            </a:graphicData>
          </a:graphic>
        </p:graphicFrame>
        <p:graphicFrame>
          <p:nvGraphicFramePr>
            <p:cNvPr id="5132" name="Object 12"/>
            <p:cNvGraphicFramePr>
              <a:graphicFrameLocks noChangeAspect="1"/>
            </p:cNvGraphicFramePr>
            <p:nvPr/>
          </p:nvGraphicFramePr>
          <p:xfrm>
            <a:off x="899592" y="4628023"/>
            <a:ext cx="254299" cy="423865"/>
          </p:xfrm>
          <a:graphic>
            <a:graphicData uri="http://schemas.openxmlformats.org/presentationml/2006/ole">
              <p:oleObj spid="_x0000_s6155" name="Equation" r:id="rId10" imgW="164880" imgH="228600" progId="Equation.DSMT4">
                <p:embed/>
              </p:oleObj>
            </a:graphicData>
          </a:graphic>
        </p:graphicFrame>
        <p:graphicFrame>
          <p:nvGraphicFramePr>
            <p:cNvPr id="5133" name="Object 13"/>
            <p:cNvGraphicFramePr>
              <a:graphicFrameLocks noChangeAspect="1"/>
            </p:cNvGraphicFramePr>
            <p:nvPr/>
          </p:nvGraphicFramePr>
          <p:xfrm>
            <a:off x="914750" y="4274801"/>
            <a:ext cx="311150" cy="377337"/>
          </p:xfrm>
          <a:graphic>
            <a:graphicData uri="http://schemas.openxmlformats.org/presentationml/2006/ole">
              <p:oleObj spid="_x0000_s6156" name="Equation" r:id="rId11" imgW="164880" imgH="228600" progId="Equation.DSMT4">
                <p:embed/>
              </p:oleObj>
            </a:graphicData>
          </a:graphic>
        </p:graphicFrame>
        <p:graphicFrame>
          <p:nvGraphicFramePr>
            <p:cNvPr id="5134" name="Object 14"/>
            <p:cNvGraphicFramePr>
              <a:graphicFrameLocks noChangeAspect="1"/>
            </p:cNvGraphicFramePr>
            <p:nvPr/>
          </p:nvGraphicFramePr>
          <p:xfrm>
            <a:off x="2040590" y="4486733"/>
            <a:ext cx="343624" cy="494534"/>
          </p:xfrm>
          <a:graphic>
            <a:graphicData uri="http://schemas.openxmlformats.org/presentationml/2006/ole">
              <p:oleObj spid="_x0000_s6157" name="Equation" r:id="rId12" imgW="190440" imgH="228600" progId="Equation.DSMT4">
                <p:embed/>
              </p:oleObj>
            </a:graphicData>
          </a:graphic>
        </p:graphicFrame>
        <p:graphicFrame>
          <p:nvGraphicFramePr>
            <p:cNvPr id="5135" name="Object 15"/>
            <p:cNvGraphicFramePr>
              <a:graphicFrameLocks noChangeAspect="1"/>
            </p:cNvGraphicFramePr>
            <p:nvPr/>
          </p:nvGraphicFramePr>
          <p:xfrm>
            <a:off x="2616654" y="4769310"/>
            <a:ext cx="320675" cy="495264"/>
          </p:xfrm>
          <a:graphic>
            <a:graphicData uri="http://schemas.openxmlformats.org/presentationml/2006/ole">
              <p:oleObj spid="_x0000_s6158" name="Equation" r:id="rId13" imgW="177480" imgH="228600" progId="Equation.DSMT4">
                <p:embed/>
              </p:oleObj>
            </a:graphicData>
          </a:graphic>
        </p:graphicFrame>
        <p:graphicFrame>
          <p:nvGraphicFramePr>
            <p:cNvPr id="5136" name="Object 16"/>
            <p:cNvGraphicFramePr>
              <a:graphicFrameLocks noChangeAspect="1"/>
            </p:cNvGraphicFramePr>
            <p:nvPr/>
          </p:nvGraphicFramePr>
          <p:xfrm>
            <a:off x="1752558" y="4062868"/>
            <a:ext cx="342900" cy="495264"/>
          </p:xfrm>
          <a:graphic>
            <a:graphicData uri="http://schemas.openxmlformats.org/presentationml/2006/ole">
              <p:oleObj spid="_x0000_s6159" name="Equation" r:id="rId14" imgW="190440" imgH="228600" progId="Equation.DSMT4">
                <p:embed/>
              </p:oleObj>
            </a:graphicData>
          </a:graphic>
        </p:graphicFrame>
        <p:graphicFrame>
          <p:nvGraphicFramePr>
            <p:cNvPr id="5141" name="Object 21"/>
            <p:cNvGraphicFramePr>
              <a:graphicFrameLocks noChangeAspect="1"/>
            </p:cNvGraphicFramePr>
            <p:nvPr/>
          </p:nvGraphicFramePr>
          <p:xfrm>
            <a:off x="3626919" y="5179184"/>
            <a:ext cx="384175" cy="286568"/>
          </p:xfrm>
          <a:graphic>
            <a:graphicData uri="http://schemas.openxmlformats.org/presentationml/2006/ole">
              <p:oleObj spid="_x0000_s6164" name="Equation" r:id="rId15" imgW="266400" imgH="164880" progId="Equation.DSMT4">
                <p:embed/>
              </p:oleObj>
            </a:graphicData>
          </a:graphic>
        </p:graphicFrame>
        <p:graphicFrame>
          <p:nvGraphicFramePr>
            <p:cNvPr id="5142" name="Object 22"/>
            <p:cNvGraphicFramePr>
              <a:graphicFrameLocks noChangeAspect="1"/>
            </p:cNvGraphicFramePr>
            <p:nvPr/>
          </p:nvGraphicFramePr>
          <p:xfrm>
            <a:off x="3071820" y="2741313"/>
            <a:ext cx="454025" cy="401818"/>
          </p:xfrm>
          <a:graphic>
            <a:graphicData uri="http://schemas.openxmlformats.org/presentationml/2006/ole">
              <p:oleObj spid="_x0000_s6165" name="Equation" r:id="rId16" imgW="241200" imgH="177480" progId="Equation.DSMT4">
                <p:embed/>
              </p:oleObj>
            </a:graphicData>
          </a:graphic>
        </p:graphicFrame>
        <p:cxnSp>
          <p:nvCxnSpPr>
            <p:cNvPr id="50" name="直接连接符 49"/>
            <p:cNvCxnSpPr/>
            <p:nvPr/>
          </p:nvCxnSpPr>
          <p:spPr>
            <a:xfrm flipV="1">
              <a:off x="1922862" y="4509120"/>
              <a:ext cx="0" cy="14401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52" name="Object 8"/>
            <p:cNvGraphicFramePr>
              <a:graphicFrameLocks noChangeAspect="1"/>
            </p:cNvGraphicFramePr>
            <p:nvPr/>
          </p:nvGraphicFramePr>
          <p:xfrm>
            <a:off x="1731915" y="5854278"/>
            <a:ext cx="334963" cy="527050"/>
          </p:xfrm>
          <a:graphic>
            <a:graphicData uri="http://schemas.openxmlformats.org/presentationml/2006/ole">
              <p:oleObj spid="_x0000_s6166" name="Equation" r:id="rId17" imgW="177480" imgH="228600" progId="Equation.DSMT4">
                <p:embed/>
              </p:oleObj>
            </a:graphicData>
          </a:graphic>
        </p:graphicFrame>
        <p:graphicFrame>
          <p:nvGraphicFramePr>
            <p:cNvPr id="53" name="Object 22"/>
            <p:cNvGraphicFramePr>
              <a:graphicFrameLocks noChangeAspect="1"/>
            </p:cNvGraphicFramePr>
            <p:nvPr/>
          </p:nvGraphicFramePr>
          <p:xfrm>
            <a:off x="1346798" y="5319713"/>
            <a:ext cx="394928" cy="413543"/>
          </p:xfrm>
          <a:graphic>
            <a:graphicData uri="http://schemas.openxmlformats.org/presentationml/2006/ole">
              <p:oleObj spid="_x0000_s6167" name="Equation" r:id="rId18" imgW="266400" imgH="228600" progId="Equation.DSMT4">
                <p:embed/>
              </p:oleObj>
            </a:graphicData>
          </a:graphic>
        </p:graphicFrame>
        <p:graphicFrame>
          <p:nvGraphicFramePr>
            <p:cNvPr id="6168" name="Object 24"/>
            <p:cNvGraphicFramePr>
              <a:graphicFrameLocks noChangeAspect="1"/>
            </p:cNvGraphicFramePr>
            <p:nvPr/>
          </p:nvGraphicFramePr>
          <p:xfrm>
            <a:off x="1337546" y="4797425"/>
            <a:ext cx="414337" cy="412750"/>
          </p:xfrm>
          <a:graphic>
            <a:graphicData uri="http://schemas.openxmlformats.org/presentationml/2006/ole">
              <p:oleObj spid="_x0000_s6168" name="Equation" r:id="rId19" imgW="279360" imgH="228600" progId="Equation.DSMT4">
                <p:embed/>
              </p:oleObj>
            </a:graphicData>
          </a:graphic>
        </p:graphicFrame>
        <p:graphicFrame>
          <p:nvGraphicFramePr>
            <p:cNvPr id="6169" name="Object 25"/>
            <p:cNvGraphicFramePr>
              <a:graphicFrameLocks noChangeAspect="1"/>
            </p:cNvGraphicFramePr>
            <p:nvPr/>
          </p:nvGraphicFramePr>
          <p:xfrm>
            <a:off x="1264521" y="4292600"/>
            <a:ext cx="414337" cy="412750"/>
          </p:xfrm>
          <a:graphic>
            <a:graphicData uri="http://schemas.openxmlformats.org/presentationml/2006/ole">
              <p:oleObj spid="_x0000_s6169" name="Equation" r:id="rId20" imgW="279360" imgH="228600" progId="Equation.DSMT4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836712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5.3</a:t>
            </a:r>
            <a:r>
              <a:rPr lang="zh-CN" altLang="en-US" sz="3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通货膨胀</a:t>
            </a:r>
            <a:endParaRPr lang="zh-CN" altLang="en-US" sz="36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BD3E-F36F-4BDA-AC61-2207A59902C1}" type="datetime1">
              <a:rPr lang="zh-CN" altLang="en-US" smtClean="0"/>
              <a:pPr/>
              <a:t>2013-8-3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宏观经济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F77A-9A5C-4E4A-BF5A-86022F651F72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395536" y="980728"/>
            <a:ext cx="3995936" cy="5400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dirty="0" smtClean="0"/>
              <a:t>四、通货膨胀的经济效应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、通货膨胀的再分配效应</a:t>
            </a:r>
            <a:endParaRPr lang="en-US" altLang="zh-CN" sz="2400" dirty="0" smtClean="0"/>
          </a:p>
          <a:p>
            <a:pPr marL="777240" lvl="1" indent="-457200">
              <a:buFont typeface="+mj-ea"/>
              <a:buAutoNum type="circleNumDbPlain"/>
            </a:pPr>
            <a:r>
              <a:rPr lang="zh-CN" altLang="en-US" sz="2200" dirty="0" smtClean="0"/>
              <a:t>不利于靠固定的货币收入维持生活的人。</a:t>
            </a:r>
            <a:endParaRPr lang="en-US" altLang="zh-CN" sz="2200" dirty="0" smtClean="0"/>
          </a:p>
          <a:p>
            <a:pPr marL="777240" lvl="1" indent="-457200">
              <a:buFont typeface="+mj-ea"/>
              <a:buAutoNum type="circleNumDbPlain"/>
            </a:pPr>
            <a:r>
              <a:rPr lang="zh-CN" altLang="en-US" sz="2200" dirty="0" smtClean="0"/>
              <a:t>对储蓄者不利。</a:t>
            </a:r>
            <a:endParaRPr lang="en-US" altLang="zh-CN" sz="2200" dirty="0" smtClean="0"/>
          </a:p>
          <a:p>
            <a:pPr marL="777240" lvl="1" indent="-457200">
              <a:buFont typeface="+mj-ea"/>
              <a:buAutoNum type="circleNumDbPlain"/>
            </a:pPr>
            <a:r>
              <a:rPr lang="zh-CN" altLang="en-US" sz="2200" dirty="0" smtClean="0"/>
              <a:t>在债务人和债权人之间发生收入再分配的作用。</a:t>
            </a:r>
            <a:endParaRPr lang="en-US" altLang="zh-CN" sz="2200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、通货膨胀的产出效应</a:t>
            </a:r>
            <a:endParaRPr lang="en-US" altLang="zh-CN" dirty="0" smtClean="0"/>
          </a:p>
          <a:p>
            <a:pPr marL="834390" lvl="1" indent="-514350">
              <a:buFont typeface="+mj-lt"/>
              <a:buAutoNum type="romanUcPeriod"/>
            </a:pPr>
            <a:r>
              <a:rPr lang="zh-CN" altLang="en-US" dirty="0" smtClean="0"/>
              <a:t>需求拉动的通货膨胀使产出增加，收入增加；</a:t>
            </a:r>
            <a:endParaRPr lang="en-US" altLang="zh-CN" dirty="0" smtClean="0"/>
          </a:p>
          <a:p>
            <a:pPr marL="834390" lvl="1" indent="-514350">
              <a:buFont typeface="+mj-lt"/>
              <a:buAutoNum type="romanUcPeriod"/>
            </a:pPr>
            <a:r>
              <a:rPr lang="zh-CN" altLang="en-US" dirty="0" smtClean="0"/>
              <a:t>成本推动的通胀会使收入或产量减少，引致失业。</a:t>
            </a:r>
            <a:endParaRPr lang="en-US" altLang="zh-CN" dirty="0" smtClean="0"/>
          </a:p>
          <a:p>
            <a:pPr marL="834390" lvl="1" indent="-514350">
              <a:buFont typeface="+mj-lt"/>
              <a:buAutoNum type="romanUcPeriod"/>
            </a:pPr>
            <a:r>
              <a:rPr lang="zh-CN" altLang="en-US" dirty="0" smtClean="0"/>
              <a:t>超级通胀导致经济崩溃。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2"/>
          </p:nvPr>
        </p:nvSpPr>
        <p:spPr>
          <a:xfrm>
            <a:off x="4644008" y="980728"/>
            <a:ext cx="3960440" cy="5400600"/>
          </a:xfrm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dirty="0" smtClean="0"/>
              <a:t>五、菲利普斯</a:t>
            </a:r>
            <a:r>
              <a:rPr lang="zh-CN" altLang="en-US" dirty="0" smtClean="0"/>
              <a:t>曲线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1	</a:t>
            </a:r>
            <a:r>
              <a:rPr lang="zh-CN" altLang="en-US" dirty="0" smtClean="0"/>
              <a:t>、菲利普斯：</a:t>
            </a:r>
            <a:r>
              <a:rPr lang="en-US" altLang="zh-CN" dirty="0" smtClean="0"/>
              <a:t>1958</a:t>
            </a:r>
            <a:r>
              <a:rPr lang="zh-CN" altLang="en-US" dirty="0" smtClean="0"/>
              <a:t>年，失业率与货币工资增长率的关系！！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、新古典综合学派：</a:t>
            </a:r>
            <a:endParaRPr lang="en-US" altLang="zh-CN" dirty="0" smtClean="0"/>
          </a:p>
          <a:p>
            <a:pPr>
              <a:buNone/>
            </a:pPr>
            <a:r>
              <a:rPr lang="zh-CN" altLang="en-US" sz="1700" b="1" dirty="0" smtClean="0">
                <a:solidFill>
                  <a:srgbClr val="FF0000"/>
                </a:solidFill>
              </a:rPr>
              <a:t>通胀率</a:t>
            </a:r>
            <a:r>
              <a:rPr lang="en-US" altLang="zh-CN" sz="17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1700" b="1" dirty="0" smtClean="0">
                <a:solidFill>
                  <a:srgbClr val="FF0000"/>
                </a:solidFill>
              </a:rPr>
              <a:t>货币工资增长率</a:t>
            </a:r>
            <a:r>
              <a:rPr lang="en-US" altLang="zh-CN" sz="17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1700" b="1" dirty="0" smtClean="0">
                <a:solidFill>
                  <a:srgbClr val="FF0000"/>
                </a:solidFill>
              </a:rPr>
              <a:t>劳动生产增长率</a:t>
            </a:r>
            <a:endParaRPr lang="en-US" altLang="zh-CN" sz="17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dirty="0" smtClean="0"/>
              <a:t>通货膨胀率与失业率之间的关系。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5349875" y="3284984"/>
            <a:ext cx="2966541" cy="2866579"/>
            <a:chOff x="5349875" y="3284984"/>
            <a:chExt cx="2966541" cy="2866579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5364088" y="5661248"/>
              <a:ext cx="2592288" cy="72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5652120" y="4077072"/>
              <a:ext cx="0" cy="20162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弧形 12"/>
            <p:cNvSpPr/>
            <p:nvPr/>
          </p:nvSpPr>
          <p:spPr>
            <a:xfrm flipH="1" flipV="1">
              <a:off x="5940152" y="3284984"/>
              <a:ext cx="2376264" cy="2592288"/>
            </a:xfrm>
            <a:prstGeom prst="arc">
              <a:avLst>
                <a:gd name="adj1" fmla="val 16200000"/>
                <a:gd name="adj2" fmla="val 68402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7740352" y="5693504"/>
            <a:ext cx="288032" cy="399792"/>
          </p:xfrm>
          <a:graphic>
            <a:graphicData uri="http://schemas.openxmlformats.org/presentationml/2006/ole">
              <p:oleObj spid="_x0000_s22530" name="Equation" r:id="rId3" imgW="126720" imgH="139680" progId="Equation.DSMT4">
                <p:embed/>
              </p:oleObj>
            </a:graphicData>
          </a:graphic>
        </p:graphicFrame>
        <p:graphicFrame>
          <p:nvGraphicFramePr>
            <p:cNvPr id="22531" name="Object 3"/>
            <p:cNvGraphicFramePr>
              <a:graphicFrameLocks noChangeAspect="1"/>
            </p:cNvGraphicFramePr>
            <p:nvPr/>
          </p:nvGraphicFramePr>
          <p:xfrm>
            <a:off x="6257925" y="5570538"/>
            <a:ext cx="373063" cy="581025"/>
          </p:xfrm>
          <a:graphic>
            <a:graphicData uri="http://schemas.openxmlformats.org/presentationml/2006/ole">
              <p:oleObj spid="_x0000_s22531" name="Equation" r:id="rId4" imgW="164880" imgH="203040" progId="Equation.DSMT4">
                <p:embed/>
              </p:oleObj>
            </a:graphicData>
          </a:graphic>
        </p:graphicFrame>
        <p:graphicFrame>
          <p:nvGraphicFramePr>
            <p:cNvPr id="22532" name="Object 4"/>
            <p:cNvGraphicFramePr>
              <a:graphicFrameLocks noChangeAspect="1"/>
            </p:cNvGraphicFramePr>
            <p:nvPr/>
          </p:nvGraphicFramePr>
          <p:xfrm>
            <a:off x="5364089" y="5589239"/>
            <a:ext cx="287412" cy="455961"/>
          </p:xfrm>
          <a:graphic>
            <a:graphicData uri="http://schemas.openxmlformats.org/presentationml/2006/ole">
              <p:oleObj spid="_x0000_s22532" name="Equation" r:id="rId5" imgW="126720" imgH="177480" progId="Equation.DSMT4">
                <p:embed/>
              </p:oleObj>
            </a:graphicData>
          </a:graphic>
        </p:graphicFrame>
        <p:graphicFrame>
          <p:nvGraphicFramePr>
            <p:cNvPr id="22533" name="Object 5"/>
            <p:cNvGraphicFramePr>
              <a:graphicFrameLocks noChangeAspect="1"/>
            </p:cNvGraphicFramePr>
            <p:nvPr/>
          </p:nvGraphicFramePr>
          <p:xfrm>
            <a:off x="5349875" y="4076700"/>
            <a:ext cx="315913" cy="400050"/>
          </p:xfrm>
          <a:graphic>
            <a:graphicData uri="http://schemas.openxmlformats.org/presentationml/2006/ole">
              <p:oleObj spid="_x0000_s22533" name="Equation" r:id="rId6" imgW="139680" imgH="139680" progId="Equation.DSMT4">
                <p:embed/>
              </p:oleObj>
            </a:graphicData>
          </a:graphic>
        </p:graphicFrame>
        <p:graphicFrame>
          <p:nvGraphicFramePr>
            <p:cNvPr id="22534" name="Object 6"/>
            <p:cNvGraphicFramePr>
              <a:graphicFrameLocks noChangeAspect="1"/>
            </p:cNvGraphicFramePr>
            <p:nvPr/>
          </p:nvGraphicFramePr>
          <p:xfrm>
            <a:off x="5940152" y="4221088"/>
            <a:ext cx="466447" cy="413618"/>
          </p:xfrm>
          <a:graphic>
            <a:graphicData uri="http://schemas.openxmlformats.org/presentationml/2006/ole">
              <p:oleObj spid="_x0000_s22534" name="Equation" r:id="rId7" imgW="253800" imgH="177480" progId="Equation.DSMT4">
                <p:embed/>
              </p:oleObj>
            </a:graphicData>
          </a:graphic>
        </p:graphicFrame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589</TotalTime>
  <Words>632</Words>
  <Application>Microsoft Office PowerPoint</Application>
  <PresentationFormat>全屏显示(4:3)</PresentationFormat>
  <Paragraphs>142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平衡</vt:lpstr>
      <vt:lpstr>Equation</vt:lpstr>
      <vt:lpstr>MathType 6.0 Equation</vt:lpstr>
      <vt:lpstr>第五讲失业与通货膨胀</vt:lpstr>
      <vt:lpstr>内容提纲</vt:lpstr>
      <vt:lpstr>5.1失业率的定义和分类</vt:lpstr>
      <vt:lpstr>5.2失业率的经济学解释</vt:lpstr>
      <vt:lpstr>5.2失业率的经济学解释</vt:lpstr>
      <vt:lpstr>5.3通货膨胀</vt:lpstr>
      <vt:lpstr>5.3通货膨胀</vt:lpstr>
      <vt:lpstr>5.3通货膨胀</vt:lpstr>
      <vt:lpstr>5.3通货膨胀</vt:lpstr>
      <vt:lpstr>五、菲利普斯曲线</vt:lpstr>
      <vt:lpstr>五、菲利普斯曲线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第五讲失业与通货膨胀</dc:title>
  <dc:creator>User</dc:creator>
  <cp:lastModifiedBy>User</cp:lastModifiedBy>
  <cp:revision>48</cp:revision>
  <dcterms:created xsi:type="dcterms:W3CDTF">2013-08-02T10:19:32Z</dcterms:created>
  <dcterms:modified xsi:type="dcterms:W3CDTF">2013-08-03T04:50:01Z</dcterms:modified>
</cp:coreProperties>
</file>