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1.wmf"/><Relationship Id="rId7" Type="http://schemas.openxmlformats.org/officeDocument/2006/relationships/image" Target="../media/image11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0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jpe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18" Type="http://schemas.openxmlformats.org/officeDocument/2006/relationships/image" Target="../media/image35.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17" Type="http://schemas.openxmlformats.org/officeDocument/2006/relationships/image" Target="../media/image34.wmf"/><Relationship Id="rId2" Type="http://schemas.openxmlformats.org/officeDocument/2006/relationships/image" Target="../media/image19.wmf"/><Relationship Id="rId16" Type="http://schemas.openxmlformats.org/officeDocument/2006/relationships/image" Target="../media/image33.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 Id="rId1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4.wmf"/><Relationship Id="rId18" Type="http://schemas.openxmlformats.org/officeDocument/2006/relationships/image" Target="../media/image49.wmf"/><Relationship Id="rId3" Type="http://schemas.openxmlformats.org/officeDocument/2006/relationships/image" Target="../media/image37.wmf"/><Relationship Id="rId7" Type="http://schemas.openxmlformats.org/officeDocument/2006/relationships/image" Target="../media/image23.wmf"/><Relationship Id="rId12" Type="http://schemas.openxmlformats.org/officeDocument/2006/relationships/image" Target="../media/image43.wmf"/><Relationship Id="rId17" Type="http://schemas.openxmlformats.org/officeDocument/2006/relationships/image" Target="../media/image48.wmf"/><Relationship Id="rId2" Type="http://schemas.openxmlformats.org/officeDocument/2006/relationships/image" Target="../media/image19.wmf"/><Relationship Id="rId16" Type="http://schemas.openxmlformats.org/officeDocument/2006/relationships/image" Target="../media/image47.wmf"/><Relationship Id="rId1" Type="http://schemas.openxmlformats.org/officeDocument/2006/relationships/image" Target="../media/image36.wmf"/><Relationship Id="rId6" Type="http://schemas.openxmlformats.org/officeDocument/2006/relationships/image" Target="../media/image39.wmf"/><Relationship Id="rId11" Type="http://schemas.openxmlformats.org/officeDocument/2006/relationships/image" Target="../media/image42.wmf"/><Relationship Id="rId5" Type="http://schemas.openxmlformats.org/officeDocument/2006/relationships/image" Target="../media/image21.wmf"/><Relationship Id="rId15" Type="http://schemas.openxmlformats.org/officeDocument/2006/relationships/image" Target="../media/image46.wmf"/><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image" Target="../media/image26.wmf"/><Relationship Id="rId14"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18" Type="http://schemas.openxmlformats.org/officeDocument/2006/relationships/image" Target="../media/image94.wmf"/><Relationship Id="rId3" Type="http://schemas.openxmlformats.org/officeDocument/2006/relationships/image" Target="../media/image79.wmf"/><Relationship Id="rId21" Type="http://schemas.openxmlformats.org/officeDocument/2006/relationships/image" Target="../media/image97.wmf"/><Relationship Id="rId7" Type="http://schemas.openxmlformats.org/officeDocument/2006/relationships/image" Target="../media/image83.wmf"/><Relationship Id="rId12" Type="http://schemas.openxmlformats.org/officeDocument/2006/relationships/image" Target="../media/image88.wmf"/><Relationship Id="rId17" Type="http://schemas.openxmlformats.org/officeDocument/2006/relationships/image" Target="../media/image93.wmf"/><Relationship Id="rId2" Type="http://schemas.openxmlformats.org/officeDocument/2006/relationships/image" Target="../media/image78.wmf"/><Relationship Id="rId16" Type="http://schemas.openxmlformats.org/officeDocument/2006/relationships/image" Target="../media/image92.wmf"/><Relationship Id="rId20" Type="http://schemas.openxmlformats.org/officeDocument/2006/relationships/image" Target="../media/image96.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5" Type="http://schemas.openxmlformats.org/officeDocument/2006/relationships/image" Target="../media/image91.wmf"/><Relationship Id="rId23" Type="http://schemas.openxmlformats.org/officeDocument/2006/relationships/image" Target="../media/image99.wmf"/><Relationship Id="rId10" Type="http://schemas.openxmlformats.org/officeDocument/2006/relationships/image" Target="../media/image86.wmf"/><Relationship Id="rId19" Type="http://schemas.openxmlformats.org/officeDocument/2006/relationships/image" Target="../media/image95.wmf"/><Relationship Id="rId4" Type="http://schemas.openxmlformats.org/officeDocument/2006/relationships/image" Target="../media/image80.wmf"/><Relationship Id="rId9" Type="http://schemas.openxmlformats.org/officeDocument/2006/relationships/image" Target="../media/image85.wmf"/><Relationship Id="rId14" Type="http://schemas.openxmlformats.org/officeDocument/2006/relationships/image" Target="../media/image90.wmf"/><Relationship Id="rId22" Type="http://schemas.openxmlformats.org/officeDocument/2006/relationships/image" Target="../media/image9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113.wmf"/><Relationship Id="rId3" Type="http://schemas.openxmlformats.org/officeDocument/2006/relationships/image" Target="../media/image111.wmf"/><Relationship Id="rId7" Type="http://schemas.openxmlformats.org/officeDocument/2006/relationships/image" Target="../media/image106.wmf"/><Relationship Id="rId12" Type="http://schemas.openxmlformats.org/officeDocument/2006/relationships/image" Target="../media/image11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06D9D-2D44-46EB-AA27-3A0E02DF2DB9}" type="datetimeFigureOut">
              <a:rPr lang="zh-CN" altLang="en-US" smtClean="0"/>
              <a:pPr/>
              <a:t>2013/10/24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7D9A24-3DB1-4EFE-9B6F-8292A166F7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E3028992-E9EE-4C55-9A68-6058C900E054}" type="datetime1">
              <a:rPr lang="zh-CN" altLang="en-US" smtClean="0"/>
              <a:pPr/>
              <a:t>2013/10/24</a:t>
            </a:fld>
            <a:endParaRPr lang="zh-CN" altLang="en-US"/>
          </a:p>
        </p:txBody>
      </p:sp>
      <p:sp>
        <p:nvSpPr>
          <p:cNvPr id="19" name="页脚占位符 18"/>
          <p:cNvSpPr>
            <a:spLocks noGrp="1"/>
          </p:cNvSpPr>
          <p:nvPr>
            <p:ph type="ftr" sz="quarter" idx="11"/>
          </p:nvPr>
        </p:nvSpPr>
        <p:spPr/>
        <p:txBody>
          <a:bodyPr/>
          <a:lstStyle/>
          <a:p>
            <a:r>
              <a:rPr lang="zh-CN" altLang="en-US" smtClean="0"/>
              <a:t>宏观经济学</a:t>
            </a:r>
            <a:endParaRPr lang="zh-CN" altLang="en-US"/>
          </a:p>
        </p:txBody>
      </p:sp>
      <p:sp>
        <p:nvSpPr>
          <p:cNvPr id="27" name="灯片编号占位符 26"/>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C3B6F1B-98AC-4DEC-868B-FBE64C4673FF}"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59AF657-601C-4CD0-94CA-228E0FF5C534}"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548680"/>
          </a:xfrm>
        </p:spPr>
        <p:txBody>
          <a:bodyPr>
            <a:noAutofit/>
          </a:bodyPr>
          <a:lstStyle>
            <a:lvl1pPr algn="ctr">
              <a:defRPr sz="3600" b="1"/>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a:xfrm>
            <a:off x="0" y="548680"/>
            <a:ext cx="9144000" cy="5775920"/>
          </a:xfrm>
        </p:spPr>
        <p:txBody>
          <a:bodyPr/>
          <a:lstStyle>
            <a:lvl1pPr>
              <a:buNone/>
              <a:defRPr sz="3200" b="1">
                <a:latin typeface="+mj-ea"/>
                <a:ea typeface="+mj-ea"/>
              </a:defRPr>
            </a:lvl1pPr>
            <a:lvl2pPr>
              <a:defRPr sz="2800" b="1">
                <a:latin typeface="+mj-ea"/>
                <a:ea typeface="+mj-ea"/>
              </a:defRPr>
            </a:lvl2pPr>
            <a:lvl3pPr>
              <a:defRPr b="1">
                <a:latin typeface="+mj-ea"/>
                <a:ea typeface="+mj-ea"/>
              </a:defRPr>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EB4267FE-81AB-4BC5-9DE5-4614577193A4}"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5D0F817-80F2-4885-8995-E46D0F1288DE}" type="datetime1">
              <a:rPr lang="zh-CN" altLang="en-US" smtClean="0"/>
              <a:pPr/>
              <a:t>2013/10/24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F6A6596-8A23-45AC-AB25-BE24FA0D36E6}" type="datetime1">
              <a:rPr lang="zh-CN" altLang="en-US" smtClean="0"/>
              <a:pPr/>
              <a:t>2013/10/24</a:t>
            </a:fld>
            <a:endParaRPr lang="zh-CN" altLang="en-US"/>
          </a:p>
        </p:txBody>
      </p:sp>
      <p:sp>
        <p:nvSpPr>
          <p:cNvPr id="8" name="页脚占位符 7"/>
          <p:cNvSpPr>
            <a:spLocks noGrp="1"/>
          </p:cNvSpPr>
          <p:nvPr>
            <p:ph type="ftr" sz="quarter" idx="11"/>
          </p:nvPr>
        </p:nvSpPr>
        <p:spPr/>
        <p:txBody>
          <a:bodyPr/>
          <a:lstStyle/>
          <a:p>
            <a:r>
              <a:rPr lang="zh-CN" altLang="en-US" smtClean="0"/>
              <a:t>宏观经济学</a:t>
            </a:r>
            <a:endParaRPr lang="zh-CN" altLang="en-US"/>
          </a:p>
        </p:txBody>
      </p:sp>
      <p:sp>
        <p:nvSpPr>
          <p:cNvPr id="9" name="灯片编号占位符 8"/>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2D3BE0F8-0160-42F9-91D7-24416B8F1D7E}" type="datetime1">
              <a:rPr lang="zh-CN" altLang="en-US" smtClean="0"/>
              <a:pPr/>
              <a:t>2013/10/24</a:t>
            </a:fld>
            <a:endParaRPr lang="zh-CN" altLang="en-US"/>
          </a:p>
        </p:txBody>
      </p:sp>
      <p:sp>
        <p:nvSpPr>
          <p:cNvPr id="4" name="页脚占位符 3"/>
          <p:cNvSpPr>
            <a:spLocks noGrp="1"/>
          </p:cNvSpPr>
          <p:nvPr>
            <p:ph type="ftr" sz="quarter" idx="11"/>
          </p:nvPr>
        </p:nvSpPr>
        <p:spPr/>
        <p:txBody>
          <a:bodyPr/>
          <a:lstStyle/>
          <a:p>
            <a:r>
              <a:rPr lang="zh-CN" altLang="en-US" smtClean="0"/>
              <a:t>宏观经济学</a:t>
            </a:r>
            <a:endParaRPr lang="zh-CN" altLang="en-US"/>
          </a:p>
        </p:txBody>
      </p:sp>
      <p:sp>
        <p:nvSpPr>
          <p:cNvPr id="5" name="灯片编号占位符 4"/>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E12CEE-CEF4-4141-8C13-1B1F7027CBFF}" type="datetime1">
              <a:rPr lang="zh-CN" altLang="en-US" smtClean="0"/>
              <a:pPr/>
              <a:t>2013/10/24</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79161A8-9B45-4509-9886-BC5A6B5BF507}" type="datetime1">
              <a:rPr lang="zh-CN" altLang="en-US" smtClean="0"/>
              <a:pPr/>
              <a:t>2013/10/24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9E59E2BF-65E4-4084-9102-D75B7CC47BA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6ECD6DB-7999-4E9F-8D68-EEC69A1B42E8}" type="datetime1">
              <a:rPr lang="zh-CN" altLang="en-US" smtClean="0"/>
              <a:pPr/>
              <a:t>2013/10/24</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9E59E2BF-65E4-4084-9102-D75B7CC47BAE}"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4B435A-D155-4FF3-9284-12C0E0D5B1CA}" type="datetime1">
              <a:rPr lang="zh-CN" altLang="en-US" smtClean="0"/>
              <a:pPr/>
              <a:t>2013/10/24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zh-CN" altLang="en-US" smtClean="0"/>
              <a:t>宏观经济学</a:t>
            </a: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59E2BF-65E4-4084-9102-D75B7CC47BAE}"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oleObject" Target="../embeddings/oleObject129.bin"/><Relationship Id="rId3" Type="http://schemas.openxmlformats.org/officeDocument/2006/relationships/oleObject" Target="../embeddings/oleObject119.bin"/><Relationship Id="rId7" Type="http://schemas.openxmlformats.org/officeDocument/2006/relationships/oleObject" Target="../embeddings/oleObject123.bin"/><Relationship Id="rId12" Type="http://schemas.openxmlformats.org/officeDocument/2006/relationships/oleObject" Target="../embeddings/oleObject128.bin"/><Relationship Id="rId2" Type="http://schemas.openxmlformats.org/officeDocument/2006/relationships/slideLayout" Target="../slideLayouts/slideLayout2.xml"/><Relationship Id="rId16" Type="http://schemas.openxmlformats.org/officeDocument/2006/relationships/oleObject" Target="../embeddings/oleObject132.bin"/><Relationship Id="rId1" Type="http://schemas.openxmlformats.org/officeDocument/2006/relationships/vmlDrawing" Target="../drawings/vmlDrawing8.vml"/><Relationship Id="rId6" Type="http://schemas.openxmlformats.org/officeDocument/2006/relationships/oleObject" Target="../embeddings/oleObject122.bin"/><Relationship Id="rId11" Type="http://schemas.openxmlformats.org/officeDocument/2006/relationships/oleObject" Target="../embeddings/oleObject127.bin"/><Relationship Id="rId5" Type="http://schemas.openxmlformats.org/officeDocument/2006/relationships/oleObject" Target="../embeddings/oleObject121.bin"/><Relationship Id="rId15" Type="http://schemas.openxmlformats.org/officeDocument/2006/relationships/oleObject" Target="../embeddings/oleObject131.bin"/><Relationship Id="rId10" Type="http://schemas.openxmlformats.org/officeDocument/2006/relationships/oleObject" Target="../embeddings/oleObject126.bin"/><Relationship Id="rId4" Type="http://schemas.openxmlformats.org/officeDocument/2006/relationships/oleObject" Target="../embeddings/oleObject120.bin"/><Relationship Id="rId9" Type="http://schemas.openxmlformats.org/officeDocument/2006/relationships/oleObject" Target="../embeddings/oleObject125.bin"/><Relationship Id="rId14" Type="http://schemas.openxmlformats.org/officeDocument/2006/relationships/oleObject" Target="../embeddings/oleObject13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oleObject" Target="../embeddings/oleObject143.bin"/><Relationship Id="rId18" Type="http://schemas.openxmlformats.org/officeDocument/2006/relationships/oleObject" Target="../embeddings/oleObject148.bin"/><Relationship Id="rId3" Type="http://schemas.openxmlformats.org/officeDocument/2006/relationships/oleObject" Target="../embeddings/oleObject133.bin"/><Relationship Id="rId21" Type="http://schemas.openxmlformats.org/officeDocument/2006/relationships/oleObject" Target="../embeddings/oleObject151.bin"/><Relationship Id="rId7" Type="http://schemas.openxmlformats.org/officeDocument/2006/relationships/oleObject" Target="../embeddings/oleObject137.bin"/><Relationship Id="rId12" Type="http://schemas.openxmlformats.org/officeDocument/2006/relationships/oleObject" Target="../embeddings/oleObject142.bin"/><Relationship Id="rId17" Type="http://schemas.openxmlformats.org/officeDocument/2006/relationships/oleObject" Target="../embeddings/oleObject147.bin"/><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50.bin"/><Relationship Id="rId1" Type="http://schemas.openxmlformats.org/officeDocument/2006/relationships/vmlDrawing" Target="../drawings/vmlDrawing9.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5" Type="http://schemas.openxmlformats.org/officeDocument/2006/relationships/oleObject" Target="../embeddings/oleObject145.bin"/><Relationship Id="rId10" Type="http://schemas.openxmlformats.org/officeDocument/2006/relationships/oleObject" Target="../embeddings/oleObject140.bin"/><Relationship Id="rId19" Type="http://schemas.openxmlformats.org/officeDocument/2006/relationships/oleObject" Target="../embeddings/oleObject149.bin"/><Relationship Id="rId4" Type="http://schemas.openxmlformats.org/officeDocument/2006/relationships/oleObject" Target="../embeddings/oleObject134.bin"/><Relationship Id="rId9" Type="http://schemas.openxmlformats.org/officeDocument/2006/relationships/oleObject" Target="../embeddings/oleObject139.bin"/><Relationship Id="rId14" Type="http://schemas.openxmlformats.org/officeDocument/2006/relationships/oleObject" Target="../embeddings/oleObject144.bin"/><Relationship Id="rId22" Type="http://schemas.openxmlformats.org/officeDocument/2006/relationships/oleObject" Target="../embeddings/oleObject15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7.bin"/><Relationship Id="rId12"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56.bin"/><Relationship Id="rId11" Type="http://schemas.openxmlformats.org/officeDocument/2006/relationships/oleObject" Target="../embeddings/oleObject161.bin"/><Relationship Id="rId5" Type="http://schemas.openxmlformats.org/officeDocument/2006/relationships/oleObject" Target="../embeddings/oleObject155.bin"/><Relationship Id="rId10" Type="http://schemas.openxmlformats.org/officeDocument/2006/relationships/oleObject" Target="../embeddings/oleObject160.bin"/><Relationship Id="rId4" Type="http://schemas.openxmlformats.org/officeDocument/2006/relationships/oleObject" Target="../embeddings/oleObject154.bin"/><Relationship Id="rId9" Type="http://schemas.openxmlformats.org/officeDocument/2006/relationships/oleObject" Target="../embeddings/oleObject15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18" Type="http://schemas.openxmlformats.org/officeDocument/2006/relationships/oleObject" Target="../embeddings/oleObject17.bin"/><Relationship Id="rId3" Type="http://schemas.openxmlformats.org/officeDocument/2006/relationships/oleObject" Target="../embeddings/oleObject2.bin"/><Relationship Id="rId7" Type="http://schemas.openxmlformats.org/officeDocument/2006/relationships/oleObject" Target="../embeddings/oleObject6.bin"/><Relationship Id="rId12" Type="http://schemas.openxmlformats.org/officeDocument/2006/relationships/oleObject" Target="../embeddings/oleObject11.bin"/><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10" Type="http://schemas.openxmlformats.org/officeDocument/2006/relationships/oleObject" Target="../embeddings/oleObject9.bin"/><Relationship Id="rId19" Type="http://schemas.openxmlformats.org/officeDocument/2006/relationships/oleObject" Target="../embeddings/oleObject18.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9.bin"/><Relationship Id="rId18" Type="http://schemas.openxmlformats.org/officeDocument/2006/relationships/oleObject" Target="../embeddings/oleObject34.bin"/><Relationship Id="rId3" Type="http://schemas.openxmlformats.org/officeDocument/2006/relationships/oleObject" Target="../embeddings/oleObject19.bin"/><Relationship Id="rId21" Type="http://schemas.openxmlformats.org/officeDocument/2006/relationships/oleObject" Target="../embeddings/oleObject37.bin"/><Relationship Id="rId7" Type="http://schemas.openxmlformats.org/officeDocument/2006/relationships/oleObject" Target="../embeddings/oleObject23.bin"/><Relationship Id="rId12" Type="http://schemas.openxmlformats.org/officeDocument/2006/relationships/oleObject" Target="../embeddings/oleObject28.bin"/><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oleObject" Target="../embeddings/oleObject32.bin"/><Relationship Id="rId20" Type="http://schemas.openxmlformats.org/officeDocument/2006/relationships/oleObject" Target="../embeddings/oleObject36.bin"/><Relationship Id="rId1" Type="http://schemas.openxmlformats.org/officeDocument/2006/relationships/vmlDrawing" Target="../drawings/vmlDrawing3.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5" Type="http://schemas.openxmlformats.org/officeDocument/2006/relationships/oleObject" Target="../embeddings/oleObject31.bin"/><Relationship Id="rId23" Type="http://schemas.openxmlformats.org/officeDocument/2006/relationships/oleObject" Target="../embeddings/oleObject39.bin"/><Relationship Id="rId10" Type="http://schemas.openxmlformats.org/officeDocument/2006/relationships/oleObject" Target="../embeddings/oleObject26.bin"/><Relationship Id="rId19" Type="http://schemas.openxmlformats.org/officeDocument/2006/relationships/oleObject" Target="../embeddings/oleObject35.bin"/><Relationship Id="rId4" Type="http://schemas.openxmlformats.org/officeDocument/2006/relationships/oleObject" Target="../embeddings/oleObject20.bin"/><Relationship Id="rId9" Type="http://schemas.openxmlformats.org/officeDocument/2006/relationships/oleObject" Target="../embeddings/oleObject25.bin"/><Relationship Id="rId14" Type="http://schemas.openxmlformats.org/officeDocument/2006/relationships/oleObject" Target="../embeddings/oleObject30.bin"/><Relationship Id="rId22"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50.bin"/><Relationship Id="rId18" Type="http://schemas.openxmlformats.org/officeDocument/2006/relationships/oleObject" Target="../embeddings/oleObject55.bin"/><Relationship Id="rId3" Type="http://schemas.openxmlformats.org/officeDocument/2006/relationships/oleObject" Target="../embeddings/oleObject40.bin"/><Relationship Id="rId21" Type="http://schemas.openxmlformats.org/officeDocument/2006/relationships/oleObject" Target="../embeddings/oleObject58.bin"/><Relationship Id="rId7" Type="http://schemas.openxmlformats.org/officeDocument/2006/relationships/oleObject" Target="../embeddings/oleObject44.bin"/><Relationship Id="rId12" Type="http://schemas.openxmlformats.org/officeDocument/2006/relationships/oleObject" Target="../embeddings/oleObject49.bin"/><Relationship Id="rId17"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oleObject" Target="../embeddings/oleObject53.bin"/><Relationship Id="rId20" Type="http://schemas.openxmlformats.org/officeDocument/2006/relationships/oleObject" Target="../embeddings/oleObject57.bin"/><Relationship Id="rId1" Type="http://schemas.openxmlformats.org/officeDocument/2006/relationships/vmlDrawing" Target="../drawings/vmlDrawing4.vml"/><Relationship Id="rId6" Type="http://schemas.openxmlformats.org/officeDocument/2006/relationships/oleObject" Target="../embeddings/oleObject43.bin"/><Relationship Id="rId11" Type="http://schemas.openxmlformats.org/officeDocument/2006/relationships/oleObject" Target="../embeddings/oleObject48.bin"/><Relationship Id="rId5" Type="http://schemas.openxmlformats.org/officeDocument/2006/relationships/oleObject" Target="../embeddings/oleObject42.bin"/><Relationship Id="rId15" Type="http://schemas.openxmlformats.org/officeDocument/2006/relationships/oleObject" Target="../embeddings/oleObject52.bin"/><Relationship Id="rId10" Type="http://schemas.openxmlformats.org/officeDocument/2006/relationships/oleObject" Target="../embeddings/oleObject47.bin"/><Relationship Id="rId19" Type="http://schemas.openxmlformats.org/officeDocument/2006/relationships/oleObject" Target="../embeddings/oleObject56.bin"/><Relationship Id="rId4" Type="http://schemas.openxmlformats.org/officeDocument/2006/relationships/oleObject" Target="../embeddings/oleObject41.bin"/><Relationship Id="rId9" Type="http://schemas.openxmlformats.org/officeDocument/2006/relationships/oleObject" Target="../embeddings/oleObject46.bin"/><Relationship Id="rId14" Type="http://schemas.openxmlformats.org/officeDocument/2006/relationships/oleObject" Target="../embeddings/oleObject5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9.bin"/><Relationship Id="rId18" Type="http://schemas.openxmlformats.org/officeDocument/2006/relationships/oleObject" Target="../embeddings/oleObject74.bin"/><Relationship Id="rId3" Type="http://schemas.openxmlformats.org/officeDocument/2006/relationships/oleObject" Target="../embeddings/oleObject59.bin"/><Relationship Id="rId21" Type="http://schemas.openxmlformats.org/officeDocument/2006/relationships/oleObject" Target="../embeddings/oleObject77.bin"/><Relationship Id="rId7" Type="http://schemas.openxmlformats.org/officeDocument/2006/relationships/oleObject" Target="../embeddings/oleObject63.bin"/><Relationship Id="rId12" Type="http://schemas.openxmlformats.org/officeDocument/2006/relationships/oleObject" Target="../embeddings/oleObject68.bin"/><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oleObject" Target="../embeddings/oleObject72.bin"/><Relationship Id="rId20" Type="http://schemas.openxmlformats.org/officeDocument/2006/relationships/oleObject" Target="../embeddings/oleObject76.bin"/><Relationship Id="rId1" Type="http://schemas.openxmlformats.org/officeDocument/2006/relationships/vmlDrawing" Target="../drawings/vmlDrawing5.vml"/><Relationship Id="rId6" Type="http://schemas.openxmlformats.org/officeDocument/2006/relationships/oleObject" Target="../embeddings/oleObject62.bin"/><Relationship Id="rId11" Type="http://schemas.openxmlformats.org/officeDocument/2006/relationships/oleObject" Target="../embeddings/oleObject67.bin"/><Relationship Id="rId5" Type="http://schemas.openxmlformats.org/officeDocument/2006/relationships/oleObject" Target="../embeddings/oleObject61.bin"/><Relationship Id="rId15" Type="http://schemas.openxmlformats.org/officeDocument/2006/relationships/oleObject" Target="../embeddings/oleObject71.bin"/><Relationship Id="rId10" Type="http://schemas.openxmlformats.org/officeDocument/2006/relationships/oleObject" Target="../embeddings/oleObject66.bin"/><Relationship Id="rId19" Type="http://schemas.openxmlformats.org/officeDocument/2006/relationships/oleObject" Target="../embeddings/oleObject75.bin"/><Relationship Id="rId4" Type="http://schemas.openxmlformats.org/officeDocument/2006/relationships/oleObject" Target="../embeddings/oleObject60.bin"/><Relationship Id="rId9" Type="http://schemas.openxmlformats.org/officeDocument/2006/relationships/oleObject" Target="../embeddings/oleObject65.bin"/><Relationship Id="rId14" Type="http://schemas.openxmlformats.org/officeDocument/2006/relationships/oleObject" Target="../embeddings/oleObject70.bin"/><Relationship Id="rId22" Type="http://schemas.openxmlformats.org/officeDocument/2006/relationships/oleObject" Target="../embeddings/oleObject7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3.bin"/><Relationship Id="rId12"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2.bin"/><Relationship Id="rId11" Type="http://schemas.openxmlformats.org/officeDocument/2006/relationships/oleObject" Target="../embeddings/oleObject87.bin"/><Relationship Id="rId5" Type="http://schemas.openxmlformats.org/officeDocument/2006/relationships/oleObject" Target="../embeddings/oleObject81.bin"/><Relationship Id="rId10" Type="http://schemas.openxmlformats.org/officeDocument/2006/relationships/oleObject" Target="../embeddings/oleObject86.bin"/><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oleObject" Target="../embeddings/oleObject99.bin"/><Relationship Id="rId18" Type="http://schemas.openxmlformats.org/officeDocument/2006/relationships/oleObject" Target="../embeddings/oleObject104.bin"/><Relationship Id="rId26" Type="http://schemas.openxmlformats.org/officeDocument/2006/relationships/oleObject" Target="../embeddings/oleObject112.bin"/><Relationship Id="rId3" Type="http://schemas.openxmlformats.org/officeDocument/2006/relationships/oleObject" Target="../embeddings/oleObject89.bin"/><Relationship Id="rId21" Type="http://schemas.openxmlformats.org/officeDocument/2006/relationships/oleObject" Target="../embeddings/oleObject107.bin"/><Relationship Id="rId7" Type="http://schemas.openxmlformats.org/officeDocument/2006/relationships/oleObject" Target="../embeddings/oleObject93.bin"/><Relationship Id="rId12" Type="http://schemas.openxmlformats.org/officeDocument/2006/relationships/oleObject" Target="../embeddings/oleObject98.bin"/><Relationship Id="rId17" Type="http://schemas.openxmlformats.org/officeDocument/2006/relationships/oleObject" Target="../embeddings/oleObject103.bin"/><Relationship Id="rId25" Type="http://schemas.openxmlformats.org/officeDocument/2006/relationships/oleObject" Target="../embeddings/oleObject111.bin"/><Relationship Id="rId2" Type="http://schemas.openxmlformats.org/officeDocument/2006/relationships/slideLayout" Target="../slideLayouts/slideLayout2.xml"/><Relationship Id="rId16" Type="http://schemas.openxmlformats.org/officeDocument/2006/relationships/oleObject" Target="../embeddings/oleObject102.bin"/><Relationship Id="rId20" Type="http://schemas.openxmlformats.org/officeDocument/2006/relationships/oleObject" Target="../embeddings/oleObject106.bin"/><Relationship Id="rId29" Type="http://schemas.openxmlformats.org/officeDocument/2006/relationships/oleObject" Target="../embeddings/oleObject115.bin"/><Relationship Id="rId1" Type="http://schemas.openxmlformats.org/officeDocument/2006/relationships/vmlDrawing" Target="../drawings/vmlDrawing7.vml"/><Relationship Id="rId6" Type="http://schemas.openxmlformats.org/officeDocument/2006/relationships/oleObject" Target="../embeddings/oleObject92.bin"/><Relationship Id="rId11" Type="http://schemas.openxmlformats.org/officeDocument/2006/relationships/oleObject" Target="../embeddings/oleObject97.bin"/><Relationship Id="rId24" Type="http://schemas.openxmlformats.org/officeDocument/2006/relationships/oleObject" Target="../embeddings/oleObject110.bin"/><Relationship Id="rId32" Type="http://schemas.openxmlformats.org/officeDocument/2006/relationships/oleObject" Target="../embeddings/oleObject118.bin"/><Relationship Id="rId5" Type="http://schemas.openxmlformats.org/officeDocument/2006/relationships/oleObject" Target="../embeddings/oleObject91.bin"/><Relationship Id="rId15" Type="http://schemas.openxmlformats.org/officeDocument/2006/relationships/oleObject" Target="../embeddings/oleObject101.bin"/><Relationship Id="rId23" Type="http://schemas.openxmlformats.org/officeDocument/2006/relationships/oleObject" Target="../embeddings/oleObject109.bin"/><Relationship Id="rId28" Type="http://schemas.openxmlformats.org/officeDocument/2006/relationships/oleObject" Target="../embeddings/oleObject114.bin"/><Relationship Id="rId10" Type="http://schemas.openxmlformats.org/officeDocument/2006/relationships/oleObject" Target="../embeddings/oleObject96.bin"/><Relationship Id="rId19" Type="http://schemas.openxmlformats.org/officeDocument/2006/relationships/oleObject" Target="../embeddings/oleObject105.bin"/><Relationship Id="rId31" Type="http://schemas.openxmlformats.org/officeDocument/2006/relationships/oleObject" Target="../embeddings/oleObject117.bin"/><Relationship Id="rId4" Type="http://schemas.openxmlformats.org/officeDocument/2006/relationships/oleObject" Target="../embeddings/oleObject90.bin"/><Relationship Id="rId9" Type="http://schemas.openxmlformats.org/officeDocument/2006/relationships/oleObject" Target="../embeddings/oleObject95.bin"/><Relationship Id="rId14" Type="http://schemas.openxmlformats.org/officeDocument/2006/relationships/oleObject" Target="../embeddings/oleObject100.bin"/><Relationship Id="rId22" Type="http://schemas.openxmlformats.org/officeDocument/2006/relationships/oleObject" Target="../embeddings/oleObject108.bin"/><Relationship Id="rId27" Type="http://schemas.openxmlformats.org/officeDocument/2006/relationships/oleObject" Target="../embeddings/oleObject113.bin"/><Relationship Id="rId30" Type="http://schemas.openxmlformats.org/officeDocument/2006/relationships/oleObject" Target="../embeddings/oleObject1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zh-CN" altLang="en-US" dirty="0" smtClean="0"/>
              <a:t>五</a:t>
            </a:r>
            <a:r>
              <a:rPr lang="zh-CN" altLang="en-US" dirty="0" smtClean="0"/>
              <a:t>讲</a:t>
            </a:r>
            <a:r>
              <a:rPr lang="zh-CN" altLang="en-US" dirty="0" smtClean="0"/>
              <a:t>总供给和总需求</a:t>
            </a:r>
            <a:endParaRPr lang="zh-CN" altLang="en-US" dirty="0"/>
          </a:p>
        </p:txBody>
      </p:sp>
      <p:sp>
        <p:nvSpPr>
          <p:cNvPr id="3" name="副标题 2"/>
          <p:cNvSpPr>
            <a:spLocks noGrp="1"/>
          </p:cNvSpPr>
          <p:nvPr>
            <p:ph type="subTitle" idx="1"/>
          </p:nvPr>
        </p:nvSpPr>
        <p:spPr/>
        <p:txBody>
          <a:bodyPr/>
          <a:lstStyle/>
          <a:p>
            <a:pPr algn="ctr"/>
            <a:r>
              <a:rPr lang="en-US" altLang="zh-CN" dirty="0" smtClean="0"/>
              <a:t>fuquanguo@126.com</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总供给函数和曲线</a:t>
            </a:r>
            <a:endParaRPr lang="zh-CN" altLang="en-US" dirty="0"/>
          </a:p>
        </p:txBody>
      </p:sp>
      <p:sp>
        <p:nvSpPr>
          <p:cNvPr id="3" name="内容占位符 2"/>
          <p:cNvSpPr>
            <a:spLocks noGrp="1"/>
          </p:cNvSpPr>
          <p:nvPr>
            <p:ph idx="1"/>
          </p:nvPr>
        </p:nvSpPr>
        <p:spPr/>
        <p:txBody>
          <a:bodyPr/>
          <a:lstStyle/>
          <a:p>
            <a:r>
              <a:rPr lang="zh-CN" altLang="en-US" dirty="0" smtClean="0"/>
              <a:t>二、古典总供给曲线</a:t>
            </a:r>
            <a:endParaRPr lang="en-US" altLang="zh-CN" dirty="0" smtClean="0"/>
          </a:p>
          <a:p>
            <a:pPr marL="639763" lvl="1" indent="609600">
              <a:buNone/>
            </a:pPr>
            <a:r>
              <a:rPr lang="zh-CN" altLang="en-US" dirty="0" smtClean="0"/>
              <a:t>总供给曲线是一条位于经济的潜在产量或充分就业产量水平上的垂直线。</a:t>
            </a:r>
            <a:endParaRPr lang="en-US" altLang="zh-CN" dirty="0" smtClean="0"/>
          </a:p>
          <a:p>
            <a:pPr lvl="2">
              <a:buNone/>
            </a:pPr>
            <a:r>
              <a:rPr lang="en-US" altLang="zh-CN" sz="2400" dirty="0" smtClean="0"/>
              <a:t>1</a:t>
            </a:r>
            <a:r>
              <a:rPr lang="zh-CN" altLang="en-US" sz="2400" dirty="0" smtClean="0"/>
              <a:t>、货币工资</a:t>
            </a:r>
            <a:r>
              <a:rPr lang="en-US" altLang="zh-CN" sz="2400" dirty="0" smtClean="0"/>
              <a:t>W</a:t>
            </a:r>
            <a:r>
              <a:rPr lang="zh-CN" altLang="en-US" sz="2400" dirty="0" smtClean="0"/>
              <a:t>和价格水平</a:t>
            </a:r>
            <a:r>
              <a:rPr lang="en-US" altLang="zh-CN" sz="2400" dirty="0" smtClean="0"/>
              <a:t>P</a:t>
            </a:r>
            <a:r>
              <a:rPr lang="zh-CN" altLang="en-US" sz="2400" dirty="0" smtClean="0"/>
              <a:t>可以迅速或立即自行调节，使得实际工资</a:t>
            </a:r>
            <a:r>
              <a:rPr lang="en-US" altLang="zh-CN" sz="2400" dirty="0" smtClean="0"/>
              <a:t>(W/P)</a:t>
            </a:r>
            <a:r>
              <a:rPr lang="zh-CN" altLang="en-US" sz="2400" dirty="0" smtClean="0"/>
              <a:t>总是处于充分就业所应有的水平，从而使产量或国民收入也总处于充分就业水平，不受价格影响。</a:t>
            </a:r>
            <a:endParaRPr lang="en-US" altLang="zh-CN" sz="2400" dirty="0" smtClean="0"/>
          </a:p>
          <a:p>
            <a:pPr lvl="2">
              <a:buNone/>
            </a:pPr>
            <a:r>
              <a:rPr lang="en-US" altLang="zh-CN" sz="2400" dirty="0" smtClean="0"/>
              <a:t>2</a:t>
            </a:r>
            <a:r>
              <a:rPr lang="zh-CN" altLang="en-US" sz="2400" dirty="0" smtClean="0"/>
              <a:t>、古典学派一般研究经济事物的长期状态。</a:t>
            </a:r>
            <a:endParaRPr lang="zh-CN" altLang="en-US" sz="2400"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10</a:t>
            </a:fld>
            <a:endParaRPr lang="zh-CN" altLang="en-US"/>
          </a:p>
        </p:txBody>
      </p:sp>
      <p:grpSp>
        <p:nvGrpSpPr>
          <p:cNvPr id="36" name="组合 35"/>
          <p:cNvGrpSpPr/>
          <p:nvPr/>
        </p:nvGrpSpPr>
        <p:grpSpPr>
          <a:xfrm>
            <a:off x="1311077" y="3933056"/>
            <a:ext cx="6717307" cy="2232248"/>
            <a:chOff x="1006475" y="4293096"/>
            <a:chExt cx="6717307" cy="2232248"/>
          </a:xfrm>
        </p:grpSpPr>
        <p:cxnSp>
          <p:nvCxnSpPr>
            <p:cNvPr id="8" name="直接箭头连接符 7"/>
            <p:cNvCxnSpPr/>
            <p:nvPr/>
          </p:nvCxnSpPr>
          <p:spPr>
            <a:xfrm>
              <a:off x="1331640" y="6165304"/>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04048" y="6165304"/>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331640" y="4437112"/>
              <a:ext cx="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004048" y="4437112"/>
              <a:ext cx="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267744" y="4437112"/>
              <a:ext cx="0"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12160" y="4437112"/>
              <a:ext cx="0"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92080" y="5085184"/>
              <a:ext cx="1512168"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44480" y="4509120"/>
              <a:ext cx="1512168"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004048" y="5589240"/>
              <a:ext cx="100811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004048" y="4941168"/>
              <a:ext cx="100811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nvGraphicFramePr>
          <p:xfrm>
            <a:off x="1115616" y="6093296"/>
            <a:ext cx="360040" cy="393824"/>
          </p:xfrm>
          <a:graphic>
            <a:graphicData uri="http://schemas.openxmlformats.org/presentationml/2006/ole">
              <p:oleObj spid="_x0000_s24578" name="Equation" r:id="rId3" imgW="126720" imgH="177480" progId="">
                <p:embed/>
              </p:oleObj>
            </a:graphicData>
          </a:graphic>
        </p:graphicFrame>
        <p:graphicFrame>
          <p:nvGraphicFramePr>
            <p:cNvPr id="24579" name="Object 3"/>
            <p:cNvGraphicFramePr>
              <a:graphicFrameLocks noChangeAspect="1"/>
            </p:cNvGraphicFramePr>
            <p:nvPr/>
          </p:nvGraphicFramePr>
          <p:xfrm>
            <a:off x="4788024" y="6093296"/>
            <a:ext cx="360362" cy="393700"/>
          </p:xfrm>
          <a:graphic>
            <a:graphicData uri="http://schemas.openxmlformats.org/presentationml/2006/ole">
              <p:oleObj spid="_x0000_s24579" name="Equation" r:id="rId4" imgW="126720" imgH="177480" progId="">
                <p:embed/>
              </p:oleObj>
            </a:graphicData>
          </a:graphic>
        </p:graphicFrame>
        <p:graphicFrame>
          <p:nvGraphicFramePr>
            <p:cNvPr id="24580" name="Object 4"/>
            <p:cNvGraphicFramePr>
              <a:graphicFrameLocks noChangeAspect="1"/>
            </p:cNvGraphicFramePr>
            <p:nvPr/>
          </p:nvGraphicFramePr>
          <p:xfrm>
            <a:off x="1006475" y="4449763"/>
            <a:ext cx="433388" cy="366712"/>
          </p:xfrm>
          <a:graphic>
            <a:graphicData uri="http://schemas.openxmlformats.org/presentationml/2006/ole">
              <p:oleObj spid="_x0000_s24580" name="Equation" r:id="rId5" imgW="152280" imgH="164880" progId="">
                <p:embed/>
              </p:oleObj>
            </a:graphicData>
          </a:graphic>
        </p:graphicFrame>
        <p:graphicFrame>
          <p:nvGraphicFramePr>
            <p:cNvPr id="24581" name="Object 5"/>
            <p:cNvGraphicFramePr>
              <a:graphicFrameLocks noChangeAspect="1"/>
            </p:cNvGraphicFramePr>
            <p:nvPr/>
          </p:nvGraphicFramePr>
          <p:xfrm>
            <a:off x="4716016" y="4293096"/>
            <a:ext cx="433388" cy="366712"/>
          </p:xfrm>
          <a:graphic>
            <a:graphicData uri="http://schemas.openxmlformats.org/presentationml/2006/ole">
              <p:oleObj spid="_x0000_s24581" name="Equation" r:id="rId6" imgW="152280" imgH="164880" progId="">
                <p:embed/>
              </p:oleObj>
            </a:graphicData>
          </a:graphic>
        </p:graphicFrame>
        <p:graphicFrame>
          <p:nvGraphicFramePr>
            <p:cNvPr id="24582" name="Object 6"/>
            <p:cNvGraphicFramePr>
              <a:graphicFrameLocks noChangeAspect="1"/>
            </p:cNvGraphicFramePr>
            <p:nvPr/>
          </p:nvGraphicFramePr>
          <p:xfrm>
            <a:off x="3652839" y="6209050"/>
            <a:ext cx="271090" cy="250488"/>
          </p:xfrm>
          <a:graphic>
            <a:graphicData uri="http://schemas.openxmlformats.org/presentationml/2006/ole">
              <p:oleObj spid="_x0000_s24582" name="Equation" r:id="rId7" imgW="139680" imgH="164880" progId="">
                <p:embed/>
              </p:oleObj>
            </a:graphicData>
          </a:graphic>
        </p:graphicFrame>
        <p:graphicFrame>
          <p:nvGraphicFramePr>
            <p:cNvPr id="24583" name="Object 7"/>
            <p:cNvGraphicFramePr>
              <a:graphicFrameLocks noChangeAspect="1"/>
            </p:cNvGraphicFramePr>
            <p:nvPr/>
          </p:nvGraphicFramePr>
          <p:xfrm>
            <a:off x="7452320" y="6165304"/>
            <a:ext cx="271462" cy="250825"/>
          </p:xfrm>
          <a:graphic>
            <a:graphicData uri="http://schemas.openxmlformats.org/presentationml/2006/ole">
              <p:oleObj spid="_x0000_s24583" name="Equation" r:id="rId8" imgW="139680" imgH="164880" progId="">
                <p:embed/>
              </p:oleObj>
            </a:graphicData>
          </a:graphic>
        </p:graphicFrame>
        <p:graphicFrame>
          <p:nvGraphicFramePr>
            <p:cNvPr id="24584" name="Object 8"/>
            <p:cNvGraphicFramePr>
              <a:graphicFrameLocks noChangeAspect="1"/>
            </p:cNvGraphicFramePr>
            <p:nvPr/>
          </p:nvGraphicFramePr>
          <p:xfrm>
            <a:off x="2087563" y="6177681"/>
            <a:ext cx="346075" cy="347663"/>
          </p:xfrm>
          <a:graphic>
            <a:graphicData uri="http://schemas.openxmlformats.org/presentationml/2006/ole">
              <p:oleObj spid="_x0000_s24584" name="Equation" r:id="rId9" imgW="177480" imgH="228600" progId="">
                <p:embed/>
              </p:oleObj>
            </a:graphicData>
          </a:graphic>
        </p:graphicFrame>
        <p:graphicFrame>
          <p:nvGraphicFramePr>
            <p:cNvPr id="24585" name="Object 9"/>
            <p:cNvGraphicFramePr>
              <a:graphicFrameLocks noChangeAspect="1"/>
            </p:cNvGraphicFramePr>
            <p:nvPr/>
          </p:nvGraphicFramePr>
          <p:xfrm>
            <a:off x="5868144" y="6165304"/>
            <a:ext cx="346075" cy="347662"/>
          </p:xfrm>
          <a:graphic>
            <a:graphicData uri="http://schemas.openxmlformats.org/presentationml/2006/ole">
              <p:oleObj spid="_x0000_s24585" name="Equation" r:id="rId10" imgW="177480" imgH="228600" progId="">
                <p:embed/>
              </p:oleObj>
            </a:graphicData>
          </a:graphic>
        </p:graphicFrame>
        <p:graphicFrame>
          <p:nvGraphicFramePr>
            <p:cNvPr id="24586" name="Object 10"/>
            <p:cNvGraphicFramePr>
              <a:graphicFrameLocks noChangeAspect="1"/>
            </p:cNvGraphicFramePr>
            <p:nvPr/>
          </p:nvGraphicFramePr>
          <p:xfrm>
            <a:off x="4625975" y="5375275"/>
            <a:ext cx="397740" cy="429989"/>
          </p:xfrm>
          <a:graphic>
            <a:graphicData uri="http://schemas.openxmlformats.org/presentationml/2006/ole">
              <p:oleObj spid="_x0000_s24586" name="Equation" r:id="rId11" imgW="164880" imgH="228600" progId="">
                <p:embed/>
              </p:oleObj>
            </a:graphicData>
          </a:graphic>
        </p:graphicFrame>
        <p:graphicFrame>
          <p:nvGraphicFramePr>
            <p:cNvPr id="24587" name="Object 11"/>
            <p:cNvGraphicFramePr>
              <a:graphicFrameLocks noChangeAspect="1"/>
            </p:cNvGraphicFramePr>
            <p:nvPr/>
          </p:nvGraphicFramePr>
          <p:xfrm>
            <a:off x="4657725" y="4724400"/>
            <a:ext cx="368300" cy="430213"/>
          </p:xfrm>
          <a:graphic>
            <a:graphicData uri="http://schemas.openxmlformats.org/presentationml/2006/ole">
              <p:oleObj spid="_x0000_s24587" name="Equation" r:id="rId12" imgW="152280" imgH="228600" progId="">
                <p:embed/>
              </p:oleObj>
            </a:graphicData>
          </a:graphic>
        </p:graphicFrame>
        <p:graphicFrame>
          <p:nvGraphicFramePr>
            <p:cNvPr id="24588" name="Object 12"/>
            <p:cNvGraphicFramePr>
              <a:graphicFrameLocks noChangeAspect="1"/>
            </p:cNvGraphicFramePr>
            <p:nvPr/>
          </p:nvGraphicFramePr>
          <p:xfrm>
            <a:off x="5940152" y="4654971"/>
            <a:ext cx="428625" cy="430213"/>
          </p:xfrm>
          <a:graphic>
            <a:graphicData uri="http://schemas.openxmlformats.org/presentationml/2006/ole">
              <p:oleObj spid="_x0000_s24588" name="Equation" r:id="rId13" imgW="177480" imgH="228600" progId="">
                <p:embed/>
              </p:oleObj>
            </a:graphicData>
          </a:graphic>
        </p:graphicFrame>
        <p:graphicFrame>
          <p:nvGraphicFramePr>
            <p:cNvPr id="24589" name="Object 13"/>
            <p:cNvGraphicFramePr>
              <a:graphicFrameLocks noChangeAspect="1"/>
            </p:cNvGraphicFramePr>
            <p:nvPr/>
          </p:nvGraphicFramePr>
          <p:xfrm>
            <a:off x="6000750" y="5300663"/>
            <a:ext cx="458788" cy="430212"/>
          </p:xfrm>
          <a:graphic>
            <a:graphicData uri="http://schemas.openxmlformats.org/presentationml/2006/ole">
              <p:oleObj spid="_x0000_s24589" name="Equation" r:id="rId14" imgW="190440" imgH="228600" progId="">
                <p:embed/>
              </p:oleObj>
            </a:graphicData>
          </a:graphic>
        </p:graphicFrame>
        <p:graphicFrame>
          <p:nvGraphicFramePr>
            <p:cNvPr id="24590" name="Object 14"/>
            <p:cNvGraphicFramePr>
              <a:graphicFrameLocks noChangeAspect="1"/>
            </p:cNvGraphicFramePr>
            <p:nvPr/>
          </p:nvGraphicFramePr>
          <p:xfrm>
            <a:off x="6737350" y="5283462"/>
            <a:ext cx="498946" cy="304537"/>
          </p:xfrm>
          <a:graphic>
            <a:graphicData uri="http://schemas.openxmlformats.org/presentationml/2006/ole">
              <p:oleObj spid="_x0000_s24590" name="Equation" r:id="rId15" imgW="291960" imgH="228600" progId="">
                <p:embed/>
              </p:oleObj>
            </a:graphicData>
          </a:graphic>
        </p:graphicFrame>
        <p:graphicFrame>
          <p:nvGraphicFramePr>
            <p:cNvPr id="24591" name="Object 15"/>
            <p:cNvGraphicFramePr>
              <a:graphicFrameLocks noChangeAspect="1"/>
            </p:cNvGraphicFramePr>
            <p:nvPr/>
          </p:nvGraphicFramePr>
          <p:xfrm>
            <a:off x="6505575" y="5732463"/>
            <a:ext cx="520700" cy="304800"/>
          </p:xfrm>
          <a:graphic>
            <a:graphicData uri="http://schemas.openxmlformats.org/presentationml/2006/ole">
              <p:oleObj spid="_x0000_s24591" name="Equation" r:id="rId16" imgW="304560" imgH="228600" progId="">
                <p:embed/>
              </p:oleObj>
            </a:graphicData>
          </a:graphic>
        </p:graphicFrame>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总供给函数和曲线</a:t>
            </a:r>
            <a:endParaRPr lang="zh-CN" altLang="en-US" dirty="0"/>
          </a:p>
        </p:txBody>
      </p:sp>
      <p:sp>
        <p:nvSpPr>
          <p:cNvPr id="3" name="内容占位符 2"/>
          <p:cNvSpPr>
            <a:spLocks noGrp="1"/>
          </p:cNvSpPr>
          <p:nvPr>
            <p:ph idx="1"/>
          </p:nvPr>
        </p:nvSpPr>
        <p:spPr/>
        <p:txBody>
          <a:bodyPr/>
          <a:lstStyle/>
          <a:p>
            <a:r>
              <a:rPr lang="zh-CN" altLang="en-US" dirty="0" smtClean="0"/>
              <a:t>三、凯恩斯的总供给曲线</a:t>
            </a:r>
            <a:endParaRPr lang="en-US" altLang="zh-CN" dirty="0" smtClean="0"/>
          </a:p>
          <a:p>
            <a:pPr marL="639763" lvl="1" indent="609600">
              <a:buNone/>
            </a:pPr>
            <a:r>
              <a:rPr lang="zh-CN" altLang="en-US" dirty="0" smtClean="0"/>
              <a:t>在“刚性”货币工资假设下，总供给曲线是一条水平的直线。</a:t>
            </a:r>
            <a:endParaRPr lang="en-US" altLang="zh-CN" dirty="0" smtClean="0"/>
          </a:p>
          <a:p>
            <a:pPr lvl="2">
              <a:buNone/>
            </a:pPr>
            <a:r>
              <a:rPr lang="en-US" altLang="zh-CN" sz="2400" dirty="0" smtClean="0"/>
              <a:t>1</a:t>
            </a:r>
            <a:r>
              <a:rPr lang="zh-CN" altLang="en-US" sz="2400" dirty="0" smtClean="0"/>
              <a:t>、货币工资</a:t>
            </a:r>
            <a:r>
              <a:rPr lang="en-US" altLang="zh-CN" sz="2400" dirty="0" smtClean="0"/>
              <a:t>W</a:t>
            </a:r>
            <a:r>
              <a:rPr lang="zh-CN" altLang="en-US" sz="2400" dirty="0" smtClean="0"/>
              <a:t>和价格水平</a:t>
            </a:r>
            <a:r>
              <a:rPr lang="en-US" altLang="zh-CN" sz="2400" dirty="0" smtClean="0"/>
              <a:t>P</a:t>
            </a:r>
            <a:r>
              <a:rPr lang="zh-CN" altLang="en-US" sz="2400" dirty="0" smtClean="0"/>
              <a:t>具有刚性，二者完全不能调整。</a:t>
            </a:r>
            <a:endParaRPr lang="en-US" altLang="zh-CN" sz="2400" dirty="0" smtClean="0"/>
          </a:p>
          <a:p>
            <a:pPr lvl="2">
              <a:buNone/>
            </a:pPr>
            <a:r>
              <a:rPr lang="en-US" altLang="zh-CN" sz="2400" dirty="0" smtClean="0"/>
              <a:t>2</a:t>
            </a:r>
            <a:r>
              <a:rPr lang="zh-CN" altLang="en-US" sz="2400" dirty="0" smtClean="0"/>
              <a:t>、凯恩斯</a:t>
            </a:r>
            <a:r>
              <a:rPr lang="en-US" altLang="zh-CN" sz="2400" dirty="0" smtClean="0"/>
              <a:t>《</a:t>
            </a:r>
            <a:r>
              <a:rPr lang="zh-CN" altLang="en-US" sz="2400" dirty="0" smtClean="0"/>
              <a:t>通论</a:t>
            </a:r>
            <a:r>
              <a:rPr lang="en-US" altLang="zh-CN" sz="2400" dirty="0" smtClean="0"/>
              <a:t>》</a:t>
            </a:r>
            <a:r>
              <a:rPr lang="zh-CN" altLang="en-US" sz="2400" dirty="0" smtClean="0"/>
              <a:t>主要研究经济短期情况，货币工资</a:t>
            </a:r>
            <a:r>
              <a:rPr lang="en-US" altLang="zh-CN" sz="2400" dirty="0" smtClean="0"/>
              <a:t>W</a:t>
            </a:r>
            <a:r>
              <a:rPr lang="zh-CN" altLang="en-US" sz="2400" dirty="0" smtClean="0"/>
              <a:t>和价格水平</a:t>
            </a:r>
            <a:r>
              <a:rPr lang="en-US" altLang="zh-CN" sz="2400" dirty="0" smtClean="0"/>
              <a:t>P</a:t>
            </a:r>
            <a:r>
              <a:rPr lang="zh-CN" altLang="en-US" sz="2400" dirty="0" smtClean="0"/>
              <a:t>没有充分时间调整。</a:t>
            </a:r>
            <a:endParaRPr lang="zh-CN" altLang="en-US" sz="2400"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11</a:t>
            </a:fld>
            <a:endParaRPr lang="zh-CN" altLang="en-US"/>
          </a:p>
        </p:txBody>
      </p:sp>
      <p:grpSp>
        <p:nvGrpSpPr>
          <p:cNvPr id="55" name="组合 54"/>
          <p:cNvGrpSpPr/>
          <p:nvPr/>
        </p:nvGrpSpPr>
        <p:grpSpPr>
          <a:xfrm>
            <a:off x="1187624" y="3573016"/>
            <a:ext cx="6840760" cy="2435894"/>
            <a:chOff x="1187624" y="3573016"/>
            <a:chExt cx="6840760" cy="2435894"/>
          </a:xfrm>
        </p:grpSpPr>
        <p:cxnSp>
          <p:nvCxnSpPr>
            <p:cNvPr id="8" name="直接箭头连接符 7"/>
            <p:cNvCxnSpPr/>
            <p:nvPr/>
          </p:nvCxnSpPr>
          <p:spPr>
            <a:xfrm>
              <a:off x="1636242" y="5589240"/>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308650" y="5589240"/>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619672" y="3645024"/>
              <a:ext cx="1657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308650" y="3861048"/>
              <a:ext cx="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03848" y="3789040"/>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948264" y="3861048"/>
              <a:ext cx="1657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596682" y="4509120"/>
              <a:ext cx="1512168"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12160" y="4293096"/>
              <a:ext cx="1512168"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228184" y="4941168"/>
              <a:ext cx="16570" cy="5760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948264" y="4941168"/>
              <a:ext cx="1657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nvGraphicFramePr>
          <p:xfrm>
            <a:off x="1420218" y="5517232"/>
            <a:ext cx="360040" cy="393824"/>
          </p:xfrm>
          <a:graphic>
            <a:graphicData uri="http://schemas.openxmlformats.org/presentationml/2006/ole">
              <p:oleObj spid="_x0000_s25602" name="Equation" r:id="rId3" imgW="126720" imgH="177480" progId="">
                <p:embed/>
              </p:oleObj>
            </a:graphicData>
          </a:graphic>
        </p:graphicFrame>
        <p:graphicFrame>
          <p:nvGraphicFramePr>
            <p:cNvPr id="24579" name="Object 3"/>
            <p:cNvGraphicFramePr>
              <a:graphicFrameLocks noChangeAspect="1"/>
            </p:cNvGraphicFramePr>
            <p:nvPr/>
          </p:nvGraphicFramePr>
          <p:xfrm>
            <a:off x="5092626" y="5517232"/>
            <a:ext cx="360362" cy="393700"/>
          </p:xfrm>
          <a:graphic>
            <a:graphicData uri="http://schemas.openxmlformats.org/presentationml/2006/ole">
              <p:oleObj spid="_x0000_s25603" name="Equation" r:id="rId4" imgW="126720" imgH="177480" progId="">
                <p:embed/>
              </p:oleObj>
            </a:graphicData>
          </a:graphic>
        </p:graphicFrame>
        <p:graphicFrame>
          <p:nvGraphicFramePr>
            <p:cNvPr id="24580" name="Object 4"/>
            <p:cNvGraphicFramePr>
              <a:graphicFrameLocks noChangeAspect="1"/>
            </p:cNvGraphicFramePr>
            <p:nvPr/>
          </p:nvGraphicFramePr>
          <p:xfrm>
            <a:off x="1187624" y="3573016"/>
            <a:ext cx="433388" cy="366712"/>
          </p:xfrm>
          <a:graphic>
            <a:graphicData uri="http://schemas.openxmlformats.org/presentationml/2006/ole">
              <p:oleObj spid="_x0000_s25604" name="Equation" r:id="rId5" imgW="152280" imgH="164880" progId="">
                <p:embed/>
              </p:oleObj>
            </a:graphicData>
          </a:graphic>
        </p:graphicFrame>
        <p:graphicFrame>
          <p:nvGraphicFramePr>
            <p:cNvPr id="24581" name="Object 5"/>
            <p:cNvGraphicFramePr>
              <a:graphicFrameLocks noChangeAspect="1"/>
            </p:cNvGraphicFramePr>
            <p:nvPr/>
          </p:nvGraphicFramePr>
          <p:xfrm>
            <a:off x="4932040" y="3717032"/>
            <a:ext cx="433388" cy="366712"/>
          </p:xfrm>
          <a:graphic>
            <a:graphicData uri="http://schemas.openxmlformats.org/presentationml/2006/ole">
              <p:oleObj spid="_x0000_s25605" name="Equation" r:id="rId6" imgW="152280" imgH="164880" progId="">
                <p:embed/>
              </p:oleObj>
            </a:graphicData>
          </a:graphic>
        </p:graphicFrame>
        <p:graphicFrame>
          <p:nvGraphicFramePr>
            <p:cNvPr id="24582" name="Object 6"/>
            <p:cNvGraphicFramePr>
              <a:graphicFrameLocks noChangeAspect="1"/>
            </p:cNvGraphicFramePr>
            <p:nvPr/>
          </p:nvGraphicFramePr>
          <p:xfrm>
            <a:off x="3957441" y="5632986"/>
            <a:ext cx="271090" cy="250488"/>
          </p:xfrm>
          <a:graphic>
            <a:graphicData uri="http://schemas.openxmlformats.org/presentationml/2006/ole">
              <p:oleObj spid="_x0000_s25606" name="Equation" r:id="rId7" imgW="139680" imgH="164880" progId="">
                <p:embed/>
              </p:oleObj>
            </a:graphicData>
          </a:graphic>
        </p:graphicFrame>
        <p:graphicFrame>
          <p:nvGraphicFramePr>
            <p:cNvPr id="24583" name="Object 7"/>
            <p:cNvGraphicFramePr>
              <a:graphicFrameLocks noChangeAspect="1"/>
            </p:cNvGraphicFramePr>
            <p:nvPr/>
          </p:nvGraphicFramePr>
          <p:xfrm>
            <a:off x="7756922" y="5589240"/>
            <a:ext cx="271462" cy="250825"/>
          </p:xfrm>
          <a:graphic>
            <a:graphicData uri="http://schemas.openxmlformats.org/presentationml/2006/ole">
              <p:oleObj spid="_x0000_s25607" name="Equation" r:id="rId8" imgW="139680" imgH="164880" progId="">
                <p:embed/>
              </p:oleObj>
            </a:graphicData>
          </a:graphic>
        </p:graphicFrame>
        <p:graphicFrame>
          <p:nvGraphicFramePr>
            <p:cNvPr id="24584" name="Object 8"/>
            <p:cNvGraphicFramePr>
              <a:graphicFrameLocks noChangeAspect="1"/>
            </p:cNvGraphicFramePr>
            <p:nvPr/>
          </p:nvGraphicFramePr>
          <p:xfrm>
            <a:off x="3059832" y="5589240"/>
            <a:ext cx="346075" cy="347663"/>
          </p:xfrm>
          <a:graphic>
            <a:graphicData uri="http://schemas.openxmlformats.org/presentationml/2006/ole">
              <p:oleObj spid="_x0000_s25608" name="Equation" r:id="rId9" imgW="177480" imgH="228600" progId="">
                <p:embed/>
              </p:oleObj>
            </a:graphicData>
          </a:graphic>
        </p:graphicFrame>
        <p:graphicFrame>
          <p:nvGraphicFramePr>
            <p:cNvPr id="24585" name="Object 9"/>
            <p:cNvGraphicFramePr>
              <a:graphicFrameLocks noChangeAspect="1"/>
            </p:cNvGraphicFramePr>
            <p:nvPr/>
          </p:nvGraphicFramePr>
          <p:xfrm>
            <a:off x="6804248" y="5661248"/>
            <a:ext cx="346075" cy="347662"/>
          </p:xfrm>
          <a:graphic>
            <a:graphicData uri="http://schemas.openxmlformats.org/presentationml/2006/ole">
              <p:oleObj spid="_x0000_s25609" name="Equation" r:id="rId10" imgW="177480" imgH="228600" progId="">
                <p:embed/>
              </p:oleObj>
            </a:graphicData>
          </a:graphic>
        </p:graphicFrame>
        <p:graphicFrame>
          <p:nvGraphicFramePr>
            <p:cNvPr id="24586" name="Object 10"/>
            <p:cNvGraphicFramePr>
              <a:graphicFrameLocks noChangeAspect="1"/>
            </p:cNvGraphicFramePr>
            <p:nvPr/>
          </p:nvGraphicFramePr>
          <p:xfrm>
            <a:off x="4930577" y="4799211"/>
            <a:ext cx="397740" cy="429989"/>
          </p:xfrm>
          <a:graphic>
            <a:graphicData uri="http://schemas.openxmlformats.org/presentationml/2006/ole">
              <p:oleObj spid="_x0000_s25610" name="Equation" r:id="rId11" imgW="164880" imgH="228600" progId="">
                <p:embed/>
              </p:oleObj>
            </a:graphicData>
          </a:graphic>
        </p:graphicFrame>
        <p:graphicFrame>
          <p:nvGraphicFramePr>
            <p:cNvPr id="24587" name="Object 11"/>
            <p:cNvGraphicFramePr>
              <a:graphicFrameLocks noChangeAspect="1"/>
            </p:cNvGraphicFramePr>
            <p:nvPr/>
          </p:nvGraphicFramePr>
          <p:xfrm>
            <a:off x="4962327" y="4148336"/>
            <a:ext cx="368300" cy="430213"/>
          </p:xfrm>
          <a:graphic>
            <a:graphicData uri="http://schemas.openxmlformats.org/presentationml/2006/ole">
              <p:oleObj spid="_x0000_s25611" name="Equation" r:id="rId12" imgW="152280" imgH="228600" progId="">
                <p:embed/>
              </p:oleObj>
            </a:graphicData>
          </a:graphic>
        </p:graphicFrame>
        <p:graphicFrame>
          <p:nvGraphicFramePr>
            <p:cNvPr id="24588" name="Object 12"/>
            <p:cNvGraphicFramePr>
              <a:graphicFrameLocks noChangeAspect="1"/>
            </p:cNvGraphicFramePr>
            <p:nvPr/>
          </p:nvGraphicFramePr>
          <p:xfrm>
            <a:off x="5940153" y="4941169"/>
            <a:ext cx="360040" cy="361374"/>
          </p:xfrm>
          <a:graphic>
            <a:graphicData uri="http://schemas.openxmlformats.org/presentationml/2006/ole">
              <p:oleObj spid="_x0000_s25612" name="Equation" r:id="rId13" imgW="177480" imgH="228600" progId="">
                <p:embed/>
              </p:oleObj>
            </a:graphicData>
          </a:graphic>
        </p:graphicFrame>
        <p:graphicFrame>
          <p:nvGraphicFramePr>
            <p:cNvPr id="24589" name="Object 13"/>
            <p:cNvGraphicFramePr>
              <a:graphicFrameLocks noChangeAspect="1"/>
            </p:cNvGraphicFramePr>
            <p:nvPr/>
          </p:nvGraphicFramePr>
          <p:xfrm>
            <a:off x="6948264" y="4581128"/>
            <a:ext cx="460746" cy="432048"/>
          </p:xfrm>
          <a:graphic>
            <a:graphicData uri="http://schemas.openxmlformats.org/presentationml/2006/ole">
              <p:oleObj spid="_x0000_s25613" name="Equation" r:id="rId14" imgW="190440" imgH="228600" progId="">
                <p:embed/>
              </p:oleObj>
            </a:graphicData>
          </a:graphic>
        </p:graphicFrame>
        <p:graphicFrame>
          <p:nvGraphicFramePr>
            <p:cNvPr id="24590" name="Object 14"/>
            <p:cNvGraphicFramePr>
              <a:graphicFrameLocks noChangeAspect="1"/>
            </p:cNvGraphicFramePr>
            <p:nvPr/>
          </p:nvGraphicFramePr>
          <p:xfrm>
            <a:off x="5796136" y="4005064"/>
            <a:ext cx="498946" cy="304537"/>
          </p:xfrm>
          <a:graphic>
            <a:graphicData uri="http://schemas.openxmlformats.org/presentationml/2006/ole">
              <p:oleObj spid="_x0000_s25614" name="Equation" r:id="rId15" imgW="291960" imgH="228600" progId="">
                <p:embed/>
              </p:oleObj>
            </a:graphicData>
          </a:graphic>
        </p:graphicFrame>
        <p:graphicFrame>
          <p:nvGraphicFramePr>
            <p:cNvPr id="24591" name="Object 15"/>
            <p:cNvGraphicFramePr>
              <a:graphicFrameLocks noChangeAspect="1"/>
            </p:cNvGraphicFramePr>
            <p:nvPr/>
          </p:nvGraphicFramePr>
          <p:xfrm>
            <a:off x="5292080" y="4365104"/>
            <a:ext cx="520700" cy="304800"/>
          </p:xfrm>
          <a:graphic>
            <a:graphicData uri="http://schemas.openxmlformats.org/presentationml/2006/ole">
              <p:oleObj spid="_x0000_s25615" name="Equation" r:id="rId16" imgW="304560" imgH="228600" progId="">
                <p:embed/>
              </p:oleObj>
            </a:graphicData>
          </a:graphic>
        </p:graphicFrame>
        <p:cxnSp>
          <p:nvCxnSpPr>
            <p:cNvPr id="34" name="直接连接符 33"/>
            <p:cNvCxnSpPr/>
            <p:nvPr/>
          </p:nvCxnSpPr>
          <p:spPr>
            <a:xfrm flipH="1">
              <a:off x="1619672" y="4797152"/>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619672" y="4221088"/>
              <a:ext cx="15841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203848" y="4797152"/>
              <a:ext cx="0"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339752" y="4797152"/>
              <a:ext cx="0"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5616" name="Object 16"/>
            <p:cNvGraphicFramePr>
              <a:graphicFrameLocks noChangeAspect="1"/>
            </p:cNvGraphicFramePr>
            <p:nvPr/>
          </p:nvGraphicFramePr>
          <p:xfrm>
            <a:off x="2206625" y="5589588"/>
            <a:ext cx="322263" cy="347662"/>
          </p:xfrm>
          <a:graphic>
            <a:graphicData uri="http://schemas.openxmlformats.org/presentationml/2006/ole">
              <p:oleObj spid="_x0000_s25616" name="Equation" r:id="rId17" imgW="164880" imgH="228600" progId="">
                <p:embed/>
              </p:oleObj>
            </a:graphicData>
          </a:graphic>
        </p:graphicFrame>
        <p:graphicFrame>
          <p:nvGraphicFramePr>
            <p:cNvPr id="25617" name="Object 17"/>
            <p:cNvGraphicFramePr>
              <a:graphicFrameLocks noChangeAspect="1"/>
            </p:cNvGraphicFramePr>
            <p:nvPr/>
          </p:nvGraphicFramePr>
          <p:xfrm>
            <a:off x="1259632" y="4581128"/>
            <a:ext cx="396875" cy="430212"/>
          </p:xfrm>
          <a:graphic>
            <a:graphicData uri="http://schemas.openxmlformats.org/presentationml/2006/ole">
              <p:oleObj spid="_x0000_s25617" name="Equation" r:id="rId18" imgW="164880" imgH="228600" progId="">
                <p:embed/>
              </p:oleObj>
            </a:graphicData>
          </a:graphic>
        </p:graphicFrame>
        <p:graphicFrame>
          <p:nvGraphicFramePr>
            <p:cNvPr id="25618" name="Object 18"/>
            <p:cNvGraphicFramePr>
              <a:graphicFrameLocks noChangeAspect="1"/>
            </p:cNvGraphicFramePr>
            <p:nvPr/>
          </p:nvGraphicFramePr>
          <p:xfrm>
            <a:off x="1259632" y="4005064"/>
            <a:ext cx="368300" cy="430212"/>
          </p:xfrm>
          <a:graphic>
            <a:graphicData uri="http://schemas.openxmlformats.org/presentationml/2006/ole">
              <p:oleObj spid="_x0000_s25618" name="Equation" r:id="rId19" imgW="152280" imgH="228600" progId="">
                <p:embed/>
              </p:oleObj>
            </a:graphicData>
          </a:graphic>
        </p:graphicFrame>
        <p:graphicFrame>
          <p:nvGraphicFramePr>
            <p:cNvPr id="25619" name="Object 19"/>
            <p:cNvGraphicFramePr>
              <a:graphicFrameLocks noChangeAspect="1"/>
            </p:cNvGraphicFramePr>
            <p:nvPr/>
          </p:nvGraphicFramePr>
          <p:xfrm>
            <a:off x="3131840" y="4653136"/>
            <a:ext cx="458788" cy="430213"/>
          </p:xfrm>
          <a:graphic>
            <a:graphicData uri="http://schemas.openxmlformats.org/presentationml/2006/ole">
              <p:oleObj spid="_x0000_s25619" name="Equation" r:id="rId20" imgW="190440" imgH="228600" progId="">
                <p:embed/>
              </p:oleObj>
            </a:graphicData>
          </a:graphic>
        </p:graphicFrame>
        <p:graphicFrame>
          <p:nvGraphicFramePr>
            <p:cNvPr id="25620" name="Object 20"/>
            <p:cNvGraphicFramePr>
              <a:graphicFrameLocks noChangeAspect="1"/>
            </p:cNvGraphicFramePr>
            <p:nvPr/>
          </p:nvGraphicFramePr>
          <p:xfrm>
            <a:off x="3131840" y="4005064"/>
            <a:ext cx="428625" cy="430212"/>
          </p:xfrm>
          <a:graphic>
            <a:graphicData uri="http://schemas.openxmlformats.org/presentationml/2006/ole">
              <p:oleObj spid="_x0000_s25620" name="Equation" r:id="rId21" imgW="177480" imgH="228600" progId="">
                <p:embed/>
              </p:oleObj>
            </a:graphicData>
          </a:graphic>
        </p:graphicFrame>
        <p:cxnSp>
          <p:nvCxnSpPr>
            <p:cNvPr id="49" name="直接连接符 48"/>
            <p:cNvCxnSpPr/>
            <p:nvPr/>
          </p:nvCxnSpPr>
          <p:spPr>
            <a:xfrm flipH="1">
              <a:off x="5292080" y="4941168"/>
              <a:ext cx="165618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621" name="Object 21"/>
            <p:cNvGraphicFramePr>
              <a:graphicFrameLocks noChangeAspect="1"/>
            </p:cNvGraphicFramePr>
            <p:nvPr/>
          </p:nvGraphicFramePr>
          <p:xfrm>
            <a:off x="6121400" y="5589588"/>
            <a:ext cx="271463" cy="347662"/>
          </p:xfrm>
          <a:graphic>
            <a:graphicData uri="http://schemas.openxmlformats.org/presentationml/2006/ole">
              <p:oleObj spid="_x0000_s25621" name="Equation" r:id="rId22" imgW="139680" imgH="228600" progId="">
                <p:embed/>
              </p:oleObj>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总供给函数和曲线</a:t>
            </a:r>
            <a:endParaRPr lang="zh-CN" altLang="en-US" dirty="0"/>
          </a:p>
        </p:txBody>
      </p:sp>
      <p:sp>
        <p:nvSpPr>
          <p:cNvPr id="3" name="内容占位符 2"/>
          <p:cNvSpPr>
            <a:spLocks noGrp="1"/>
          </p:cNvSpPr>
          <p:nvPr>
            <p:ph idx="1"/>
          </p:nvPr>
        </p:nvSpPr>
        <p:spPr/>
        <p:txBody>
          <a:bodyPr/>
          <a:lstStyle/>
          <a:p>
            <a:r>
              <a:rPr lang="zh-CN" altLang="en-US" dirty="0" smtClean="0"/>
              <a:t>四、常规总供给曲线</a:t>
            </a:r>
            <a:endParaRPr lang="en-US" altLang="zh-CN" dirty="0" smtClean="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12</a:t>
            </a:fld>
            <a:endParaRPr lang="zh-CN" altLang="en-US"/>
          </a:p>
        </p:txBody>
      </p:sp>
      <p:grpSp>
        <p:nvGrpSpPr>
          <p:cNvPr id="56" name="组合 55"/>
          <p:cNvGrpSpPr/>
          <p:nvPr/>
        </p:nvGrpSpPr>
        <p:grpSpPr>
          <a:xfrm>
            <a:off x="2267744" y="1484784"/>
            <a:ext cx="3960440" cy="3948063"/>
            <a:chOff x="1259632" y="1988840"/>
            <a:chExt cx="3960440" cy="3948063"/>
          </a:xfrm>
        </p:grpSpPr>
        <p:cxnSp>
          <p:nvCxnSpPr>
            <p:cNvPr id="8" name="直接箭头连接符 7"/>
            <p:cNvCxnSpPr/>
            <p:nvPr/>
          </p:nvCxnSpPr>
          <p:spPr>
            <a:xfrm>
              <a:off x="1636242" y="5589240"/>
              <a:ext cx="35838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619672" y="2132856"/>
              <a:ext cx="16570" cy="3456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75856" y="2564904"/>
              <a:ext cx="0" cy="288032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nvGraphicFramePr>
          <p:xfrm>
            <a:off x="1420218" y="5517232"/>
            <a:ext cx="360040" cy="393824"/>
          </p:xfrm>
          <a:graphic>
            <a:graphicData uri="http://schemas.openxmlformats.org/presentationml/2006/ole">
              <p:oleObj spid="_x0000_s26626" name="Equation" r:id="rId3" imgW="126720" imgH="177480" progId="">
                <p:embed/>
              </p:oleObj>
            </a:graphicData>
          </a:graphic>
        </p:graphicFrame>
        <p:graphicFrame>
          <p:nvGraphicFramePr>
            <p:cNvPr id="24580" name="Object 4"/>
            <p:cNvGraphicFramePr>
              <a:graphicFrameLocks noChangeAspect="1"/>
            </p:cNvGraphicFramePr>
            <p:nvPr/>
          </p:nvGraphicFramePr>
          <p:xfrm>
            <a:off x="1259632" y="1988840"/>
            <a:ext cx="433388" cy="366712"/>
          </p:xfrm>
          <a:graphic>
            <a:graphicData uri="http://schemas.openxmlformats.org/presentationml/2006/ole">
              <p:oleObj spid="_x0000_s26628" name="Equation" r:id="rId4" imgW="152280" imgH="164880" progId="">
                <p:embed/>
              </p:oleObj>
            </a:graphicData>
          </a:graphic>
        </p:graphicFrame>
        <p:graphicFrame>
          <p:nvGraphicFramePr>
            <p:cNvPr id="24582" name="Object 6"/>
            <p:cNvGraphicFramePr>
              <a:graphicFrameLocks noChangeAspect="1"/>
            </p:cNvGraphicFramePr>
            <p:nvPr/>
          </p:nvGraphicFramePr>
          <p:xfrm>
            <a:off x="4932040" y="5661248"/>
            <a:ext cx="271090" cy="250488"/>
          </p:xfrm>
          <a:graphic>
            <a:graphicData uri="http://schemas.openxmlformats.org/presentationml/2006/ole">
              <p:oleObj spid="_x0000_s26630" name="Equation" r:id="rId5" imgW="139680" imgH="164880" progId="">
                <p:embed/>
              </p:oleObj>
            </a:graphicData>
          </a:graphic>
        </p:graphicFrame>
        <p:graphicFrame>
          <p:nvGraphicFramePr>
            <p:cNvPr id="24584" name="Object 8"/>
            <p:cNvGraphicFramePr>
              <a:graphicFrameLocks noChangeAspect="1"/>
            </p:cNvGraphicFramePr>
            <p:nvPr/>
          </p:nvGraphicFramePr>
          <p:xfrm>
            <a:off x="3131840" y="5589240"/>
            <a:ext cx="346075" cy="347663"/>
          </p:xfrm>
          <a:graphic>
            <a:graphicData uri="http://schemas.openxmlformats.org/presentationml/2006/ole">
              <p:oleObj spid="_x0000_s26632" name="Equation" r:id="rId6" imgW="177480" imgH="228600" progId="">
                <p:embed/>
              </p:oleObj>
            </a:graphicData>
          </a:graphic>
        </p:graphicFrame>
        <p:cxnSp>
          <p:nvCxnSpPr>
            <p:cNvPr id="34" name="直接连接符 33"/>
            <p:cNvCxnSpPr/>
            <p:nvPr/>
          </p:nvCxnSpPr>
          <p:spPr>
            <a:xfrm flipH="1">
              <a:off x="1979712" y="4077072"/>
              <a:ext cx="259228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616" name="Object 16"/>
            <p:cNvGraphicFramePr>
              <a:graphicFrameLocks noChangeAspect="1"/>
            </p:cNvGraphicFramePr>
            <p:nvPr/>
          </p:nvGraphicFramePr>
          <p:xfrm>
            <a:off x="4583113" y="3933056"/>
            <a:ext cx="298450" cy="250825"/>
          </p:xfrm>
          <a:graphic>
            <a:graphicData uri="http://schemas.openxmlformats.org/presentationml/2006/ole">
              <p:oleObj spid="_x0000_s26640" name="Equation" r:id="rId7" imgW="152280" imgH="164880" progId="">
                <p:embed/>
              </p:oleObj>
            </a:graphicData>
          </a:graphic>
        </p:graphicFrame>
        <p:graphicFrame>
          <p:nvGraphicFramePr>
            <p:cNvPr id="25617" name="Object 17"/>
            <p:cNvGraphicFramePr>
              <a:graphicFrameLocks noChangeAspect="1"/>
            </p:cNvGraphicFramePr>
            <p:nvPr/>
          </p:nvGraphicFramePr>
          <p:xfrm>
            <a:off x="4211960" y="2780928"/>
            <a:ext cx="366713" cy="334963"/>
          </p:xfrm>
          <a:graphic>
            <a:graphicData uri="http://schemas.openxmlformats.org/presentationml/2006/ole">
              <p:oleObj spid="_x0000_s26641" name="Equation" r:id="rId8" imgW="152280" imgH="177480" progId="">
                <p:embed/>
              </p:oleObj>
            </a:graphicData>
          </a:graphic>
        </p:graphicFrame>
        <p:graphicFrame>
          <p:nvGraphicFramePr>
            <p:cNvPr id="25618" name="Object 18"/>
            <p:cNvGraphicFramePr>
              <a:graphicFrameLocks noChangeAspect="1"/>
            </p:cNvGraphicFramePr>
            <p:nvPr/>
          </p:nvGraphicFramePr>
          <p:xfrm>
            <a:off x="3131840" y="2204864"/>
            <a:ext cx="368300" cy="309563"/>
          </p:xfrm>
          <a:graphic>
            <a:graphicData uri="http://schemas.openxmlformats.org/presentationml/2006/ole">
              <p:oleObj spid="_x0000_s26642" name="Equation" r:id="rId9" imgW="152280" imgH="164880" progId="">
                <p:embed/>
              </p:oleObj>
            </a:graphicData>
          </a:graphic>
        </p:graphicFrame>
        <p:cxnSp>
          <p:nvCxnSpPr>
            <p:cNvPr id="51" name="直接连接符 50"/>
            <p:cNvCxnSpPr/>
            <p:nvPr/>
          </p:nvCxnSpPr>
          <p:spPr>
            <a:xfrm flipH="1">
              <a:off x="2123728" y="3068960"/>
              <a:ext cx="2079848" cy="21686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646" name="Object 22"/>
            <p:cNvGraphicFramePr>
              <a:graphicFrameLocks noChangeAspect="1"/>
            </p:cNvGraphicFramePr>
            <p:nvPr/>
          </p:nvGraphicFramePr>
          <p:xfrm>
            <a:off x="3059832" y="5301208"/>
            <a:ext cx="368300" cy="309563"/>
          </p:xfrm>
          <a:graphic>
            <a:graphicData uri="http://schemas.openxmlformats.org/presentationml/2006/ole">
              <p:oleObj spid="_x0000_s26646" name="Equation" r:id="rId10" imgW="152280" imgH="164880" progId="">
                <p:embed/>
              </p:oleObj>
            </a:graphicData>
          </a:graphic>
        </p:graphicFrame>
        <p:graphicFrame>
          <p:nvGraphicFramePr>
            <p:cNvPr id="26647" name="Object 23"/>
            <p:cNvGraphicFramePr>
              <a:graphicFrameLocks noChangeAspect="1"/>
            </p:cNvGraphicFramePr>
            <p:nvPr/>
          </p:nvGraphicFramePr>
          <p:xfrm>
            <a:off x="1835696" y="3933056"/>
            <a:ext cx="298450" cy="250825"/>
          </p:xfrm>
          <a:graphic>
            <a:graphicData uri="http://schemas.openxmlformats.org/presentationml/2006/ole">
              <p:oleObj spid="_x0000_s26647" name="Equation" r:id="rId11" imgW="152280" imgH="164880" progId="">
                <p:embed/>
              </p:oleObj>
            </a:graphicData>
          </a:graphic>
        </p:graphicFrame>
        <p:graphicFrame>
          <p:nvGraphicFramePr>
            <p:cNvPr id="26648" name="Object 24"/>
            <p:cNvGraphicFramePr>
              <a:graphicFrameLocks noChangeAspect="1"/>
            </p:cNvGraphicFramePr>
            <p:nvPr/>
          </p:nvGraphicFramePr>
          <p:xfrm>
            <a:off x="1835696" y="5157192"/>
            <a:ext cx="366713" cy="334963"/>
          </p:xfrm>
          <a:graphic>
            <a:graphicData uri="http://schemas.openxmlformats.org/presentationml/2006/ole">
              <p:oleObj spid="_x0000_s26648" name="Equation" r:id="rId12" imgW="152280" imgH="177480" progId="">
                <p:embed/>
              </p:oleObj>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a:t>
            </a:r>
            <a:r>
              <a:rPr lang="zh-CN" altLang="en-US" dirty="0" smtClean="0"/>
              <a:t>三个市场的共同均衡</a:t>
            </a:r>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13</a:t>
            </a:fld>
            <a:endParaRPr lang="zh-CN" altLang="en-US"/>
          </a:p>
        </p:txBody>
      </p:sp>
      <p:graphicFrame>
        <p:nvGraphicFramePr>
          <p:cNvPr id="7" name="内容占位符 6"/>
          <p:cNvGraphicFramePr>
            <a:graphicFrameLocks noChangeAspect="1"/>
          </p:cNvGraphicFramePr>
          <p:nvPr>
            <p:ph idx="1"/>
          </p:nvPr>
        </p:nvGraphicFramePr>
        <p:xfrm>
          <a:off x="244752" y="836712"/>
          <a:ext cx="8688934" cy="5616624"/>
        </p:xfrm>
        <a:graphic>
          <a:graphicData uri="http://schemas.openxmlformats.org/presentationml/2006/ole">
            <p:oleObj spid="_x0000_s27650" name="Equation" r:id="rId3" imgW="4203360" imgH="2717640"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a:t>
            </a:r>
            <a:r>
              <a:rPr lang="zh-CN" altLang="en-US" dirty="0" smtClean="0"/>
              <a:t>三个市场的共同均衡</a:t>
            </a:r>
            <a:endParaRPr lang="zh-CN" altLang="en-US" dirty="0"/>
          </a:p>
        </p:txBody>
      </p:sp>
      <p:sp>
        <p:nvSpPr>
          <p:cNvPr id="3" name="内容占位符 2"/>
          <p:cNvSpPr>
            <a:spLocks noGrp="1"/>
          </p:cNvSpPr>
          <p:nvPr>
            <p:ph idx="1"/>
          </p:nvPr>
        </p:nvSpPr>
        <p:spPr/>
        <p:txBody>
          <a:bodyPr/>
          <a:lstStyle/>
          <a:p>
            <a:r>
              <a:rPr lang="zh-CN" altLang="en-US" dirty="0" smtClean="0"/>
              <a:t>二、</a:t>
            </a:r>
            <a:r>
              <a:rPr lang="en-US" altLang="zh-CN" dirty="0" smtClean="0"/>
              <a:t>AD-AS</a:t>
            </a:r>
            <a:r>
              <a:rPr lang="zh-CN" altLang="en-US" dirty="0" smtClean="0"/>
              <a:t>分析</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14</a:t>
            </a:fld>
            <a:endParaRPr lang="zh-CN" altLang="en-US"/>
          </a:p>
        </p:txBody>
      </p:sp>
      <p:grpSp>
        <p:nvGrpSpPr>
          <p:cNvPr id="7" name="组合 6"/>
          <p:cNvGrpSpPr/>
          <p:nvPr/>
        </p:nvGrpSpPr>
        <p:grpSpPr>
          <a:xfrm>
            <a:off x="467544" y="1268760"/>
            <a:ext cx="4897438" cy="5065712"/>
            <a:chOff x="250825" y="1341438"/>
            <a:chExt cx="4897438" cy="5065712"/>
          </a:xfrm>
        </p:grpSpPr>
        <p:sp>
          <p:nvSpPr>
            <p:cNvPr id="8" name="Line 4"/>
            <p:cNvSpPr>
              <a:spLocks noChangeShapeType="1"/>
            </p:cNvSpPr>
            <p:nvPr/>
          </p:nvSpPr>
          <p:spPr bwMode="auto">
            <a:xfrm flipV="1">
              <a:off x="684213" y="1412875"/>
              <a:ext cx="0" cy="4537075"/>
            </a:xfrm>
            <a:prstGeom prst="line">
              <a:avLst/>
            </a:prstGeom>
            <a:noFill/>
            <a:ln w="9525">
              <a:solidFill>
                <a:schemeClr val="tx1"/>
              </a:solidFill>
              <a:round/>
              <a:headEnd/>
              <a:tailEnd type="triangle" w="med" len="med"/>
            </a:ln>
            <a:effectLst/>
          </p:spPr>
          <p:txBody>
            <a:bodyPr/>
            <a:lstStyle/>
            <a:p>
              <a:endParaRPr lang="zh-CN" altLang="en-US"/>
            </a:p>
          </p:txBody>
        </p:sp>
        <p:sp>
          <p:nvSpPr>
            <p:cNvPr id="9" name="Line 5"/>
            <p:cNvSpPr>
              <a:spLocks noChangeShapeType="1"/>
            </p:cNvSpPr>
            <p:nvPr/>
          </p:nvSpPr>
          <p:spPr bwMode="auto">
            <a:xfrm>
              <a:off x="684213" y="5949950"/>
              <a:ext cx="4319587" cy="0"/>
            </a:xfrm>
            <a:prstGeom prst="line">
              <a:avLst/>
            </a:prstGeom>
            <a:noFill/>
            <a:ln w="9525">
              <a:solidFill>
                <a:schemeClr val="tx1"/>
              </a:solidFill>
              <a:round/>
              <a:headEnd/>
              <a:tailEnd type="triangle" w="med" len="med"/>
            </a:ln>
            <a:effectLst/>
          </p:spPr>
          <p:txBody>
            <a:bodyPr/>
            <a:lstStyle/>
            <a:p>
              <a:endParaRPr lang="zh-CN" altLang="en-US"/>
            </a:p>
          </p:txBody>
        </p:sp>
        <p:sp>
          <p:nvSpPr>
            <p:cNvPr id="10" name="Freeform 6"/>
            <p:cNvSpPr>
              <a:spLocks/>
            </p:cNvSpPr>
            <p:nvPr/>
          </p:nvSpPr>
          <p:spPr bwMode="auto">
            <a:xfrm>
              <a:off x="684213" y="1989138"/>
              <a:ext cx="2951162" cy="3155950"/>
            </a:xfrm>
            <a:custGeom>
              <a:avLst/>
              <a:gdLst/>
              <a:ahLst/>
              <a:cxnLst>
                <a:cxn ang="0">
                  <a:pos x="0" y="1905"/>
                </a:cxn>
                <a:cxn ang="0">
                  <a:pos x="952" y="1905"/>
                </a:cxn>
                <a:cxn ang="0">
                  <a:pos x="1134" y="1905"/>
                </a:cxn>
                <a:cxn ang="0">
                  <a:pos x="1678" y="1406"/>
                </a:cxn>
                <a:cxn ang="0">
                  <a:pos x="1859" y="0"/>
                </a:cxn>
              </a:cxnLst>
              <a:rect l="0" t="0" r="r" b="b"/>
              <a:pathLst>
                <a:path w="1859" h="1988">
                  <a:moveTo>
                    <a:pt x="0" y="1905"/>
                  </a:moveTo>
                  <a:cubicBezTo>
                    <a:pt x="381" y="1905"/>
                    <a:pt x="763" y="1905"/>
                    <a:pt x="952" y="1905"/>
                  </a:cubicBezTo>
                  <a:cubicBezTo>
                    <a:pt x="1141" y="1905"/>
                    <a:pt x="1013" y="1988"/>
                    <a:pt x="1134" y="1905"/>
                  </a:cubicBezTo>
                  <a:cubicBezTo>
                    <a:pt x="1255" y="1822"/>
                    <a:pt x="1557" y="1723"/>
                    <a:pt x="1678" y="1406"/>
                  </a:cubicBezTo>
                  <a:cubicBezTo>
                    <a:pt x="1799" y="1089"/>
                    <a:pt x="1829" y="234"/>
                    <a:pt x="1859" y="0"/>
                  </a:cubicBezTo>
                </a:path>
              </a:pathLst>
            </a:custGeom>
            <a:noFill/>
            <a:ln w="9525">
              <a:solidFill>
                <a:schemeClr val="tx1"/>
              </a:solidFill>
              <a:round/>
              <a:headEnd/>
              <a:tailEnd/>
            </a:ln>
            <a:effectLst/>
          </p:spPr>
          <p:txBody>
            <a:bodyPr/>
            <a:lstStyle/>
            <a:p>
              <a:endParaRPr lang="zh-CN" altLang="en-US"/>
            </a:p>
          </p:txBody>
        </p:sp>
        <p:sp>
          <p:nvSpPr>
            <p:cNvPr id="11" name="Line 7"/>
            <p:cNvSpPr>
              <a:spLocks noChangeShapeType="1"/>
            </p:cNvSpPr>
            <p:nvPr/>
          </p:nvSpPr>
          <p:spPr bwMode="auto">
            <a:xfrm>
              <a:off x="900113" y="3500438"/>
              <a:ext cx="1511300" cy="2305050"/>
            </a:xfrm>
            <a:prstGeom prst="line">
              <a:avLst/>
            </a:prstGeom>
            <a:noFill/>
            <a:ln w="9525">
              <a:solidFill>
                <a:schemeClr val="tx1"/>
              </a:solidFill>
              <a:round/>
              <a:headEnd/>
              <a:tailEnd/>
            </a:ln>
            <a:effectLst/>
          </p:spPr>
          <p:txBody>
            <a:bodyPr/>
            <a:lstStyle/>
            <a:p>
              <a:endParaRPr lang="zh-CN" altLang="en-US"/>
            </a:p>
          </p:txBody>
        </p:sp>
        <p:sp>
          <p:nvSpPr>
            <p:cNvPr id="12" name="Line 8"/>
            <p:cNvSpPr>
              <a:spLocks noChangeShapeType="1"/>
            </p:cNvSpPr>
            <p:nvPr/>
          </p:nvSpPr>
          <p:spPr bwMode="auto">
            <a:xfrm>
              <a:off x="1331913" y="3500438"/>
              <a:ext cx="1511300" cy="2305050"/>
            </a:xfrm>
            <a:prstGeom prst="line">
              <a:avLst/>
            </a:prstGeom>
            <a:noFill/>
            <a:ln w="9525">
              <a:solidFill>
                <a:schemeClr val="tx1"/>
              </a:solidFill>
              <a:round/>
              <a:headEnd/>
              <a:tailEnd/>
            </a:ln>
            <a:effectLst/>
          </p:spPr>
          <p:txBody>
            <a:bodyPr/>
            <a:lstStyle/>
            <a:p>
              <a:endParaRPr lang="zh-CN" altLang="en-US"/>
            </a:p>
          </p:txBody>
        </p:sp>
        <p:sp>
          <p:nvSpPr>
            <p:cNvPr id="13" name="Line 9"/>
            <p:cNvSpPr>
              <a:spLocks noChangeShapeType="1"/>
            </p:cNvSpPr>
            <p:nvPr/>
          </p:nvSpPr>
          <p:spPr bwMode="auto">
            <a:xfrm>
              <a:off x="2124075" y="3500438"/>
              <a:ext cx="1511300" cy="2305050"/>
            </a:xfrm>
            <a:prstGeom prst="line">
              <a:avLst/>
            </a:prstGeom>
            <a:noFill/>
            <a:ln w="9525">
              <a:solidFill>
                <a:schemeClr val="tx1"/>
              </a:solidFill>
              <a:round/>
              <a:headEnd/>
              <a:tailEnd/>
            </a:ln>
            <a:effectLst/>
          </p:spPr>
          <p:txBody>
            <a:bodyPr/>
            <a:lstStyle/>
            <a:p>
              <a:endParaRPr lang="zh-CN" altLang="en-US"/>
            </a:p>
          </p:txBody>
        </p:sp>
        <p:sp>
          <p:nvSpPr>
            <p:cNvPr id="14" name="Line 10"/>
            <p:cNvSpPr>
              <a:spLocks noChangeShapeType="1"/>
            </p:cNvSpPr>
            <p:nvPr/>
          </p:nvSpPr>
          <p:spPr bwMode="auto">
            <a:xfrm>
              <a:off x="2411413" y="3141663"/>
              <a:ext cx="1511300" cy="2305050"/>
            </a:xfrm>
            <a:prstGeom prst="line">
              <a:avLst/>
            </a:prstGeom>
            <a:noFill/>
            <a:ln w="9525">
              <a:solidFill>
                <a:schemeClr val="tx1"/>
              </a:solidFill>
              <a:round/>
              <a:headEnd/>
              <a:tailEnd/>
            </a:ln>
            <a:effectLst/>
          </p:spPr>
          <p:txBody>
            <a:bodyPr/>
            <a:lstStyle/>
            <a:p>
              <a:endParaRPr lang="zh-CN" altLang="en-US"/>
            </a:p>
          </p:txBody>
        </p:sp>
        <p:sp>
          <p:nvSpPr>
            <p:cNvPr id="15" name="Line 11"/>
            <p:cNvSpPr>
              <a:spLocks noChangeShapeType="1"/>
            </p:cNvSpPr>
            <p:nvPr/>
          </p:nvSpPr>
          <p:spPr bwMode="auto">
            <a:xfrm>
              <a:off x="3203575" y="1844675"/>
              <a:ext cx="1511300" cy="2305050"/>
            </a:xfrm>
            <a:prstGeom prst="line">
              <a:avLst/>
            </a:prstGeom>
            <a:noFill/>
            <a:ln w="9525">
              <a:solidFill>
                <a:schemeClr val="tx1"/>
              </a:solidFill>
              <a:round/>
              <a:headEnd/>
              <a:tailEnd/>
            </a:ln>
            <a:effectLst/>
          </p:spPr>
          <p:txBody>
            <a:bodyPr/>
            <a:lstStyle/>
            <a:p>
              <a:endParaRPr lang="zh-CN" altLang="en-US"/>
            </a:p>
          </p:txBody>
        </p:sp>
        <p:sp>
          <p:nvSpPr>
            <p:cNvPr id="16" name="Line 12"/>
            <p:cNvSpPr>
              <a:spLocks noChangeShapeType="1"/>
            </p:cNvSpPr>
            <p:nvPr/>
          </p:nvSpPr>
          <p:spPr bwMode="auto">
            <a:xfrm>
              <a:off x="2916238" y="2133600"/>
              <a:ext cx="1511300" cy="2305050"/>
            </a:xfrm>
            <a:prstGeom prst="line">
              <a:avLst/>
            </a:prstGeom>
            <a:noFill/>
            <a:ln w="9525">
              <a:solidFill>
                <a:schemeClr val="tx1"/>
              </a:solidFill>
              <a:round/>
              <a:headEnd/>
              <a:tailEnd/>
            </a:ln>
            <a:effectLst/>
          </p:spPr>
          <p:txBody>
            <a:bodyPr/>
            <a:lstStyle/>
            <a:p>
              <a:endParaRPr lang="zh-CN" altLang="en-US"/>
            </a:p>
          </p:txBody>
        </p:sp>
        <p:sp>
          <p:nvSpPr>
            <p:cNvPr id="17" name="Line 13"/>
            <p:cNvSpPr>
              <a:spLocks noChangeShapeType="1"/>
            </p:cNvSpPr>
            <p:nvPr/>
          </p:nvSpPr>
          <p:spPr bwMode="auto">
            <a:xfrm>
              <a:off x="3563938" y="3068638"/>
              <a:ext cx="71437" cy="2881312"/>
            </a:xfrm>
            <a:prstGeom prst="line">
              <a:avLst/>
            </a:prstGeom>
            <a:noFill/>
            <a:ln w="9525">
              <a:solidFill>
                <a:schemeClr val="tx1"/>
              </a:solidFill>
              <a:prstDash val="sysDot"/>
              <a:round/>
              <a:headEnd/>
              <a:tailEnd/>
            </a:ln>
            <a:effectLst/>
          </p:spPr>
          <p:txBody>
            <a:bodyPr/>
            <a:lstStyle/>
            <a:p>
              <a:endParaRPr lang="zh-CN" altLang="en-US"/>
            </a:p>
          </p:txBody>
        </p:sp>
        <p:sp>
          <p:nvSpPr>
            <p:cNvPr id="18" name="Text Box 14"/>
            <p:cNvSpPr txBox="1">
              <a:spLocks noChangeArrowheads="1"/>
            </p:cNvSpPr>
            <p:nvPr/>
          </p:nvSpPr>
          <p:spPr bwMode="auto">
            <a:xfrm>
              <a:off x="250825" y="1341438"/>
              <a:ext cx="433388" cy="457200"/>
            </a:xfrm>
            <a:prstGeom prst="rect">
              <a:avLst/>
            </a:prstGeom>
            <a:noFill/>
            <a:ln w="9525">
              <a:noFill/>
              <a:miter lim="800000"/>
              <a:headEnd/>
              <a:tailEnd/>
            </a:ln>
            <a:effectLst/>
          </p:spPr>
          <p:txBody>
            <a:bodyPr>
              <a:spAutoFit/>
            </a:bodyPr>
            <a:lstStyle/>
            <a:p>
              <a:pPr>
                <a:spcBef>
                  <a:spcPct val="50000"/>
                </a:spcBef>
              </a:pPr>
              <a:r>
                <a:rPr lang="en-US" altLang="zh-CN"/>
                <a:t>P</a:t>
              </a:r>
            </a:p>
          </p:txBody>
        </p:sp>
        <p:sp>
          <p:nvSpPr>
            <p:cNvPr id="19" name="Text Box 15"/>
            <p:cNvSpPr txBox="1">
              <a:spLocks noChangeArrowheads="1"/>
            </p:cNvSpPr>
            <p:nvPr/>
          </p:nvSpPr>
          <p:spPr bwMode="auto">
            <a:xfrm>
              <a:off x="4643438" y="5876925"/>
              <a:ext cx="504825" cy="457200"/>
            </a:xfrm>
            <a:prstGeom prst="rect">
              <a:avLst/>
            </a:prstGeom>
            <a:noFill/>
            <a:ln w="9525">
              <a:noFill/>
              <a:miter lim="800000"/>
              <a:headEnd/>
              <a:tailEnd/>
            </a:ln>
            <a:effectLst/>
          </p:spPr>
          <p:txBody>
            <a:bodyPr>
              <a:spAutoFit/>
            </a:bodyPr>
            <a:lstStyle/>
            <a:p>
              <a:pPr>
                <a:spcBef>
                  <a:spcPct val="50000"/>
                </a:spcBef>
              </a:pPr>
              <a:r>
                <a:rPr lang="en-US" altLang="zh-CN"/>
                <a:t>Y</a:t>
              </a:r>
            </a:p>
          </p:txBody>
        </p:sp>
        <p:sp>
          <p:nvSpPr>
            <p:cNvPr id="20" name="Text Box 16"/>
            <p:cNvSpPr txBox="1">
              <a:spLocks noChangeArrowheads="1"/>
            </p:cNvSpPr>
            <p:nvPr/>
          </p:nvSpPr>
          <p:spPr bwMode="auto">
            <a:xfrm>
              <a:off x="468313" y="5805488"/>
              <a:ext cx="574675" cy="457200"/>
            </a:xfrm>
            <a:prstGeom prst="rect">
              <a:avLst/>
            </a:prstGeom>
            <a:noFill/>
            <a:ln w="9525">
              <a:noFill/>
              <a:miter lim="800000"/>
              <a:headEnd/>
              <a:tailEnd/>
            </a:ln>
            <a:effectLst/>
          </p:spPr>
          <p:txBody>
            <a:bodyPr>
              <a:spAutoFit/>
            </a:bodyPr>
            <a:lstStyle/>
            <a:p>
              <a:pPr>
                <a:spcBef>
                  <a:spcPct val="50000"/>
                </a:spcBef>
              </a:pPr>
              <a:r>
                <a:rPr lang="en-US" altLang="zh-CN"/>
                <a:t>0</a:t>
              </a:r>
            </a:p>
          </p:txBody>
        </p:sp>
        <p:sp>
          <p:nvSpPr>
            <p:cNvPr id="21" name="Text Box 17"/>
            <p:cNvSpPr txBox="1">
              <a:spLocks noChangeArrowheads="1"/>
            </p:cNvSpPr>
            <p:nvPr/>
          </p:nvSpPr>
          <p:spPr bwMode="auto">
            <a:xfrm>
              <a:off x="611188" y="3141663"/>
              <a:ext cx="720725" cy="396875"/>
            </a:xfrm>
            <a:prstGeom prst="rect">
              <a:avLst/>
            </a:prstGeom>
            <a:noFill/>
            <a:ln w="9525">
              <a:noFill/>
              <a:miter lim="800000"/>
              <a:headEnd/>
              <a:tailEnd/>
            </a:ln>
            <a:effectLst/>
          </p:spPr>
          <p:txBody>
            <a:bodyPr>
              <a:spAutoFit/>
            </a:bodyPr>
            <a:lstStyle/>
            <a:p>
              <a:pPr>
                <a:spcBef>
                  <a:spcPct val="50000"/>
                </a:spcBef>
              </a:pPr>
              <a:r>
                <a:rPr lang="en-US" altLang="zh-CN" sz="2000"/>
                <a:t>AD</a:t>
              </a:r>
              <a:r>
                <a:rPr lang="en-US" altLang="zh-CN" sz="1200"/>
                <a:t>1</a:t>
              </a:r>
            </a:p>
          </p:txBody>
        </p:sp>
        <p:sp>
          <p:nvSpPr>
            <p:cNvPr id="22" name="Text Box 19"/>
            <p:cNvSpPr txBox="1">
              <a:spLocks noChangeArrowheads="1"/>
            </p:cNvSpPr>
            <p:nvPr/>
          </p:nvSpPr>
          <p:spPr bwMode="auto">
            <a:xfrm>
              <a:off x="1187450" y="3213100"/>
              <a:ext cx="720725" cy="396875"/>
            </a:xfrm>
            <a:prstGeom prst="rect">
              <a:avLst/>
            </a:prstGeom>
            <a:noFill/>
            <a:ln w="9525">
              <a:noFill/>
              <a:miter lim="800000"/>
              <a:headEnd/>
              <a:tailEnd/>
            </a:ln>
            <a:effectLst/>
          </p:spPr>
          <p:txBody>
            <a:bodyPr>
              <a:spAutoFit/>
            </a:bodyPr>
            <a:lstStyle/>
            <a:p>
              <a:pPr>
                <a:spcBef>
                  <a:spcPct val="50000"/>
                </a:spcBef>
              </a:pPr>
              <a:r>
                <a:rPr lang="en-US" altLang="zh-CN" sz="2000"/>
                <a:t>AD</a:t>
              </a:r>
              <a:r>
                <a:rPr lang="en-US" altLang="zh-CN" sz="1200"/>
                <a:t>2</a:t>
              </a:r>
            </a:p>
          </p:txBody>
        </p:sp>
        <p:sp>
          <p:nvSpPr>
            <p:cNvPr id="23" name="Text Box 20"/>
            <p:cNvSpPr txBox="1">
              <a:spLocks noChangeArrowheads="1"/>
            </p:cNvSpPr>
            <p:nvPr/>
          </p:nvSpPr>
          <p:spPr bwMode="auto">
            <a:xfrm>
              <a:off x="1763713" y="3141663"/>
              <a:ext cx="720725" cy="396875"/>
            </a:xfrm>
            <a:prstGeom prst="rect">
              <a:avLst/>
            </a:prstGeom>
            <a:noFill/>
            <a:ln w="9525">
              <a:noFill/>
              <a:miter lim="800000"/>
              <a:headEnd/>
              <a:tailEnd/>
            </a:ln>
            <a:effectLst/>
          </p:spPr>
          <p:txBody>
            <a:bodyPr>
              <a:spAutoFit/>
            </a:bodyPr>
            <a:lstStyle/>
            <a:p>
              <a:pPr>
                <a:spcBef>
                  <a:spcPct val="50000"/>
                </a:spcBef>
              </a:pPr>
              <a:r>
                <a:rPr lang="en-US" altLang="zh-CN" sz="2000"/>
                <a:t>AD</a:t>
              </a:r>
              <a:r>
                <a:rPr lang="en-US" altLang="zh-CN" sz="1200"/>
                <a:t>3</a:t>
              </a:r>
            </a:p>
          </p:txBody>
        </p:sp>
        <p:sp>
          <p:nvSpPr>
            <p:cNvPr id="24" name="Text Box 21"/>
            <p:cNvSpPr txBox="1">
              <a:spLocks noChangeArrowheads="1"/>
            </p:cNvSpPr>
            <p:nvPr/>
          </p:nvSpPr>
          <p:spPr bwMode="auto">
            <a:xfrm>
              <a:off x="2195513" y="2781300"/>
              <a:ext cx="720725" cy="396875"/>
            </a:xfrm>
            <a:prstGeom prst="rect">
              <a:avLst/>
            </a:prstGeom>
            <a:noFill/>
            <a:ln w="9525">
              <a:noFill/>
              <a:miter lim="800000"/>
              <a:headEnd/>
              <a:tailEnd/>
            </a:ln>
            <a:effectLst/>
          </p:spPr>
          <p:txBody>
            <a:bodyPr>
              <a:spAutoFit/>
            </a:bodyPr>
            <a:lstStyle/>
            <a:p>
              <a:pPr>
                <a:spcBef>
                  <a:spcPct val="50000"/>
                </a:spcBef>
              </a:pPr>
              <a:r>
                <a:rPr lang="en-US" altLang="zh-CN" sz="2000"/>
                <a:t>AD</a:t>
              </a:r>
              <a:r>
                <a:rPr lang="en-US" altLang="zh-CN" sz="1200"/>
                <a:t>4</a:t>
              </a:r>
            </a:p>
          </p:txBody>
        </p:sp>
        <p:sp>
          <p:nvSpPr>
            <p:cNvPr id="25" name="Text Box 22"/>
            <p:cNvSpPr txBox="1">
              <a:spLocks noChangeArrowheads="1"/>
            </p:cNvSpPr>
            <p:nvPr/>
          </p:nvSpPr>
          <p:spPr bwMode="auto">
            <a:xfrm>
              <a:off x="2555875" y="1773238"/>
              <a:ext cx="720725" cy="396875"/>
            </a:xfrm>
            <a:prstGeom prst="rect">
              <a:avLst/>
            </a:prstGeom>
            <a:noFill/>
            <a:ln w="9525">
              <a:noFill/>
              <a:miter lim="800000"/>
              <a:headEnd/>
              <a:tailEnd/>
            </a:ln>
            <a:effectLst/>
          </p:spPr>
          <p:txBody>
            <a:bodyPr>
              <a:spAutoFit/>
            </a:bodyPr>
            <a:lstStyle/>
            <a:p>
              <a:pPr>
                <a:spcBef>
                  <a:spcPct val="50000"/>
                </a:spcBef>
              </a:pPr>
              <a:r>
                <a:rPr lang="en-US" altLang="zh-CN" sz="2000"/>
                <a:t>AD</a:t>
              </a:r>
              <a:r>
                <a:rPr lang="en-US" altLang="zh-CN" sz="1200"/>
                <a:t>5</a:t>
              </a:r>
            </a:p>
          </p:txBody>
        </p:sp>
        <p:sp>
          <p:nvSpPr>
            <p:cNvPr id="26" name="Text Box 23"/>
            <p:cNvSpPr txBox="1">
              <a:spLocks noChangeArrowheads="1"/>
            </p:cNvSpPr>
            <p:nvPr/>
          </p:nvSpPr>
          <p:spPr bwMode="auto">
            <a:xfrm>
              <a:off x="2987675" y="1484313"/>
              <a:ext cx="720725" cy="396875"/>
            </a:xfrm>
            <a:prstGeom prst="rect">
              <a:avLst/>
            </a:prstGeom>
            <a:noFill/>
            <a:ln w="9525">
              <a:noFill/>
              <a:miter lim="800000"/>
              <a:headEnd/>
              <a:tailEnd/>
            </a:ln>
            <a:effectLst/>
          </p:spPr>
          <p:txBody>
            <a:bodyPr>
              <a:spAutoFit/>
            </a:bodyPr>
            <a:lstStyle/>
            <a:p>
              <a:pPr>
                <a:spcBef>
                  <a:spcPct val="50000"/>
                </a:spcBef>
              </a:pPr>
              <a:r>
                <a:rPr lang="en-US" altLang="zh-CN" sz="2000"/>
                <a:t>AD</a:t>
              </a:r>
              <a:r>
                <a:rPr lang="en-US" altLang="zh-CN" sz="1200"/>
                <a:t>6</a:t>
              </a:r>
            </a:p>
          </p:txBody>
        </p:sp>
        <p:sp>
          <p:nvSpPr>
            <p:cNvPr id="27" name="Text Box 24"/>
            <p:cNvSpPr txBox="1">
              <a:spLocks noChangeArrowheads="1"/>
            </p:cNvSpPr>
            <p:nvPr/>
          </p:nvSpPr>
          <p:spPr bwMode="auto">
            <a:xfrm>
              <a:off x="3492500" y="1700213"/>
              <a:ext cx="649288" cy="457200"/>
            </a:xfrm>
            <a:prstGeom prst="rect">
              <a:avLst/>
            </a:prstGeom>
            <a:noFill/>
            <a:ln w="9525">
              <a:noFill/>
              <a:miter lim="800000"/>
              <a:headEnd/>
              <a:tailEnd/>
            </a:ln>
            <a:effectLst/>
          </p:spPr>
          <p:txBody>
            <a:bodyPr>
              <a:spAutoFit/>
            </a:bodyPr>
            <a:lstStyle/>
            <a:p>
              <a:pPr>
                <a:spcBef>
                  <a:spcPct val="50000"/>
                </a:spcBef>
              </a:pPr>
              <a:r>
                <a:rPr lang="en-US" altLang="zh-CN"/>
                <a:t>AS</a:t>
              </a:r>
            </a:p>
          </p:txBody>
        </p:sp>
        <p:sp>
          <p:nvSpPr>
            <p:cNvPr id="28" name="Text Box 25"/>
            <p:cNvSpPr txBox="1">
              <a:spLocks noChangeArrowheads="1"/>
            </p:cNvSpPr>
            <p:nvPr/>
          </p:nvSpPr>
          <p:spPr bwMode="auto">
            <a:xfrm>
              <a:off x="3419475" y="5876925"/>
              <a:ext cx="574675" cy="457200"/>
            </a:xfrm>
            <a:prstGeom prst="rect">
              <a:avLst/>
            </a:prstGeom>
            <a:noFill/>
            <a:ln w="9525">
              <a:noFill/>
              <a:miter lim="800000"/>
              <a:headEnd/>
              <a:tailEnd/>
            </a:ln>
            <a:effectLst/>
          </p:spPr>
          <p:txBody>
            <a:bodyPr>
              <a:spAutoFit/>
            </a:bodyPr>
            <a:lstStyle/>
            <a:p>
              <a:pPr>
                <a:spcBef>
                  <a:spcPct val="50000"/>
                </a:spcBef>
              </a:pPr>
              <a:r>
                <a:rPr lang="en-US" altLang="zh-CN"/>
                <a:t>Y</a:t>
              </a:r>
              <a:r>
                <a:rPr lang="en-US" altLang="zh-CN" sz="1200"/>
                <a:t>F</a:t>
              </a:r>
            </a:p>
          </p:txBody>
        </p:sp>
        <p:sp>
          <p:nvSpPr>
            <p:cNvPr id="29" name="Line 26"/>
            <p:cNvSpPr>
              <a:spLocks noChangeShapeType="1"/>
            </p:cNvSpPr>
            <p:nvPr/>
          </p:nvSpPr>
          <p:spPr bwMode="auto">
            <a:xfrm>
              <a:off x="1908175" y="5013325"/>
              <a:ext cx="0" cy="936625"/>
            </a:xfrm>
            <a:prstGeom prst="line">
              <a:avLst/>
            </a:prstGeom>
            <a:noFill/>
            <a:ln w="9525">
              <a:solidFill>
                <a:srgbClr val="FF0000"/>
              </a:solidFill>
              <a:prstDash val="sysDot"/>
              <a:round/>
              <a:headEnd/>
              <a:tailEnd/>
            </a:ln>
            <a:effectLst/>
          </p:spPr>
          <p:txBody>
            <a:bodyPr/>
            <a:lstStyle/>
            <a:p>
              <a:endParaRPr lang="zh-CN" altLang="en-US"/>
            </a:p>
          </p:txBody>
        </p:sp>
        <p:sp>
          <p:nvSpPr>
            <p:cNvPr id="30" name="Line 27"/>
            <p:cNvSpPr>
              <a:spLocks noChangeShapeType="1"/>
            </p:cNvSpPr>
            <p:nvPr/>
          </p:nvSpPr>
          <p:spPr bwMode="auto">
            <a:xfrm>
              <a:off x="2339975" y="5013325"/>
              <a:ext cx="0" cy="936625"/>
            </a:xfrm>
            <a:prstGeom prst="line">
              <a:avLst/>
            </a:prstGeom>
            <a:noFill/>
            <a:ln w="9525">
              <a:solidFill>
                <a:srgbClr val="FF0000"/>
              </a:solidFill>
              <a:prstDash val="sysDot"/>
              <a:round/>
              <a:headEnd/>
              <a:tailEnd/>
            </a:ln>
            <a:effectLst/>
          </p:spPr>
          <p:txBody>
            <a:bodyPr/>
            <a:lstStyle/>
            <a:p>
              <a:endParaRPr lang="zh-CN" altLang="en-US"/>
            </a:p>
          </p:txBody>
        </p:sp>
        <p:sp>
          <p:nvSpPr>
            <p:cNvPr id="31" name="Line 28"/>
            <p:cNvSpPr>
              <a:spLocks noChangeShapeType="1"/>
            </p:cNvSpPr>
            <p:nvPr/>
          </p:nvSpPr>
          <p:spPr bwMode="auto">
            <a:xfrm flipH="1">
              <a:off x="684213" y="3068638"/>
              <a:ext cx="2879725" cy="0"/>
            </a:xfrm>
            <a:prstGeom prst="line">
              <a:avLst/>
            </a:prstGeom>
            <a:noFill/>
            <a:ln w="9525" cap="rnd">
              <a:solidFill>
                <a:schemeClr val="tx2"/>
              </a:solidFill>
              <a:prstDash val="sysDot"/>
              <a:round/>
              <a:headEnd/>
              <a:tailEnd/>
            </a:ln>
            <a:effectLst/>
          </p:spPr>
          <p:txBody>
            <a:bodyPr/>
            <a:lstStyle/>
            <a:p>
              <a:endParaRPr lang="zh-CN" altLang="en-US"/>
            </a:p>
          </p:txBody>
        </p:sp>
        <p:sp>
          <p:nvSpPr>
            <p:cNvPr id="32" name="Line 29"/>
            <p:cNvSpPr>
              <a:spLocks noChangeShapeType="1"/>
            </p:cNvSpPr>
            <p:nvPr/>
          </p:nvSpPr>
          <p:spPr bwMode="auto">
            <a:xfrm flipH="1">
              <a:off x="684213" y="2420938"/>
              <a:ext cx="2879725" cy="0"/>
            </a:xfrm>
            <a:prstGeom prst="line">
              <a:avLst/>
            </a:prstGeom>
            <a:noFill/>
            <a:ln w="9525" cap="rnd">
              <a:solidFill>
                <a:schemeClr val="tx2"/>
              </a:solidFill>
              <a:prstDash val="sysDot"/>
              <a:round/>
              <a:headEnd/>
              <a:tailEnd/>
            </a:ln>
            <a:effectLst/>
          </p:spPr>
          <p:txBody>
            <a:bodyPr/>
            <a:lstStyle/>
            <a:p>
              <a:endParaRPr lang="zh-CN" altLang="en-US"/>
            </a:p>
          </p:txBody>
        </p:sp>
        <p:sp>
          <p:nvSpPr>
            <p:cNvPr id="33" name="Text Box 30"/>
            <p:cNvSpPr txBox="1">
              <a:spLocks noChangeArrowheads="1"/>
            </p:cNvSpPr>
            <p:nvPr/>
          </p:nvSpPr>
          <p:spPr bwMode="auto">
            <a:xfrm>
              <a:off x="1619250" y="5949950"/>
              <a:ext cx="503238" cy="457200"/>
            </a:xfrm>
            <a:prstGeom prst="rect">
              <a:avLst/>
            </a:prstGeom>
            <a:noFill/>
            <a:ln w="9525">
              <a:noFill/>
              <a:miter lim="800000"/>
              <a:headEnd/>
              <a:tailEnd/>
            </a:ln>
            <a:effectLst/>
          </p:spPr>
          <p:txBody>
            <a:bodyPr>
              <a:spAutoFit/>
            </a:bodyPr>
            <a:lstStyle/>
            <a:p>
              <a:pPr>
                <a:spcBef>
                  <a:spcPct val="50000"/>
                </a:spcBef>
              </a:pPr>
              <a:r>
                <a:rPr lang="en-US" altLang="zh-CN"/>
                <a:t>Y</a:t>
              </a:r>
              <a:r>
                <a:rPr lang="en-US" altLang="zh-CN" sz="1200"/>
                <a:t>1</a:t>
              </a:r>
            </a:p>
          </p:txBody>
        </p:sp>
        <p:sp>
          <p:nvSpPr>
            <p:cNvPr id="34" name="Text Box 31"/>
            <p:cNvSpPr txBox="1">
              <a:spLocks noChangeArrowheads="1"/>
            </p:cNvSpPr>
            <p:nvPr/>
          </p:nvSpPr>
          <p:spPr bwMode="auto">
            <a:xfrm>
              <a:off x="2051050" y="5949950"/>
              <a:ext cx="503238" cy="457200"/>
            </a:xfrm>
            <a:prstGeom prst="rect">
              <a:avLst/>
            </a:prstGeom>
            <a:noFill/>
            <a:ln w="9525">
              <a:noFill/>
              <a:miter lim="800000"/>
              <a:headEnd/>
              <a:tailEnd/>
            </a:ln>
            <a:effectLst/>
          </p:spPr>
          <p:txBody>
            <a:bodyPr>
              <a:spAutoFit/>
            </a:bodyPr>
            <a:lstStyle/>
            <a:p>
              <a:pPr>
                <a:spcBef>
                  <a:spcPct val="50000"/>
                </a:spcBef>
              </a:pPr>
              <a:r>
                <a:rPr lang="en-US" altLang="zh-CN"/>
                <a:t>Y</a:t>
              </a:r>
              <a:r>
                <a:rPr lang="en-US" altLang="zh-CN" sz="1200"/>
                <a:t>2</a:t>
              </a:r>
            </a:p>
          </p:txBody>
        </p:sp>
        <p:sp>
          <p:nvSpPr>
            <p:cNvPr id="35" name="Text Box 32"/>
            <p:cNvSpPr txBox="1">
              <a:spLocks noChangeArrowheads="1"/>
            </p:cNvSpPr>
            <p:nvPr/>
          </p:nvSpPr>
          <p:spPr bwMode="auto">
            <a:xfrm>
              <a:off x="323850" y="2781300"/>
              <a:ext cx="539750" cy="457200"/>
            </a:xfrm>
            <a:prstGeom prst="rect">
              <a:avLst/>
            </a:prstGeom>
            <a:noFill/>
            <a:ln w="9525">
              <a:noFill/>
              <a:miter lim="800000"/>
              <a:headEnd/>
              <a:tailEnd/>
            </a:ln>
            <a:effectLst/>
          </p:spPr>
          <p:txBody>
            <a:bodyPr>
              <a:spAutoFit/>
            </a:bodyPr>
            <a:lstStyle/>
            <a:p>
              <a:pPr>
                <a:spcBef>
                  <a:spcPct val="50000"/>
                </a:spcBef>
              </a:pPr>
              <a:r>
                <a:rPr lang="en-US" altLang="zh-CN"/>
                <a:t>P</a:t>
              </a:r>
              <a:r>
                <a:rPr lang="en-US" altLang="zh-CN" sz="1200"/>
                <a:t>5</a:t>
              </a:r>
            </a:p>
          </p:txBody>
        </p:sp>
        <p:sp>
          <p:nvSpPr>
            <p:cNvPr id="36" name="Text Box 33"/>
            <p:cNvSpPr txBox="1">
              <a:spLocks noChangeArrowheads="1"/>
            </p:cNvSpPr>
            <p:nvPr/>
          </p:nvSpPr>
          <p:spPr bwMode="auto">
            <a:xfrm>
              <a:off x="323850" y="2205038"/>
              <a:ext cx="539750" cy="457200"/>
            </a:xfrm>
            <a:prstGeom prst="rect">
              <a:avLst/>
            </a:prstGeom>
            <a:noFill/>
            <a:ln w="9525">
              <a:noFill/>
              <a:miter lim="800000"/>
              <a:headEnd/>
              <a:tailEnd/>
            </a:ln>
            <a:effectLst/>
          </p:spPr>
          <p:txBody>
            <a:bodyPr>
              <a:spAutoFit/>
            </a:bodyPr>
            <a:lstStyle/>
            <a:p>
              <a:pPr>
                <a:spcBef>
                  <a:spcPct val="50000"/>
                </a:spcBef>
              </a:pPr>
              <a:r>
                <a:rPr lang="en-US" altLang="zh-CN"/>
                <a:t>P</a:t>
              </a:r>
              <a:r>
                <a:rPr lang="en-US" altLang="zh-CN" sz="1200"/>
                <a:t>6</a:t>
              </a:r>
            </a:p>
          </p:txBody>
        </p:sp>
      </p:grpSp>
      <p:sp>
        <p:nvSpPr>
          <p:cNvPr id="37" name="Text Box 34"/>
          <p:cNvSpPr txBox="1">
            <a:spLocks noChangeArrowheads="1"/>
          </p:cNvSpPr>
          <p:nvPr/>
        </p:nvSpPr>
        <p:spPr bwMode="auto">
          <a:xfrm>
            <a:off x="5436096" y="980728"/>
            <a:ext cx="3455987" cy="5078313"/>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400" dirty="0"/>
              <a:t>1.</a:t>
            </a:r>
            <a:r>
              <a:rPr lang="zh-CN" altLang="en-US" sz="2400" dirty="0"/>
              <a:t>凯恩斯阶段</a:t>
            </a:r>
            <a:r>
              <a:rPr lang="en-US" altLang="zh-CN" sz="2400" dirty="0"/>
              <a:t>AD</a:t>
            </a:r>
            <a:r>
              <a:rPr lang="zh-CN" altLang="en-US" sz="2400" dirty="0"/>
              <a:t>变动</a:t>
            </a:r>
          </a:p>
          <a:p>
            <a:pPr>
              <a:lnSpc>
                <a:spcPct val="150000"/>
              </a:lnSpc>
              <a:spcBef>
                <a:spcPct val="50000"/>
              </a:spcBef>
            </a:pPr>
            <a:r>
              <a:rPr lang="en-US" altLang="zh-CN" sz="2400" dirty="0"/>
              <a:t>2.</a:t>
            </a:r>
            <a:r>
              <a:rPr lang="zh-CN" altLang="en-US" sz="2400" dirty="0"/>
              <a:t>短期供给阶段</a:t>
            </a:r>
            <a:r>
              <a:rPr lang="en-US" altLang="zh-CN" sz="2400" dirty="0"/>
              <a:t>AD</a:t>
            </a:r>
            <a:r>
              <a:rPr lang="zh-CN" altLang="en-US" sz="2400" dirty="0"/>
              <a:t>变动</a:t>
            </a:r>
          </a:p>
          <a:p>
            <a:pPr>
              <a:lnSpc>
                <a:spcPct val="150000"/>
              </a:lnSpc>
              <a:spcBef>
                <a:spcPct val="50000"/>
              </a:spcBef>
            </a:pPr>
            <a:r>
              <a:rPr lang="en-US" altLang="zh-CN" sz="2400" dirty="0"/>
              <a:t>3.</a:t>
            </a:r>
            <a:r>
              <a:rPr lang="zh-CN" altLang="en-US" sz="2400" dirty="0"/>
              <a:t>长期供给阶段</a:t>
            </a:r>
            <a:r>
              <a:rPr lang="en-US" altLang="zh-CN" sz="2400" dirty="0"/>
              <a:t>AD</a:t>
            </a:r>
            <a:r>
              <a:rPr lang="zh-CN" altLang="en-US" sz="2400" dirty="0"/>
              <a:t>变动</a:t>
            </a:r>
          </a:p>
          <a:p>
            <a:pPr>
              <a:lnSpc>
                <a:spcPct val="150000"/>
              </a:lnSpc>
              <a:spcBef>
                <a:spcPct val="50000"/>
              </a:spcBef>
            </a:pPr>
            <a:r>
              <a:rPr lang="en-US" altLang="zh-CN" sz="2400" dirty="0"/>
              <a:t>4.</a:t>
            </a:r>
            <a:r>
              <a:rPr lang="zh-CN" altLang="en-US" sz="2400" dirty="0"/>
              <a:t>短期供给阶段</a:t>
            </a:r>
            <a:r>
              <a:rPr lang="en-US" altLang="zh-CN" sz="2400" dirty="0"/>
              <a:t>AS</a:t>
            </a:r>
            <a:r>
              <a:rPr lang="zh-CN" altLang="en-US" sz="2400" dirty="0" smtClean="0"/>
              <a:t>变动</a:t>
            </a:r>
            <a:endParaRPr lang="en-US" altLang="zh-CN" sz="2400" dirty="0" smtClean="0"/>
          </a:p>
          <a:p>
            <a:pPr>
              <a:spcBef>
                <a:spcPct val="50000"/>
              </a:spcBef>
              <a:buFont typeface="Arial" pitchFamily="34" charset="0"/>
              <a:buChar char="•"/>
            </a:pPr>
            <a:r>
              <a:rPr lang="zh-CN" altLang="en-US" sz="2400" dirty="0" smtClean="0">
                <a:solidFill>
                  <a:srgbClr val="C00000"/>
                </a:solidFill>
              </a:rPr>
              <a:t>财政政策</a:t>
            </a:r>
            <a:endParaRPr lang="en-US" altLang="zh-CN" sz="2400" dirty="0" smtClean="0">
              <a:solidFill>
                <a:srgbClr val="C00000"/>
              </a:solidFill>
            </a:endParaRPr>
          </a:p>
          <a:p>
            <a:pPr>
              <a:spcBef>
                <a:spcPct val="50000"/>
              </a:spcBef>
              <a:buFont typeface="Arial" pitchFamily="34" charset="0"/>
              <a:buChar char="•"/>
            </a:pPr>
            <a:r>
              <a:rPr lang="zh-CN" altLang="en-US" sz="2400" dirty="0" smtClean="0">
                <a:solidFill>
                  <a:srgbClr val="C00000"/>
                </a:solidFill>
              </a:rPr>
              <a:t>货币政策</a:t>
            </a:r>
            <a:endParaRPr lang="en-US" altLang="zh-CN" sz="2400" dirty="0" smtClean="0">
              <a:solidFill>
                <a:srgbClr val="C00000"/>
              </a:solidFill>
            </a:endParaRPr>
          </a:p>
          <a:p>
            <a:pPr>
              <a:spcBef>
                <a:spcPct val="50000"/>
              </a:spcBef>
              <a:buFont typeface="Arial" pitchFamily="34" charset="0"/>
              <a:buChar char="•"/>
            </a:pPr>
            <a:r>
              <a:rPr lang="zh-CN" altLang="en-US" sz="2400" dirty="0" smtClean="0">
                <a:solidFill>
                  <a:srgbClr val="C00000"/>
                </a:solidFill>
              </a:rPr>
              <a:t>财政政策与货币政策</a:t>
            </a:r>
            <a:endParaRPr lang="en-US" altLang="zh-CN" sz="2400" dirty="0" smtClean="0">
              <a:solidFill>
                <a:srgbClr val="C00000"/>
              </a:solidFill>
            </a:endParaRPr>
          </a:p>
          <a:p>
            <a:pPr>
              <a:spcBef>
                <a:spcPct val="50000"/>
              </a:spcBef>
              <a:buFont typeface="Arial" pitchFamily="34" charset="0"/>
              <a:buChar char="•"/>
            </a:pPr>
            <a:r>
              <a:rPr lang="zh-CN" altLang="en-US" sz="2400" dirty="0" smtClean="0">
                <a:solidFill>
                  <a:srgbClr val="C00000"/>
                </a:solidFill>
              </a:rPr>
              <a:t>收入政策</a:t>
            </a:r>
            <a:endParaRPr lang="zh-CN" altLang="en-US" sz="2400"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en-US" altLang="zh-CN" dirty="0" smtClean="0"/>
              <a:t>5.1</a:t>
            </a:r>
            <a:endParaRPr lang="en-US" altLang="zh-CN" dirty="0" smtClean="0"/>
          </a:p>
          <a:p>
            <a:r>
              <a:rPr lang="en-US" altLang="zh-CN" dirty="0" smtClean="0"/>
              <a:t>5.2</a:t>
            </a:r>
            <a:endParaRPr lang="en-US" altLang="zh-CN" dirty="0" smtClean="0"/>
          </a:p>
          <a:p>
            <a:r>
              <a:rPr lang="en-US" altLang="zh-CN" dirty="0" smtClean="0"/>
              <a:t>5.3</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47BD9C0A-B63A-469B-B45B-FF6A7E1552E5}" type="datetime1">
              <a:rPr lang="zh-CN" altLang="en-US" smtClean="0"/>
              <a:pPr/>
              <a:t>2013/10/24</a:t>
            </a:fld>
            <a:endParaRPr lang="zh-CN" altLang="en-US"/>
          </a:p>
        </p:txBody>
      </p:sp>
      <p:sp>
        <p:nvSpPr>
          <p:cNvPr id="5" name="灯片编号占位符 4"/>
          <p:cNvSpPr>
            <a:spLocks noGrp="1"/>
          </p:cNvSpPr>
          <p:nvPr>
            <p:ph type="sldNum" sz="quarter" idx="12"/>
          </p:nvPr>
        </p:nvSpPr>
        <p:spPr/>
        <p:txBody>
          <a:bodyPr/>
          <a:lstStyle/>
          <a:p>
            <a:fld id="{9E59E2BF-65E4-4084-9102-D75B7CC47BAE}" type="slidenum">
              <a:rPr lang="zh-CN" altLang="en-US" smtClean="0"/>
              <a:pPr/>
              <a:t>2</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总需求曲线</a:t>
            </a:r>
            <a:endParaRPr lang="zh-CN" altLang="en-US" dirty="0"/>
          </a:p>
        </p:txBody>
      </p:sp>
      <p:sp>
        <p:nvSpPr>
          <p:cNvPr id="3" name="内容占位符 2"/>
          <p:cNvSpPr>
            <a:spLocks noGrp="1"/>
          </p:cNvSpPr>
          <p:nvPr>
            <p:ph idx="1"/>
          </p:nvPr>
        </p:nvSpPr>
        <p:spPr/>
        <p:txBody>
          <a:bodyPr/>
          <a:lstStyle/>
          <a:p>
            <a:r>
              <a:rPr lang="zh-CN" altLang="en-US" dirty="0" smtClean="0"/>
              <a:t>总需求：</a:t>
            </a:r>
            <a:r>
              <a:rPr lang="zh-CN" altLang="en-US" sz="2400" dirty="0" smtClean="0"/>
              <a:t>经济社会对产品和劳务的需求总量，由消费需求、投资需求、政府需求和国外需求构成。</a:t>
            </a:r>
            <a:endParaRPr lang="en-US" altLang="zh-CN" sz="2400" dirty="0" smtClean="0"/>
          </a:p>
          <a:p>
            <a:r>
              <a:rPr lang="zh-CN" altLang="en-US" dirty="0" smtClean="0"/>
              <a:t>总需求函数：</a:t>
            </a:r>
            <a:r>
              <a:rPr lang="zh-CN" altLang="en-US" sz="2400" dirty="0" smtClean="0"/>
              <a:t>以产量（国民收入）所表示的需求总量和价格水平之间的关系。</a:t>
            </a:r>
            <a:r>
              <a:rPr lang="en-US" altLang="zh-CN" sz="2400" dirty="0" smtClean="0"/>
              <a:t>AD=Y(P)</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3</a:t>
            </a:fld>
            <a:endParaRPr lang="zh-CN" altLang="en-US"/>
          </a:p>
        </p:txBody>
      </p:sp>
      <p:graphicFrame>
        <p:nvGraphicFramePr>
          <p:cNvPr id="7" name="对象 6"/>
          <p:cNvGraphicFramePr>
            <a:graphicFrameLocks noChangeAspect="1"/>
          </p:cNvGraphicFramePr>
          <p:nvPr/>
        </p:nvGraphicFramePr>
        <p:xfrm>
          <a:off x="323528" y="2348880"/>
          <a:ext cx="5651565" cy="4170806"/>
        </p:xfrm>
        <a:graphic>
          <a:graphicData uri="http://schemas.openxmlformats.org/presentationml/2006/ole">
            <p:oleObj spid="_x0000_s1026" name="Equation" r:id="rId3" imgW="2908080" imgH="2145960" progId="">
              <p:embed/>
            </p:oleObj>
          </a:graphicData>
        </a:graphic>
      </p:graphicFrame>
      <p:cxnSp>
        <p:nvCxnSpPr>
          <p:cNvPr id="9" name="直接箭头连接符 8"/>
          <p:cNvCxnSpPr/>
          <p:nvPr/>
        </p:nvCxnSpPr>
        <p:spPr>
          <a:xfrm>
            <a:off x="6156176" y="5013176"/>
            <a:ext cx="2808312"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0" name="直接箭头连接符 9"/>
          <p:cNvCxnSpPr/>
          <p:nvPr/>
        </p:nvCxnSpPr>
        <p:spPr>
          <a:xfrm flipH="1" flipV="1">
            <a:off x="6156176" y="2708920"/>
            <a:ext cx="8384" cy="231264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5868144" y="2564904"/>
            <a:ext cx="360040" cy="369332"/>
          </a:xfrm>
          <a:prstGeom prst="rect">
            <a:avLst/>
          </a:prstGeom>
          <a:noFill/>
        </p:spPr>
        <p:txBody>
          <a:bodyPr wrap="square" rtlCol="0">
            <a:spAutoFit/>
          </a:bodyPr>
          <a:lstStyle/>
          <a:p>
            <a:r>
              <a:rPr lang="en-US" altLang="zh-CN" b="1" dirty="0" smtClean="0"/>
              <a:t>P</a:t>
            </a:r>
            <a:endParaRPr lang="zh-CN" altLang="en-US" b="1" dirty="0"/>
          </a:p>
        </p:txBody>
      </p:sp>
      <p:sp>
        <p:nvSpPr>
          <p:cNvPr id="13" name="TextBox 12"/>
          <p:cNvSpPr txBox="1"/>
          <p:nvPr/>
        </p:nvSpPr>
        <p:spPr>
          <a:xfrm>
            <a:off x="8783960" y="5085184"/>
            <a:ext cx="360040" cy="369332"/>
          </a:xfrm>
          <a:prstGeom prst="rect">
            <a:avLst/>
          </a:prstGeom>
          <a:noFill/>
        </p:spPr>
        <p:txBody>
          <a:bodyPr wrap="square" rtlCol="0">
            <a:spAutoFit/>
          </a:bodyPr>
          <a:lstStyle/>
          <a:p>
            <a:r>
              <a:rPr lang="en-US" altLang="zh-CN" b="1" dirty="0" smtClean="0"/>
              <a:t>Y</a:t>
            </a:r>
            <a:endParaRPr lang="zh-CN" altLang="en-US" b="1" dirty="0"/>
          </a:p>
        </p:txBody>
      </p:sp>
      <p:sp>
        <p:nvSpPr>
          <p:cNvPr id="14" name="TextBox 13"/>
          <p:cNvSpPr txBox="1"/>
          <p:nvPr/>
        </p:nvSpPr>
        <p:spPr>
          <a:xfrm>
            <a:off x="5940152" y="4941168"/>
            <a:ext cx="360040" cy="369332"/>
          </a:xfrm>
          <a:prstGeom prst="rect">
            <a:avLst/>
          </a:prstGeom>
          <a:noFill/>
        </p:spPr>
        <p:txBody>
          <a:bodyPr wrap="square" rtlCol="0">
            <a:spAutoFit/>
          </a:bodyPr>
          <a:lstStyle/>
          <a:p>
            <a:r>
              <a:rPr lang="en-US" altLang="zh-CN" b="1" dirty="0" smtClean="0"/>
              <a:t>0</a:t>
            </a:r>
            <a:endParaRPr lang="zh-CN" altLang="en-US" b="1" dirty="0"/>
          </a:p>
        </p:txBody>
      </p:sp>
      <p:cxnSp>
        <p:nvCxnSpPr>
          <p:cNvPr id="16" name="直接连接符 15"/>
          <p:cNvCxnSpPr/>
          <p:nvPr/>
        </p:nvCxnSpPr>
        <p:spPr>
          <a:xfrm>
            <a:off x="6444208" y="3140968"/>
            <a:ext cx="2088232" cy="16561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56176" y="2852936"/>
            <a:ext cx="792088" cy="369332"/>
          </a:xfrm>
          <a:prstGeom prst="rect">
            <a:avLst/>
          </a:prstGeom>
          <a:noFill/>
        </p:spPr>
        <p:txBody>
          <a:bodyPr wrap="square" rtlCol="0">
            <a:spAutoFit/>
          </a:bodyPr>
          <a:lstStyle/>
          <a:p>
            <a:r>
              <a:rPr lang="en-US" altLang="zh-CN" b="1" dirty="0" smtClean="0"/>
              <a:t>AD</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总需求曲线</a:t>
            </a:r>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4</a:t>
            </a:fld>
            <a:endParaRPr lang="zh-CN" altLang="en-US"/>
          </a:p>
        </p:txBody>
      </p:sp>
      <p:cxnSp>
        <p:nvCxnSpPr>
          <p:cNvPr id="7" name="直接箭头连接符 6"/>
          <p:cNvCxnSpPr/>
          <p:nvPr/>
        </p:nvCxnSpPr>
        <p:spPr>
          <a:xfrm>
            <a:off x="6156176" y="3068960"/>
            <a:ext cx="2808312"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flipH="1" flipV="1">
            <a:off x="6156176" y="764704"/>
            <a:ext cx="8384" cy="231264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5868144" y="620688"/>
            <a:ext cx="360040" cy="369332"/>
          </a:xfrm>
          <a:prstGeom prst="rect">
            <a:avLst/>
          </a:prstGeom>
          <a:noFill/>
        </p:spPr>
        <p:txBody>
          <a:bodyPr wrap="square" rtlCol="0">
            <a:spAutoFit/>
          </a:bodyPr>
          <a:lstStyle/>
          <a:p>
            <a:r>
              <a:rPr lang="en-US" altLang="zh-CN" b="1" dirty="0" smtClean="0"/>
              <a:t>r</a:t>
            </a:r>
            <a:endParaRPr lang="zh-CN" altLang="en-US" b="1" dirty="0"/>
          </a:p>
        </p:txBody>
      </p:sp>
      <p:sp>
        <p:nvSpPr>
          <p:cNvPr id="10" name="TextBox 9"/>
          <p:cNvSpPr txBox="1"/>
          <p:nvPr/>
        </p:nvSpPr>
        <p:spPr>
          <a:xfrm>
            <a:off x="5940152" y="2996952"/>
            <a:ext cx="360040" cy="369332"/>
          </a:xfrm>
          <a:prstGeom prst="rect">
            <a:avLst/>
          </a:prstGeom>
          <a:noFill/>
        </p:spPr>
        <p:txBody>
          <a:bodyPr wrap="square" rtlCol="0">
            <a:spAutoFit/>
          </a:bodyPr>
          <a:lstStyle/>
          <a:p>
            <a:r>
              <a:rPr lang="en-US" altLang="zh-CN" b="1" dirty="0" smtClean="0"/>
              <a:t>0</a:t>
            </a:r>
            <a:endParaRPr lang="zh-CN" altLang="en-US" b="1" dirty="0"/>
          </a:p>
        </p:txBody>
      </p:sp>
      <p:cxnSp>
        <p:nvCxnSpPr>
          <p:cNvPr id="11" name="直接连接符 10"/>
          <p:cNvCxnSpPr/>
          <p:nvPr/>
        </p:nvCxnSpPr>
        <p:spPr>
          <a:xfrm>
            <a:off x="6444208" y="1196752"/>
            <a:ext cx="2088232" cy="16561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56176" y="908720"/>
            <a:ext cx="792088" cy="369332"/>
          </a:xfrm>
          <a:prstGeom prst="rect">
            <a:avLst/>
          </a:prstGeom>
          <a:noFill/>
        </p:spPr>
        <p:txBody>
          <a:bodyPr wrap="square" rtlCol="0">
            <a:spAutoFit/>
          </a:bodyPr>
          <a:lstStyle/>
          <a:p>
            <a:r>
              <a:rPr lang="en-US" altLang="zh-CN" b="1" dirty="0" smtClean="0"/>
              <a:t>IS</a:t>
            </a:r>
            <a:endParaRPr lang="zh-CN" altLang="en-US" b="1" dirty="0"/>
          </a:p>
        </p:txBody>
      </p:sp>
      <p:cxnSp>
        <p:nvCxnSpPr>
          <p:cNvPr id="13" name="直接箭头连接符 12"/>
          <p:cNvCxnSpPr/>
          <p:nvPr/>
        </p:nvCxnSpPr>
        <p:spPr>
          <a:xfrm>
            <a:off x="6156176" y="5867980"/>
            <a:ext cx="2808312"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H="1" flipV="1">
            <a:off x="6156176" y="3563724"/>
            <a:ext cx="8384" cy="231264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5868144" y="3419708"/>
            <a:ext cx="360040" cy="369332"/>
          </a:xfrm>
          <a:prstGeom prst="rect">
            <a:avLst/>
          </a:prstGeom>
          <a:noFill/>
        </p:spPr>
        <p:txBody>
          <a:bodyPr wrap="square" rtlCol="0">
            <a:spAutoFit/>
          </a:bodyPr>
          <a:lstStyle/>
          <a:p>
            <a:r>
              <a:rPr lang="en-US" altLang="zh-CN" b="1" dirty="0" smtClean="0"/>
              <a:t>P</a:t>
            </a:r>
            <a:endParaRPr lang="zh-CN" altLang="en-US" b="1" dirty="0"/>
          </a:p>
        </p:txBody>
      </p:sp>
      <p:sp>
        <p:nvSpPr>
          <p:cNvPr id="16" name="TextBox 15"/>
          <p:cNvSpPr txBox="1"/>
          <p:nvPr/>
        </p:nvSpPr>
        <p:spPr>
          <a:xfrm>
            <a:off x="5940152" y="5795972"/>
            <a:ext cx="360040" cy="369332"/>
          </a:xfrm>
          <a:prstGeom prst="rect">
            <a:avLst/>
          </a:prstGeom>
          <a:noFill/>
        </p:spPr>
        <p:txBody>
          <a:bodyPr wrap="square" rtlCol="0">
            <a:spAutoFit/>
          </a:bodyPr>
          <a:lstStyle/>
          <a:p>
            <a:r>
              <a:rPr lang="en-US" altLang="zh-CN" b="1" dirty="0" smtClean="0"/>
              <a:t>0</a:t>
            </a:r>
            <a:endParaRPr lang="zh-CN" altLang="en-US" b="1" dirty="0"/>
          </a:p>
        </p:txBody>
      </p:sp>
      <p:cxnSp>
        <p:nvCxnSpPr>
          <p:cNvPr id="17" name="直接连接符 16"/>
          <p:cNvCxnSpPr/>
          <p:nvPr/>
        </p:nvCxnSpPr>
        <p:spPr>
          <a:xfrm>
            <a:off x="6444208" y="3995772"/>
            <a:ext cx="2088232" cy="16561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156176" y="3707740"/>
            <a:ext cx="792088" cy="369332"/>
          </a:xfrm>
          <a:prstGeom prst="rect">
            <a:avLst/>
          </a:prstGeom>
          <a:noFill/>
        </p:spPr>
        <p:txBody>
          <a:bodyPr wrap="square" rtlCol="0">
            <a:spAutoFit/>
          </a:bodyPr>
          <a:lstStyle/>
          <a:p>
            <a:r>
              <a:rPr lang="en-US" altLang="zh-CN" b="1" dirty="0" smtClean="0"/>
              <a:t>AD</a:t>
            </a:r>
            <a:endParaRPr lang="zh-CN" altLang="en-US" b="1" dirty="0"/>
          </a:p>
        </p:txBody>
      </p:sp>
      <p:cxnSp>
        <p:nvCxnSpPr>
          <p:cNvPr id="20" name="直接连接符 19"/>
          <p:cNvCxnSpPr/>
          <p:nvPr/>
        </p:nvCxnSpPr>
        <p:spPr>
          <a:xfrm flipV="1">
            <a:off x="7308304" y="1484784"/>
            <a:ext cx="1368152"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876256" y="1196752"/>
            <a:ext cx="1368152"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812360" y="2276872"/>
            <a:ext cx="0" cy="36724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426032" y="1988840"/>
            <a:ext cx="0" cy="388843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6228184" y="2276872"/>
            <a:ext cx="1592560" cy="838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56176" y="1916832"/>
            <a:ext cx="129614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228184" y="5085184"/>
            <a:ext cx="1592560" cy="838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228184" y="4751432"/>
            <a:ext cx="122413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2053" name="内容占位符 39"/>
          <p:cNvGraphicFramePr>
            <a:graphicFrameLocks noChangeAspect="1"/>
          </p:cNvGraphicFramePr>
          <p:nvPr>
            <p:ph idx="1"/>
          </p:nvPr>
        </p:nvGraphicFramePr>
        <p:xfrm>
          <a:off x="7668344" y="980728"/>
          <a:ext cx="520700" cy="228600"/>
        </p:xfrm>
        <a:graphic>
          <a:graphicData uri="http://schemas.openxmlformats.org/presentationml/2006/ole">
            <p:oleObj spid="_x0000_s2053" name="Equation" r:id="rId3" imgW="520560" imgH="228600" progId="">
              <p:embed/>
            </p:oleObj>
          </a:graphicData>
        </a:graphic>
      </p:graphicFrame>
      <p:graphicFrame>
        <p:nvGraphicFramePr>
          <p:cNvPr id="2054" name="内容占位符 39"/>
          <p:cNvGraphicFramePr>
            <a:graphicFrameLocks noChangeAspect="1"/>
          </p:cNvGraphicFramePr>
          <p:nvPr/>
        </p:nvGraphicFramePr>
        <p:xfrm>
          <a:off x="8335597" y="1124744"/>
          <a:ext cx="808403" cy="287362"/>
        </p:xfrm>
        <a:graphic>
          <a:graphicData uri="http://schemas.openxmlformats.org/presentationml/2006/ole">
            <p:oleObj spid="_x0000_s2054" name="Equation" r:id="rId4" imgW="533160" imgH="228600" progId="">
              <p:embed/>
            </p:oleObj>
          </a:graphicData>
        </a:graphic>
      </p:graphicFrame>
      <p:graphicFrame>
        <p:nvGraphicFramePr>
          <p:cNvPr id="2055" name="内容占位符 39"/>
          <p:cNvGraphicFramePr>
            <a:graphicFrameLocks noChangeAspect="1"/>
          </p:cNvGraphicFramePr>
          <p:nvPr/>
        </p:nvGraphicFramePr>
        <p:xfrm>
          <a:off x="5868144" y="4581128"/>
          <a:ext cx="231775" cy="288925"/>
        </p:xfrm>
        <a:graphic>
          <a:graphicData uri="http://schemas.openxmlformats.org/presentationml/2006/ole">
            <p:oleObj spid="_x0000_s2055" name="Equation" r:id="rId5" imgW="152280" imgH="228600" progId="">
              <p:embed/>
            </p:oleObj>
          </a:graphicData>
        </a:graphic>
      </p:graphicFrame>
      <p:graphicFrame>
        <p:nvGraphicFramePr>
          <p:cNvPr id="2056" name="内容占位符 39"/>
          <p:cNvGraphicFramePr>
            <a:graphicFrameLocks noChangeAspect="1"/>
          </p:cNvGraphicFramePr>
          <p:nvPr/>
        </p:nvGraphicFramePr>
        <p:xfrm>
          <a:off x="5868144" y="5013176"/>
          <a:ext cx="250825" cy="288925"/>
        </p:xfrm>
        <a:graphic>
          <a:graphicData uri="http://schemas.openxmlformats.org/presentationml/2006/ole">
            <p:oleObj spid="_x0000_s2056" name="Equation" r:id="rId6" imgW="164880" imgH="228600" progId="">
              <p:embed/>
            </p:oleObj>
          </a:graphicData>
        </a:graphic>
      </p:graphicFrame>
      <p:graphicFrame>
        <p:nvGraphicFramePr>
          <p:cNvPr id="2057" name="内容占位符 39"/>
          <p:cNvGraphicFramePr>
            <a:graphicFrameLocks noChangeAspect="1"/>
          </p:cNvGraphicFramePr>
          <p:nvPr/>
        </p:nvGraphicFramePr>
        <p:xfrm>
          <a:off x="5867821" y="1700808"/>
          <a:ext cx="360363" cy="430213"/>
        </p:xfrm>
        <a:graphic>
          <a:graphicData uri="http://schemas.openxmlformats.org/presentationml/2006/ole">
            <p:oleObj spid="_x0000_s2057" name="Equation" r:id="rId7" imgW="126720" imgH="228600" progId="">
              <p:embed/>
            </p:oleObj>
          </a:graphicData>
        </a:graphic>
      </p:graphicFrame>
      <p:graphicFrame>
        <p:nvGraphicFramePr>
          <p:cNvPr id="2058" name="内容占位符 39"/>
          <p:cNvGraphicFramePr>
            <a:graphicFrameLocks noChangeAspect="1"/>
          </p:cNvGraphicFramePr>
          <p:nvPr/>
        </p:nvGraphicFramePr>
        <p:xfrm>
          <a:off x="5832897" y="2060575"/>
          <a:ext cx="395287" cy="430213"/>
        </p:xfrm>
        <a:graphic>
          <a:graphicData uri="http://schemas.openxmlformats.org/presentationml/2006/ole">
            <p:oleObj spid="_x0000_s2058" name="Equation" r:id="rId8" imgW="139680" imgH="228600" progId="">
              <p:embed/>
            </p:oleObj>
          </a:graphicData>
        </a:graphic>
      </p:graphicFrame>
      <p:graphicFrame>
        <p:nvGraphicFramePr>
          <p:cNvPr id="2059" name="内容占位符 39"/>
          <p:cNvGraphicFramePr>
            <a:graphicFrameLocks noChangeAspect="1"/>
          </p:cNvGraphicFramePr>
          <p:nvPr/>
        </p:nvGraphicFramePr>
        <p:xfrm>
          <a:off x="7270452" y="5805264"/>
          <a:ext cx="469900" cy="430213"/>
        </p:xfrm>
        <a:graphic>
          <a:graphicData uri="http://schemas.openxmlformats.org/presentationml/2006/ole">
            <p:oleObj spid="_x0000_s2059" name="Equation" r:id="rId9" imgW="164880" imgH="228600" progId="">
              <p:embed/>
            </p:oleObj>
          </a:graphicData>
        </a:graphic>
      </p:graphicFrame>
      <p:graphicFrame>
        <p:nvGraphicFramePr>
          <p:cNvPr id="2060" name="内容占位符 39"/>
          <p:cNvGraphicFramePr>
            <a:graphicFrameLocks noChangeAspect="1"/>
          </p:cNvGraphicFramePr>
          <p:nvPr/>
        </p:nvGraphicFramePr>
        <p:xfrm>
          <a:off x="7081232" y="3034288"/>
          <a:ext cx="469900" cy="430213"/>
        </p:xfrm>
        <a:graphic>
          <a:graphicData uri="http://schemas.openxmlformats.org/presentationml/2006/ole">
            <p:oleObj spid="_x0000_s2060" name="Equation" r:id="rId10" imgW="164880" imgH="228600" progId="">
              <p:embed/>
            </p:oleObj>
          </a:graphicData>
        </a:graphic>
      </p:graphicFrame>
      <p:graphicFrame>
        <p:nvGraphicFramePr>
          <p:cNvPr id="2061" name="内容占位符 39"/>
          <p:cNvGraphicFramePr>
            <a:graphicFrameLocks noChangeAspect="1"/>
          </p:cNvGraphicFramePr>
          <p:nvPr/>
        </p:nvGraphicFramePr>
        <p:xfrm>
          <a:off x="7650163" y="5805264"/>
          <a:ext cx="504825" cy="430213"/>
        </p:xfrm>
        <a:graphic>
          <a:graphicData uri="http://schemas.openxmlformats.org/presentationml/2006/ole">
            <p:oleObj spid="_x0000_s2061" name="Equation" r:id="rId11" imgW="177480" imgH="228600" progId="">
              <p:embed/>
            </p:oleObj>
          </a:graphicData>
        </a:graphic>
      </p:graphicFrame>
      <p:graphicFrame>
        <p:nvGraphicFramePr>
          <p:cNvPr id="2062" name="内容占位符 39"/>
          <p:cNvGraphicFramePr>
            <a:graphicFrameLocks noChangeAspect="1"/>
          </p:cNvGraphicFramePr>
          <p:nvPr/>
        </p:nvGraphicFramePr>
        <p:xfrm>
          <a:off x="7812359" y="2996952"/>
          <a:ext cx="432049" cy="432048"/>
        </p:xfrm>
        <a:graphic>
          <a:graphicData uri="http://schemas.openxmlformats.org/presentationml/2006/ole">
            <p:oleObj spid="_x0000_s2062" name="Equation" r:id="rId12" imgW="177480" imgH="228600" progId="">
              <p:embed/>
            </p:oleObj>
          </a:graphicData>
        </a:graphic>
      </p:graphicFrame>
      <p:graphicFrame>
        <p:nvGraphicFramePr>
          <p:cNvPr id="2063" name="内容占位符 39"/>
          <p:cNvGraphicFramePr>
            <a:graphicFrameLocks noChangeAspect="1"/>
          </p:cNvGraphicFramePr>
          <p:nvPr/>
        </p:nvGraphicFramePr>
        <p:xfrm>
          <a:off x="8513763" y="5864225"/>
          <a:ext cx="396875" cy="311150"/>
        </p:xfrm>
        <a:graphic>
          <a:graphicData uri="http://schemas.openxmlformats.org/presentationml/2006/ole">
            <p:oleObj spid="_x0000_s2063" name="Equation" r:id="rId13" imgW="139680" imgH="164880" progId="">
              <p:embed/>
            </p:oleObj>
          </a:graphicData>
        </a:graphic>
      </p:graphicFrame>
      <p:graphicFrame>
        <p:nvGraphicFramePr>
          <p:cNvPr id="2064" name="内容占位符 39"/>
          <p:cNvGraphicFramePr>
            <a:graphicFrameLocks noChangeAspect="1"/>
          </p:cNvGraphicFramePr>
          <p:nvPr/>
        </p:nvGraphicFramePr>
        <p:xfrm>
          <a:off x="8532440" y="3068960"/>
          <a:ext cx="396875" cy="311150"/>
        </p:xfrm>
        <a:graphic>
          <a:graphicData uri="http://schemas.openxmlformats.org/presentationml/2006/ole">
            <p:oleObj spid="_x0000_s2064" name="Equation" r:id="rId14" imgW="139680" imgH="164880" progId="">
              <p:embed/>
            </p:oleObj>
          </a:graphicData>
        </a:graphic>
      </p:graphicFrame>
      <p:graphicFrame>
        <p:nvGraphicFramePr>
          <p:cNvPr id="2065" name="Object 17"/>
          <p:cNvGraphicFramePr>
            <a:graphicFrameLocks noChangeAspect="1"/>
          </p:cNvGraphicFramePr>
          <p:nvPr/>
        </p:nvGraphicFramePr>
        <p:xfrm>
          <a:off x="7648073" y="1916347"/>
          <a:ext cx="452319" cy="360525"/>
        </p:xfrm>
        <a:graphic>
          <a:graphicData uri="http://schemas.openxmlformats.org/presentationml/2006/ole">
            <p:oleObj spid="_x0000_s2065" name="Equation" r:id="rId15" imgW="190440" imgH="228600" progId="">
              <p:embed/>
            </p:oleObj>
          </a:graphicData>
        </a:graphic>
      </p:graphicFrame>
      <p:graphicFrame>
        <p:nvGraphicFramePr>
          <p:cNvPr id="2066" name="Object 18"/>
          <p:cNvGraphicFramePr>
            <a:graphicFrameLocks noChangeAspect="1"/>
          </p:cNvGraphicFramePr>
          <p:nvPr/>
        </p:nvGraphicFramePr>
        <p:xfrm>
          <a:off x="7797800" y="4797425"/>
          <a:ext cx="482600" cy="360363"/>
        </p:xfrm>
        <a:graphic>
          <a:graphicData uri="http://schemas.openxmlformats.org/presentationml/2006/ole">
            <p:oleObj spid="_x0000_s2066" name="Equation" r:id="rId16" imgW="203040" imgH="228600" progId="">
              <p:embed/>
            </p:oleObj>
          </a:graphicData>
        </a:graphic>
      </p:graphicFrame>
      <p:graphicFrame>
        <p:nvGraphicFramePr>
          <p:cNvPr id="2067" name="Object 19"/>
          <p:cNvGraphicFramePr>
            <a:graphicFrameLocks noChangeAspect="1"/>
          </p:cNvGraphicFramePr>
          <p:nvPr/>
        </p:nvGraphicFramePr>
        <p:xfrm>
          <a:off x="7178675" y="1549701"/>
          <a:ext cx="345653" cy="294974"/>
        </p:xfrm>
        <a:graphic>
          <a:graphicData uri="http://schemas.openxmlformats.org/presentationml/2006/ole">
            <p:oleObj spid="_x0000_s2067" name="Equation" r:id="rId17" imgW="177480" imgH="228600" progId="">
              <p:embed/>
            </p:oleObj>
          </a:graphicData>
        </a:graphic>
      </p:graphicFrame>
      <p:graphicFrame>
        <p:nvGraphicFramePr>
          <p:cNvPr id="2068" name="Object 20"/>
          <p:cNvGraphicFramePr>
            <a:graphicFrameLocks noChangeAspect="1"/>
          </p:cNvGraphicFramePr>
          <p:nvPr/>
        </p:nvGraphicFramePr>
        <p:xfrm>
          <a:off x="7453313" y="4573588"/>
          <a:ext cx="371475" cy="295275"/>
        </p:xfrm>
        <a:graphic>
          <a:graphicData uri="http://schemas.openxmlformats.org/presentationml/2006/ole">
            <p:oleObj spid="_x0000_s2068" name="Equation" r:id="rId18" imgW="190440" imgH="228600" progId="">
              <p:embed/>
            </p:oleObj>
          </a:graphicData>
        </a:graphic>
      </p:graphicFrame>
      <p:sp>
        <p:nvSpPr>
          <p:cNvPr id="59" name="TextBox 58"/>
          <p:cNvSpPr txBox="1"/>
          <p:nvPr/>
        </p:nvSpPr>
        <p:spPr>
          <a:xfrm>
            <a:off x="899592" y="980728"/>
            <a:ext cx="4464496" cy="5047536"/>
          </a:xfrm>
          <a:prstGeom prst="rect">
            <a:avLst/>
          </a:prstGeom>
          <a:noFill/>
        </p:spPr>
        <p:txBody>
          <a:bodyPr wrap="square" rtlCol="0">
            <a:spAutoFit/>
          </a:bodyPr>
          <a:lstStyle/>
          <a:p>
            <a:r>
              <a:rPr lang="zh-CN" altLang="en-US" sz="3200" dirty="0" smtClean="0">
                <a:solidFill>
                  <a:srgbClr val="C00000"/>
                </a:solidFill>
              </a:rPr>
              <a:t>总需求曲线的图形推导：</a:t>
            </a:r>
            <a:endParaRPr lang="en-US" altLang="zh-CN" sz="3200" dirty="0" smtClean="0">
              <a:solidFill>
                <a:srgbClr val="C00000"/>
              </a:solidFill>
            </a:endParaRPr>
          </a:p>
          <a:p>
            <a:endParaRPr lang="en-US" altLang="zh-CN" dirty="0"/>
          </a:p>
          <a:p>
            <a:r>
              <a:rPr lang="zh-CN" altLang="en-US" sz="2800" b="1" dirty="0" smtClean="0"/>
              <a:t>利率效应：</a:t>
            </a:r>
            <a:endParaRPr lang="en-US" altLang="zh-CN" sz="2800" b="1" dirty="0" smtClean="0"/>
          </a:p>
          <a:p>
            <a:r>
              <a:rPr lang="en-US" altLang="zh-CN" dirty="0"/>
              <a:t> </a:t>
            </a:r>
            <a:r>
              <a:rPr lang="en-US" altLang="zh-CN" dirty="0" smtClean="0"/>
              <a:t>       </a:t>
            </a:r>
            <a:r>
              <a:rPr lang="zh-CN" altLang="en-US" sz="2400" dirty="0" smtClean="0"/>
              <a:t>指价格水平变动引起利率同方向变动，进而使投资和产出水平反方向变动的情况</a:t>
            </a:r>
            <a:r>
              <a:rPr lang="zh-CN" altLang="en-US" sz="2400" dirty="0" smtClean="0"/>
              <a:t>。</a:t>
            </a:r>
            <a:endParaRPr lang="en-US" altLang="zh-CN" sz="2400" dirty="0" smtClean="0"/>
          </a:p>
          <a:p>
            <a:endParaRPr lang="en-US" altLang="zh-CN" sz="2400" dirty="0" smtClean="0"/>
          </a:p>
          <a:p>
            <a:r>
              <a:rPr lang="zh-CN" altLang="en-US" sz="2800" b="1" dirty="0"/>
              <a:t>实际余额效应：</a:t>
            </a:r>
            <a:endParaRPr lang="en-US" altLang="zh-CN" sz="2800" b="1" dirty="0"/>
          </a:p>
          <a:p>
            <a:r>
              <a:rPr lang="zh-CN" altLang="en-US" sz="2400" dirty="0" smtClean="0"/>
              <a:t>       价格</a:t>
            </a:r>
            <a:r>
              <a:rPr lang="zh-CN" altLang="en-US" sz="2400" dirty="0"/>
              <a:t>水平上升，使人们持有的货币及其他以货币衡量的具有固定价值的资产的实际价值降低，变得相对贫穷，从而消费水平相应地减少。</a:t>
            </a:r>
          </a:p>
        </p:txBody>
      </p:sp>
      <p:graphicFrame>
        <p:nvGraphicFramePr>
          <p:cNvPr id="44" name="对象 43"/>
          <p:cNvGraphicFramePr>
            <a:graphicFrameLocks noChangeAspect="1"/>
          </p:cNvGraphicFramePr>
          <p:nvPr/>
        </p:nvGraphicFramePr>
        <p:xfrm>
          <a:off x="1115616" y="3356992"/>
          <a:ext cx="3650255" cy="336674"/>
        </p:xfrm>
        <a:graphic>
          <a:graphicData uri="http://schemas.openxmlformats.org/presentationml/2006/ole">
            <p:oleObj spid="_x0000_s2069" name="公式" r:id="rId19" imgW="2616120" imgH="24120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生产函数和曲线</a:t>
            </a:r>
            <a:endParaRPr lang="zh-CN" altLang="en-US" dirty="0"/>
          </a:p>
        </p:txBody>
      </p:sp>
      <p:sp>
        <p:nvSpPr>
          <p:cNvPr id="3" name="内容占位符 2"/>
          <p:cNvSpPr>
            <a:spLocks noGrp="1"/>
          </p:cNvSpPr>
          <p:nvPr>
            <p:ph idx="1"/>
          </p:nvPr>
        </p:nvSpPr>
        <p:spPr>
          <a:xfrm>
            <a:off x="395536" y="548680"/>
            <a:ext cx="8748464" cy="5760640"/>
          </a:xfrm>
        </p:spPr>
        <p:txBody>
          <a:bodyPr/>
          <a:lstStyle/>
          <a:p>
            <a:r>
              <a:rPr lang="zh-CN" altLang="en-US" dirty="0" smtClean="0"/>
              <a:t>一、（总量）生产函数</a:t>
            </a:r>
            <a:endParaRPr lang="en-US" altLang="zh-CN" dirty="0" smtClean="0"/>
          </a:p>
          <a:p>
            <a:pPr lvl="1">
              <a:buNone/>
            </a:pPr>
            <a:r>
              <a:rPr lang="zh-CN" altLang="en-US" dirty="0" smtClean="0"/>
              <a:t>总投入和总产出之间的关系。</a:t>
            </a:r>
            <a:r>
              <a:rPr lang="en-US" altLang="zh-CN" dirty="0" smtClean="0"/>
              <a:t>Y=f(</a:t>
            </a:r>
            <a:r>
              <a:rPr lang="en-US" altLang="zh-CN" dirty="0" err="1" smtClean="0"/>
              <a:t>N,k</a:t>
            </a:r>
            <a:r>
              <a:rPr lang="en-US" altLang="zh-CN" dirty="0" smtClean="0"/>
              <a:t>)+</a:t>
            </a:r>
            <a:r>
              <a:rPr lang="el-GR" altLang="zh-CN" dirty="0" smtClean="0"/>
              <a:t>ε</a:t>
            </a:r>
            <a:endParaRPr lang="en-US" altLang="zh-CN" dirty="0" smtClean="0"/>
          </a:p>
          <a:p>
            <a:pPr lvl="2"/>
            <a:r>
              <a:rPr lang="zh-CN" altLang="en-US" dirty="0" smtClean="0"/>
              <a:t>短期生产函数：</a:t>
            </a:r>
            <a:r>
              <a:rPr lang="en-US" altLang="zh-CN" dirty="0" smtClean="0"/>
              <a:t> Y=f(N)</a:t>
            </a:r>
          </a:p>
          <a:p>
            <a:pPr lvl="2"/>
            <a:r>
              <a:rPr lang="zh-CN" altLang="en-US" dirty="0" smtClean="0"/>
              <a:t>长期生产函数：</a:t>
            </a:r>
            <a:r>
              <a:rPr lang="en-US" altLang="zh-CN" dirty="0" smtClean="0"/>
              <a:t> Y=f(</a:t>
            </a:r>
            <a:r>
              <a:rPr lang="en-US" altLang="zh-CN" dirty="0" err="1" smtClean="0"/>
              <a:t>N,k</a:t>
            </a:r>
            <a:r>
              <a:rPr lang="en-US" altLang="zh-CN" dirty="0" smtClean="0"/>
              <a:t>)+</a:t>
            </a:r>
            <a:r>
              <a:rPr lang="el-GR" altLang="zh-CN" dirty="0" smtClean="0"/>
              <a:t>ε</a:t>
            </a:r>
            <a:endParaRPr lang="en-US" altLang="zh-CN" dirty="0" smtClean="0"/>
          </a:p>
          <a:p>
            <a:pPr lvl="2"/>
            <a:r>
              <a:rPr lang="zh-CN" altLang="en-US" dirty="0" smtClean="0"/>
              <a:t>生产函数的三个阶段：</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5</a:t>
            </a:fld>
            <a:endParaRPr lang="zh-CN" altLang="en-US"/>
          </a:p>
        </p:txBody>
      </p:sp>
      <p:graphicFrame>
        <p:nvGraphicFramePr>
          <p:cNvPr id="7" name="对象 6"/>
          <p:cNvGraphicFramePr>
            <a:graphicFrameLocks noChangeAspect="1"/>
          </p:cNvGraphicFramePr>
          <p:nvPr/>
        </p:nvGraphicFramePr>
        <p:xfrm>
          <a:off x="683568" y="2852936"/>
          <a:ext cx="3352800" cy="2714625"/>
        </p:xfrm>
        <a:graphic>
          <a:graphicData uri="http://schemas.openxmlformats.org/presentationml/2006/ole">
            <p:oleObj spid="_x0000_s18434" name="Equation" r:id="rId3" imgW="2070000" imgH="1676160" progId="">
              <p:embed/>
            </p:oleObj>
          </a:graphicData>
        </a:graphic>
      </p:graphicFrame>
      <p:graphicFrame>
        <p:nvGraphicFramePr>
          <p:cNvPr id="18442" name="Object 10"/>
          <p:cNvGraphicFramePr>
            <a:graphicFrameLocks noChangeAspect="1"/>
          </p:cNvGraphicFramePr>
          <p:nvPr/>
        </p:nvGraphicFramePr>
        <p:xfrm>
          <a:off x="3923928" y="6165304"/>
          <a:ext cx="223837" cy="312737"/>
        </p:xfrm>
        <a:graphic>
          <a:graphicData uri="http://schemas.openxmlformats.org/presentationml/2006/ole">
            <p:oleObj spid="_x0000_s18442" name="Equation" r:id="rId4" imgW="126720" imgH="177480" progId="">
              <p:embed/>
            </p:oleObj>
          </a:graphicData>
        </a:graphic>
      </p:graphicFrame>
      <p:graphicFrame>
        <p:nvGraphicFramePr>
          <p:cNvPr id="18445" name="Object 13"/>
          <p:cNvGraphicFramePr>
            <a:graphicFrameLocks noChangeAspect="1"/>
          </p:cNvGraphicFramePr>
          <p:nvPr/>
        </p:nvGraphicFramePr>
        <p:xfrm>
          <a:off x="6516216" y="6165304"/>
          <a:ext cx="223837" cy="312737"/>
        </p:xfrm>
        <a:graphic>
          <a:graphicData uri="http://schemas.openxmlformats.org/presentationml/2006/ole">
            <p:oleObj spid="_x0000_s18445" name="Equation" r:id="rId5" imgW="126720" imgH="177480" progId="">
              <p:embed/>
            </p:oleObj>
          </a:graphicData>
        </a:graphic>
      </p:graphicFrame>
      <p:grpSp>
        <p:nvGrpSpPr>
          <p:cNvPr id="48" name="组合 47"/>
          <p:cNvGrpSpPr/>
          <p:nvPr/>
        </p:nvGrpSpPr>
        <p:grpSpPr>
          <a:xfrm>
            <a:off x="3902678" y="3946465"/>
            <a:ext cx="5421850" cy="2794903"/>
            <a:chOff x="3110591" y="3732922"/>
            <a:chExt cx="5421850" cy="2794903"/>
          </a:xfrm>
        </p:grpSpPr>
        <p:cxnSp>
          <p:nvCxnSpPr>
            <p:cNvPr id="9" name="直接箭头连接符 8"/>
            <p:cNvCxnSpPr/>
            <p:nvPr/>
          </p:nvCxnSpPr>
          <p:spPr>
            <a:xfrm>
              <a:off x="3563888" y="6237312"/>
              <a:ext cx="23042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084168" y="6237312"/>
              <a:ext cx="23042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6084168" y="4005064"/>
              <a:ext cx="16768" cy="2249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563888" y="4005064"/>
              <a:ext cx="0"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56376" y="558924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084168" y="4941168"/>
              <a:ext cx="1880592" cy="65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563888" y="4941168"/>
              <a:ext cx="252028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563888" y="5517232"/>
              <a:ext cx="4320480" cy="720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3563888" y="5517232"/>
              <a:ext cx="936104"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31" name="弧形 30"/>
            <p:cNvSpPr/>
            <p:nvPr/>
          </p:nvSpPr>
          <p:spPr>
            <a:xfrm>
              <a:off x="3620656" y="4653136"/>
              <a:ext cx="1156320" cy="936104"/>
            </a:xfrm>
            <a:prstGeom prst="arc">
              <a:avLst>
                <a:gd name="adj1" fmla="val 20712682"/>
                <a:gd name="adj2" fmla="val 32471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a:off x="4761736" y="4005064"/>
              <a:ext cx="0" cy="10164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5" name="对象 34"/>
            <p:cNvGraphicFramePr>
              <a:graphicFrameLocks noChangeAspect="1"/>
            </p:cNvGraphicFramePr>
            <p:nvPr/>
          </p:nvGraphicFramePr>
          <p:xfrm>
            <a:off x="3347864" y="4005064"/>
            <a:ext cx="177800" cy="177800"/>
          </p:xfrm>
          <a:graphic>
            <a:graphicData uri="http://schemas.openxmlformats.org/presentationml/2006/ole">
              <p:oleObj spid="_x0000_s18435" name="Equation" r:id="rId6" imgW="177480" imgH="177480" progId="">
                <p:embed/>
              </p:oleObj>
            </a:graphicData>
          </a:graphic>
        </p:graphicFrame>
        <p:graphicFrame>
          <p:nvGraphicFramePr>
            <p:cNvPr id="18436" name="Object 4"/>
            <p:cNvGraphicFramePr>
              <a:graphicFrameLocks noChangeAspect="1"/>
            </p:cNvGraphicFramePr>
            <p:nvPr/>
          </p:nvGraphicFramePr>
          <p:xfrm>
            <a:off x="3110591" y="5301208"/>
            <a:ext cx="381289" cy="457547"/>
          </p:xfrm>
          <a:graphic>
            <a:graphicData uri="http://schemas.openxmlformats.org/presentationml/2006/ole">
              <p:oleObj spid="_x0000_s18436" name="Equation" r:id="rId7" imgW="190440" imgH="228600" progId="">
                <p:embed/>
              </p:oleObj>
            </a:graphicData>
          </a:graphic>
        </p:graphicFrame>
        <p:graphicFrame>
          <p:nvGraphicFramePr>
            <p:cNvPr id="18437" name="Object 5"/>
            <p:cNvGraphicFramePr>
              <a:graphicFrameLocks noChangeAspect="1"/>
            </p:cNvGraphicFramePr>
            <p:nvPr/>
          </p:nvGraphicFramePr>
          <p:xfrm>
            <a:off x="5821660" y="5517232"/>
            <a:ext cx="334516" cy="401419"/>
          </p:xfrm>
          <a:graphic>
            <a:graphicData uri="http://schemas.openxmlformats.org/presentationml/2006/ole">
              <p:oleObj spid="_x0000_s18437" name="Equation" r:id="rId8" imgW="190440" imgH="228600" progId="">
                <p:embed/>
              </p:oleObj>
            </a:graphicData>
          </a:graphic>
        </p:graphicFrame>
        <p:graphicFrame>
          <p:nvGraphicFramePr>
            <p:cNvPr id="18438" name="Object 6"/>
            <p:cNvGraphicFramePr>
              <a:graphicFrameLocks noChangeAspect="1"/>
            </p:cNvGraphicFramePr>
            <p:nvPr/>
          </p:nvGraphicFramePr>
          <p:xfrm>
            <a:off x="3181350" y="4652963"/>
            <a:ext cx="379413" cy="401637"/>
          </p:xfrm>
          <a:graphic>
            <a:graphicData uri="http://schemas.openxmlformats.org/presentationml/2006/ole">
              <p:oleObj spid="_x0000_s18438" name="Equation" r:id="rId9" imgW="215640" imgH="228600" progId="">
                <p:embed/>
              </p:oleObj>
            </a:graphicData>
          </a:graphic>
        </p:graphicFrame>
        <p:graphicFrame>
          <p:nvGraphicFramePr>
            <p:cNvPr id="18439" name="Object 7"/>
            <p:cNvGraphicFramePr>
              <a:graphicFrameLocks noChangeAspect="1"/>
            </p:cNvGraphicFramePr>
            <p:nvPr/>
          </p:nvGraphicFramePr>
          <p:xfrm>
            <a:off x="5702300" y="4581525"/>
            <a:ext cx="379413" cy="401638"/>
          </p:xfrm>
          <a:graphic>
            <a:graphicData uri="http://schemas.openxmlformats.org/presentationml/2006/ole">
              <p:oleObj spid="_x0000_s18439" name="Equation" r:id="rId10" imgW="215640" imgH="228600" progId="">
                <p:embed/>
              </p:oleObj>
            </a:graphicData>
          </a:graphic>
        </p:graphicFrame>
        <p:graphicFrame>
          <p:nvGraphicFramePr>
            <p:cNvPr id="18440" name="Object 8"/>
            <p:cNvGraphicFramePr>
              <a:graphicFrameLocks noChangeAspect="1"/>
            </p:cNvGraphicFramePr>
            <p:nvPr/>
          </p:nvGraphicFramePr>
          <p:xfrm>
            <a:off x="6588224" y="4797152"/>
            <a:ext cx="812452" cy="340075"/>
          </p:xfrm>
          <a:graphic>
            <a:graphicData uri="http://schemas.openxmlformats.org/presentationml/2006/ole">
              <p:oleObj spid="_x0000_s18440" name="Equation" r:id="rId11" imgW="787320" imgH="330120" progId="">
                <p:embed/>
              </p:oleObj>
            </a:graphicData>
          </a:graphic>
        </p:graphicFrame>
        <p:graphicFrame>
          <p:nvGraphicFramePr>
            <p:cNvPr id="18441" name="Object 9"/>
            <p:cNvGraphicFramePr>
              <a:graphicFrameLocks noChangeAspect="1"/>
            </p:cNvGraphicFramePr>
            <p:nvPr/>
          </p:nvGraphicFramePr>
          <p:xfrm>
            <a:off x="3995936" y="3732922"/>
            <a:ext cx="1224136" cy="296480"/>
          </p:xfrm>
          <a:graphic>
            <a:graphicData uri="http://schemas.openxmlformats.org/presentationml/2006/ole">
              <p:oleObj spid="_x0000_s18441" name="Equation" r:id="rId12" imgW="838080" imgH="203040" progId="">
                <p:embed/>
              </p:oleObj>
            </a:graphicData>
          </a:graphic>
        </p:graphicFrame>
        <p:graphicFrame>
          <p:nvGraphicFramePr>
            <p:cNvPr id="18443" name="Object 11"/>
            <p:cNvGraphicFramePr>
              <a:graphicFrameLocks noChangeAspect="1"/>
            </p:cNvGraphicFramePr>
            <p:nvPr/>
          </p:nvGraphicFramePr>
          <p:xfrm>
            <a:off x="8166101" y="6295667"/>
            <a:ext cx="366340" cy="216258"/>
          </p:xfrm>
          <a:graphic>
            <a:graphicData uri="http://schemas.openxmlformats.org/presentationml/2006/ole">
              <p:oleObj spid="_x0000_s18443" name="Equation" r:id="rId13" imgW="279360" imgH="164880" progId="">
                <p:embed/>
              </p:oleObj>
            </a:graphicData>
          </a:graphic>
        </p:graphicFrame>
        <p:graphicFrame>
          <p:nvGraphicFramePr>
            <p:cNvPr id="18444" name="Object 12"/>
            <p:cNvGraphicFramePr>
              <a:graphicFrameLocks noChangeAspect="1"/>
            </p:cNvGraphicFramePr>
            <p:nvPr/>
          </p:nvGraphicFramePr>
          <p:xfrm>
            <a:off x="5868144" y="4005064"/>
            <a:ext cx="177800" cy="177800"/>
          </p:xfrm>
          <a:graphic>
            <a:graphicData uri="http://schemas.openxmlformats.org/presentationml/2006/ole">
              <p:oleObj spid="_x0000_s18444" name="Equation" r:id="rId14" imgW="177480" imgH="177480" progId="">
                <p:embed/>
              </p:oleObj>
            </a:graphicData>
          </a:graphic>
        </p:graphicFrame>
        <p:graphicFrame>
          <p:nvGraphicFramePr>
            <p:cNvPr id="18446" name="Object 14"/>
            <p:cNvGraphicFramePr>
              <a:graphicFrameLocks noChangeAspect="1"/>
            </p:cNvGraphicFramePr>
            <p:nvPr/>
          </p:nvGraphicFramePr>
          <p:xfrm>
            <a:off x="5652120" y="6237312"/>
            <a:ext cx="246063" cy="290513"/>
          </p:xfrm>
          <a:graphic>
            <a:graphicData uri="http://schemas.openxmlformats.org/presentationml/2006/ole">
              <p:oleObj spid="_x0000_s18446" name="Equation" r:id="rId15" imgW="139680" imgH="164880" progId="">
                <p:embed/>
              </p:oleObj>
            </a:graphicData>
          </a:graphic>
        </p:graphicFrame>
      </p:grpSp>
      <p:sp>
        <p:nvSpPr>
          <p:cNvPr id="54" name="弧形 53"/>
          <p:cNvSpPr/>
          <p:nvPr/>
        </p:nvSpPr>
        <p:spPr>
          <a:xfrm flipV="1">
            <a:off x="6721192" y="2886080"/>
            <a:ext cx="1872208" cy="2088232"/>
          </a:xfrm>
          <a:prstGeom prst="arc">
            <a:avLst>
              <a:gd name="adj1" fmla="val 5738899"/>
              <a:gd name="adj2" fmla="val 93375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9" name="组合 88"/>
          <p:cNvGrpSpPr/>
          <p:nvPr/>
        </p:nvGrpSpPr>
        <p:grpSpPr>
          <a:xfrm>
            <a:off x="6532173" y="1878474"/>
            <a:ext cx="2144283" cy="2039342"/>
            <a:chOff x="6551479" y="1855872"/>
            <a:chExt cx="2144283" cy="2039342"/>
          </a:xfrm>
        </p:grpSpPr>
        <p:cxnSp>
          <p:nvCxnSpPr>
            <p:cNvPr id="50" name="直接箭头连接符 49"/>
            <p:cNvCxnSpPr/>
            <p:nvPr/>
          </p:nvCxnSpPr>
          <p:spPr>
            <a:xfrm>
              <a:off x="6784816" y="3512056"/>
              <a:ext cx="1872208" cy="0"/>
            </a:xfrm>
            <a:prstGeom prst="straightConnector1">
              <a:avLst/>
            </a:prstGeom>
            <a:ln w="19050">
              <a:tailEnd type="arrow"/>
            </a:ln>
          </p:spPr>
          <p:style>
            <a:lnRef idx="3">
              <a:schemeClr val="accent3"/>
            </a:lnRef>
            <a:fillRef idx="0">
              <a:schemeClr val="accent3"/>
            </a:fillRef>
            <a:effectRef idx="2">
              <a:schemeClr val="accent3"/>
            </a:effectRef>
            <a:fontRef idx="minor">
              <a:schemeClr val="tx1"/>
            </a:fontRef>
          </p:style>
        </p:cxnSp>
        <p:cxnSp>
          <p:nvCxnSpPr>
            <p:cNvPr id="51" name="直接箭头连接符 50"/>
            <p:cNvCxnSpPr/>
            <p:nvPr/>
          </p:nvCxnSpPr>
          <p:spPr>
            <a:xfrm flipH="1" flipV="1">
              <a:off x="6784816" y="1999888"/>
              <a:ext cx="8384" cy="1520552"/>
            </a:xfrm>
            <a:prstGeom prst="straightConnector1">
              <a:avLst/>
            </a:prstGeom>
            <a:ln w="19050">
              <a:tailEnd type="arrow"/>
            </a:ln>
          </p:spPr>
          <p:style>
            <a:lnRef idx="3">
              <a:schemeClr val="accent3"/>
            </a:lnRef>
            <a:fillRef idx="0">
              <a:schemeClr val="accent3"/>
            </a:fillRef>
            <a:effectRef idx="2">
              <a:schemeClr val="accent3"/>
            </a:effectRef>
            <a:fontRef idx="minor">
              <a:schemeClr val="tx1"/>
            </a:fontRef>
          </p:style>
        </p:cxnSp>
        <p:cxnSp>
          <p:nvCxnSpPr>
            <p:cNvPr id="56" name="直接连接符 55"/>
            <p:cNvCxnSpPr/>
            <p:nvPr/>
          </p:nvCxnSpPr>
          <p:spPr>
            <a:xfrm flipV="1">
              <a:off x="7596336" y="2868176"/>
              <a:ext cx="750715" cy="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576904" y="2863984"/>
              <a:ext cx="0" cy="6480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072848" y="3080008"/>
              <a:ext cx="0"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70" name="对象 69"/>
            <p:cNvGraphicFramePr>
              <a:graphicFrameLocks noChangeAspect="1"/>
            </p:cNvGraphicFramePr>
            <p:nvPr/>
          </p:nvGraphicFramePr>
          <p:xfrm>
            <a:off x="6568792" y="1855872"/>
            <a:ext cx="288032" cy="288032"/>
          </p:xfrm>
          <a:graphic>
            <a:graphicData uri="http://schemas.openxmlformats.org/presentationml/2006/ole">
              <p:oleObj spid="_x0000_s18447" name="Equation" r:id="rId16" imgW="139680" imgH="164880" progId="">
                <p:embed/>
              </p:oleObj>
            </a:graphicData>
          </a:graphic>
        </p:graphicFrame>
        <p:graphicFrame>
          <p:nvGraphicFramePr>
            <p:cNvPr id="18448" name="Object 16"/>
            <p:cNvGraphicFramePr>
              <a:graphicFrameLocks noChangeAspect="1"/>
            </p:cNvGraphicFramePr>
            <p:nvPr/>
          </p:nvGraphicFramePr>
          <p:xfrm>
            <a:off x="8296984" y="3584064"/>
            <a:ext cx="366713" cy="311150"/>
          </p:xfrm>
          <a:graphic>
            <a:graphicData uri="http://schemas.openxmlformats.org/presentationml/2006/ole">
              <p:oleObj spid="_x0000_s18448" name="Equation" r:id="rId17" imgW="177480" imgH="177480" progId="">
                <p:embed/>
              </p:oleObj>
            </a:graphicData>
          </a:graphic>
        </p:graphicFrame>
        <p:graphicFrame>
          <p:nvGraphicFramePr>
            <p:cNvPr id="18449" name="Object 17"/>
            <p:cNvGraphicFramePr>
              <a:graphicFrameLocks noChangeAspect="1"/>
            </p:cNvGraphicFramePr>
            <p:nvPr/>
          </p:nvGraphicFramePr>
          <p:xfrm>
            <a:off x="7394441" y="3466912"/>
            <a:ext cx="444500" cy="400050"/>
          </p:xfrm>
          <a:graphic>
            <a:graphicData uri="http://schemas.openxmlformats.org/presentationml/2006/ole">
              <p:oleObj spid="_x0000_s18449" name="Equation" r:id="rId18" imgW="215640" imgH="228600" progId="">
                <p:embed/>
              </p:oleObj>
            </a:graphicData>
          </a:graphic>
        </p:graphicFrame>
        <p:graphicFrame>
          <p:nvGraphicFramePr>
            <p:cNvPr id="18450" name="Object 18"/>
            <p:cNvGraphicFramePr>
              <a:graphicFrameLocks noChangeAspect="1"/>
            </p:cNvGraphicFramePr>
            <p:nvPr/>
          </p:nvGraphicFramePr>
          <p:xfrm>
            <a:off x="6988041" y="3466912"/>
            <a:ext cx="393700" cy="400050"/>
          </p:xfrm>
          <a:graphic>
            <a:graphicData uri="http://schemas.openxmlformats.org/presentationml/2006/ole">
              <p:oleObj spid="_x0000_s18450" name="Equation" r:id="rId19" imgW="190440" imgH="228600" progId="">
                <p:embed/>
              </p:oleObj>
            </a:graphicData>
          </a:graphic>
        </p:graphicFrame>
        <p:graphicFrame>
          <p:nvGraphicFramePr>
            <p:cNvPr id="18451" name="Object 19"/>
            <p:cNvGraphicFramePr>
              <a:graphicFrameLocks noChangeAspect="1"/>
            </p:cNvGraphicFramePr>
            <p:nvPr/>
          </p:nvGraphicFramePr>
          <p:xfrm>
            <a:off x="6738903" y="3488938"/>
            <a:ext cx="261937" cy="311150"/>
          </p:xfrm>
          <a:graphic>
            <a:graphicData uri="http://schemas.openxmlformats.org/presentationml/2006/ole">
              <p:oleObj spid="_x0000_s18451" name="Equation" r:id="rId20" imgW="126720" imgH="177480" progId="">
                <p:embed/>
              </p:oleObj>
            </a:graphicData>
          </a:graphic>
        </p:graphicFrame>
        <p:graphicFrame>
          <p:nvGraphicFramePr>
            <p:cNvPr id="18452" name="Object 20"/>
            <p:cNvGraphicFramePr>
              <a:graphicFrameLocks noChangeAspect="1"/>
            </p:cNvGraphicFramePr>
            <p:nvPr/>
          </p:nvGraphicFramePr>
          <p:xfrm>
            <a:off x="7524328" y="2420888"/>
            <a:ext cx="1171434" cy="295077"/>
          </p:xfrm>
          <a:graphic>
            <a:graphicData uri="http://schemas.openxmlformats.org/presentationml/2006/ole">
              <p:oleObj spid="_x0000_s18452" name="Equation" r:id="rId21" imgW="812520" imgH="241200" progId="">
                <p:embed/>
              </p:oleObj>
            </a:graphicData>
          </a:graphic>
        </p:graphicFrame>
        <p:graphicFrame>
          <p:nvGraphicFramePr>
            <p:cNvPr id="18453" name="Object 21"/>
            <p:cNvGraphicFramePr>
              <a:graphicFrameLocks noChangeAspect="1"/>
            </p:cNvGraphicFramePr>
            <p:nvPr/>
          </p:nvGraphicFramePr>
          <p:xfrm>
            <a:off x="6568792" y="3080008"/>
            <a:ext cx="201612" cy="279400"/>
          </p:xfrm>
          <a:graphic>
            <a:graphicData uri="http://schemas.openxmlformats.org/presentationml/2006/ole">
              <p:oleObj spid="_x0000_s18453" name="Equation" r:id="rId22" imgW="139680" imgH="228600" progId="">
                <p:embed/>
              </p:oleObj>
            </a:graphicData>
          </a:graphic>
        </p:graphicFrame>
        <p:graphicFrame>
          <p:nvGraphicFramePr>
            <p:cNvPr id="18454" name="Object 22"/>
            <p:cNvGraphicFramePr>
              <a:graphicFrameLocks noChangeAspect="1"/>
            </p:cNvGraphicFramePr>
            <p:nvPr/>
          </p:nvGraphicFramePr>
          <p:xfrm>
            <a:off x="6551479" y="2728600"/>
            <a:ext cx="238125" cy="279400"/>
          </p:xfrm>
          <a:graphic>
            <a:graphicData uri="http://schemas.openxmlformats.org/presentationml/2006/ole">
              <p:oleObj spid="_x0000_s18454" name="Equation" r:id="rId23" imgW="164880" imgH="228600" progId="">
                <p:embed/>
              </p:oleObj>
            </a:graphicData>
          </a:graphic>
        </p:graphicFrame>
        <p:cxnSp>
          <p:nvCxnSpPr>
            <p:cNvPr id="78" name="直接连接符 77"/>
            <p:cNvCxnSpPr/>
            <p:nvPr/>
          </p:nvCxnSpPr>
          <p:spPr>
            <a:xfrm flipH="1">
              <a:off x="6784816" y="3068960"/>
              <a:ext cx="28803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6784816" y="2863984"/>
              <a:ext cx="689445" cy="629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a:t>
            </a:r>
            <a:r>
              <a:rPr lang="zh-CN" altLang="en-US" dirty="0" smtClean="0"/>
              <a:t>劳动市场的需求和供给</a:t>
            </a:r>
            <a:endParaRPr lang="zh-CN" altLang="en-US" dirty="0"/>
          </a:p>
        </p:txBody>
      </p:sp>
      <p:sp>
        <p:nvSpPr>
          <p:cNvPr id="3" name="内容占位符 2"/>
          <p:cNvSpPr>
            <a:spLocks noGrp="1"/>
          </p:cNvSpPr>
          <p:nvPr>
            <p:ph idx="1"/>
          </p:nvPr>
        </p:nvSpPr>
        <p:spPr/>
        <p:txBody>
          <a:bodyPr/>
          <a:lstStyle/>
          <a:p>
            <a:r>
              <a:rPr lang="zh-CN" altLang="en-US" dirty="0" smtClean="0"/>
              <a:t>一、劳动市场的需求曲线</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6</a:t>
            </a:fld>
            <a:endParaRPr lang="zh-CN" altLang="en-US"/>
          </a:p>
        </p:txBody>
      </p:sp>
      <p:graphicFrame>
        <p:nvGraphicFramePr>
          <p:cNvPr id="7" name="对象 6"/>
          <p:cNvGraphicFramePr>
            <a:graphicFrameLocks noChangeAspect="1"/>
          </p:cNvGraphicFramePr>
          <p:nvPr/>
        </p:nvGraphicFramePr>
        <p:xfrm>
          <a:off x="683568" y="1628800"/>
          <a:ext cx="3960440" cy="3710963"/>
        </p:xfrm>
        <a:graphic>
          <a:graphicData uri="http://schemas.openxmlformats.org/presentationml/2006/ole">
            <p:oleObj spid="_x0000_s19458" name="Equation" r:id="rId3" imgW="1612800" imgH="1511280" progId="">
              <p:embed/>
            </p:oleObj>
          </a:graphicData>
        </a:graphic>
      </p:graphicFrame>
      <p:grpSp>
        <p:nvGrpSpPr>
          <p:cNvPr id="58" name="组合 57"/>
          <p:cNvGrpSpPr/>
          <p:nvPr/>
        </p:nvGrpSpPr>
        <p:grpSpPr>
          <a:xfrm>
            <a:off x="5004048" y="3717032"/>
            <a:ext cx="3872301" cy="2921918"/>
            <a:chOff x="4355976" y="3140968"/>
            <a:chExt cx="3872301" cy="2921918"/>
          </a:xfrm>
        </p:grpSpPr>
        <p:cxnSp>
          <p:nvCxnSpPr>
            <p:cNvPr id="10" name="直接箭头连接符 9"/>
            <p:cNvCxnSpPr/>
            <p:nvPr/>
          </p:nvCxnSpPr>
          <p:spPr>
            <a:xfrm>
              <a:off x="4788024" y="5645358"/>
              <a:ext cx="3168352" cy="15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788024" y="3212976"/>
              <a:ext cx="16768" cy="2449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7164288" y="4941168"/>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8024" y="3789040"/>
              <a:ext cx="2376264"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788026" y="4221088"/>
              <a:ext cx="864094" cy="1589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32240" y="4725144"/>
              <a:ext cx="0" cy="93610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20" name="对象 19"/>
            <p:cNvGraphicFramePr>
              <a:graphicFrameLocks noChangeAspect="1"/>
            </p:cNvGraphicFramePr>
            <p:nvPr/>
          </p:nvGraphicFramePr>
          <p:xfrm>
            <a:off x="4427984" y="3140968"/>
            <a:ext cx="360040" cy="360040"/>
          </p:xfrm>
          <a:graphic>
            <a:graphicData uri="http://schemas.openxmlformats.org/presentationml/2006/ole">
              <p:oleObj spid="_x0000_s19459" name="Equation" r:id="rId4" imgW="177480" imgH="177480" progId="">
                <p:embed/>
              </p:oleObj>
            </a:graphicData>
          </a:graphic>
        </p:graphicFrame>
        <p:graphicFrame>
          <p:nvGraphicFramePr>
            <p:cNvPr id="21" name="Object 4"/>
            <p:cNvGraphicFramePr>
              <a:graphicFrameLocks noChangeAspect="1"/>
            </p:cNvGraphicFramePr>
            <p:nvPr/>
          </p:nvGraphicFramePr>
          <p:xfrm>
            <a:off x="4402138" y="4005263"/>
            <a:ext cx="431800" cy="457200"/>
          </p:xfrm>
          <a:graphic>
            <a:graphicData uri="http://schemas.openxmlformats.org/presentationml/2006/ole">
              <p:oleObj spid="_x0000_s19460" name="Equation" r:id="rId5" imgW="215640" imgH="228600" progId="">
                <p:embed/>
              </p:oleObj>
            </a:graphicData>
          </a:graphic>
        </p:graphicFrame>
        <p:graphicFrame>
          <p:nvGraphicFramePr>
            <p:cNvPr id="22" name="Object 5"/>
            <p:cNvGraphicFramePr>
              <a:graphicFrameLocks noChangeAspect="1"/>
            </p:cNvGraphicFramePr>
            <p:nvPr/>
          </p:nvGraphicFramePr>
          <p:xfrm>
            <a:off x="6588224" y="5661248"/>
            <a:ext cx="312738" cy="401638"/>
          </p:xfrm>
          <a:graphic>
            <a:graphicData uri="http://schemas.openxmlformats.org/presentationml/2006/ole">
              <p:oleObj spid="_x0000_s19461" name="Equation" r:id="rId6" imgW="177480" imgH="228600" progId="">
                <p:embed/>
              </p:oleObj>
            </a:graphicData>
          </a:graphic>
        </p:graphicFrame>
        <p:graphicFrame>
          <p:nvGraphicFramePr>
            <p:cNvPr id="23" name="Object 6"/>
            <p:cNvGraphicFramePr>
              <a:graphicFrameLocks noChangeAspect="1"/>
            </p:cNvGraphicFramePr>
            <p:nvPr/>
          </p:nvGraphicFramePr>
          <p:xfrm>
            <a:off x="4355976" y="4653136"/>
            <a:ext cx="379413" cy="401637"/>
          </p:xfrm>
          <a:graphic>
            <a:graphicData uri="http://schemas.openxmlformats.org/presentationml/2006/ole">
              <p:oleObj spid="_x0000_s19462" name="Equation" r:id="rId7" imgW="215640" imgH="228600" progId="">
                <p:embed/>
              </p:oleObj>
            </a:graphicData>
          </a:graphic>
        </p:graphicFrame>
        <p:graphicFrame>
          <p:nvGraphicFramePr>
            <p:cNvPr id="24" name="Object 7"/>
            <p:cNvGraphicFramePr>
              <a:graphicFrameLocks noChangeAspect="1"/>
            </p:cNvGraphicFramePr>
            <p:nvPr/>
          </p:nvGraphicFramePr>
          <p:xfrm>
            <a:off x="5457825" y="5661025"/>
            <a:ext cx="334963" cy="401638"/>
          </p:xfrm>
          <a:graphic>
            <a:graphicData uri="http://schemas.openxmlformats.org/presentationml/2006/ole">
              <p:oleObj spid="_x0000_s19463" name="Equation" r:id="rId8" imgW="190440" imgH="228600" progId="">
                <p:embed/>
              </p:oleObj>
            </a:graphicData>
          </a:graphic>
        </p:graphicFrame>
        <p:graphicFrame>
          <p:nvGraphicFramePr>
            <p:cNvPr id="25" name="Object 8"/>
            <p:cNvGraphicFramePr>
              <a:graphicFrameLocks noChangeAspect="1"/>
            </p:cNvGraphicFramePr>
            <p:nvPr/>
          </p:nvGraphicFramePr>
          <p:xfrm>
            <a:off x="6588224" y="4221088"/>
            <a:ext cx="1328541" cy="556099"/>
          </p:xfrm>
          <a:graphic>
            <a:graphicData uri="http://schemas.openxmlformats.org/presentationml/2006/ole">
              <p:oleObj spid="_x0000_s19464" name="Equation" r:id="rId9" imgW="787320" imgH="330120" progId="">
                <p:embed/>
              </p:oleObj>
            </a:graphicData>
          </a:graphic>
        </p:graphicFrame>
        <p:graphicFrame>
          <p:nvGraphicFramePr>
            <p:cNvPr id="26" name="Object 9"/>
            <p:cNvGraphicFramePr>
              <a:graphicFrameLocks noChangeAspect="1"/>
            </p:cNvGraphicFramePr>
            <p:nvPr/>
          </p:nvGraphicFramePr>
          <p:xfrm>
            <a:off x="5065713" y="3644900"/>
            <a:ext cx="455612" cy="431800"/>
          </p:xfrm>
          <a:graphic>
            <a:graphicData uri="http://schemas.openxmlformats.org/presentationml/2006/ole">
              <p:oleObj spid="_x0000_s19465" name="Equation" r:id="rId10" imgW="241200" imgH="228600" progId="">
                <p:embed/>
              </p:oleObj>
            </a:graphicData>
          </a:graphic>
        </p:graphicFrame>
        <p:graphicFrame>
          <p:nvGraphicFramePr>
            <p:cNvPr id="27" name="Object 11"/>
            <p:cNvGraphicFramePr>
              <a:graphicFrameLocks noChangeAspect="1"/>
            </p:cNvGraphicFramePr>
            <p:nvPr/>
          </p:nvGraphicFramePr>
          <p:xfrm>
            <a:off x="7740352" y="5733256"/>
            <a:ext cx="487925" cy="288032"/>
          </p:xfrm>
          <a:graphic>
            <a:graphicData uri="http://schemas.openxmlformats.org/presentationml/2006/ole">
              <p:oleObj spid="_x0000_s19466" name="Equation" r:id="rId11" imgW="279360" imgH="164880" progId="">
                <p:embed/>
              </p:oleObj>
            </a:graphicData>
          </a:graphic>
        </p:graphicFrame>
        <p:graphicFrame>
          <p:nvGraphicFramePr>
            <p:cNvPr id="28" name="Object 12"/>
            <p:cNvGraphicFramePr>
              <a:graphicFrameLocks noChangeAspect="1"/>
            </p:cNvGraphicFramePr>
            <p:nvPr/>
          </p:nvGraphicFramePr>
          <p:xfrm>
            <a:off x="7884368" y="5301208"/>
            <a:ext cx="309914" cy="284088"/>
          </p:xfrm>
          <a:graphic>
            <a:graphicData uri="http://schemas.openxmlformats.org/presentationml/2006/ole">
              <p:oleObj spid="_x0000_s19467" name="Equation" r:id="rId12" imgW="152280" imgH="139680" progId="">
                <p:embed/>
              </p:oleObj>
            </a:graphicData>
          </a:graphic>
        </p:graphicFrame>
        <p:graphicFrame>
          <p:nvGraphicFramePr>
            <p:cNvPr id="29" name="Object 14"/>
            <p:cNvGraphicFramePr>
              <a:graphicFrameLocks noChangeAspect="1"/>
            </p:cNvGraphicFramePr>
            <p:nvPr/>
          </p:nvGraphicFramePr>
          <p:xfrm>
            <a:off x="4583113" y="5505450"/>
            <a:ext cx="223837" cy="312738"/>
          </p:xfrm>
          <a:graphic>
            <a:graphicData uri="http://schemas.openxmlformats.org/presentationml/2006/ole">
              <p:oleObj spid="_x0000_s19468" name="Equation" r:id="rId13" imgW="126720" imgH="177480" progId="">
                <p:embed/>
              </p:oleObj>
            </a:graphicData>
          </a:graphic>
        </p:graphicFrame>
        <p:cxnSp>
          <p:nvCxnSpPr>
            <p:cNvPr id="42" name="直接连接符 41"/>
            <p:cNvCxnSpPr/>
            <p:nvPr/>
          </p:nvCxnSpPr>
          <p:spPr>
            <a:xfrm>
              <a:off x="5652120" y="4221088"/>
              <a:ext cx="0" cy="15121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788025" y="4725144"/>
              <a:ext cx="187220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4838700" y="762001"/>
            <a:ext cx="3876675" cy="3140644"/>
            <a:chOff x="4838700" y="762001"/>
            <a:chExt cx="3876675" cy="3140644"/>
          </a:xfrm>
        </p:grpSpPr>
        <p:cxnSp>
          <p:nvCxnSpPr>
            <p:cNvPr id="60" name="直接箭头连接符 59"/>
            <p:cNvCxnSpPr/>
            <p:nvPr/>
          </p:nvCxnSpPr>
          <p:spPr>
            <a:xfrm>
              <a:off x="5364088" y="3485118"/>
              <a:ext cx="3168352" cy="15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5364088" y="1052736"/>
              <a:ext cx="16768" cy="2449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868144" y="1628800"/>
              <a:ext cx="2088232"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flipV="1">
              <a:off x="5364090" y="2076738"/>
              <a:ext cx="1296142" cy="5611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308304" y="2564904"/>
              <a:ext cx="0" cy="93610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6" name="对象 65"/>
            <p:cNvGraphicFramePr>
              <a:graphicFrameLocks noChangeAspect="1"/>
            </p:cNvGraphicFramePr>
            <p:nvPr/>
          </p:nvGraphicFramePr>
          <p:xfrm>
            <a:off x="5054764" y="762001"/>
            <a:ext cx="336385" cy="650776"/>
          </p:xfrm>
          <a:graphic>
            <a:graphicData uri="http://schemas.openxmlformats.org/presentationml/2006/ole">
              <p:oleObj spid="_x0000_s19469" name="Equation" r:id="rId14" imgW="203040" imgH="393480" progId="">
                <p:embed/>
              </p:oleObj>
            </a:graphicData>
          </a:graphic>
        </p:graphicFrame>
        <p:graphicFrame>
          <p:nvGraphicFramePr>
            <p:cNvPr id="67" name="Object 4"/>
            <p:cNvGraphicFramePr>
              <a:graphicFrameLocks noChangeAspect="1"/>
            </p:cNvGraphicFramePr>
            <p:nvPr/>
          </p:nvGraphicFramePr>
          <p:xfrm>
            <a:off x="4838700" y="1679575"/>
            <a:ext cx="539494" cy="597297"/>
          </p:xfrm>
          <a:graphic>
            <a:graphicData uri="http://schemas.openxmlformats.org/presentationml/2006/ole">
              <p:oleObj spid="_x0000_s19470" name="Equation" r:id="rId15" imgW="355320" imgH="393480" progId="">
                <p:embed/>
              </p:oleObj>
            </a:graphicData>
          </a:graphic>
        </p:graphicFrame>
        <p:graphicFrame>
          <p:nvGraphicFramePr>
            <p:cNvPr id="68" name="Object 5"/>
            <p:cNvGraphicFramePr>
              <a:graphicFrameLocks noChangeAspect="1"/>
            </p:cNvGraphicFramePr>
            <p:nvPr/>
          </p:nvGraphicFramePr>
          <p:xfrm>
            <a:off x="7153275" y="3500438"/>
            <a:ext cx="334963" cy="401637"/>
          </p:xfrm>
          <a:graphic>
            <a:graphicData uri="http://schemas.openxmlformats.org/presentationml/2006/ole">
              <p:oleObj spid="_x0000_s19471" name="Equation" r:id="rId16" imgW="190440" imgH="228600" progId="">
                <p:embed/>
              </p:oleObj>
            </a:graphicData>
          </a:graphic>
        </p:graphicFrame>
        <p:graphicFrame>
          <p:nvGraphicFramePr>
            <p:cNvPr id="70" name="Object 7"/>
            <p:cNvGraphicFramePr>
              <a:graphicFrameLocks noChangeAspect="1"/>
            </p:cNvGraphicFramePr>
            <p:nvPr/>
          </p:nvGraphicFramePr>
          <p:xfrm>
            <a:off x="6516216" y="3501008"/>
            <a:ext cx="379412" cy="401637"/>
          </p:xfrm>
          <a:graphic>
            <a:graphicData uri="http://schemas.openxmlformats.org/presentationml/2006/ole">
              <p:oleObj spid="_x0000_s19473" name="Equation" r:id="rId17" imgW="215640" imgH="228600" progId="">
                <p:embed/>
              </p:oleObj>
            </a:graphicData>
          </a:graphic>
        </p:graphicFrame>
        <p:graphicFrame>
          <p:nvGraphicFramePr>
            <p:cNvPr id="72" name="Object 9"/>
            <p:cNvGraphicFramePr>
              <a:graphicFrameLocks noChangeAspect="1"/>
            </p:cNvGraphicFramePr>
            <p:nvPr/>
          </p:nvGraphicFramePr>
          <p:xfrm>
            <a:off x="6156176" y="1484784"/>
            <a:ext cx="1146614" cy="516086"/>
          </p:xfrm>
          <a:graphic>
            <a:graphicData uri="http://schemas.openxmlformats.org/presentationml/2006/ole">
              <p:oleObj spid="_x0000_s19475" name="Equation" r:id="rId18" imgW="876240" imgH="393480" progId="">
                <p:embed/>
              </p:oleObj>
            </a:graphicData>
          </a:graphic>
        </p:graphicFrame>
        <p:graphicFrame>
          <p:nvGraphicFramePr>
            <p:cNvPr id="73" name="Object 11"/>
            <p:cNvGraphicFramePr>
              <a:graphicFrameLocks noChangeAspect="1"/>
            </p:cNvGraphicFramePr>
            <p:nvPr/>
          </p:nvGraphicFramePr>
          <p:xfrm>
            <a:off x="8405813" y="3562350"/>
            <a:ext cx="309562" cy="309563"/>
          </p:xfrm>
          <a:graphic>
            <a:graphicData uri="http://schemas.openxmlformats.org/presentationml/2006/ole">
              <p:oleObj spid="_x0000_s19476" name="Equation" r:id="rId19" imgW="177480" imgH="177480" progId="">
                <p:embed/>
              </p:oleObj>
            </a:graphicData>
          </a:graphic>
        </p:graphicFrame>
        <p:graphicFrame>
          <p:nvGraphicFramePr>
            <p:cNvPr id="75" name="Object 14"/>
            <p:cNvGraphicFramePr>
              <a:graphicFrameLocks noChangeAspect="1"/>
            </p:cNvGraphicFramePr>
            <p:nvPr/>
          </p:nvGraphicFramePr>
          <p:xfrm>
            <a:off x="5159177" y="3345210"/>
            <a:ext cx="223837" cy="312738"/>
          </p:xfrm>
          <a:graphic>
            <a:graphicData uri="http://schemas.openxmlformats.org/presentationml/2006/ole">
              <p:oleObj spid="_x0000_s19478" name="Equation" r:id="rId20" imgW="126720" imgH="177480" progId="">
                <p:embed/>
              </p:oleObj>
            </a:graphicData>
          </a:graphic>
        </p:graphicFrame>
        <p:cxnSp>
          <p:nvCxnSpPr>
            <p:cNvPr id="76" name="直接连接符 75"/>
            <p:cNvCxnSpPr/>
            <p:nvPr/>
          </p:nvCxnSpPr>
          <p:spPr>
            <a:xfrm>
              <a:off x="6660232" y="2101860"/>
              <a:ext cx="0" cy="13991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364089" y="2564904"/>
              <a:ext cx="187220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9479" name="Object 23"/>
            <p:cNvGraphicFramePr>
              <a:graphicFrameLocks noChangeAspect="1"/>
            </p:cNvGraphicFramePr>
            <p:nvPr/>
          </p:nvGraphicFramePr>
          <p:xfrm>
            <a:off x="4868863" y="2276475"/>
            <a:ext cx="520700" cy="596900"/>
          </p:xfrm>
          <a:graphic>
            <a:graphicData uri="http://schemas.openxmlformats.org/presentationml/2006/ole">
              <p:oleObj spid="_x0000_s19479" name="Equation" r:id="rId21" imgW="342720" imgH="393480" progId="">
                <p:embed/>
              </p:oleObj>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a:t>
            </a:r>
            <a:r>
              <a:rPr lang="zh-CN" altLang="en-US" dirty="0" smtClean="0"/>
              <a:t>劳动市场的需求和供给</a:t>
            </a:r>
            <a:endParaRPr lang="zh-CN" altLang="en-US" dirty="0"/>
          </a:p>
        </p:txBody>
      </p:sp>
      <p:sp>
        <p:nvSpPr>
          <p:cNvPr id="3" name="内容占位符 2"/>
          <p:cNvSpPr>
            <a:spLocks noGrp="1"/>
          </p:cNvSpPr>
          <p:nvPr>
            <p:ph idx="1"/>
          </p:nvPr>
        </p:nvSpPr>
        <p:spPr>
          <a:xfrm>
            <a:off x="395536" y="836712"/>
            <a:ext cx="4608512" cy="5256584"/>
          </a:xfrm>
        </p:spPr>
        <p:txBody>
          <a:bodyPr/>
          <a:lstStyle/>
          <a:p>
            <a:r>
              <a:rPr lang="zh-CN" altLang="en-US" dirty="0" smtClean="0"/>
              <a:t>二、劳动市场的供给</a:t>
            </a:r>
            <a:endParaRPr lang="en-US" altLang="zh-CN" dirty="0" smtClean="0"/>
          </a:p>
          <a:p>
            <a:r>
              <a:rPr lang="en-US" altLang="zh-CN" dirty="0" smtClean="0"/>
              <a:t>   1</a:t>
            </a:r>
            <a:r>
              <a:rPr lang="zh-CN" altLang="en-US" dirty="0" smtClean="0"/>
              <a:t>、劳动供给量是实     际工资的增函数。</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7</a:t>
            </a:fld>
            <a:endParaRPr lang="zh-CN" altLang="en-US"/>
          </a:p>
        </p:txBody>
      </p:sp>
      <p:graphicFrame>
        <p:nvGraphicFramePr>
          <p:cNvPr id="7" name="对象 6"/>
          <p:cNvGraphicFramePr>
            <a:graphicFrameLocks noChangeAspect="1"/>
          </p:cNvGraphicFramePr>
          <p:nvPr/>
        </p:nvGraphicFramePr>
        <p:xfrm>
          <a:off x="971600" y="2492896"/>
          <a:ext cx="3312368" cy="3024336"/>
        </p:xfrm>
        <a:graphic>
          <a:graphicData uri="http://schemas.openxmlformats.org/presentationml/2006/ole">
            <p:oleObj spid="_x0000_s20482" name="Equation" r:id="rId3" imgW="1384200" imgH="1028520" progId="">
              <p:embed/>
            </p:oleObj>
          </a:graphicData>
        </a:graphic>
      </p:graphicFrame>
      <p:grpSp>
        <p:nvGrpSpPr>
          <p:cNvPr id="62" name="组合 61"/>
          <p:cNvGrpSpPr/>
          <p:nvPr/>
        </p:nvGrpSpPr>
        <p:grpSpPr>
          <a:xfrm>
            <a:off x="4860032" y="980728"/>
            <a:ext cx="3840162" cy="5226397"/>
            <a:chOff x="4860032" y="980728"/>
            <a:chExt cx="3840162" cy="5226397"/>
          </a:xfrm>
        </p:grpSpPr>
        <p:cxnSp>
          <p:nvCxnSpPr>
            <p:cNvPr id="9" name="直接箭头连接符 8"/>
            <p:cNvCxnSpPr/>
            <p:nvPr/>
          </p:nvCxnSpPr>
          <p:spPr>
            <a:xfrm>
              <a:off x="5373414" y="3429000"/>
              <a:ext cx="288032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5384462" y="3573016"/>
              <a:ext cx="8384" cy="2223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384462" y="5759544"/>
              <a:ext cx="288032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5373414" y="1052736"/>
              <a:ext cx="25152" cy="2401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805462" y="1412776"/>
              <a:ext cx="1800200"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805462" y="3933056"/>
              <a:ext cx="2223864" cy="1503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805462" y="3789040"/>
              <a:ext cx="1944216" cy="187220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0" name="对象 19"/>
            <p:cNvGraphicFramePr>
              <a:graphicFrameLocks noChangeAspect="1"/>
            </p:cNvGraphicFramePr>
            <p:nvPr/>
          </p:nvGraphicFramePr>
          <p:xfrm>
            <a:off x="5805462" y="5805264"/>
            <a:ext cx="288032" cy="345638"/>
          </p:xfrm>
          <a:graphic>
            <a:graphicData uri="http://schemas.openxmlformats.org/presentationml/2006/ole">
              <p:oleObj spid="_x0000_s20483" name="Equation" r:id="rId4" imgW="190440" imgH="228600" progId="">
                <p:embed/>
              </p:oleObj>
            </a:graphicData>
          </a:graphic>
        </p:graphicFrame>
        <p:cxnSp>
          <p:nvCxnSpPr>
            <p:cNvPr id="22" name="直接连接符 21"/>
            <p:cNvCxnSpPr/>
            <p:nvPr/>
          </p:nvCxnSpPr>
          <p:spPr>
            <a:xfrm flipH="1">
              <a:off x="5373414" y="1916832"/>
              <a:ext cx="172819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7101606" y="1916832"/>
              <a:ext cx="8384" cy="15037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309518" y="2636912"/>
              <a:ext cx="16768"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373414" y="2636912"/>
              <a:ext cx="100811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461646" y="4077072"/>
              <a:ext cx="3056" cy="17281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949478" y="4077072"/>
              <a:ext cx="41920" cy="17281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855102" y="4653136"/>
              <a:ext cx="0" cy="11521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373414" y="4077072"/>
              <a:ext cx="208823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373414" y="4653136"/>
              <a:ext cx="15121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0484" name="Object 4"/>
            <p:cNvGraphicFramePr>
              <a:graphicFrameLocks noChangeAspect="1"/>
            </p:cNvGraphicFramePr>
            <p:nvPr/>
          </p:nvGraphicFramePr>
          <p:xfrm>
            <a:off x="6983114" y="3429000"/>
            <a:ext cx="334516" cy="401419"/>
          </p:xfrm>
          <a:graphic>
            <a:graphicData uri="http://schemas.openxmlformats.org/presentationml/2006/ole">
              <p:oleObj spid="_x0000_s20484" name="Equation" r:id="rId5" imgW="190440" imgH="228600" progId="">
                <p:embed/>
              </p:oleObj>
            </a:graphicData>
          </a:graphic>
        </p:graphicFrame>
        <p:graphicFrame>
          <p:nvGraphicFramePr>
            <p:cNvPr id="20485" name="Object 5"/>
            <p:cNvGraphicFramePr>
              <a:graphicFrameLocks noChangeAspect="1"/>
            </p:cNvGraphicFramePr>
            <p:nvPr/>
          </p:nvGraphicFramePr>
          <p:xfrm>
            <a:off x="7295257" y="5805488"/>
            <a:ext cx="379412" cy="401637"/>
          </p:xfrm>
          <a:graphic>
            <a:graphicData uri="http://schemas.openxmlformats.org/presentationml/2006/ole">
              <p:oleObj spid="_x0000_s20485" name="Equation" r:id="rId6" imgW="215640" imgH="228600" progId="">
                <p:embed/>
              </p:oleObj>
            </a:graphicData>
          </a:graphic>
        </p:graphicFrame>
        <p:graphicFrame>
          <p:nvGraphicFramePr>
            <p:cNvPr id="20486" name="Object 6"/>
            <p:cNvGraphicFramePr>
              <a:graphicFrameLocks noChangeAspect="1"/>
            </p:cNvGraphicFramePr>
            <p:nvPr/>
          </p:nvGraphicFramePr>
          <p:xfrm>
            <a:off x="6722169" y="5805488"/>
            <a:ext cx="325438" cy="346075"/>
          </p:xfrm>
          <a:graphic>
            <a:graphicData uri="http://schemas.openxmlformats.org/presentationml/2006/ole">
              <p:oleObj spid="_x0000_s20486" name="Equation" r:id="rId7" imgW="215640" imgH="228600" progId="">
                <p:embed/>
              </p:oleObj>
            </a:graphicData>
          </a:graphic>
        </p:graphicFrame>
        <p:graphicFrame>
          <p:nvGraphicFramePr>
            <p:cNvPr id="20487" name="Object 7"/>
            <p:cNvGraphicFramePr>
              <a:graphicFrameLocks noChangeAspect="1"/>
            </p:cNvGraphicFramePr>
            <p:nvPr/>
          </p:nvGraphicFramePr>
          <p:xfrm>
            <a:off x="6145907" y="3429000"/>
            <a:ext cx="325437" cy="346075"/>
          </p:xfrm>
          <a:graphic>
            <a:graphicData uri="http://schemas.openxmlformats.org/presentationml/2006/ole">
              <p:oleObj spid="_x0000_s20487" name="Equation" r:id="rId8" imgW="215640" imgH="228600" progId="">
                <p:embed/>
              </p:oleObj>
            </a:graphicData>
          </a:graphic>
        </p:graphicFrame>
        <p:graphicFrame>
          <p:nvGraphicFramePr>
            <p:cNvPr id="20488" name="Object 8"/>
            <p:cNvGraphicFramePr>
              <a:graphicFrameLocks noChangeAspect="1"/>
            </p:cNvGraphicFramePr>
            <p:nvPr/>
          </p:nvGraphicFramePr>
          <p:xfrm>
            <a:off x="8209657" y="5915025"/>
            <a:ext cx="266700" cy="269875"/>
          </p:xfrm>
          <a:graphic>
            <a:graphicData uri="http://schemas.openxmlformats.org/presentationml/2006/ole">
              <p:oleObj spid="_x0000_s20488" name="Equation" r:id="rId9" imgW="177480" imgH="177480" progId="">
                <p:embed/>
              </p:oleObj>
            </a:graphicData>
          </a:graphic>
        </p:graphicFrame>
        <p:graphicFrame>
          <p:nvGraphicFramePr>
            <p:cNvPr id="20489" name="Object 9"/>
            <p:cNvGraphicFramePr>
              <a:graphicFrameLocks noChangeAspect="1"/>
            </p:cNvGraphicFramePr>
            <p:nvPr/>
          </p:nvGraphicFramePr>
          <p:xfrm>
            <a:off x="8037710" y="3573016"/>
            <a:ext cx="266700" cy="269875"/>
          </p:xfrm>
          <a:graphic>
            <a:graphicData uri="http://schemas.openxmlformats.org/presentationml/2006/ole">
              <p:oleObj spid="_x0000_s20489" name="Equation" r:id="rId10" imgW="177480" imgH="177480" progId="">
                <p:embed/>
              </p:oleObj>
            </a:graphicData>
          </a:graphic>
        </p:graphicFrame>
        <p:graphicFrame>
          <p:nvGraphicFramePr>
            <p:cNvPr id="20490" name="Object 10"/>
            <p:cNvGraphicFramePr>
              <a:graphicFrameLocks noChangeAspect="1"/>
            </p:cNvGraphicFramePr>
            <p:nvPr/>
          </p:nvGraphicFramePr>
          <p:xfrm>
            <a:off x="5339457" y="5805488"/>
            <a:ext cx="190500" cy="269875"/>
          </p:xfrm>
          <a:graphic>
            <a:graphicData uri="http://schemas.openxmlformats.org/presentationml/2006/ole">
              <p:oleObj spid="_x0000_s20490" name="Equation" r:id="rId11" imgW="126720" imgH="177480" progId="">
                <p:embed/>
              </p:oleObj>
            </a:graphicData>
          </a:graphic>
        </p:graphicFrame>
        <p:graphicFrame>
          <p:nvGraphicFramePr>
            <p:cNvPr id="20491" name="Object 11"/>
            <p:cNvGraphicFramePr>
              <a:graphicFrameLocks noChangeAspect="1"/>
            </p:cNvGraphicFramePr>
            <p:nvPr/>
          </p:nvGraphicFramePr>
          <p:xfrm>
            <a:off x="5157390" y="3284984"/>
            <a:ext cx="190500" cy="269875"/>
          </p:xfrm>
          <a:graphic>
            <a:graphicData uri="http://schemas.openxmlformats.org/presentationml/2006/ole">
              <p:oleObj spid="_x0000_s20491" name="Equation" r:id="rId12" imgW="126720" imgH="177480" progId="">
                <p:embed/>
              </p:oleObj>
            </a:graphicData>
          </a:graphic>
        </p:graphicFrame>
        <p:graphicFrame>
          <p:nvGraphicFramePr>
            <p:cNvPr id="20492" name="Object 12"/>
            <p:cNvGraphicFramePr>
              <a:graphicFrameLocks noChangeAspect="1"/>
            </p:cNvGraphicFramePr>
            <p:nvPr/>
          </p:nvGraphicFramePr>
          <p:xfrm>
            <a:off x="5013374" y="980728"/>
            <a:ext cx="395932" cy="400056"/>
          </p:xfrm>
          <a:graphic>
            <a:graphicData uri="http://schemas.openxmlformats.org/presentationml/2006/ole">
              <p:oleObj spid="_x0000_s20492" name="Equation" r:id="rId13" imgW="304560" imgH="304560" progId="">
                <p:embed/>
              </p:oleObj>
            </a:graphicData>
          </a:graphic>
        </p:graphicFrame>
        <p:graphicFrame>
          <p:nvGraphicFramePr>
            <p:cNvPr id="20493" name="Object 13"/>
            <p:cNvGraphicFramePr>
              <a:graphicFrameLocks noChangeAspect="1"/>
            </p:cNvGraphicFramePr>
            <p:nvPr/>
          </p:nvGraphicFramePr>
          <p:xfrm>
            <a:off x="5013374" y="3429000"/>
            <a:ext cx="395288" cy="400050"/>
          </p:xfrm>
          <a:graphic>
            <a:graphicData uri="http://schemas.openxmlformats.org/presentationml/2006/ole">
              <p:oleObj spid="_x0000_s20493" name="Equation" r:id="rId14" imgW="304560" imgH="304560" progId="">
                <p:embed/>
              </p:oleObj>
            </a:graphicData>
          </a:graphic>
        </p:graphicFrame>
        <p:graphicFrame>
          <p:nvGraphicFramePr>
            <p:cNvPr id="20494" name="Object 14"/>
            <p:cNvGraphicFramePr>
              <a:graphicFrameLocks noChangeAspect="1"/>
            </p:cNvGraphicFramePr>
            <p:nvPr/>
          </p:nvGraphicFramePr>
          <p:xfrm>
            <a:off x="6722169" y="4375150"/>
            <a:ext cx="228600" cy="249238"/>
          </p:xfrm>
          <a:graphic>
            <a:graphicData uri="http://schemas.openxmlformats.org/presentationml/2006/ole">
              <p:oleObj spid="_x0000_s20494" name="Equation" r:id="rId15" imgW="152280" imgH="164880" progId="">
                <p:embed/>
              </p:oleObj>
            </a:graphicData>
          </a:graphic>
        </p:graphicFrame>
        <p:graphicFrame>
          <p:nvGraphicFramePr>
            <p:cNvPr id="20495" name="Object 15"/>
            <p:cNvGraphicFramePr>
              <a:graphicFrameLocks noChangeAspect="1"/>
            </p:cNvGraphicFramePr>
            <p:nvPr/>
          </p:nvGraphicFramePr>
          <p:xfrm>
            <a:off x="4914007" y="2401888"/>
            <a:ext cx="533400" cy="598487"/>
          </p:xfrm>
          <a:graphic>
            <a:graphicData uri="http://schemas.openxmlformats.org/presentationml/2006/ole">
              <p:oleObj spid="_x0000_s20495" name="Equation" r:id="rId16" imgW="355320" imgH="393480" progId="">
                <p:embed/>
              </p:oleObj>
            </a:graphicData>
          </a:graphic>
        </p:graphicFrame>
        <p:graphicFrame>
          <p:nvGraphicFramePr>
            <p:cNvPr id="20496" name="Object 16"/>
            <p:cNvGraphicFramePr>
              <a:graphicFrameLocks noChangeAspect="1"/>
            </p:cNvGraphicFramePr>
            <p:nvPr/>
          </p:nvGraphicFramePr>
          <p:xfrm>
            <a:off x="4869358" y="4437112"/>
            <a:ext cx="533400" cy="598487"/>
          </p:xfrm>
          <a:graphic>
            <a:graphicData uri="http://schemas.openxmlformats.org/presentationml/2006/ole">
              <p:oleObj spid="_x0000_s20496" name="Equation" r:id="rId17" imgW="355320" imgH="393480" progId="">
                <p:embed/>
              </p:oleObj>
            </a:graphicData>
          </a:graphic>
        </p:graphicFrame>
        <p:graphicFrame>
          <p:nvGraphicFramePr>
            <p:cNvPr id="20497" name="Object 17"/>
            <p:cNvGraphicFramePr>
              <a:graphicFrameLocks noChangeAspect="1"/>
            </p:cNvGraphicFramePr>
            <p:nvPr/>
          </p:nvGraphicFramePr>
          <p:xfrm>
            <a:off x="4879082" y="1628775"/>
            <a:ext cx="514350" cy="598488"/>
          </p:xfrm>
          <a:graphic>
            <a:graphicData uri="http://schemas.openxmlformats.org/presentationml/2006/ole">
              <p:oleObj spid="_x0000_s20497" name="Equation" r:id="rId18" imgW="342720" imgH="393480" progId="">
                <p:embed/>
              </p:oleObj>
            </a:graphicData>
          </a:graphic>
        </p:graphicFrame>
        <p:graphicFrame>
          <p:nvGraphicFramePr>
            <p:cNvPr id="20498" name="Object 18"/>
            <p:cNvGraphicFramePr>
              <a:graphicFrameLocks noChangeAspect="1"/>
            </p:cNvGraphicFramePr>
            <p:nvPr/>
          </p:nvGraphicFramePr>
          <p:xfrm>
            <a:off x="4860032" y="3789363"/>
            <a:ext cx="552450" cy="598487"/>
          </p:xfrm>
          <a:graphic>
            <a:graphicData uri="http://schemas.openxmlformats.org/presentationml/2006/ole">
              <p:oleObj spid="_x0000_s20498" name="Equation" r:id="rId19" imgW="368280" imgH="393480" progId="">
                <p:embed/>
              </p:oleObj>
            </a:graphicData>
          </a:graphic>
        </p:graphicFrame>
        <p:graphicFrame>
          <p:nvGraphicFramePr>
            <p:cNvPr id="20499" name="Object 19"/>
            <p:cNvGraphicFramePr>
              <a:graphicFrameLocks noChangeAspect="1"/>
            </p:cNvGraphicFramePr>
            <p:nvPr/>
          </p:nvGraphicFramePr>
          <p:xfrm>
            <a:off x="6813574" y="1196752"/>
            <a:ext cx="1219200" cy="598488"/>
          </p:xfrm>
          <a:graphic>
            <a:graphicData uri="http://schemas.openxmlformats.org/presentationml/2006/ole">
              <p:oleObj spid="_x0000_s20499" name="Equation" r:id="rId20" imgW="812520" imgH="393480" progId="">
                <p:embed/>
              </p:oleObj>
            </a:graphicData>
          </a:graphic>
        </p:graphicFrame>
        <p:graphicFrame>
          <p:nvGraphicFramePr>
            <p:cNvPr id="20500" name="Object 20"/>
            <p:cNvGraphicFramePr>
              <a:graphicFrameLocks noChangeAspect="1"/>
            </p:cNvGraphicFramePr>
            <p:nvPr/>
          </p:nvGraphicFramePr>
          <p:xfrm>
            <a:off x="7317630" y="3645024"/>
            <a:ext cx="1219200" cy="598488"/>
          </p:xfrm>
          <a:graphic>
            <a:graphicData uri="http://schemas.openxmlformats.org/presentationml/2006/ole">
              <p:oleObj spid="_x0000_s20500" name="Equation" r:id="rId21" imgW="812520" imgH="393480" progId="">
                <p:embed/>
              </p:oleObj>
            </a:graphicData>
          </a:graphic>
        </p:graphicFrame>
        <p:graphicFrame>
          <p:nvGraphicFramePr>
            <p:cNvPr id="20501" name="Object 21"/>
            <p:cNvGraphicFramePr>
              <a:graphicFrameLocks noChangeAspect="1"/>
            </p:cNvGraphicFramePr>
            <p:nvPr/>
          </p:nvGraphicFramePr>
          <p:xfrm>
            <a:off x="7442894" y="4868863"/>
            <a:ext cx="1257300" cy="598487"/>
          </p:xfrm>
          <a:graphic>
            <a:graphicData uri="http://schemas.openxmlformats.org/presentationml/2006/ole">
              <p:oleObj spid="_x0000_s20501" name="Equation" r:id="rId22" imgW="838080" imgH="393480" progId="">
                <p:embed/>
              </p:oleObj>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a:t>
            </a:r>
            <a:r>
              <a:rPr lang="zh-CN" altLang="en-US" dirty="0" smtClean="0"/>
              <a:t>总供给函数和曲线</a:t>
            </a:r>
            <a:endParaRPr lang="zh-CN" altLang="en-US" dirty="0"/>
          </a:p>
        </p:txBody>
      </p:sp>
      <p:sp>
        <p:nvSpPr>
          <p:cNvPr id="3" name="内容占位符 2"/>
          <p:cNvSpPr>
            <a:spLocks noGrp="1"/>
          </p:cNvSpPr>
          <p:nvPr>
            <p:ph idx="1"/>
          </p:nvPr>
        </p:nvSpPr>
        <p:spPr/>
        <p:txBody>
          <a:bodyPr/>
          <a:lstStyle/>
          <a:p>
            <a:r>
              <a:rPr lang="zh-CN" altLang="en-US" dirty="0" smtClean="0"/>
              <a:t>一、总供给函数</a:t>
            </a:r>
            <a:endParaRPr lang="en-US" altLang="zh-CN" dirty="0" smtClean="0"/>
          </a:p>
          <a:p>
            <a:pPr lvl="1"/>
            <a:r>
              <a:rPr lang="zh-CN" altLang="en-US" dirty="0" smtClean="0"/>
              <a:t>生产函数和劳动的需求条件（最大利润条件）形成总供给的模型。</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8</a:t>
            </a:fld>
            <a:endParaRPr lang="zh-CN" altLang="en-US"/>
          </a:p>
        </p:txBody>
      </p:sp>
      <p:graphicFrame>
        <p:nvGraphicFramePr>
          <p:cNvPr id="7" name="对象 6"/>
          <p:cNvGraphicFramePr>
            <a:graphicFrameLocks noChangeAspect="1"/>
          </p:cNvGraphicFramePr>
          <p:nvPr/>
        </p:nvGraphicFramePr>
        <p:xfrm>
          <a:off x="395536" y="2204864"/>
          <a:ext cx="4248982" cy="3074640"/>
        </p:xfrm>
        <a:graphic>
          <a:graphicData uri="http://schemas.openxmlformats.org/presentationml/2006/ole">
            <p:oleObj spid="_x0000_s22530" name="Equation" r:id="rId3" imgW="2527200" imgH="1828800" progId="">
              <p:embed/>
            </p:oleObj>
          </a:graphicData>
        </a:graphic>
      </p:graphicFrame>
      <p:cxnSp>
        <p:nvCxnSpPr>
          <p:cNvPr id="9" name="直接箭头连接符 8"/>
          <p:cNvCxnSpPr/>
          <p:nvPr/>
        </p:nvCxnSpPr>
        <p:spPr>
          <a:xfrm>
            <a:off x="5004048" y="5517232"/>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5004048" y="2420888"/>
            <a:ext cx="0" cy="3104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004048" y="4725144"/>
            <a:ext cx="100811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弧形 14"/>
          <p:cNvSpPr/>
          <p:nvPr/>
        </p:nvSpPr>
        <p:spPr>
          <a:xfrm rot="5400000">
            <a:off x="5267124" y="3032956"/>
            <a:ext cx="1512168" cy="187220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a:stCxn id="15" idx="0"/>
          </p:cNvCxnSpPr>
          <p:nvPr/>
        </p:nvCxnSpPr>
        <p:spPr>
          <a:xfrm flipH="1" flipV="1">
            <a:off x="6948264" y="2852936"/>
            <a:ext cx="11048" cy="111612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nvGraphicFramePr>
        <p:xfrm>
          <a:off x="5940152" y="5517232"/>
          <a:ext cx="365791" cy="481315"/>
        </p:xfrm>
        <a:graphic>
          <a:graphicData uri="http://schemas.openxmlformats.org/presentationml/2006/ole">
            <p:oleObj spid="_x0000_s22531" name="Equation" r:id="rId4" imgW="139680" imgH="228600" progId="">
              <p:embed/>
            </p:oleObj>
          </a:graphicData>
        </a:graphic>
      </p:graphicFrame>
      <p:graphicFrame>
        <p:nvGraphicFramePr>
          <p:cNvPr id="22532" name="Object 4"/>
          <p:cNvGraphicFramePr>
            <a:graphicFrameLocks noChangeAspect="1"/>
          </p:cNvGraphicFramePr>
          <p:nvPr/>
        </p:nvGraphicFramePr>
        <p:xfrm>
          <a:off x="6804248" y="5517232"/>
          <a:ext cx="465137" cy="481012"/>
        </p:xfrm>
        <a:graphic>
          <a:graphicData uri="http://schemas.openxmlformats.org/presentationml/2006/ole">
            <p:oleObj spid="_x0000_s22532" name="Equation" r:id="rId5" imgW="177480" imgH="228600" progId="">
              <p:embed/>
            </p:oleObj>
          </a:graphicData>
        </a:graphic>
      </p:graphicFrame>
      <p:cxnSp>
        <p:nvCxnSpPr>
          <p:cNvPr id="22" name="直接连接符 21"/>
          <p:cNvCxnSpPr/>
          <p:nvPr/>
        </p:nvCxnSpPr>
        <p:spPr>
          <a:xfrm flipH="1">
            <a:off x="6948264" y="4005064"/>
            <a:ext cx="11048" cy="154817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2"/>
          </p:cNvCxnSpPr>
          <p:nvPr/>
        </p:nvCxnSpPr>
        <p:spPr>
          <a:xfrm flipH="1">
            <a:off x="6012160" y="4725144"/>
            <a:ext cx="11048" cy="82809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22533" name="Object 5"/>
          <p:cNvGraphicFramePr>
            <a:graphicFrameLocks noChangeAspect="1"/>
          </p:cNvGraphicFramePr>
          <p:nvPr/>
        </p:nvGraphicFramePr>
        <p:xfrm>
          <a:off x="8244408" y="5517232"/>
          <a:ext cx="365125" cy="347662"/>
        </p:xfrm>
        <a:graphic>
          <a:graphicData uri="http://schemas.openxmlformats.org/presentationml/2006/ole">
            <p:oleObj spid="_x0000_s22533" name="Equation" r:id="rId6" imgW="139680" imgH="164880" progId="">
              <p:embed/>
            </p:oleObj>
          </a:graphicData>
        </a:graphic>
      </p:graphicFrame>
      <p:graphicFrame>
        <p:nvGraphicFramePr>
          <p:cNvPr id="22534" name="Object 6"/>
          <p:cNvGraphicFramePr>
            <a:graphicFrameLocks noChangeAspect="1"/>
          </p:cNvGraphicFramePr>
          <p:nvPr/>
        </p:nvGraphicFramePr>
        <p:xfrm>
          <a:off x="4987925" y="2420938"/>
          <a:ext cx="396875" cy="347662"/>
        </p:xfrm>
        <a:graphic>
          <a:graphicData uri="http://schemas.openxmlformats.org/presentationml/2006/ole">
            <p:oleObj spid="_x0000_s22534" name="Equation" r:id="rId7" imgW="152280" imgH="164880" progId="">
              <p:embed/>
            </p:oleObj>
          </a:graphicData>
        </a:graphic>
      </p:graphicFrame>
      <p:graphicFrame>
        <p:nvGraphicFramePr>
          <p:cNvPr id="22535" name="Object 7"/>
          <p:cNvGraphicFramePr>
            <a:graphicFrameLocks noChangeAspect="1"/>
          </p:cNvGraphicFramePr>
          <p:nvPr/>
        </p:nvGraphicFramePr>
        <p:xfrm>
          <a:off x="6672263" y="2552700"/>
          <a:ext cx="630237" cy="374650"/>
        </p:xfrm>
        <a:graphic>
          <a:graphicData uri="http://schemas.openxmlformats.org/presentationml/2006/ole">
            <p:oleObj spid="_x0000_s22535" name="Equation" r:id="rId8" imgW="241200" imgH="177480" progId="">
              <p:embed/>
            </p:oleObj>
          </a:graphicData>
        </a:graphic>
      </p:graphicFrame>
      <p:graphicFrame>
        <p:nvGraphicFramePr>
          <p:cNvPr id="22536" name="Object 8"/>
          <p:cNvGraphicFramePr>
            <a:graphicFrameLocks noChangeAspect="1"/>
          </p:cNvGraphicFramePr>
          <p:nvPr/>
        </p:nvGraphicFramePr>
        <p:xfrm>
          <a:off x="7380312" y="3429000"/>
          <a:ext cx="1095399" cy="277186"/>
        </p:xfrm>
        <a:graphic>
          <a:graphicData uri="http://schemas.openxmlformats.org/presentationml/2006/ole">
            <p:oleObj spid="_x0000_s22536" name="Equation" r:id="rId9" imgW="647640" imgH="203040" progId="">
              <p:embed/>
            </p:oleObj>
          </a:graphicData>
        </a:graphic>
      </p:graphicFrame>
      <p:graphicFrame>
        <p:nvGraphicFramePr>
          <p:cNvPr id="22537" name="Object 9"/>
          <p:cNvGraphicFramePr>
            <a:graphicFrameLocks noChangeAspect="1"/>
          </p:cNvGraphicFramePr>
          <p:nvPr/>
        </p:nvGraphicFramePr>
        <p:xfrm>
          <a:off x="5076056" y="4077072"/>
          <a:ext cx="1249721" cy="256207"/>
        </p:xfrm>
        <a:graphic>
          <a:graphicData uri="http://schemas.openxmlformats.org/presentationml/2006/ole">
            <p:oleObj spid="_x0000_s22537" name="Equation" r:id="rId10" imgW="799920" imgH="203040" progId="">
              <p:embed/>
            </p:oleObj>
          </a:graphicData>
        </a:graphic>
      </p:graphicFrame>
      <p:graphicFrame>
        <p:nvGraphicFramePr>
          <p:cNvPr id="22538" name="Object 10"/>
          <p:cNvGraphicFramePr>
            <a:graphicFrameLocks noChangeAspect="1"/>
          </p:cNvGraphicFramePr>
          <p:nvPr/>
        </p:nvGraphicFramePr>
        <p:xfrm>
          <a:off x="6084168" y="4725144"/>
          <a:ext cx="990600" cy="257175"/>
        </p:xfrm>
        <a:graphic>
          <a:graphicData uri="http://schemas.openxmlformats.org/presentationml/2006/ole">
            <p:oleObj spid="_x0000_s22538" name="Equation" r:id="rId11" imgW="634680" imgH="203040" progId="">
              <p:embed/>
            </p:oleObj>
          </a:graphicData>
        </a:graphic>
      </p:graphicFrame>
      <p:graphicFrame>
        <p:nvGraphicFramePr>
          <p:cNvPr id="22539" name="Object 11"/>
          <p:cNvGraphicFramePr>
            <a:graphicFrameLocks noChangeAspect="1"/>
          </p:cNvGraphicFramePr>
          <p:nvPr/>
        </p:nvGraphicFramePr>
        <p:xfrm>
          <a:off x="4860032" y="5613400"/>
          <a:ext cx="179387" cy="207963"/>
        </p:xfrm>
        <a:graphic>
          <a:graphicData uri="http://schemas.openxmlformats.org/presentationml/2006/ole">
            <p:oleObj spid="_x0000_s22539" name="Equation" r:id="rId12" imgW="114120" imgH="164880" progId="">
              <p:embed/>
            </p:oleObj>
          </a:graphicData>
        </a:graphic>
      </p:graphicFrame>
      <p:sp>
        <p:nvSpPr>
          <p:cNvPr id="33" name="右大括号 32"/>
          <p:cNvSpPr/>
          <p:nvPr/>
        </p:nvSpPr>
        <p:spPr>
          <a:xfrm flipV="1">
            <a:off x="7092280" y="2780928"/>
            <a:ext cx="72008" cy="1368152"/>
          </a:xfrm>
          <a:prstGeom prst="rightBrace">
            <a:avLst>
              <a:gd name="adj1" fmla="val 8333"/>
              <a:gd name="adj2" fmla="val 50000"/>
            </a:avLst>
          </a:prstGeom>
          <a:ln>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连接符 35"/>
          <p:cNvCxnSpPr/>
          <p:nvPr/>
        </p:nvCxnSpPr>
        <p:spPr>
          <a:xfrm flipH="1" flipV="1">
            <a:off x="5724128" y="4293096"/>
            <a:ext cx="288032" cy="43204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V="1">
            <a:off x="5004048" y="4293096"/>
            <a:ext cx="648072" cy="43204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总供给曲线的推导</a:t>
            </a:r>
            <a:endParaRPr lang="zh-CN" altLang="en-US" dirty="0"/>
          </a:p>
        </p:txBody>
      </p:sp>
      <p:sp>
        <p:nvSpPr>
          <p:cNvPr id="4" name="日期占位符 3"/>
          <p:cNvSpPr>
            <a:spLocks noGrp="1"/>
          </p:cNvSpPr>
          <p:nvPr>
            <p:ph type="dt" sz="half" idx="10"/>
          </p:nvPr>
        </p:nvSpPr>
        <p:spPr/>
        <p:txBody>
          <a:bodyPr/>
          <a:lstStyle/>
          <a:p>
            <a:fld id="{3C3429AB-3A00-4B34-AB4C-E1D74EC31118}" type="datetime1">
              <a:rPr lang="zh-CN" altLang="en-US" smtClean="0"/>
              <a:pPr/>
              <a:t>2013/10/24</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9E59E2BF-65E4-4084-9102-D75B7CC47BAE}" type="slidenum">
              <a:rPr lang="zh-CN" altLang="en-US" smtClean="0"/>
              <a:pPr/>
              <a:t>9</a:t>
            </a:fld>
            <a:endParaRPr lang="zh-CN" altLang="en-US"/>
          </a:p>
        </p:txBody>
      </p:sp>
      <p:sp>
        <p:nvSpPr>
          <p:cNvPr id="43" name="弧形 42"/>
          <p:cNvSpPr/>
          <p:nvPr/>
        </p:nvSpPr>
        <p:spPr>
          <a:xfrm>
            <a:off x="1835696" y="-459432"/>
            <a:ext cx="3312368" cy="3456384"/>
          </a:xfrm>
          <a:prstGeom prst="arc">
            <a:avLst>
              <a:gd name="adj1" fmla="val 4816181"/>
              <a:gd name="adj2" fmla="val 108503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2" name="组合 121"/>
          <p:cNvGrpSpPr/>
          <p:nvPr/>
        </p:nvGrpSpPr>
        <p:grpSpPr>
          <a:xfrm>
            <a:off x="1357252" y="764704"/>
            <a:ext cx="6959164" cy="5604793"/>
            <a:chOff x="997212" y="908720"/>
            <a:chExt cx="6959164" cy="5604793"/>
          </a:xfrm>
        </p:grpSpPr>
        <p:cxnSp>
          <p:nvCxnSpPr>
            <p:cNvPr id="8" name="直接箭头连接符 7"/>
            <p:cNvCxnSpPr/>
            <p:nvPr/>
          </p:nvCxnSpPr>
          <p:spPr>
            <a:xfrm>
              <a:off x="1403648" y="3284984"/>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04048" y="3284984"/>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1403648" y="980728"/>
              <a:ext cx="16768" cy="2321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403648" y="3645024"/>
              <a:ext cx="25152" cy="2473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004048" y="1052736"/>
              <a:ext cx="0"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04048" y="3501008"/>
              <a:ext cx="0" cy="2592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004048" y="6093296"/>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403648" y="6093296"/>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03648" y="2204864"/>
              <a:ext cx="475252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403648" y="5157192"/>
              <a:ext cx="446449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403648" y="4869160"/>
              <a:ext cx="475252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403648" y="2708920"/>
              <a:ext cx="4464496" cy="720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403648" y="4509120"/>
              <a:ext cx="2160240"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63888" y="558924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619672" y="3933056"/>
              <a:ext cx="1368152"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123728" y="4437112"/>
              <a:ext cx="1296144"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051720" y="2204864"/>
              <a:ext cx="0" cy="38884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699792" y="2780928"/>
              <a:ext cx="0" cy="33123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6156176" y="2204864"/>
              <a:ext cx="0" cy="38884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868144" y="2204864"/>
              <a:ext cx="0" cy="38884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004048" y="3140968"/>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弧形 58"/>
            <p:cNvSpPr/>
            <p:nvPr/>
          </p:nvSpPr>
          <p:spPr>
            <a:xfrm>
              <a:off x="5292080" y="1412776"/>
              <a:ext cx="864096" cy="1728192"/>
            </a:xfrm>
            <a:prstGeom prst="arc">
              <a:avLst>
                <a:gd name="adj1" fmla="val 611448"/>
                <a:gd name="adj2" fmla="val 58320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p:cNvSpPr/>
            <p:nvPr/>
          </p:nvSpPr>
          <p:spPr>
            <a:xfrm>
              <a:off x="4932040" y="2348880"/>
              <a:ext cx="936104" cy="792088"/>
            </a:xfrm>
            <a:prstGeom prst="arc">
              <a:avLst>
                <a:gd name="adj1" fmla="val 102239"/>
                <a:gd name="adj2" fmla="val 52958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p:nvPr/>
          </p:nvCxnSpPr>
          <p:spPr>
            <a:xfrm flipV="1">
              <a:off x="5004048" y="4581128"/>
              <a:ext cx="144016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5868144" y="1484784"/>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9" idx="0"/>
            </p:cNvCxnSpPr>
            <p:nvPr/>
          </p:nvCxnSpPr>
          <p:spPr>
            <a:xfrm flipV="1">
              <a:off x="6154441" y="1484784"/>
              <a:ext cx="1735" cy="86944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9" name="对象 78"/>
            <p:cNvGraphicFramePr>
              <a:graphicFrameLocks noChangeAspect="1"/>
            </p:cNvGraphicFramePr>
            <p:nvPr/>
          </p:nvGraphicFramePr>
          <p:xfrm>
            <a:off x="7596336" y="6021288"/>
            <a:ext cx="360040" cy="381124"/>
          </p:xfrm>
          <a:graphic>
            <a:graphicData uri="http://schemas.openxmlformats.org/presentationml/2006/ole">
              <p:oleObj spid="_x0000_s23554" name="Equation" r:id="rId3" imgW="139680" imgH="164880" progId="">
                <p:embed/>
              </p:oleObj>
            </a:graphicData>
          </a:graphic>
        </p:graphicFrame>
        <p:graphicFrame>
          <p:nvGraphicFramePr>
            <p:cNvPr id="23555" name="Object 3"/>
            <p:cNvGraphicFramePr>
              <a:graphicFrameLocks noChangeAspect="1"/>
            </p:cNvGraphicFramePr>
            <p:nvPr/>
          </p:nvGraphicFramePr>
          <p:xfrm>
            <a:off x="7452320" y="3356992"/>
            <a:ext cx="360362" cy="381000"/>
          </p:xfrm>
          <a:graphic>
            <a:graphicData uri="http://schemas.openxmlformats.org/presentationml/2006/ole">
              <p:oleObj spid="_x0000_s23555" name="Equation" r:id="rId4" imgW="139680" imgH="164880" progId="">
                <p:embed/>
              </p:oleObj>
            </a:graphicData>
          </a:graphic>
        </p:graphicFrame>
        <p:graphicFrame>
          <p:nvGraphicFramePr>
            <p:cNvPr id="23556" name="Object 4"/>
            <p:cNvGraphicFramePr>
              <a:graphicFrameLocks noChangeAspect="1"/>
            </p:cNvGraphicFramePr>
            <p:nvPr/>
          </p:nvGraphicFramePr>
          <p:xfrm>
            <a:off x="5724128" y="6092206"/>
            <a:ext cx="288032" cy="421263"/>
          </p:xfrm>
          <a:graphic>
            <a:graphicData uri="http://schemas.openxmlformats.org/presentationml/2006/ole">
              <p:oleObj spid="_x0000_s23556" name="Equation" r:id="rId5" imgW="139680" imgH="228600" progId="">
                <p:embed/>
              </p:oleObj>
            </a:graphicData>
          </a:graphic>
        </p:graphicFrame>
        <p:graphicFrame>
          <p:nvGraphicFramePr>
            <p:cNvPr id="23557" name="Object 5"/>
            <p:cNvGraphicFramePr>
              <a:graphicFrameLocks noChangeAspect="1"/>
            </p:cNvGraphicFramePr>
            <p:nvPr/>
          </p:nvGraphicFramePr>
          <p:xfrm>
            <a:off x="997212" y="5013896"/>
            <a:ext cx="334428" cy="359320"/>
          </p:xfrm>
          <a:graphic>
            <a:graphicData uri="http://schemas.openxmlformats.org/presentationml/2006/ole">
              <p:oleObj spid="_x0000_s23557" name="Equation" r:id="rId6" imgW="190440" imgH="228600" progId="">
                <p:embed/>
              </p:oleObj>
            </a:graphicData>
          </a:graphic>
        </p:graphicFrame>
        <p:graphicFrame>
          <p:nvGraphicFramePr>
            <p:cNvPr id="23558" name="Object 6"/>
            <p:cNvGraphicFramePr>
              <a:graphicFrameLocks noChangeAspect="1"/>
            </p:cNvGraphicFramePr>
            <p:nvPr/>
          </p:nvGraphicFramePr>
          <p:xfrm>
            <a:off x="1020763" y="4652963"/>
            <a:ext cx="379412" cy="360362"/>
          </p:xfrm>
          <a:graphic>
            <a:graphicData uri="http://schemas.openxmlformats.org/presentationml/2006/ole">
              <p:oleObj spid="_x0000_s23558" name="Equation" r:id="rId7" imgW="215640" imgH="228600" progId="">
                <p:embed/>
              </p:oleObj>
            </a:graphicData>
          </a:graphic>
        </p:graphicFrame>
        <p:graphicFrame>
          <p:nvGraphicFramePr>
            <p:cNvPr id="23559" name="Object 7"/>
            <p:cNvGraphicFramePr>
              <a:graphicFrameLocks noChangeAspect="1"/>
            </p:cNvGraphicFramePr>
            <p:nvPr/>
          </p:nvGraphicFramePr>
          <p:xfrm>
            <a:off x="6056313" y="6092825"/>
            <a:ext cx="290512" cy="360363"/>
          </p:xfrm>
          <a:graphic>
            <a:graphicData uri="http://schemas.openxmlformats.org/presentationml/2006/ole">
              <p:oleObj spid="_x0000_s23559" name="Equation" r:id="rId8" imgW="164880" imgH="228600" progId="">
                <p:embed/>
              </p:oleObj>
            </a:graphicData>
          </a:graphic>
        </p:graphicFrame>
        <p:graphicFrame>
          <p:nvGraphicFramePr>
            <p:cNvPr id="23560" name="Object 8"/>
            <p:cNvGraphicFramePr>
              <a:graphicFrameLocks noChangeAspect="1"/>
            </p:cNvGraphicFramePr>
            <p:nvPr/>
          </p:nvGraphicFramePr>
          <p:xfrm>
            <a:off x="6156176" y="3356992"/>
            <a:ext cx="290512" cy="360363"/>
          </p:xfrm>
          <a:graphic>
            <a:graphicData uri="http://schemas.openxmlformats.org/presentationml/2006/ole">
              <p:oleObj spid="_x0000_s23560" name="Equation" r:id="rId9" imgW="164880" imgH="228600" progId="">
                <p:embed/>
              </p:oleObj>
            </a:graphicData>
          </a:graphic>
        </p:graphicFrame>
        <p:graphicFrame>
          <p:nvGraphicFramePr>
            <p:cNvPr id="23561" name="Object 9"/>
            <p:cNvGraphicFramePr>
              <a:graphicFrameLocks noChangeAspect="1"/>
            </p:cNvGraphicFramePr>
            <p:nvPr/>
          </p:nvGraphicFramePr>
          <p:xfrm>
            <a:off x="5673725" y="3284538"/>
            <a:ext cx="246063" cy="360362"/>
          </p:xfrm>
          <a:graphic>
            <a:graphicData uri="http://schemas.openxmlformats.org/presentationml/2006/ole">
              <p:oleObj spid="_x0000_s23561" name="Equation" r:id="rId10" imgW="139680" imgH="228600" progId="">
                <p:embed/>
              </p:oleObj>
            </a:graphicData>
          </a:graphic>
        </p:graphicFrame>
        <p:graphicFrame>
          <p:nvGraphicFramePr>
            <p:cNvPr id="23562" name="Object 10"/>
            <p:cNvGraphicFramePr>
              <a:graphicFrameLocks noChangeAspect="1"/>
            </p:cNvGraphicFramePr>
            <p:nvPr/>
          </p:nvGraphicFramePr>
          <p:xfrm>
            <a:off x="2517775" y="6092825"/>
            <a:ext cx="365125" cy="420688"/>
          </p:xfrm>
          <a:graphic>
            <a:graphicData uri="http://schemas.openxmlformats.org/presentationml/2006/ole">
              <p:oleObj spid="_x0000_s23562" name="Equation" r:id="rId11" imgW="177480" imgH="228600" progId="">
                <p:embed/>
              </p:oleObj>
            </a:graphicData>
          </a:graphic>
        </p:graphicFrame>
        <p:graphicFrame>
          <p:nvGraphicFramePr>
            <p:cNvPr id="23563" name="Object 11"/>
            <p:cNvGraphicFramePr>
              <a:graphicFrameLocks noChangeAspect="1"/>
            </p:cNvGraphicFramePr>
            <p:nvPr/>
          </p:nvGraphicFramePr>
          <p:xfrm>
            <a:off x="2699792" y="3284984"/>
            <a:ext cx="365125" cy="420688"/>
          </p:xfrm>
          <a:graphic>
            <a:graphicData uri="http://schemas.openxmlformats.org/presentationml/2006/ole">
              <p:oleObj spid="_x0000_s23563" name="Equation" r:id="rId12" imgW="177480" imgH="228600" progId="">
                <p:embed/>
              </p:oleObj>
            </a:graphicData>
          </a:graphic>
        </p:graphicFrame>
        <p:graphicFrame>
          <p:nvGraphicFramePr>
            <p:cNvPr id="23564" name="Object 12"/>
            <p:cNvGraphicFramePr>
              <a:graphicFrameLocks noChangeAspect="1"/>
            </p:cNvGraphicFramePr>
            <p:nvPr/>
          </p:nvGraphicFramePr>
          <p:xfrm>
            <a:off x="1895475" y="6092825"/>
            <a:ext cx="390525" cy="420688"/>
          </p:xfrm>
          <a:graphic>
            <a:graphicData uri="http://schemas.openxmlformats.org/presentationml/2006/ole">
              <p:oleObj spid="_x0000_s23564" name="Equation" r:id="rId13" imgW="190440" imgH="228600" progId="">
                <p:embed/>
              </p:oleObj>
            </a:graphicData>
          </a:graphic>
        </p:graphicFrame>
        <p:graphicFrame>
          <p:nvGraphicFramePr>
            <p:cNvPr id="23565" name="Object 13"/>
            <p:cNvGraphicFramePr>
              <a:graphicFrameLocks noChangeAspect="1"/>
            </p:cNvGraphicFramePr>
            <p:nvPr/>
          </p:nvGraphicFramePr>
          <p:xfrm>
            <a:off x="2051720" y="3284984"/>
            <a:ext cx="390525" cy="420688"/>
          </p:xfrm>
          <a:graphic>
            <a:graphicData uri="http://schemas.openxmlformats.org/presentationml/2006/ole">
              <p:oleObj spid="_x0000_s23565" name="Equation" r:id="rId14" imgW="190440" imgH="228600" progId="">
                <p:embed/>
              </p:oleObj>
            </a:graphicData>
          </a:graphic>
        </p:graphicFrame>
        <p:graphicFrame>
          <p:nvGraphicFramePr>
            <p:cNvPr id="23566" name="Object 14"/>
            <p:cNvGraphicFramePr>
              <a:graphicFrameLocks noChangeAspect="1"/>
            </p:cNvGraphicFramePr>
            <p:nvPr/>
          </p:nvGraphicFramePr>
          <p:xfrm>
            <a:off x="3763963" y="6121400"/>
            <a:ext cx="393700" cy="322263"/>
          </p:xfrm>
          <a:graphic>
            <a:graphicData uri="http://schemas.openxmlformats.org/presentationml/2006/ole">
              <p:oleObj spid="_x0000_s23566" name="Equation" r:id="rId15" imgW="152280" imgH="139680" progId="">
                <p:embed/>
              </p:oleObj>
            </a:graphicData>
          </a:graphic>
        </p:graphicFrame>
        <p:graphicFrame>
          <p:nvGraphicFramePr>
            <p:cNvPr id="23567" name="Object 15"/>
            <p:cNvGraphicFramePr>
              <a:graphicFrameLocks noChangeAspect="1"/>
            </p:cNvGraphicFramePr>
            <p:nvPr/>
          </p:nvGraphicFramePr>
          <p:xfrm>
            <a:off x="3707904" y="3356992"/>
            <a:ext cx="393700" cy="322263"/>
          </p:xfrm>
          <a:graphic>
            <a:graphicData uri="http://schemas.openxmlformats.org/presentationml/2006/ole">
              <p:oleObj spid="_x0000_s23567" name="Equation" r:id="rId16" imgW="152280" imgH="139680" progId="">
                <p:embed/>
              </p:oleObj>
            </a:graphicData>
          </a:graphic>
        </p:graphicFrame>
        <p:graphicFrame>
          <p:nvGraphicFramePr>
            <p:cNvPr id="23568" name="Object 16"/>
            <p:cNvGraphicFramePr>
              <a:graphicFrameLocks noChangeAspect="1"/>
            </p:cNvGraphicFramePr>
            <p:nvPr/>
          </p:nvGraphicFramePr>
          <p:xfrm>
            <a:off x="1099872" y="3530601"/>
            <a:ext cx="370153" cy="330448"/>
          </p:xfrm>
          <a:graphic>
            <a:graphicData uri="http://schemas.openxmlformats.org/presentationml/2006/ole">
              <p:oleObj spid="_x0000_s23568" name="Equation" r:id="rId17" imgW="177480" imgH="177480" progId="">
                <p:embed/>
              </p:oleObj>
            </a:graphicData>
          </a:graphic>
        </p:graphicFrame>
        <p:graphicFrame>
          <p:nvGraphicFramePr>
            <p:cNvPr id="23569" name="Object 17"/>
            <p:cNvGraphicFramePr>
              <a:graphicFrameLocks noChangeAspect="1"/>
            </p:cNvGraphicFramePr>
            <p:nvPr/>
          </p:nvGraphicFramePr>
          <p:xfrm>
            <a:off x="4644008" y="3501008"/>
            <a:ext cx="369887" cy="330200"/>
          </p:xfrm>
          <a:graphic>
            <a:graphicData uri="http://schemas.openxmlformats.org/presentationml/2006/ole">
              <p:oleObj spid="_x0000_s23569" name="Equation" r:id="rId18" imgW="177480" imgH="177480" progId="">
                <p:embed/>
              </p:oleObj>
            </a:graphicData>
          </a:graphic>
        </p:graphicFrame>
        <p:graphicFrame>
          <p:nvGraphicFramePr>
            <p:cNvPr id="23570" name="Object 18"/>
            <p:cNvGraphicFramePr>
              <a:graphicFrameLocks noChangeAspect="1"/>
            </p:cNvGraphicFramePr>
            <p:nvPr/>
          </p:nvGraphicFramePr>
          <p:xfrm>
            <a:off x="1115616" y="908720"/>
            <a:ext cx="315912" cy="306387"/>
          </p:xfrm>
          <a:graphic>
            <a:graphicData uri="http://schemas.openxmlformats.org/presentationml/2006/ole">
              <p:oleObj spid="_x0000_s23570" name="Equation" r:id="rId19" imgW="152280" imgH="164880" progId="">
                <p:embed/>
              </p:oleObj>
            </a:graphicData>
          </a:graphic>
        </p:graphicFrame>
        <p:graphicFrame>
          <p:nvGraphicFramePr>
            <p:cNvPr id="23571" name="Object 19"/>
            <p:cNvGraphicFramePr>
              <a:graphicFrameLocks noChangeAspect="1"/>
            </p:cNvGraphicFramePr>
            <p:nvPr/>
          </p:nvGraphicFramePr>
          <p:xfrm>
            <a:off x="4644008" y="980728"/>
            <a:ext cx="315912" cy="306388"/>
          </p:xfrm>
          <a:graphic>
            <a:graphicData uri="http://schemas.openxmlformats.org/presentationml/2006/ole">
              <p:oleObj spid="_x0000_s23571" name="Equation" r:id="rId20" imgW="152280" imgH="164880" progId="">
                <p:embed/>
              </p:oleObj>
            </a:graphicData>
          </a:graphic>
        </p:graphicFrame>
        <p:graphicFrame>
          <p:nvGraphicFramePr>
            <p:cNvPr id="23572" name="Object 20"/>
            <p:cNvGraphicFramePr>
              <a:graphicFrameLocks noChangeAspect="1"/>
            </p:cNvGraphicFramePr>
            <p:nvPr/>
          </p:nvGraphicFramePr>
          <p:xfrm>
            <a:off x="1809750" y="1257300"/>
            <a:ext cx="368300" cy="330200"/>
          </p:xfrm>
          <a:graphic>
            <a:graphicData uri="http://schemas.openxmlformats.org/presentationml/2006/ole">
              <p:oleObj spid="_x0000_s23572" name="Equation" r:id="rId21" imgW="177480" imgH="177480" progId="">
                <p:embed/>
              </p:oleObj>
            </a:graphicData>
          </a:graphic>
        </p:graphicFrame>
        <p:graphicFrame>
          <p:nvGraphicFramePr>
            <p:cNvPr id="23573" name="Object 21"/>
            <p:cNvGraphicFramePr>
              <a:graphicFrameLocks noChangeAspect="1"/>
            </p:cNvGraphicFramePr>
            <p:nvPr/>
          </p:nvGraphicFramePr>
          <p:xfrm>
            <a:off x="1141413" y="3201988"/>
            <a:ext cx="263525" cy="330200"/>
          </p:xfrm>
          <a:graphic>
            <a:graphicData uri="http://schemas.openxmlformats.org/presentationml/2006/ole">
              <p:oleObj spid="_x0000_s23573" name="Equation" r:id="rId22" imgW="126720" imgH="177480" progId="">
                <p:embed/>
              </p:oleObj>
            </a:graphicData>
          </a:graphic>
        </p:graphicFrame>
        <p:graphicFrame>
          <p:nvGraphicFramePr>
            <p:cNvPr id="23574" name="Object 22"/>
            <p:cNvGraphicFramePr>
              <a:graphicFrameLocks noChangeAspect="1"/>
            </p:cNvGraphicFramePr>
            <p:nvPr/>
          </p:nvGraphicFramePr>
          <p:xfrm>
            <a:off x="1259632" y="6093296"/>
            <a:ext cx="263525" cy="330200"/>
          </p:xfrm>
          <a:graphic>
            <a:graphicData uri="http://schemas.openxmlformats.org/presentationml/2006/ole">
              <p:oleObj spid="_x0000_s23574" name="Equation" r:id="rId23" imgW="126720" imgH="177480" progId="">
                <p:embed/>
              </p:oleObj>
            </a:graphicData>
          </a:graphic>
        </p:graphicFrame>
        <p:graphicFrame>
          <p:nvGraphicFramePr>
            <p:cNvPr id="23575" name="Object 23"/>
            <p:cNvGraphicFramePr>
              <a:graphicFrameLocks noChangeAspect="1"/>
            </p:cNvGraphicFramePr>
            <p:nvPr/>
          </p:nvGraphicFramePr>
          <p:xfrm>
            <a:off x="4788024" y="3212976"/>
            <a:ext cx="263525" cy="330200"/>
          </p:xfrm>
          <a:graphic>
            <a:graphicData uri="http://schemas.openxmlformats.org/presentationml/2006/ole">
              <p:oleObj spid="_x0000_s23575" name="Equation" r:id="rId24" imgW="126720" imgH="177480" progId="">
                <p:embed/>
              </p:oleObj>
            </a:graphicData>
          </a:graphic>
        </p:graphicFrame>
        <p:graphicFrame>
          <p:nvGraphicFramePr>
            <p:cNvPr id="23576" name="Object 24"/>
            <p:cNvGraphicFramePr>
              <a:graphicFrameLocks noChangeAspect="1"/>
            </p:cNvGraphicFramePr>
            <p:nvPr/>
          </p:nvGraphicFramePr>
          <p:xfrm>
            <a:off x="4860032" y="6093296"/>
            <a:ext cx="263525" cy="330200"/>
          </p:xfrm>
          <a:graphic>
            <a:graphicData uri="http://schemas.openxmlformats.org/presentationml/2006/ole">
              <p:oleObj spid="_x0000_s23576" name="Equation" r:id="rId25" imgW="126720" imgH="177480" progId="">
                <p:embed/>
              </p:oleObj>
            </a:graphicData>
          </a:graphic>
        </p:graphicFrame>
        <p:graphicFrame>
          <p:nvGraphicFramePr>
            <p:cNvPr id="23577" name="Object 25"/>
            <p:cNvGraphicFramePr>
              <a:graphicFrameLocks noChangeAspect="1"/>
            </p:cNvGraphicFramePr>
            <p:nvPr/>
          </p:nvGraphicFramePr>
          <p:xfrm>
            <a:off x="5481967" y="1293813"/>
            <a:ext cx="436233" cy="334987"/>
          </p:xfrm>
          <a:graphic>
            <a:graphicData uri="http://schemas.openxmlformats.org/presentationml/2006/ole">
              <p:oleObj spid="_x0000_s23577" name="Equation" r:id="rId26" imgW="266400" imgH="228600" progId="">
                <p:embed/>
              </p:oleObj>
            </a:graphicData>
          </a:graphic>
        </p:graphicFrame>
        <p:graphicFrame>
          <p:nvGraphicFramePr>
            <p:cNvPr id="23578" name="Object 26"/>
            <p:cNvGraphicFramePr>
              <a:graphicFrameLocks noChangeAspect="1"/>
            </p:cNvGraphicFramePr>
            <p:nvPr/>
          </p:nvGraphicFramePr>
          <p:xfrm>
            <a:off x="6075363" y="1268413"/>
            <a:ext cx="457200" cy="334962"/>
          </p:xfrm>
          <a:graphic>
            <a:graphicData uri="http://schemas.openxmlformats.org/presentationml/2006/ole">
              <p:oleObj spid="_x0000_s23578" name="Equation" r:id="rId27" imgW="279360" imgH="228600" progId="">
                <p:embed/>
              </p:oleObj>
            </a:graphicData>
          </a:graphic>
        </p:graphicFrame>
        <p:graphicFrame>
          <p:nvGraphicFramePr>
            <p:cNvPr id="23579" name="Object 27"/>
            <p:cNvGraphicFramePr>
              <a:graphicFrameLocks noChangeAspect="1"/>
            </p:cNvGraphicFramePr>
            <p:nvPr/>
          </p:nvGraphicFramePr>
          <p:xfrm>
            <a:off x="3297237" y="4149080"/>
            <a:ext cx="564655" cy="478484"/>
          </p:xfrm>
          <a:graphic>
            <a:graphicData uri="http://schemas.openxmlformats.org/presentationml/2006/ole">
              <p:oleObj spid="_x0000_s23579" name="Equation" r:id="rId28" imgW="241200" imgH="228600" progId="">
                <p:embed/>
              </p:oleObj>
            </a:graphicData>
          </a:graphic>
        </p:graphicFrame>
        <p:graphicFrame>
          <p:nvGraphicFramePr>
            <p:cNvPr id="23580" name="Object 28"/>
            <p:cNvGraphicFramePr>
              <a:graphicFrameLocks noChangeAspect="1"/>
            </p:cNvGraphicFramePr>
            <p:nvPr/>
          </p:nvGraphicFramePr>
          <p:xfrm>
            <a:off x="2828926" y="3789363"/>
            <a:ext cx="537864" cy="431725"/>
          </p:xfrm>
          <a:graphic>
            <a:graphicData uri="http://schemas.openxmlformats.org/presentationml/2006/ole">
              <p:oleObj spid="_x0000_s23580" name="Equation" r:id="rId29" imgW="253800" imgH="228600" progId="">
                <p:embed/>
              </p:oleObj>
            </a:graphicData>
          </a:graphic>
        </p:graphicFrame>
        <p:sp>
          <p:nvSpPr>
            <p:cNvPr id="106" name="TextBox 105"/>
            <p:cNvSpPr txBox="1"/>
            <p:nvPr/>
          </p:nvSpPr>
          <p:spPr>
            <a:xfrm>
              <a:off x="6372200" y="5301208"/>
              <a:ext cx="648072" cy="400110"/>
            </a:xfrm>
            <a:prstGeom prst="rect">
              <a:avLst/>
            </a:prstGeom>
            <a:noFill/>
          </p:spPr>
          <p:txBody>
            <a:bodyPr wrap="square" rtlCol="0">
              <a:spAutoFit/>
            </a:bodyPr>
            <a:lstStyle/>
            <a:p>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endParaRPr lang="zh-CN" altLang="en-US" sz="2000" dirty="0">
                <a:solidFill>
                  <a:srgbClr val="FF0000"/>
                </a:solidFill>
              </a:endParaRPr>
            </a:p>
          </p:txBody>
        </p:sp>
        <p:sp>
          <p:nvSpPr>
            <p:cNvPr id="107" name="TextBox 106"/>
            <p:cNvSpPr txBox="1"/>
            <p:nvPr/>
          </p:nvSpPr>
          <p:spPr>
            <a:xfrm>
              <a:off x="3131840" y="5157192"/>
              <a:ext cx="648072" cy="400110"/>
            </a:xfrm>
            <a:prstGeom prst="rect">
              <a:avLst/>
            </a:prstGeom>
            <a:noFill/>
          </p:spPr>
          <p:txBody>
            <a:bodyPr wrap="square" rtlCol="0">
              <a:spAutoFit/>
            </a:bodyPr>
            <a:lstStyle/>
            <a:p>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endParaRPr lang="zh-CN" altLang="en-US" sz="2000" dirty="0">
                <a:solidFill>
                  <a:srgbClr val="FF0000"/>
                </a:solidFill>
              </a:endParaRPr>
            </a:p>
          </p:txBody>
        </p:sp>
        <p:sp>
          <p:nvSpPr>
            <p:cNvPr id="108" name="TextBox 107"/>
            <p:cNvSpPr txBox="1"/>
            <p:nvPr/>
          </p:nvSpPr>
          <p:spPr>
            <a:xfrm>
              <a:off x="3059832" y="2348880"/>
              <a:ext cx="648072" cy="400110"/>
            </a:xfrm>
            <a:prstGeom prst="rect">
              <a:avLst/>
            </a:prstGeom>
            <a:noFill/>
          </p:spPr>
          <p:txBody>
            <a:bodyPr wrap="square" rtlCol="0">
              <a:spAutoFit/>
            </a:bodyPr>
            <a:lstStyle/>
            <a:p>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endParaRPr lang="zh-CN" altLang="en-US" sz="2000" dirty="0">
                <a:solidFill>
                  <a:srgbClr val="FF0000"/>
                </a:solidFill>
              </a:endParaRPr>
            </a:p>
          </p:txBody>
        </p:sp>
        <p:sp>
          <p:nvSpPr>
            <p:cNvPr id="109" name="TextBox 108"/>
            <p:cNvSpPr txBox="1"/>
            <p:nvPr/>
          </p:nvSpPr>
          <p:spPr>
            <a:xfrm>
              <a:off x="6372200" y="2276872"/>
              <a:ext cx="648072" cy="400110"/>
            </a:xfrm>
            <a:prstGeom prst="rect">
              <a:avLst/>
            </a:prstGeom>
            <a:noFill/>
          </p:spPr>
          <p:txBody>
            <a:bodyPr wrap="square" rtlCol="0">
              <a:spAutoFit/>
            </a:bodyPr>
            <a:lstStyle/>
            <a:p>
              <a:r>
                <a:rPr lang="zh-CN" altLang="en-US" sz="2000" dirty="0" smtClean="0">
                  <a:solidFill>
                    <a:srgbClr val="FF0000"/>
                  </a:solidFill>
                </a:rPr>
                <a:t>（</a:t>
              </a:r>
              <a:r>
                <a:rPr lang="en-US" altLang="zh-CN" sz="2000" dirty="0" smtClean="0">
                  <a:solidFill>
                    <a:srgbClr val="FF0000"/>
                  </a:solidFill>
                </a:rPr>
                <a:t>4</a:t>
              </a:r>
              <a:r>
                <a:rPr lang="zh-CN" altLang="en-US" sz="2000" dirty="0" smtClean="0">
                  <a:solidFill>
                    <a:srgbClr val="FF0000"/>
                  </a:solidFill>
                </a:rPr>
                <a:t>）</a:t>
              </a:r>
              <a:endParaRPr lang="zh-CN" altLang="en-US" sz="2000" dirty="0">
                <a:solidFill>
                  <a:srgbClr val="FF0000"/>
                </a:solidFill>
              </a:endParaRPr>
            </a:p>
          </p:txBody>
        </p:sp>
        <p:graphicFrame>
          <p:nvGraphicFramePr>
            <p:cNvPr id="23581" name="Object 29"/>
            <p:cNvGraphicFramePr>
              <a:graphicFrameLocks noChangeAspect="1"/>
            </p:cNvGraphicFramePr>
            <p:nvPr/>
          </p:nvGraphicFramePr>
          <p:xfrm>
            <a:off x="1076325" y="2636838"/>
            <a:ext cx="266700" cy="360362"/>
          </p:xfrm>
          <a:graphic>
            <a:graphicData uri="http://schemas.openxmlformats.org/presentationml/2006/ole">
              <p:oleObj spid="_x0000_s23581" name="Equation" r:id="rId30" imgW="152280" imgH="228600" progId="">
                <p:embed/>
              </p:oleObj>
            </a:graphicData>
          </a:graphic>
        </p:graphicFrame>
        <p:graphicFrame>
          <p:nvGraphicFramePr>
            <p:cNvPr id="23582" name="Object 30"/>
            <p:cNvGraphicFramePr>
              <a:graphicFrameLocks noChangeAspect="1"/>
            </p:cNvGraphicFramePr>
            <p:nvPr/>
          </p:nvGraphicFramePr>
          <p:xfrm>
            <a:off x="1104900" y="2060575"/>
            <a:ext cx="288925" cy="360363"/>
          </p:xfrm>
          <a:graphic>
            <a:graphicData uri="http://schemas.openxmlformats.org/presentationml/2006/ole">
              <p:oleObj spid="_x0000_s23582" name="Equation" r:id="rId31" imgW="164880" imgH="228600" progId="">
                <p:embed/>
              </p:oleObj>
            </a:graphicData>
          </a:graphic>
        </p:graphicFrame>
        <p:sp>
          <p:nvSpPr>
            <p:cNvPr id="112" name="TextBox 111"/>
            <p:cNvSpPr txBox="1"/>
            <p:nvPr/>
          </p:nvSpPr>
          <p:spPr>
            <a:xfrm>
              <a:off x="5724128" y="5085184"/>
              <a:ext cx="576064" cy="369332"/>
            </a:xfrm>
            <a:prstGeom prst="rect">
              <a:avLst/>
            </a:prstGeom>
            <a:noFill/>
          </p:spPr>
          <p:txBody>
            <a:bodyPr wrap="square" rtlCol="0">
              <a:spAutoFit/>
            </a:bodyPr>
            <a:lstStyle/>
            <a:p>
              <a:r>
                <a:rPr lang="en-US" altLang="zh-CN" dirty="0" smtClean="0">
                  <a:solidFill>
                    <a:srgbClr val="00B050"/>
                  </a:solidFill>
                </a:rPr>
                <a:t>A</a:t>
              </a:r>
              <a:endParaRPr lang="zh-CN" altLang="en-US" dirty="0">
                <a:solidFill>
                  <a:srgbClr val="00B050"/>
                </a:solidFill>
              </a:endParaRPr>
            </a:p>
          </p:txBody>
        </p:sp>
        <p:sp>
          <p:nvSpPr>
            <p:cNvPr id="113" name="TextBox 112"/>
            <p:cNvSpPr txBox="1"/>
            <p:nvPr/>
          </p:nvSpPr>
          <p:spPr>
            <a:xfrm>
              <a:off x="2627784" y="5147900"/>
              <a:ext cx="576064" cy="369332"/>
            </a:xfrm>
            <a:prstGeom prst="rect">
              <a:avLst/>
            </a:prstGeom>
            <a:noFill/>
          </p:spPr>
          <p:txBody>
            <a:bodyPr wrap="square" rtlCol="0">
              <a:spAutoFit/>
            </a:bodyPr>
            <a:lstStyle/>
            <a:p>
              <a:r>
                <a:rPr lang="en-US" altLang="zh-CN" dirty="0" smtClean="0">
                  <a:solidFill>
                    <a:srgbClr val="00B050"/>
                  </a:solidFill>
                </a:rPr>
                <a:t>B</a:t>
              </a:r>
              <a:endParaRPr lang="zh-CN" altLang="en-US" dirty="0">
                <a:solidFill>
                  <a:srgbClr val="00B050"/>
                </a:solidFill>
              </a:endParaRPr>
            </a:p>
          </p:txBody>
        </p:sp>
        <p:sp>
          <p:nvSpPr>
            <p:cNvPr id="114" name="TextBox 113"/>
            <p:cNvSpPr txBox="1"/>
            <p:nvPr/>
          </p:nvSpPr>
          <p:spPr>
            <a:xfrm>
              <a:off x="2411760" y="2492896"/>
              <a:ext cx="576064" cy="369332"/>
            </a:xfrm>
            <a:prstGeom prst="rect">
              <a:avLst/>
            </a:prstGeom>
            <a:noFill/>
          </p:spPr>
          <p:txBody>
            <a:bodyPr wrap="square" rtlCol="0">
              <a:spAutoFit/>
            </a:bodyPr>
            <a:lstStyle/>
            <a:p>
              <a:r>
                <a:rPr lang="en-US" altLang="zh-CN" dirty="0" smtClean="0">
                  <a:solidFill>
                    <a:srgbClr val="00B050"/>
                  </a:solidFill>
                </a:rPr>
                <a:t>C</a:t>
              </a:r>
              <a:endParaRPr lang="zh-CN" altLang="en-US" dirty="0">
                <a:solidFill>
                  <a:srgbClr val="00B050"/>
                </a:solidFill>
              </a:endParaRPr>
            </a:p>
          </p:txBody>
        </p:sp>
        <p:sp>
          <p:nvSpPr>
            <p:cNvPr id="115" name="TextBox 114"/>
            <p:cNvSpPr txBox="1"/>
            <p:nvPr/>
          </p:nvSpPr>
          <p:spPr>
            <a:xfrm>
              <a:off x="5796136" y="2492896"/>
              <a:ext cx="576064" cy="369332"/>
            </a:xfrm>
            <a:prstGeom prst="rect">
              <a:avLst/>
            </a:prstGeom>
            <a:noFill/>
          </p:spPr>
          <p:txBody>
            <a:bodyPr wrap="square" rtlCol="0">
              <a:spAutoFit/>
            </a:bodyPr>
            <a:lstStyle/>
            <a:p>
              <a:r>
                <a:rPr lang="en-US" altLang="zh-CN" dirty="0" smtClean="0">
                  <a:solidFill>
                    <a:srgbClr val="00B050"/>
                  </a:solidFill>
                </a:rPr>
                <a:t>D</a:t>
              </a:r>
              <a:endParaRPr lang="zh-CN" altLang="en-US" dirty="0">
                <a:solidFill>
                  <a:srgbClr val="00B050"/>
                </a:solidFill>
              </a:endParaRPr>
            </a:p>
          </p:txBody>
        </p:sp>
        <p:graphicFrame>
          <p:nvGraphicFramePr>
            <p:cNvPr id="23583" name="Object 31"/>
            <p:cNvGraphicFramePr>
              <a:graphicFrameLocks noChangeAspect="1"/>
            </p:cNvGraphicFramePr>
            <p:nvPr/>
          </p:nvGraphicFramePr>
          <p:xfrm>
            <a:off x="6372200" y="4581128"/>
            <a:ext cx="1450895" cy="314254"/>
          </p:xfrm>
          <a:graphic>
            <a:graphicData uri="http://schemas.openxmlformats.org/presentationml/2006/ole">
              <p:oleObj spid="_x0000_s23583" name="Equation" r:id="rId32" imgW="838080" imgH="203040" progId="">
                <p:embed/>
              </p:oleObj>
            </a:graphicData>
          </a:graphic>
        </p:graphicFrame>
        <p:sp>
          <p:nvSpPr>
            <p:cNvPr id="118" name="TextBox 117"/>
            <p:cNvSpPr txBox="1"/>
            <p:nvPr/>
          </p:nvSpPr>
          <p:spPr>
            <a:xfrm>
              <a:off x="6084168" y="4653136"/>
              <a:ext cx="360040" cy="461665"/>
            </a:xfrm>
            <a:prstGeom prst="rect">
              <a:avLst/>
            </a:prstGeom>
            <a:noFill/>
          </p:spPr>
          <p:txBody>
            <a:bodyPr wrap="square" rtlCol="0">
              <a:spAutoFit/>
            </a:bodyPr>
            <a:lstStyle/>
            <a:p>
              <a:r>
                <a:rPr lang="en-US" altLang="zh-CN" sz="2400" dirty="0" smtClean="0">
                  <a:solidFill>
                    <a:srgbClr val="00B050"/>
                  </a:solidFill>
                </a:rPr>
                <a:t>a</a:t>
              </a:r>
              <a:endParaRPr lang="zh-CN" altLang="en-US" sz="2400" dirty="0">
                <a:solidFill>
                  <a:srgbClr val="00B050"/>
                </a:solidFill>
              </a:endParaRPr>
            </a:p>
          </p:txBody>
        </p:sp>
        <p:sp>
          <p:nvSpPr>
            <p:cNvPr id="119" name="TextBox 118"/>
            <p:cNvSpPr txBox="1"/>
            <p:nvPr/>
          </p:nvSpPr>
          <p:spPr>
            <a:xfrm>
              <a:off x="1763688" y="4437112"/>
              <a:ext cx="360040" cy="461665"/>
            </a:xfrm>
            <a:prstGeom prst="rect">
              <a:avLst/>
            </a:prstGeom>
            <a:noFill/>
          </p:spPr>
          <p:txBody>
            <a:bodyPr wrap="square" rtlCol="0">
              <a:spAutoFit/>
            </a:bodyPr>
            <a:lstStyle/>
            <a:p>
              <a:r>
                <a:rPr lang="en-US" altLang="zh-CN" sz="2400" dirty="0" smtClean="0">
                  <a:solidFill>
                    <a:srgbClr val="00B050"/>
                  </a:solidFill>
                </a:rPr>
                <a:t>b</a:t>
              </a:r>
              <a:endParaRPr lang="zh-CN" altLang="en-US" sz="2400" dirty="0">
                <a:solidFill>
                  <a:srgbClr val="00B050"/>
                </a:solidFill>
              </a:endParaRPr>
            </a:p>
          </p:txBody>
        </p:sp>
        <p:sp>
          <p:nvSpPr>
            <p:cNvPr id="120" name="TextBox 119"/>
            <p:cNvSpPr txBox="1"/>
            <p:nvPr/>
          </p:nvSpPr>
          <p:spPr>
            <a:xfrm>
              <a:off x="1907704" y="1844824"/>
              <a:ext cx="360040" cy="461665"/>
            </a:xfrm>
            <a:prstGeom prst="rect">
              <a:avLst/>
            </a:prstGeom>
            <a:noFill/>
          </p:spPr>
          <p:txBody>
            <a:bodyPr wrap="square" rtlCol="0">
              <a:spAutoFit/>
            </a:bodyPr>
            <a:lstStyle/>
            <a:p>
              <a:r>
                <a:rPr lang="en-US" altLang="zh-CN" sz="2400" dirty="0" smtClean="0">
                  <a:solidFill>
                    <a:srgbClr val="00B050"/>
                  </a:solidFill>
                </a:rPr>
                <a:t>c</a:t>
              </a:r>
              <a:endParaRPr lang="zh-CN" altLang="en-US" sz="2400" dirty="0">
                <a:solidFill>
                  <a:srgbClr val="00B050"/>
                </a:solidFill>
              </a:endParaRPr>
            </a:p>
          </p:txBody>
        </p:sp>
        <p:sp>
          <p:nvSpPr>
            <p:cNvPr id="121" name="TextBox 120"/>
            <p:cNvSpPr txBox="1"/>
            <p:nvPr/>
          </p:nvSpPr>
          <p:spPr>
            <a:xfrm>
              <a:off x="6156176" y="1916832"/>
              <a:ext cx="360040" cy="461665"/>
            </a:xfrm>
            <a:prstGeom prst="rect">
              <a:avLst/>
            </a:prstGeom>
            <a:noFill/>
          </p:spPr>
          <p:txBody>
            <a:bodyPr wrap="square" rtlCol="0">
              <a:spAutoFit/>
            </a:bodyPr>
            <a:lstStyle/>
            <a:p>
              <a:r>
                <a:rPr lang="en-US" altLang="zh-CN" sz="2400" dirty="0" smtClean="0">
                  <a:solidFill>
                    <a:srgbClr val="00B050"/>
                  </a:solidFill>
                </a:rPr>
                <a:t>d</a:t>
              </a:r>
              <a:endParaRPr lang="zh-CN" altLang="en-US" sz="2400" dirty="0">
                <a:solidFill>
                  <a:srgbClr val="00B050"/>
                </a:solidFill>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1507</TotalTime>
  <Words>570</Words>
  <Application>Microsoft Office PowerPoint</Application>
  <PresentationFormat>全屏显示(4:3)</PresentationFormat>
  <Paragraphs>131</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17" baseType="lpstr">
      <vt:lpstr>流畅</vt:lpstr>
      <vt:lpstr>Equation</vt:lpstr>
      <vt:lpstr>Microsoft 公式 3.0</vt:lpstr>
      <vt:lpstr>第五讲总供给和总需求</vt:lpstr>
      <vt:lpstr>内容提纲</vt:lpstr>
      <vt:lpstr>5.1总需求曲线</vt:lpstr>
      <vt:lpstr>5.1总需求曲线</vt:lpstr>
      <vt:lpstr>5.2生产函数和曲线</vt:lpstr>
      <vt:lpstr>4.3劳动市场的需求和供给</vt:lpstr>
      <vt:lpstr>5.3劳动市场的需求和供给</vt:lpstr>
      <vt:lpstr>5.4总供给函数和曲线</vt:lpstr>
      <vt:lpstr>总供给曲线的推导</vt:lpstr>
      <vt:lpstr>5.4总供给函数和曲线</vt:lpstr>
      <vt:lpstr>5.4总供给函数和曲线</vt:lpstr>
      <vt:lpstr>5.4总供给函数和曲线</vt:lpstr>
      <vt:lpstr>5.5三个市场的共同均衡</vt:lpstr>
      <vt:lpstr>4.5三个市场的共同均衡</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第四讲总供给和总需求</dc:title>
  <dc:creator>User</dc:creator>
  <cp:lastModifiedBy>HP</cp:lastModifiedBy>
  <cp:revision>103</cp:revision>
  <dcterms:created xsi:type="dcterms:W3CDTF">2013-07-31T09:59:21Z</dcterms:created>
  <dcterms:modified xsi:type="dcterms:W3CDTF">2013-10-24T04:02:41Z</dcterms:modified>
</cp:coreProperties>
</file>