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5" Type="http://schemas.openxmlformats.org/officeDocument/2006/relationships/image" Target="../media/image33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32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23" Type="http://schemas.openxmlformats.org/officeDocument/2006/relationships/image" Target="../media/image31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26" Type="http://schemas.openxmlformats.org/officeDocument/2006/relationships/image" Target="../media/image33.wmf"/><Relationship Id="rId3" Type="http://schemas.openxmlformats.org/officeDocument/2006/relationships/image" Target="../media/image11.wmf"/><Relationship Id="rId21" Type="http://schemas.openxmlformats.org/officeDocument/2006/relationships/image" Target="../media/image34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5" Type="http://schemas.openxmlformats.org/officeDocument/2006/relationships/image" Target="../media/image32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31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23" Type="http://schemas.openxmlformats.org/officeDocument/2006/relationships/image" Target="../media/image4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18" Type="http://schemas.openxmlformats.org/officeDocument/2006/relationships/image" Target="../media/image31.wmf"/><Relationship Id="rId3" Type="http://schemas.openxmlformats.org/officeDocument/2006/relationships/image" Target="../media/image11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0.wmf"/><Relationship Id="rId16" Type="http://schemas.openxmlformats.org/officeDocument/2006/relationships/image" Target="../media/image36.wmf"/><Relationship Id="rId20" Type="http://schemas.openxmlformats.org/officeDocument/2006/relationships/image" Target="../media/image37.wmf"/><Relationship Id="rId1" Type="http://schemas.openxmlformats.org/officeDocument/2006/relationships/image" Target="../media/image9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3.wmf"/><Relationship Id="rId15" Type="http://schemas.openxmlformats.org/officeDocument/2006/relationships/image" Target="../media/image25.wmf"/><Relationship Id="rId10" Type="http://schemas.openxmlformats.org/officeDocument/2006/relationships/image" Target="../media/image35.wmf"/><Relationship Id="rId19" Type="http://schemas.openxmlformats.org/officeDocument/2006/relationships/image" Target="../media/image32.wmf"/><Relationship Id="rId4" Type="http://schemas.openxmlformats.org/officeDocument/2006/relationships/image" Target="../media/image12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jpeg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C878-66D2-4995-BDFB-8E246C3A852A}" type="datetimeFigureOut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806F-B2EA-4649-9929-969223D328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BB24-7FA1-49EE-8677-45273BE4AE76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67AF-DAFF-4A41-96CC-256E468E44DD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CF03-E0CA-4797-980C-ADD5137C9686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60048"/>
            <a:ext cx="8229600" cy="1252728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>
                <a:solidFill>
                  <a:srgbClr val="C00000"/>
                </a:solidFill>
              </a:defRPr>
            </a:lvl1pPr>
            <a:lvl2pPr>
              <a:buNone/>
              <a:defRPr>
                <a:solidFill>
                  <a:srgbClr val="0070C0"/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146B-9DA0-4081-A3AD-CD766BE0D4CA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FA7-C755-4455-A651-DD523103E601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F8AB-28C6-4AA6-BA19-92243C195D29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D4D-9C75-4833-A92B-4AF0D46C2AD0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6D84-10E7-4DAD-A372-C18336FCDD0B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44-3664-46BE-B83A-601EFA4E3A62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BFACB2D-DD9C-47BF-ACB9-DA9E67451BA2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6433F9-AF32-4FC7-8356-1C682D73FD92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EDB8C5-FD1E-45A2-B9A2-865723798F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31.bin"/><Relationship Id="rId39" Type="http://schemas.openxmlformats.org/officeDocument/2006/relationships/oleObject" Target="../embeddings/oleObject44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6.bin"/><Relationship Id="rId34" Type="http://schemas.openxmlformats.org/officeDocument/2006/relationships/oleObject" Target="../embeddings/oleObject39.bin"/><Relationship Id="rId42" Type="http://schemas.openxmlformats.org/officeDocument/2006/relationships/oleObject" Target="../embeddings/oleObject47.bin"/><Relationship Id="rId47" Type="http://schemas.openxmlformats.org/officeDocument/2006/relationships/oleObject" Target="../embeddings/oleObject52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8.bin"/><Relationship Id="rId38" Type="http://schemas.openxmlformats.org/officeDocument/2006/relationships/oleObject" Target="../embeddings/oleObject43.bin"/><Relationship Id="rId46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5.bin"/><Relationship Id="rId29" Type="http://schemas.openxmlformats.org/officeDocument/2006/relationships/oleObject" Target="../embeddings/oleObject34.bin"/><Relationship Id="rId41" Type="http://schemas.openxmlformats.org/officeDocument/2006/relationships/oleObject" Target="../embeddings/oleObject4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7.bin"/><Relationship Id="rId37" Type="http://schemas.openxmlformats.org/officeDocument/2006/relationships/oleObject" Target="../embeddings/oleObject42.bin"/><Relationship Id="rId40" Type="http://schemas.openxmlformats.org/officeDocument/2006/relationships/oleObject" Target="../embeddings/oleObject45.bin"/><Relationship Id="rId45" Type="http://schemas.openxmlformats.org/officeDocument/2006/relationships/oleObject" Target="../embeddings/oleObject50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8.bin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41.bin"/><Relationship Id="rId49" Type="http://schemas.openxmlformats.org/officeDocument/2006/relationships/oleObject" Target="../embeddings/oleObject54.bin"/><Relationship Id="rId10" Type="http://schemas.openxmlformats.org/officeDocument/2006/relationships/oleObject" Target="../embeddings/oleObject15.bin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6.bin"/><Relationship Id="rId44" Type="http://schemas.openxmlformats.org/officeDocument/2006/relationships/oleObject" Target="../embeddings/oleObject49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7.bin"/><Relationship Id="rId27" Type="http://schemas.openxmlformats.org/officeDocument/2006/relationships/oleObject" Target="../embeddings/oleObject32.bin"/><Relationship Id="rId30" Type="http://schemas.openxmlformats.org/officeDocument/2006/relationships/oleObject" Target="../embeddings/oleObject35.bin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8.bin"/><Relationship Id="rId48" Type="http://schemas.openxmlformats.org/officeDocument/2006/relationships/oleObject" Target="../embeddings/oleObject53.bin"/><Relationship Id="rId8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8.bin"/><Relationship Id="rId39" Type="http://schemas.openxmlformats.org/officeDocument/2006/relationships/oleObject" Target="../embeddings/oleObject91.bin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73.bin"/><Relationship Id="rId34" Type="http://schemas.openxmlformats.org/officeDocument/2006/relationships/oleObject" Target="../embeddings/oleObject86.bin"/><Relationship Id="rId42" Type="http://schemas.openxmlformats.org/officeDocument/2006/relationships/oleObject" Target="../embeddings/oleObject94.bin"/><Relationship Id="rId47" Type="http://schemas.openxmlformats.org/officeDocument/2006/relationships/oleObject" Target="../embeddings/oleObject99.bin"/><Relationship Id="rId50" Type="http://schemas.openxmlformats.org/officeDocument/2006/relationships/oleObject" Target="../embeddings/oleObject102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5.bin"/><Relationship Id="rId38" Type="http://schemas.openxmlformats.org/officeDocument/2006/relationships/oleObject" Target="../embeddings/oleObject90.bin"/><Relationship Id="rId46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2.bin"/><Relationship Id="rId29" Type="http://schemas.openxmlformats.org/officeDocument/2006/relationships/oleObject" Target="../embeddings/oleObject81.bin"/><Relationship Id="rId41" Type="http://schemas.openxmlformats.org/officeDocument/2006/relationships/oleObject" Target="../embeddings/oleObject9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6.bin"/><Relationship Id="rId32" Type="http://schemas.openxmlformats.org/officeDocument/2006/relationships/oleObject" Target="../embeddings/oleObject84.bin"/><Relationship Id="rId37" Type="http://schemas.openxmlformats.org/officeDocument/2006/relationships/oleObject" Target="../embeddings/oleObject89.bin"/><Relationship Id="rId40" Type="http://schemas.openxmlformats.org/officeDocument/2006/relationships/oleObject" Target="../embeddings/oleObject92.bin"/><Relationship Id="rId45" Type="http://schemas.openxmlformats.org/officeDocument/2006/relationships/oleObject" Target="../embeddings/oleObject97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5.bin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8.bin"/><Relationship Id="rId49" Type="http://schemas.openxmlformats.org/officeDocument/2006/relationships/oleObject" Target="../embeddings/oleObject101.bin"/><Relationship Id="rId10" Type="http://schemas.openxmlformats.org/officeDocument/2006/relationships/oleObject" Target="../embeddings/oleObject62.bin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83.bin"/><Relationship Id="rId44" Type="http://schemas.openxmlformats.org/officeDocument/2006/relationships/oleObject" Target="../embeddings/oleObject96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4.bin"/><Relationship Id="rId27" Type="http://schemas.openxmlformats.org/officeDocument/2006/relationships/oleObject" Target="../embeddings/oleObject79.bin"/><Relationship Id="rId30" Type="http://schemas.openxmlformats.org/officeDocument/2006/relationships/oleObject" Target="../embeddings/oleObject82.bin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5.bin"/><Relationship Id="rId48" Type="http://schemas.openxmlformats.org/officeDocument/2006/relationships/oleObject" Target="../embeddings/oleObject100.bin"/><Relationship Id="rId8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6.bin"/><Relationship Id="rId39" Type="http://schemas.openxmlformats.org/officeDocument/2006/relationships/oleObject" Target="../embeddings/oleObject139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21.bin"/><Relationship Id="rId34" Type="http://schemas.openxmlformats.org/officeDocument/2006/relationships/oleObject" Target="../embeddings/oleObject134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33.bin"/><Relationship Id="rId38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20.bin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32.bin"/><Relationship Id="rId37" Type="http://schemas.openxmlformats.org/officeDocument/2006/relationships/oleObject" Target="../embeddings/oleObject137.bin"/><Relationship Id="rId40" Type="http://schemas.openxmlformats.org/officeDocument/2006/relationships/oleObject" Target="../embeddings/oleObject140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23.bin"/><Relationship Id="rId28" Type="http://schemas.openxmlformats.org/officeDocument/2006/relationships/oleObject" Target="../embeddings/oleObject128.bin"/><Relationship Id="rId36" Type="http://schemas.openxmlformats.org/officeDocument/2006/relationships/oleObject" Target="../embeddings/oleObject136.bin"/><Relationship Id="rId10" Type="http://schemas.openxmlformats.org/officeDocument/2006/relationships/oleObject" Target="../embeddings/oleObject110.bin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31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22.bin"/><Relationship Id="rId27" Type="http://schemas.openxmlformats.org/officeDocument/2006/relationships/oleObject" Target="../embeddings/oleObject127.bin"/><Relationship Id="rId30" Type="http://schemas.openxmlformats.org/officeDocument/2006/relationships/oleObject" Target="../embeddings/oleObject130.bin"/><Relationship Id="rId35" Type="http://schemas.openxmlformats.org/officeDocument/2006/relationships/oleObject" Target="../embeddings/oleObject1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53.bin"/><Relationship Id="rId10" Type="http://schemas.openxmlformats.org/officeDocument/2006/relationships/oleObject" Target="../embeddings/oleObject148.bin"/><Relationship Id="rId19" Type="http://schemas.openxmlformats.org/officeDocument/2006/relationships/oleObject" Target="../embeddings/oleObject157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8077200" cy="167335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第四</a:t>
            </a:r>
            <a:r>
              <a:rPr lang="zh-CN" altLang="en-US" sz="4000" dirty="0" smtClean="0">
                <a:solidFill>
                  <a:srgbClr val="C00000"/>
                </a:solidFill>
              </a:rPr>
              <a:t>讲宏观经济政策分析与实践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5157192"/>
            <a:ext cx="8077200" cy="835520"/>
          </a:xfrm>
        </p:spPr>
        <p:txBody>
          <a:bodyPr/>
          <a:lstStyle/>
          <a:p>
            <a:pPr algn="ctr"/>
            <a:r>
              <a:rPr lang="zh-CN" altLang="en-US" dirty="0" smtClean="0"/>
              <a:t>西北工业大学管理学院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4.6</a:t>
            </a:r>
            <a:r>
              <a:rPr lang="zh-CN" altLang="en-US" dirty="0" smtClean="0"/>
              <a:t>财政政策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2818656" cy="46238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92075" indent="26988">
              <a:buNone/>
            </a:pPr>
            <a:r>
              <a:rPr lang="zh-CN" altLang="en-US" dirty="0" smtClean="0"/>
              <a:t>为促进就业水平提高，减少经济波动，防止通货膨胀，实现稳定增长而对政府支出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、税收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和借债水平所进行的选择，或对政府收入和支出水平所做的决策。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92080" y="1484784"/>
            <a:ext cx="165618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国家财政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2204864"/>
            <a:ext cx="165618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政府支出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2204864"/>
            <a:ext cx="165618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政府收入</a:t>
            </a:r>
            <a:endParaRPr lang="zh-CN" altLang="en-US" sz="2400" dirty="0"/>
          </a:p>
        </p:txBody>
      </p:sp>
      <p:cxnSp>
        <p:nvCxnSpPr>
          <p:cNvPr id="14" name="直接箭头连接符 13"/>
          <p:cNvCxnSpPr>
            <a:stCxn id="10" idx="1"/>
            <a:endCxn id="12" idx="0"/>
          </p:cNvCxnSpPr>
          <p:nvPr/>
        </p:nvCxnSpPr>
        <p:spPr>
          <a:xfrm flipH="1">
            <a:off x="4463988" y="1715617"/>
            <a:ext cx="828092" cy="489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1" idx="0"/>
          </p:cNvCxnSpPr>
          <p:nvPr/>
        </p:nvCxnSpPr>
        <p:spPr>
          <a:xfrm>
            <a:off x="6948264" y="1715617"/>
            <a:ext cx="396044" cy="489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2996952"/>
            <a:ext cx="492443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税收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2996952"/>
            <a:ext cx="492443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公债</a:t>
            </a:r>
            <a:endParaRPr lang="zh-CN" altLang="en-US" sz="2000" dirty="0"/>
          </a:p>
        </p:txBody>
      </p:sp>
      <p:cxnSp>
        <p:nvCxnSpPr>
          <p:cNvPr id="21" name="直接箭头连接符 20"/>
          <p:cNvCxnSpPr>
            <a:stCxn id="12" idx="2"/>
            <a:endCxn id="18" idx="0"/>
          </p:cNvCxnSpPr>
          <p:nvPr/>
        </p:nvCxnSpPr>
        <p:spPr>
          <a:xfrm flipH="1">
            <a:off x="4026134" y="2666529"/>
            <a:ext cx="437854" cy="33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9" idx="0"/>
          </p:cNvCxnSpPr>
          <p:nvPr/>
        </p:nvCxnSpPr>
        <p:spPr>
          <a:xfrm>
            <a:off x="4463988" y="2666529"/>
            <a:ext cx="354234" cy="33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6096" y="3140968"/>
            <a:ext cx="165618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政府购买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308304" y="3140968"/>
            <a:ext cx="1656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政府转移支付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1" idx="2"/>
            <a:endCxn id="29" idx="0"/>
          </p:cNvCxnSpPr>
          <p:nvPr/>
        </p:nvCxnSpPr>
        <p:spPr>
          <a:xfrm flipH="1">
            <a:off x="6264188" y="2666529"/>
            <a:ext cx="1080120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30" idx="0"/>
          </p:cNvCxnSpPr>
          <p:nvPr/>
        </p:nvCxnSpPr>
        <p:spPr>
          <a:xfrm>
            <a:off x="7344308" y="2666529"/>
            <a:ext cx="792088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87670" y="3933056"/>
            <a:ext cx="492443" cy="26642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军需品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5264" y="3933056"/>
            <a:ext cx="492443" cy="26196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机关办公用品</a:t>
            </a:r>
            <a:endParaRPr lang="zh-CN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0199" y="3933056"/>
            <a:ext cx="492443" cy="26196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政府雇员报酬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48267" y="3933056"/>
            <a:ext cx="492443" cy="26196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公共项目工程</a:t>
            </a:r>
            <a:endParaRPr lang="zh-CN" altLang="en-US" sz="2000" dirty="0"/>
          </a:p>
        </p:txBody>
      </p:sp>
      <p:cxnSp>
        <p:nvCxnSpPr>
          <p:cNvPr id="41" name="直接箭头连接符 40"/>
          <p:cNvCxnSpPr>
            <a:stCxn id="29" idx="2"/>
            <a:endCxn id="36" idx="0"/>
          </p:cNvCxnSpPr>
          <p:nvPr/>
        </p:nvCxnSpPr>
        <p:spPr>
          <a:xfrm flipH="1">
            <a:off x="5333892" y="3541078"/>
            <a:ext cx="930296" cy="391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2"/>
            <a:endCxn id="37" idx="0"/>
          </p:cNvCxnSpPr>
          <p:nvPr/>
        </p:nvCxnSpPr>
        <p:spPr>
          <a:xfrm flipH="1">
            <a:off x="5951486" y="3541078"/>
            <a:ext cx="312702" cy="391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38" idx="0"/>
          </p:cNvCxnSpPr>
          <p:nvPr/>
        </p:nvCxnSpPr>
        <p:spPr>
          <a:xfrm>
            <a:off x="6264188" y="3541078"/>
            <a:ext cx="282233" cy="391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2"/>
            <a:endCxn id="39" idx="0"/>
          </p:cNvCxnSpPr>
          <p:nvPr/>
        </p:nvCxnSpPr>
        <p:spPr>
          <a:xfrm>
            <a:off x="6264188" y="3541078"/>
            <a:ext cx="930301" cy="391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68344" y="3933056"/>
            <a:ext cx="492443" cy="2619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社会福利保险</a:t>
            </a:r>
            <a:endParaRPr lang="zh-CN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388424" y="3933056"/>
            <a:ext cx="492443" cy="2619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贫困救济和补助</a:t>
            </a:r>
            <a:endParaRPr lang="zh-CN" altLang="en-US" sz="2000" dirty="0"/>
          </a:p>
        </p:txBody>
      </p:sp>
      <p:cxnSp>
        <p:nvCxnSpPr>
          <p:cNvPr id="52" name="直接箭头连接符 51"/>
          <p:cNvCxnSpPr>
            <a:stCxn id="30" idx="2"/>
            <a:endCxn id="48" idx="0"/>
          </p:cNvCxnSpPr>
          <p:nvPr/>
        </p:nvCxnSpPr>
        <p:spPr>
          <a:xfrm flipH="1">
            <a:off x="7914566" y="3510300"/>
            <a:ext cx="22183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2"/>
            <a:endCxn id="49" idx="0"/>
          </p:cNvCxnSpPr>
          <p:nvPr/>
        </p:nvCxnSpPr>
        <p:spPr>
          <a:xfrm>
            <a:off x="8136396" y="3510300"/>
            <a:ext cx="49825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58915" y="4005064"/>
            <a:ext cx="492443" cy="26196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财产税</a:t>
            </a:r>
            <a:endParaRPr lang="zh-CN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919738" y="4005064"/>
            <a:ext cx="492443" cy="26196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所得税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499994" y="4005064"/>
            <a:ext cx="492443" cy="26196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/>
              <a:t>流转税</a:t>
            </a:r>
            <a:endParaRPr lang="zh-CN" altLang="en-US" sz="2000" dirty="0"/>
          </a:p>
        </p:txBody>
      </p:sp>
      <p:cxnSp>
        <p:nvCxnSpPr>
          <p:cNvPr id="59" name="直接箭头连接符 58"/>
          <p:cNvCxnSpPr>
            <a:stCxn id="18" idx="2"/>
            <a:endCxn id="56" idx="0"/>
          </p:cNvCxnSpPr>
          <p:nvPr/>
        </p:nvCxnSpPr>
        <p:spPr>
          <a:xfrm>
            <a:off x="4026134" y="3861048"/>
            <a:ext cx="13982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8" idx="2"/>
            <a:endCxn id="55" idx="0"/>
          </p:cNvCxnSpPr>
          <p:nvPr/>
        </p:nvCxnSpPr>
        <p:spPr>
          <a:xfrm flipH="1">
            <a:off x="3605137" y="3861048"/>
            <a:ext cx="42099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2"/>
            <a:endCxn id="57" idx="0"/>
          </p:cNvCxnSpPr>
          <p:nvPr/>
        </p:nvCxnSpPr>
        <p:spPr>
          <a:xfrm>
            <a:off x="4026134" y="3861048"/>
            <a:ext cx="72008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4.6</a:t>
            </a:r>
            <a:r>
              <a:rPr lang="zh-CN" altLang="en-US" dirty="0" smtClean="0"/>
              <a:t>财政政策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FA7-C755-4455-A651-DD523103E601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115212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自动稳定与斟酌使用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628800"/>
            <a:ext cx="122413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功能财政和预算盈余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1628800"/>
            <a:ext cx="1800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充分就业预算盈余与财政政策方向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628800"/>
            <a:ext cx="93610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赤字与公债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1628800"/>
            <a:ext cx="151216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西方财政分级管理模式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6904" y="1628800"/>
            <a:ext cx="133164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肯尼迪减税案例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2996952"/>
            <a:ext cx="738664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税收、政府支出、农产品价格维持制度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逆经济风向行事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2"/>
            <a:endCxn id="14" idx="0"/>
          </p:cNvCxnSpPr>
          <p:nvPr/>
        </p:nvCxnSpPr>
        <p:spPr>
          <a:xfrm flipH="1">
            <a:off x="620852" y="2829129"/>
            <a:ext cx="206732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5" idx="0"/>
          </p:cNvCxnSpPr>
          <p:nvPr/>
        </p:nvCxnSpPr>
        <p:spPr>
          <a:xfrm>
            <a:off x="827584" y="2829129"/>
            <a:ext cx="518865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168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年度平衡预算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7460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周期平衡预算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9" idx="2"/>
            <a:endCxn id="20" idx="0"/>
          </p:cNvCxnSpPr>
          <p:nvPr/>
        </p:nvCxnSpPr>
        <p:spPr>
          <a:xfrm flipH="1">
            <a:off x="1922513" y="2829129"/>
            <a:ext cx="237219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21" idx="0"/>
          </p:cNvCxnSpPr>
          <p:nvPr/>
        </p:nvCxnSpPr>
        <p:spPr>
          <a:xfrm>
            <a:off x="2159732" y="2829129"/>
            <a:ext cx="345701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7824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预算盈余或赤字的原因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6388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充分就业预算盈余的概念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2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充分就业预算盈余的作用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0" idx="2"/>
            <a:endCxn id="26" idx="0"/>
          </p:cNvCxnSpPr>
          <p:nvPr/>
        </p:nvCxnSpPr>
        <p:spPr>
          <a:xfrm flipH="1">
            <a:off x="3218657" y="2829129"/>
            <a:ext cx="597259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  <a:endCxn id="28" idx="0"/>
          </p:cNvCxnSpPr>
          <p:nvPr/>
        </p:nvCxnSpPr>
        <p:spPr>
          <a:xfrm>
            <a:off x="3815916" y="2829129"/>
            <a:ext cx="554869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27" idx="0"/>
          </p:cNvCxnSpPr>
          <p:nvPr/>
        </p:nvCxnSpPr>
        <p:spPr>
          <a:xfrm flipH="1">
            <a:off x="3794721" y="2829129"/>
            <a:ext cx="21195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60032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借债和出售政府资产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36096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货币筹资与债务筹资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1" idx="2"/>
            <a:endCxn id="35" idx="0"/>
          </p:cNvCxnSpPr>
          <p:nvPr/>
        </p:nvCxnSpPr>
        <p:spPr>
          <a:xfrm flipH="1">
            <a:off x="5090865" y="2829129"/>
            <a:ext cx="237219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2"/>
            <a:endCxn id="37" idx="0"/>
          </p:cNvCxnSpPr>
          <p:nvPr/>
        </p:nvCxnSpPr>
        <p:spPr>
          <a:xfrm>
            <a:off x="5328084" y="2829129"/>
            <a:ext cx="338845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8416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美国税收制度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0424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中国的财政管理模式？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2" idx="2"/>
            <a:endCxn id="42" idx="0"/>
          </p:cNvCxnSpPr>
          <p:nvPr/>
        </p:nvCxnSpPr>
        <p:spPr>
          <a:xfrm flipH="1">
            <a:off x="6315001" y="2829129"/>
            <a:ext cx="381235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" idx="2"/>
            <a:endCxn id="43" idx="0"/>
          </p:cNvCxnSpPr>
          <p:nvPr/>
        </p:nvCxnSpPr>
        <p:spPr>
          <a:xfrm>
            <a:off x="6696236" y="2829129"/>
            <a:ext cx="338845" cy="16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0775" y="3068960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凯恩斯经济学的巨大成就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13" idx="2"/>
            <a:endCxn id="48" idx="0"/>
          </p:cNvCxnSpPr>
          <p:nvPr/>
        </p:nvCxnSpPr>
        <p:spPr>
          <a:xfrm>
            <a:off x="8242724" y="2829129"/>
            <a:ext cx="58884" cy="239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4.7</a:t>
            </a:r>
            <a:r>
              <a:rPr lang="zh-CN" altLang="en-US" dirty="0" smtClean="0"/>
              <a:t>货币政策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FA7-C755-4455-A651-DD523103E601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115212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商业银行和中央银行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628800"/>
            <a:ext cx="1224136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存款创造和货币供给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1628800"/>
            <a:ext cx="1584176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债券价格与市场利息率的关系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628800"/>
            <a:ext cx="115212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货币政策及工具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1628800"/>
            <a:ext cx="151216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货币政策起作用的其他途径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6904" y="1628800"/>
            <a:ext cx="133164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沃克尔紧缩货币案例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068960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商业银行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中央银行的功能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2"/>
            <a:endCxn id="14" idx="0"/>
          </p:cNvCxnSpPr>
          <p:nvPr/>
        </p:nvCxnSpPr>
        <p:spPr>
          <a:xfrm flipH="1">
            <a:off x="482353" y="2644463"/>
            <a:ext cx="345231" cy="424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5" idx="0"/>
          </p:cNvCxnSpPr>
          <p:nvPr/>
        </p:nvCxnSpPr>
        <p:spPr>
          <a:xfrm>
            <a:off x="827584" y="2644463"/>
            <a:ext cx="446857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168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乘数的推导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7460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乘数的现实修正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9" idx="2"/>
            <a:endCxn id="20" idx="0"/>
          </p:cNvCxnSpPr>
          <p:nvPr/>
        </p:nvCxnSpPr>
        <p:spPr>
          <a:xfrm flipH="1">
            <a:off x="1922513" y="2644463"/>
            <a:ext cx="237219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21" idx="0"/>
          </p:cNvCxnSpPr>
          <p:nvPr/>
        </p:nvCxnSpPr>
        <p:spPr>
          <a:xfrm>
            <a:off x="2159732" y="2644463"/>
            <a:ext cx="345701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7824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关系的内容和逻辑原因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6388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关系的推广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2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再贴现政策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0" idx="2"/>
            <a:endCxn id="26" idx="0"/>
          </p:cNvCxnSpPr>
          <p:nvPr/>
        </p:nvCxnSpPr>
        <p:spPr>
          <a:xfrm flipH="1">
            <a:off x="3218657" y="2644463"/>
            <a:ext cx="489247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28" idx="0"/>
          </p:cNvCxnSpPr>
          <p:nvPr/>
        </p:nvCxnSpPr>
        <p:spPr>
          <a:xfrm flipH="1">
            <a:off x="4370785" y="2644463"/>
            <a:ext cx="849287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27" idx="0"/>
          </p:cNvCxnSpPr>
          <p:nvPr/>
        </p:nvCxnSpPr>
        <p:spPr>
          <a:xfrm>
            <a:off x="3707904" y="2644463"/>
            <a:ext cx="86817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6016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公开市场业务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9208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法定准备率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1" idx="2"/>
            <a:endCxn id="35" idx="0"/>
          </p:cNvCxnSpPr>
          <p:nvPr/>
        </p:nvCxnSpPr>
        <p:spPr>
          <a:xfrm flipH="1">
            <a:off x="4946849" y="2644463"/>
            <a:ext cx="273223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2"/>
            <a:endCxn id="37" idx="0"/>
          </p:cNvCxnSpPr>
          <p:nvPr/>
        </p:nvCxnSpPr>
        <p:spPr>
          <a:xfrm>
            <a:off x="5220072" y="2644463"/>
            <a:ext cx="302841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8144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利率变动影响资产组合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4420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扩张政策带来的富裕感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2" idx="2"/>
            <a:endCxn id="42" idx="0"/>
          </p:cNvCxnSpPr>
          <p:nvPr/>
        </p:nvCxnSpPr>
        <p:spPr>
          <a:xfrm flipH="1">
            <a:off x="6098977" y="2644463"/>
            <a:ext cx="597259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" idx="2"/>
            <a:endCxn id="43" idx="0"/>
          </p:cNvCxnSpPr>
          <p:nvPr/>
        </p:nvCxnSpPr>
        <p:spPr>
          <a:xfrm flipH="1">
            <a:off x="6675041" y="2644463"/>
            <a:ext cx="21195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7240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紧缩政策是通胀的利器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13" idx="2"/>
            <a:endCxn id="48" idx="0"/>
          </p:cNvCxnSpPr>
          <p:nvPr/>
        </p:nvCxnSpPr>
        <p:spPr>
          <a:xfrm>
            <a:off x="8242724" y="2644463"/>
            <a:ext cx="160509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90655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准备金与超额准备金作用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2432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汇率变动影响进出口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4.8</a:t>
            </a:r>
            <a:r>
              <a:rPr lang="zh-CN" altLang="en-US" dirty="0" smtClean="0"/>
              <a:t>宏观经济政策及理论演变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FA7-C755-4455-A651-DD523103E601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115212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宏观经济理论背景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628800"/>
            <a:ext cx="1224136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凯恩斯理论的丰富和挑战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1628800"/>
            <a:ext cx="1584176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货币主义学派的挑战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628800"/>
            <a:ext cx="115212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供给经济学派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1628800"/>
            <a:ext cx="1512168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理性预期学派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6904" y="1628800"/>
            <a:ext cx="133164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新凯恩斯经济学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068960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时代背景与理论依据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边际</a:t>
            </a:r>
            <a:r>
              <a:rPr lang="en-US" altLang="zh-CN" dirty="0" smtClean="0"/>
              <a:t>c\MEC\</a:t>
            </a:r>
            <a:r>
              <a:rPr lang="zh-CN" altLang="en-US" dirty="0" smtClean="0"/>
              <a:t>流动性偏好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2"/>
            <a:endCxn id="14" idx="0"/>
          </p:cNvCxnSpPr>
          <p:nvPr/>
        </p:nvCxnSpPr>
        <p:spPr>
          <a:xfrm flipH="1">
            <a:off x="482353" y="2644463"/>
            <a:ext cx="345231" cy="424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5" idx="0"/>
          </p:cNvCxnSpPr>
          <p:nvPr/>
        </p:nvCxnSpPr>
        <p:spPr>
          <a:xfrm>
            <a:off x="827584" y="2644463"/>
            <a:ext cx="446857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168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丰富和发展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7460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滞涨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9" idx="2"/>
            <a:endCxn id="20" idx="0"/>
          </p:cNvCxnSpPr>
          <p:nvPr/>
        </p:nvCxnSpPr>
        <p:spPr>
          <a:xfrm flipH="1">
            <a:off x="1922513" y="2644463"/>
            <a:ext cx="237219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21" idx="0"/>
          </p:cNvCxnSpPr>
          <p:nvPr/>
        </p:nvCxnSpPr>
        <p:spPr>
          <a:xfrm>
            <a:off x="2159732" y="2644463"/>
            <a:ext cx="345701" cy="35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7824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财政政策与货币政策效果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79912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稳定性经济政策的作用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8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降低税率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0" idx="2"/>
            <a:endCxn id="26" idx="0"/>
          </p:cNvCxnSpPr>
          <p:nvPr/>
        </p:nvCxnSpPr>
        <p:spPr>
          <a:xfrm flipH="1">
            <a:off x="3218657" y="2336686"/>
            <a:ext cx="489247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28" idx="0"/>
          </p:cNvCxnSpPr>
          <p:nvPr/>
        </p:nvCxnSpPr>
        <p:spPr>
          <a:xfrm>
            <a:off x="5220072" y="2336686"/>
            <a:ext cx="14809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27" idx="0"/>
          </p:cNvCxnSpPr>
          <p:nvPr/>
        </p:nvCxnSpPr>
        <p:spPr>
          <a:xfrm>
            <a:off x="3707904" y="2336686"/>
            <a:ext cx="302841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66" idx="0"/>
          </p:cNvCxnSpPr>
          <p:nvPr/>
        </p:nvCxnSpPr>
        <p:spPr>
          <a:xfrm>
            <a:off x="6732240" y="2348880"/>
            <a:ext cx="4892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8144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理性预期</a:t>
            </a:r>
            <a:r>
              <a:rPr lang="en-US" altLang="zh-CN" dirty="0" smtClean="0"/>
              <a:t>+</a:t>
            </a:r>
            <a:r>
              <a:rPr lang="zh-CN" altLang="en-US" dirty="0" smtClean="0"/>
              <a:t>市场出清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4420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政策无效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2" idx="2"/>
            <a:endCxn id="42" idx="0"/>
          </p:cNvCxnSpPr>
          <p:nvPr/>
        </p:nvCxnSpPr>
        <p:spPr>
          <a:xfrm flipH="1">
            <a:off x="6098977" y="2336686"/>
            <a:ext cx="597259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" idx="2"/>
            <a:endCxn id="43" idx="0"/>
          </p:cNvCxnSpPr>
          <p:nvPr/>
        </p:nvCxnSpPr>
        <p:spPr>
          <a:xfrm flipH="1">
            <a:off x="6675041" y="2336686"/>
            <a:ext cx="21195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72400" y="2996952"/>
            <a:ext cx="461665" cy="3384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继承和吸收理性预期理论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13" idx="2"/>
            <a:endCxn id="48" idx="0"/>
          </p:cNvCxnSpPr>
          <p:nvPr/>
        </p:nvCxnSpPr>
        <p:spPr>
          <a:xfrm>
            <a:off x="8242724" y="2336686"/>
            <a:ext cx="160509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90655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博弈论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24328" y="2996952"/>
            <a:ext cx="461665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增加微观基础内容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13" idx="2"/>
            <a:endCxn id="67" idx="0"/>
          </p:cNvCxnSpPr>
          <p:nvPr/>
        </p:nvCxnSpPr>
        <p:spPr>
          <a:xfrm flipH="1">
            <a:off x="7755161" y="2336686"/>
            <a:ext cx="487563" cy="66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财政政策和货币政策的影响</a:t>
            </a:r>
            <a:endParaRPr lang="en-US" altLang="zh-CN" dirty="0" smtClean="0"/>
          </a:p>
          <a:p>
            <a:r>
              <a:rPr lang="en-US" altLang="zh-CN" dirty="0" smtClean="0"/>
              <a:t>4.2</a:t>
            </a:r>
            <a:r>
              <a:rPr lang="zh-CN" altLang="en-US" dirty="0" smtClean="0"/>
              <a:t>财政政策的效果</a:t>
            </a:r>
            <a:endParaRPr lang="en-US" altLang="zh-CN" dirty="0" smtClean="0"/>
          </a:p>
          <a:p>
            <a:r>
              <a:rPr lang="en-US" altLang="zh-CN" dirty="0" smtClean="0"/>
              <a:t>4.3</a:t>
            </a:r>
            <a:r>
              <a:rPr lang="zh-CN" altLang="en-US" dirty="0" smtClean="0"/>
              <a:t>货币政策效果</a:t>
            </a:r>
            <a:endParaRPr lang="en-US" altLang="zh-CN" dirty="0" smtClean="0"/>
          </a:p>
          <a:p>
            <a:r>
              <a:rPr lang="en-US" altLang="zh-CN" dirty="0" smtClean="0"/>
              <a:t>4.4</a:t>
            </a:r>
            <a:r>
              <a:rPr lang="zh-CN" altLang="en-US" dirty="0" smtClean="0"/>
              <a:t>两种政策的混合使用</a:t>
            </a:r>
            <a:endParaRPr lang="en-US" altLang="zh-CN" dirty="0" smtClean="0"/>
          </a:p>
          <a:p>
            <a:r>
              <a:rPr lang="en-US" altLang="zh-CN" dirty="0" smtClean="0"/>
              <a:t>4.5</a:t>
            </a:r>
            <a:r>
              <a:rPr lang="zh-CN" altLang="en-US" dirty="0" smtClean="0"/>
              <a:t>经济政策的目标</a:t>
            </a:r>
            <a:endParaRPr lang="en-US" altLang="zh-CN" dirty="0" smtClean="0"/>
          </a:p>
          <a:p>
            <a:r>
              <a:rPr lang="en-US" altLang="zh-CN" dirty="0" smtClean="0"/>
              <a:t>4.6</a:t>
            </a:r>
            <a:r>
              <a:rPr lang="zh-CN" altLang="en-US" dirty="0" smtClean="0"/>
              <a:t>财政政策</a:t>
            </a:r>
            <a:endParaRPr lang="en-US" altLang="zh-CN" dirty="0" smtClean="0"/>
          </a:p>
          <a:p>
            <a:r>
              <a:rPr lang="en-US" altLang="zh-CN" dirty="0" smtClean="0"/>
              <a:t>4.7</a:t>
            </a:r>
            <a:r>
              <a:rPr lang="zh-CN" altLang="en-US" dirty="0" smtClean="0"/>
              <a:t>货币政策</a:t>
            </a:r>
            <a:endParaRPr lang="en-US" altLang="zh-CN" dirty="0" smtClean="0"/>
          </a:p>
          <a:p>
            <a:r>
              <a:rPr lang="en-US" altLang="zh-CN" dirty="0" smtClean="0"/>
              <a:t>4.8</a:t>
            </a:r>
            <a:r>
              <a:rPr lang="zh-CN" altLang="en-US" dirty="0" smtClean="0"/>
              <a:t>宏观经济政策及理论的演变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27A-B2ED-4359-A8D1-70C6108B2F1F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财政政策和货币政策的影响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3563724"/>
            <a:ext cx="492443" cy="151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IS-LM</a:t>
            </a:r>
            <a:r>
              <a:rPr lang="zh-CN" altLang="en-US" sz="2000" b="1" dirty="0" smtClean="0"/>
              <a:t>模型</a:t>
            </a:r>
            <a:endParaRPr lang="zh-CN" altLang="en-US" sz="2000" b="1" dirty="0"/>
          </a:p>
        </p:txBody>
      </p:sp>
      <p:sp>
        <p:nvSpPr>
          <p:cNvPr id="7" name="内容占位符 6"/>
          <p:cNvSpPr txBox="1">
            <a:spLocks noGrp="1"/>
          </p:cNvSpPr>
          <p:nvPr>
            <p:ph idx="1"/>
          </p:nvPr>
        </p:nvSpPr>
        <p:spPr>
          <a:xfrm>
            <a:off x="156051" y="3563724"/>
            <a:ext cx="455509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需求理论</a:t>
            </a:r>
            <a:endParaRPr lang="zh-CN" altLang="en-US" sz="2000" b="1" dirty="0"/>
          </a:p>
        </p:txBody>
      </p:sp>
      <p:sp>
        <p:nvSpPr>
          <p:cNvPr id="8" name="右箭头 7"/>
          <p:cNvSpPr/>
          <p:nvPr/>
        </p:nvSpPr>
        <p:spPr>
          <a:xfrm>
            <a:off x="683568" y="435581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31286" y="2195572"/>
            <a:ext cx="492443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财政政策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4" y="4859868"/>
            <a:ext cx="492443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货币政策</a:t>
            </a:r>
            <a:endParaRPr lang="zh-CN" altLang="en-US" sz="2000" b="1" dirty="0"/>
          </a:p>
        </p:txBody>
      </p:sp>
      <p:cxnSp>
        <p:nvCxnSpPr>
          <p:cNvPr id="13" name="直接箭头连接符 12"/>
          <p:cNvCxnSpPr>
            <a:stCxn id="6" idx="3"/>
            <a:endCxn id="9" idx="2"/>
          </p:cNvCxnSpPr>
          <p:nvPr/>
        </p:nvCxnSpPr>
        <p:spPr>
          <a:xfrm flipV="1">
            <a:off x="1464043" y="3779748"/>
            <a:ext cx="413465" cy="54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0"/>
          </p:cNvCxnSpPr>
          <p:nvPr/>
        </p:nvCxnSpPr>
        <p:spPr>
          <a:xfrm>
            <a:off x="1464043" y="4319808"/>
            <a:ext cx="401853" cy="54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2051556"/>
            <a:ext cx="1656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政府购买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83768" y="2555612"/>
            <a:ext cx="1656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税收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3768" y="3563724"/>
            <a:ext cx="1656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折旧方式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3059668"/>
            <a:ext cx="1656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转移支付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9" idx="3"/>
            <a:endCxn id="17" idx="1"/>
          </p:cNvCxnSpPr>
          <p:nvPr/>
        </p:nvCxnSpPr>
        <p:spPr>
          <a:xfrm flipV="1">
            <a:off x="2123729" y="2236222"/>
            <a:ext cx="360039" cy="75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9" idx="1"/>
          </p:cNvCxnSpPr>
          <p:nvPr/>
        </p:nvCxnSpPr>
        <p:spPr>
          <a:xfrm>
            <a:off x="2123729" y="2987660"/>
            <a:ext cx="360039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8" idx="1"/>
          </p:cNvCxnSpPr>
          <p:nvPr/>
        </p:nvCxnSpPr>
        <p:spPr>
          <a:xfrm flipV="1">
            <a:off x="2123729" y="2740278"/>
            <a:ext cx="360039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20" idx="1"/>
          </p:cNvCxnSpPr>
          <p:nvPr/>
        </p:nvCxnSpPr>
        <p:spPr>
          <a:xfrm>
            <a:off x="2123729" y="2987660"/>
            <a:ext cx="360039" cy="256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4778568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法定准备金率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5282624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公开市场业务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5776" y="6300028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道义劝告等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55776" y="5795972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再贴现率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10" idx="3"/>
            <a:endCxn id="34" idx="1"/>
          </p:cNvCxnSpPr>
          <p:nvPr/>
        </p:nvCxnSpPr>
        <p:spPr>
          <a:xfrm flipV="1">
            <a:off x="2112117" y="4963234"/>
            <a:ext cx="443659" cy="688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35" idx="1"/>
          </p:cNvCxnSpPr>
          <p:nvPr/>
        </p:nvCxnSpPr>
        <p:spPr>
          <a:xfrm flipV="1">
            <a:off x="2112117" y="5467290"/>
            <a:ext cx="4436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0" idx="3"/>
            <a:endCxn id="37" idx="1"/>
          </p:cNvCxnSpPr>
          <p:nvPr/>
        </p:nvCxnSpPr>
        <p:spPr>
          <a:xfrm>
            <a:off x="2112117" y="5651956"/>
            <a:ext cx="443659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3"/>
            <a:endCxn id="36" idx="1"/>
          </p:cNvCxnSpPr>
          <p:nvPr/>
        </p:nvCxnSpPr>
        <p:spPr>
          <a:xfrm>
            <a:off x="2112117" y="5651956"/>
            <a:ext cx="443659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3768" y="4058488"/>
            <a:ext cx="16561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投资津贴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9" idx="3"/>
            <a:endCxn id="50" idx="1"/>
          </p:cNvCxnSpPr>
          <p:nvPr/>
        </p:nvCxnSpPr>
        <p:spPr>
          <a:xfrm>
            <a:off x="2123729" y="2987660"/>
            <a:ext cx="360039" cy="1255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572000" y="2060848"/>
            <a:ext cx="504056" cy="460851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r"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利  率  水  平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64088" y="2060848"/>
            <a:ext cx="432048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消          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12160" y="2060848"/>
            <a:ext cx="432048" cy="4608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660232" y="2060848"/>
            <a:ext cx="432048" cy="46085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3995936" y="2492896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95936" y="3501008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067944" y="4653136"/>
            <a:ext cx="49320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995936" y="5229200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923928" y="5733256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60440" y="6237312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923928" y="2996952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3923928" y="4005064"/>
            <a:ext cx="49320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上箭头 67"/>
          <p:cNvSpPr/>
          <p:nvPr/>
        </p:nvSpPr>
        <p:spPr>
          <a:xfrm>
            <a:off x="4716016" y="2132856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上箭头 68"/>
          <p:cNvSpPr/>
          <p:nvPr/>
        </p:nvSpPr>
        <p:spPr>
          <a:xfrm>
            <a:off x="4716016" y="263691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上箭头 69"/>
          <p:cNvSpPr/>
          <p:nvPr/>
        </p:nvSpPr>
        <p:spPr>
          <a:xfrm>
            <a:off x="4716016" y="3140968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上箭头 71"/>
          <p:cNvSpPr/>
          <p:nvPr/>
        </p:nvSpPr>
        <p:spPr>
          <a:xfrm>
            <a:off x="4716016" y="3645024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4716016" y="414908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4716016" y="4797152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4716016" y="530120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4716016" y="580526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下箭头 76"/>
          <p:cNvSpPr/>
          <p:nvPr/>
        </p:nvSpPr>
        <p:spPr>
          <a:xfrm>
            <a:off x="4716016" y="6309320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上箭头 77"/>
          <p:cNvSpPr/>
          <p:nvPr/>
        </p:nvSpPr>
        <p:spPr>
          <a:xfrm>
            <a:off x="5508104" y="2132856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上箭头 78"/>
          <p:cNvSpPr/>
          <p:nvPr/>
        </p:nvSpPr>
        <p:spPr>
          <a:xfrm>
            <a:off x="5508104" y="263691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上箭头 79"/>
          <p:cNvSpPr/>
          <p:nvPr/>
        </p:nvSpPr>
        <p:spPr>
          <a:xfrm>
            <a:off x="5508104" y="3140968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上箭头 80"/>
          <p:cNvSpPr/>
          <p:nvPr/>
        </p:nvSpPr>
        <p:spPr>
          <a:xfrm>
            <a:off x="5508104" y="3645024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5508104" y="407707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5508104" y="630932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5508104" y="587727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上箭头 84"/>
          <p:cNvSpPr/>
          <p:nvPr/>
        </p:nvSpPr>
        <p:spPr>
          <a:xfrm>
            <a:off x="5508104" y="5373216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5508104" y="486916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上箭头 86"/>
          <p:cNvSpPr/>
          <p:nvPr/>
        </p:nvSpPr>
        <p:spPr>
          <a:xfrm>
            <a:off x="6876256" y="2132856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上箭头 87"/>
          <p:cNvSpPr/>
          <p:nvPr/>
        </p:nvSpPr>
        <p:spPr>
          <a:xfrm>
            <a:off x="6876256" y="263691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上箭头 88"/>
          <p:cNvSpPr/>
          <p:nvPr/>
        </p:nvSpPr>
        <p:spPr>
          <a:xfrm>
            <a:off x="6876256" y="3140968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上箭头 89"/>
          <p:cNvSpPr/>
          <p:nvPr/>
        </p:nvSpPr>
        <p:spPr>
          <a:xfrm>
            <a:off x="6876256" y="3645024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上箭头 90"/>
          <p:cNvSpPr/>
          <p:nvPr/>
        </p:nvSpPr>
        <p:spPr>
          <a:xfrm>
            <a:off x="6876256" y="407707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上箭头 91"/>
          <p:cNvSpPr/>
          <p:nvPr/>
        </p:nvSpPr>
        <p:spPr>
          <a:xfrm>
            <a:off x="6876256" y="486916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上箭头 92"/>
          <p:cNvSpPr/>
          <p:nvPr/>
        </p:nvSpPr>
        <p:spPr>
          <a:xfrm>
            <a:off x="6876256" y="5373216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上箭头 93"/>
          <p:cNvSpPr/>
          <p:nvPr/>
        </p:nvSpPr>
        <p:spPr>
          <a:xfrm>
            <a:off x="6876256" y="5805264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上箭头 94"/>
          <p:cNvSpPr/>
          <p:nvPr/>
        </p:nvSpPr>
        <p:spPr>
          <a:xfrm>
            <a:off x="6876256" y="630932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下箭头 95"/>
          <p:cNvSpPr/>
          <p:nvPr/>
        </p:nvSpPr>
        <p:spPr>
          <a:xfrm>
            <a:off x="6156176" y="206084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下箭头 96"/>
          <p:cNvSpPr/>
          <p:nvPr/>
        </p:nvSpPr>
        <p:spPr>
          <a:xfrm>
            <a:off x="6156176" y="256490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>
            <a:off x="6156176" y="3068960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上箭头 98"/>
          <p:cNvSpPr/>
          <p:nvPr/>
        </p:nvSpPr>
        <p:spPr>
          <a:xfrm>
            <a:off x="6156176" y="4077072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上箭头 99"/>
          <p:cNvSpPr/>
          <p:nvPr/>
        </p:nvSpPr>
        <p:spPr>
          <a:xfrm>
            <a:off x="6156176" y="486916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上箭头 100"/>
          <p:cNvSpPr/>
          <p:nvPr/>
        </p:nvSpPr>
        <p:spPr>
          <a:xfrm>
            <a:off x="6156176" y="5373216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上箭头 101"/>
          <p:cNvSpPr/>
          <p:nvPr/>
        </p:nvSpPr>
        <p:spPr>
          <a:xfrm>
            <a:off x="6156176" y="5805264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上箭头 102"/>
          <p:cNvSpPr/>
          <p:nvPr/>
        </p:nvSpPr>
        <p:spPr>
          <a:xfrm>
            <a:off x="6156176" y="6309320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572000" y="14847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利率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5292080" y="14847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5940152" y="148478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6588224" y="1484784"/>
            <a:ext cx="504056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GDP</a:t>
            </a:r>
            <a:endParaRPr lang="zh-CN" altLang="en-US" sz="1200" b="1" dirty="0"/>
          </a:p>
        </p:txBody>
      </p:sp>
      <p:sp>
        <p:nvSpPr>
          <p:cNvPr id="108" name="上箭头 107"/>
          <p:cNvSpPr/>
          <p:nvPr/>
        </p:nvSpPr>
        <p:spPr>
          <a:xfrm>
            <a:off x="6156176" y="3645024"/>
            <a:ext cx="72008" cy="288032"/>
          </a:xfrm>
          <a:prstGeom prst="up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7181850" y="1988840"/>
          <a:ext cx="1844350" cy="490835"/>
        </p:xfrm>
        <a:graphic>
          <a:graphicData uri="http://schemas.openxmlformats.org/presentationml/2006/ole">
            <p:oleObj spid="_x0000_s1026" name="Equation" r:id="rId3" imgW="1574640" imgH="41904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91425" y="4688026"/>
          <a:ext cx="941015" cy="511038"/>
        </p:xfrm>
        <a:graphic>
          <a:graphicData uri="http://schemas.openxmlformats.org/presentationml/2006/ole">
            <p:oleObj spid="_x0000_s1027" name="Equation" r:id="rId4" imgW="723600" imgH="3934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580313" y="5229225"/>
          <a:ext cx="974725" cy="511175"/>
        </p:xfrm>
        <a:graphic>
          <a:graphicData uri="http://schemas.openxmlformats.org/presentationml/2006/ole">
            <p:oleObj spid="_x0000_s1028" name="Equation" r:id="rId5" imgW="749160" imgH="39348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121971" y="2598738"/>
          <a:ext cx="1914525" cy="296862"/>
        </p:xfrm>
        <a:graphic>
          <a:graphicData uri="http://schemas.openxmlformats.org/presentationml/2006/ole">
            <p:oleObj spid="_x0000_s1029" name="Equation" r:id="rId6" imgW="1473120" imgH="22860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236296" y="3140968"/>
          <a:ext cx="1254125" cy="263525"/>
        </p:xfrm>
        <a:graphic>
          <a:graphicData uri="http://schemas.openxmlformats.org/presentationml/2006/ole">
            <p:oleObj spid="_x0000_s1030" name="Equation" r:id="rId7" imgW="965160" imgH="203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512050" y="3652838"/>
          <a:ext cx="990600" cy="246062"/>
        </p:xfrm>
        <a:graphic>
          <a:graphicData uri="http://schemas.openxmlformats.org/presentationml/2006/ole">
            <p:oleObj spid="_x0000_s1031" name="Equation" r:id="rId8" imgW="761760" imgH="19044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308304" y="5877272"/>
          <a:ext cx="1436688" cy="295275"/>
        </p:xfrm>
        <a:graphic>
          <a:graphicData uri="http://schemas.openxmlformats.org/presentationml/2006/ole">
            <p:oleObj spid="_x0000_s1032" name="Equation" r:id="rId9" imgW="110484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财政政策的效果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2132856"/>
            <a:ext cx="158417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1.IS-LM</a:t>
            </a:r>
            <a:r>
              <a:rPr lang="zh-CN" altLang="en-US" sz="2600" dirty="0" smtClean="0"/>
              <a:t>图形分析</a:t>
            </a:r>
            <a:endParaRPr lang="zh-CN" alt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2492896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LM</a:t>
            </a:r>
            <a:r>
              <a:rPr lang="zh-CN" altLang="en-US" sz="2800" dirty="0" smtClean="0"/>
              <a:t>斜率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772816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</a:t>
            </a:r>
            <a:r>
              <a:rPr lang="zh-CN" altLang="en-US" sz="2800" dirty="0" smtClean="0"/>
              <a:t>斜率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 flipV="1">
            <a:off x="1619672" y="2034426"/>
            <a:ext cx="576064" cy="54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1619672" y="2579132"/>
            <a:ext cx="576064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96" y="3769876"/>
            <a:ext cx="158417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2.</a:t>
            </a:r>
            <a:r>
              <a:rPr lang="zh-CN" altLang="en-US" sz="2600" dirty="0" smtClean="0"/>
              <a:t>凯恩斯极端情况</a:t>
            </a:r>
            <a:endParaRPr lang="zh-CN" altLang="en-US" sz="2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95736" y="4149080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</a:t>
            </a:r>
            <a:r>
              <a:rPr lang="zh-CN" altLang="en-US" sz="2800" dirty="0" smtClean="0"/>
              <a:t>垂直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195736" y="3356992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LM</a:t>
            </a:r>
            <a:r>
              <a:rPr lang="zh-CN" altLang="en-US" sz="2800" dirty="0" smtClean="0"/>
              <a:t>水平</a:t>
            </a:r>
            <a:endParaRPr lang="zh-CN" altLang="en-US" sz="2800" dirty="0"/>
          </a:p>
        </p:txBody>
      </p:sp>
      <p:cxnSp>
        <p:nvCxnSpPr>
          <p:cNvPr id="29" name="直接箭头连接符 28"/>
          <p:cNvCxnSpPr>
            <a:stCxn id="26" idx="3"/>
            <a:endCxn id="28" idx="1"/>
          </p:cNvCxnSpPr>
          <p:nvPr/>
        </p:nvCxnSpPr>
        <p:spPr>
          <a:xfrm flipV="1">
            <a:off x="1619672" y="3618602"/>
            <a:ext cx="576064" cy="59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  <a:endCxn id="27" idx="1"/>
          </p:cNvCxnSpPr>
          <p:nvPr/>
        </p:nvCxnSpPr>
        <p:spPr>
          <a:xfrm>
            <a:off x="1619672" y="4216152"/>
            <a:ext cx="576064" cy="19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96" y="5498068"/>
            <a:ext cx="158417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3.</a:t>
            </a:r>
            <a:r>
              <a:rPr lang="zh-CN" altLang="en-US" sz="2600" dirty="0" smtClean="0"/>
              <a:t>挤出效应</a:t>
            </a:r>
            <a:endParaRPr lang="zh-CN" altLang="en-US" sz="2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95736" y="5877272"/>
            <a:ext cx="144016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影响因素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5736" y="5085184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定义</a:t>
            </a:r>
            <a:endParaRPr lang="zh-CN" altLang="en-US" sz="2800" dirty="0"/>
          </a:p>
        </p:txBody>
      </p:sp>
      <p:cxnSp>
        <p:nvCxnSpPr>
          <p:cNvPr id="34" name="直接箭头连接符 33"/>
          <p:cNvCxnSpPr>
            <a:stCxn id="31" idx="3"/>
            <a:endCxn id="33" idx="1"/>
          </p:cNvCxnSpPr>
          <p:nvPr/>
        </p:nvCxnSpPr>
        <p:spPr>
          <a:xfrm flipV="1">
            <a:off x="1619672" y="5346794"/>
            <a:ext cx="576064" cy="59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1619672" y="5944344"/>
            <a:ext cx="576064" cy="163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4139952" y="350100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4139952" y="191683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6300192" y="350100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6300192" y="191683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4211960" y="2204864"/>
            <a:ext cx="165618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4355976" y="2348880"/>
            <a:ext cx="79208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4716016" y="1988840"/>
            <a:ext cx="100811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4598288" y="1916832"/>
            <a:ext cx="288032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4788024" y="2924944"/>
            <a:ext cx="720080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318368" y="1886352"/>
            <a:ext cx="288032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4788024" y="2924944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5436096" y="2564904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5220072" y="2636912"/>
            <a:ext cx="0" cy="8640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H="1" flipV="1">
            <a:off x="4139952" y="2924944"/>
            <a:ext cx="656456" cy="83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139952" y="2476128"/>
            <a:ext cx="1296144" cy="167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139952" y="2580144"/>
            <a:ext cx="1105272" cy="251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6" name="对象 175"/>
          <p:cNvGraphicFramePr>
            <a:graphicFrameLocks noChangeAspect="1"/>
          </p:cNvGraphicFramePr>
          <p:nvPr/>
        </p:nvGraphicFramePr>
        <p:xfrm>
          <a:off x="3923928" y="1628800"/>
          <a:ext cx="607568" cy="360040"/>
        </p:xfrm>
        <a:graphic>
          <a:graphicData uri="http://schemas.openxmlformats.org/presentationml/2006/ole">
            <p:oleObj spid="_x0000_s3104" name="Equation" r:id="rId3" imgW="342720" imgH="203040" progId="Equation.DSMT4">
              <p:embed/>
            </p:oleObj>
          </a:graphicData>
        </a:graphic>
      </p:graphicFrame>
      <p:graphicFrame>
        <p:nvGraphicFramePr>
          <p:cNvPr id="177" name="Object 3"/>
          <p:cNvGraphicFramePr>
            <a:graphicFrameLocks noChangeAspect="1"/>
          </p:cNvGraphicFramePr>
          <p:nvPr/>
        </p:nvGraphicFramePr>
        <p:xfrm>
          <a:off x="5940152" y="3351336"/>
          <a:ext cx="247650" cy="293688"/>
        </p:xfrm>
        <a:graphic>
          <a:graphicData uri="http://schemas.openxmlformats.org/presentationml/2006/ole">
            <p:oleObj spid="_x0000_s3105" name="Equation" r:id="rId4" imgW="139680" imgH="164880" progId="Equation.DSMT4">
              <p:embed/>
            </p:oleObj>
          </a:graphicData>
        </a:graphic>
      </p:graphicFrame>
      <p:graphicFrame>
        <p:nvGraphicFramePr>
          <p:cNvPr id="178" name="Object 4"/>
          <p:cNvGraphicFramePr>
            <a:graphicFrameLocks noChangeAspect="1"/>
          </p:cNvGraphicFramePr>
          <p:nvPr/>
        </p:nvGraphicFramePr>
        <p:xfrm>
          <a:off x="4545707" y="3356992"/>
          <a:ext cx="314325" cy="406400"/>
        </p:xfrm>
        <a:graphic>
          <a:graphicData uri="http://schemas.openxmlformats.org/presentationml/2006/ole">
            <p:oleObj spid="_x0000_s3106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79" name="Object 5"/>
          <p:cNvGraphicFramePr>
            <a:graphicFrameLocks noChangeAspect="1"/>
          </p:cNvGraphicFramePr>
          <p:nvPr/>
        </p:nvGraphicFramePr>
        <p:xfrm>
          <a:off x="5071988" y="3068960"/>
          <a:ext cx="292100" cy="406400"/>
        </p:xfrm>
        <a:graphic>
          <a:graphicData uri="http://schemas.openxmlformats.org/presentationml/2006/ole">
            <p:oleObj spid="_x0000_s3107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80" name="Object 6"/>
          <p:cNvGraphicFramePr>
            <a:graphicFrameLocks noChangeAspect="1"/>
          </p:cNvGraphicFramePr>
          <p:nvPr/>
        </p:nvGraphicFramePr>
        <p:xfrm>
          <a:off x="5148064" y="3387472"/>
          <a:ext cx="314325" cy="406400"/>
        </p:xfrm>
        <a:graphic>
          <a:graphicData uri="http://schemas.openxmlformats.org/presentationml/2006/ole">
            <p:oleObj spid="_x0000_s3108" name="Equation" r:id="rId7" imgW="177480" imgH="228600" progId="Equation.DSMT4">
              <p:embed/>
            </p:oleObj>
          </a:graphicData>
        </a:graphic>
      </p:graphicFrame>
      <p:graphicFrame>
        <p:nvGraphicFramePr>
          <p:cNvPr id="181" name="Object 7"/>
          <p:cNvGraphicFramePr>
            <a:graphicFrameLocks noChangeAspect="1"/>
          </p:cNvGraphicFramePr>
          <p:nvPr/>
        </p:nvGraphicFramePr>
        <p:xfrm>
          <a:off x="5364088" y="3402712"/>
          <a:ext cx="314325" cy="406400"/>
        </p:xfrm>
        <a:graphic>
          <a:graphicData uri="http://schemas.openxmlformats.org/presentationml/2006/ole">
            <p:oleObj spid="_x0000_s3109" name="Equation" r:id="rId8" imgW="177480" imgH="228600" progId="Equation.DSMT4">
              <p:embed/>
            </p:oleObj>
          </a:graphicData>
        </a:graphic>
      </p:graphicFrame>
      <p:graphicFrame>
        <p:nvGraphicFramePr>
          <p:cNvPr id="182" name="Object 8"/>
          <p:cNvGraphicFramePr>
            <a:graphicFrameLocks noChangeAspect="1"/>
          </p:cNvGraphicFramePr>
          <p:nvPr/>
        </p:nvGraphicFramePr>
        <p:xfrm>
          <a:off x="5553819" y="3429000"/>
          <a:ext cx="314325" cy="406400"/>
        </p:xfrm>
        <a:graphic>
          <a:graphicData uri="http://schemas.openxmlformats.org/presentationml/2006/ole">
            <p:oleObj spid="_x0000_s3110" name="Equation" r:id="rId9" imgW="177480" imgH="228600" progId="Equation.DSMT4">
              <p:embed/>
            </p:oleObj>
          </a:graphicData>
        </a:graphic>
      </p:graphicFrame>
      <p:graphicFrame>
        <p:nvGraphicFramePr>
          <p:cNvPr id="183" name="Object 9"/>
          <p:cNvGraphicFramePr>
            <a:graphicFrameLocks noChangeAspect="1"/>
          </p:cNvGraphicFramePr>
          <p:nvPr/>
        </p:nvGraphicFramePr>
        <p:xfrm>
          <a:off x="4060130" y="3429000"/>
          <a:ext cx="223838" cy="317500"/>
        </p:xfrm>
        <a:graphic>
          <a:graphicData uri="http://schemas.openxmlformats.org/presentationml/2006/ole">
            <p:oleObj spid="_x0000_s3111" name="Equation" r:id="rId10" imgW="126720" imgH="177480" progId="Equation.DSMT4">
              <p:embed/>
            </p:oleObj>
          </a:graphicData>
        </a:graphic>
      </p:graphicFrame>
      <p:graphicFrame>
        <p:nvGraphicFramePr>
          <p:cNvPr id="184" name="Object 10"/>
          <p:cNvGraphicFramePr>
            <a:graphicFrameLocks noChangeAspect="1"/>
          </p:cNvGraphicFramePr>
          <p:nvPr/>
        </p:nvGraphicFramePr>
        <p:xfrm>
          <a:off x="3993778" y="2708548"/>
          <a:ext cx="247650" cy="406400"/>
        </p:xfrm>
        <a:graphic>
          <a:graphicData uri="http://schemas.openxmlformats.org/presentationml/2006/ole">
            <p:oleObj spid="_x0000_s3112" name="Equation" r:id="rId11" imgW="139680" imgH="228600" progId="Equation.DSMT4">
              <p:embed/>
            </p:oleObj>
          </a:graphicData>
        </a:graphic>
      </p:graphicFrame>
      <p:graphicFrame>
        <p:nvGraphicFramePr>
          <p:cNvPr id="185" name="Object 11"/>
          <p:cNvGraphicFramePr>
            <a:graphicFrameLocks noChangeAspect="1"/>
          </p:cNvGraphicFramePr>
          <p:nvPr/>
        </p:nvGraphicFramePr>
        <p:xfrm>
          <a:off x="3969648" y="2348880"/>
          <a:ext cx="223837" cy="406400"/>
        </p:xfrm>
        <a:graphic>
          <a:graphicData uri="http://schemas.openxmlformats.org/presentationml/2006/ole">
            <p:oleObj spid="_x0000_s3113" name="Equation" r:id="rId12" imgW="126720" imgH="228600" progId="Equation.DSMT4">
              <p:embed/>
            </p:oleObj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/>
        </p:nvGraphicFramePr>
        <p:xfrm>
          <a:off x="3984253" y="2132286"/>
          <a:ext cx="246062" cy="406400"/>
        </p:xfrm>
        <a:graphic>
          <a:graphicData uri="http://schemas.openxmlformats.org/presentationml/2006/ole">
            <p:oleObj spid="_x0000_s3114" name="Equation" r:id="rId13" imgW="139680" imgH="228600" progId="Equation.DSMT4">
              <p:embed/>
            </p:oleObj>
          </a:graphicData>
        </a:graphic>
      </p:graphicFrame>
      <p:graphicFrame>
        <p:nvGraphicFramePr>
          <p:cNvPr id="187" name="Object 13"/>
          <p:cNvGraphicFramePr>
            <a:graphicFrameLocks noChangeAspect="1"/>
          </p:cNvGraphicFramePr>
          <p:nvPr/>
        </p:nvGraphicFramePr>
        <p:xfrm>
          <a:off x="5680712" y="1916832"/>
          <a:ext cx="484766" cy="276796"/>
        </p:xfrm>
        <a:graphic>
          <a:graphicData uri="http://schemas.openxmlformats.org/presentationml/2006/ole">
            <p:oleObj spid="_x0000_s3115" name="Equation" r:id="rId14" imgW="291960" imgH="164880" progId="Equation.DSMT4">
              <p:embed/>
            </p:oleObj>
          </a:graphicData>
        </a:graphic>
      </p:graphicFrame>
      <p:cxnSp>
        <p:nvCxnSpPr>
          <p:cNvPr id="188" name="直接连接符 187"/>
          <p:cNvCxnSpPr/>
          <p:nvPr/>
        </p:nvCxnSpPr>
        <p:spPr>
          <a:xfrm>
            <a:off x="5508104" y="2924944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89" name="Object 14"/>
          <p:cNvGraphicFramePr>
            <a:graphicFrameLocks noChangeAspect="1"/>
          </p:cNvGraphicFramePr>
          <p:nvPr/>
        </p:nvGraphicFramePr>
        <p:xfrm>
          <a:off x="5103292" y="1717948"/>
          <a:ext cx="404812" cy="406400"/>
        </p:xfrm>
        <a:graphic>
          <a:graphicData uri="http://schemas.openxmlformats.org/presentationml/2006/ole">
            <p:oleObj spid="_x0000_s3116" name="Equation" r:id="rId15" imgW="228600" imgH="228600" progId="Equation.DSMT4">
              <p:embed/>
            </p:oleObj>
          </a:graphicData>
        </a:graphic>
      </p:graphicFrame>
      <p:graphicFrame>
        <p:nvGraphicFramePr>
          <p:cNvPr id="190" name="Object 15"/>
          <p:cNvGraphicFramePr>
            <a:graphicFrameLocks noChangeAspect="1"/>
          </p:cNvGraphicFramePr>
          <p:nvPr/>
        </p:nvGraphicFramePr>
        <p:xfrm>
          <a:off x="4222378" y="2060848"/>
          <a:ext cx="382587" cy="406400"/>
        </p:xfrm>
        <a:graphic>
          <a:graphicData uri="http://schemas.openxmlformats.org/presentationml/2006/ole">
            <p:oleObj spid="_x0000_s3117" name="Equation" r:id="rId16" imgW="215640" imgH="228600" progId="Equation.DSMT4">
              <p:embed/>
            </p:oleObj>
          </a:graphicData>
        </a:graphic>
      </p:graphicFrame>
      <p:sp>
        <p:nvSpPr>
          <p:cNvPr id="191" name="弧形 190"/>
          <p:cNvSpPr/>
          <p:nvPr/>
        </p:nvSpPr>
        <p:spPr>
          <a:xfrm>
            <a:off x="5796136" y="1628800"/>
            <a:ext cx="1872208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/>
          <p:nvPr/>
        </p:nvCxnSpPr>
        <p:spPr>
          <a:xfrm flipH="1">
            <a:off x="6444208" y="33569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1" idx="0"/>
          </p:cNvCxnSpPr>
          <p:nvPr/>
        </p:nvCxnSpPr>
        <p:spPr>
          <a:xfrm flipV="1">
            <a:off x="7668251" y="1916832"/>
            <a:ext cx="93" cy="58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444208" y="2708920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7345640" y="2087136"/>
            <a:ext cx="826760" cy="9098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804248" y="2636912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164288" y="2348880"/>
            <a:ext cx="648072" cy="72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6660232" y="2924944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>
            <a:off x="7678256" y="2924944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6974552" y="3356992"/>
            <a:ext cx="0" cy="1440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7293064" y="3197736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7596336" y="2780928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H="1">
            <a:off x="7668344" y="2420888"/>
            <a:ext cx="4192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 flipH="1">
            <a:off x="6300192" y="2462416"/>
            <a:ext cx="13681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H="1" flipV="1">
            <a:off x="6300192" y="2837696"/>
            <a:ext cx="1265664" cy="15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6" name="Object 16"/>
          <p:cNvGraphicFramePr>
            <a:graphicFrameLocks noChangeAspect="1"/>
          </p:cNvGraphicFramePr>
          <p:nvPr/>
        </p:nvGraphicFramePr>
        <p:xfrm>
          <a:off x="6228184" y="3501008"/>
          <a:ext cx="223837" cy="317500"/>
        </p:xfrm>
        <a:graphic>
          <a:graphicData uri="http://schemas.openxmlformats.org/presentationml/2006/ole">
            <p:oleObj spid="_x0000_s3118" name="Equation" r:id="rId17" imgW="126720" imgH="177480" progId="Equation.DSMT4">
              <p:embed/>
            </p:oleObj>
          </a:graphicData>
        </a:graphic>
      </p:graphicFrame>
      <p:graphicFrame>
        <p:nvGraphicFramePr>
          <p:cNvPr id="207" name="Object 17"/>
          <p:cNvGraphicFramePr>
            <a:graphicFrameLocks noChangeAspect="1"/>
          </p:cNvGraphicFramePr>
          <p:nvPr/>
        </p:nvGraphicFramePr>
        <p:xfrm>
          <a:off x="8100392" y="3356992"/>
          <a:ext cx="247650" cy="293687"/>
        </p:xfrm>
        <a:graphic>
          <a:graphicData uri="http://schemas.openxmlformats.org/presentationml/2006/ole">
            <p:oleObj spid="_x0000_s3119" name="Equation" r:id="rId18" imgW="139680" imgH="164880" progId="Equation.DSMT4">
              <p:embed/>
            </p:oleObj>
          </a:graphicData>
        </a:graphic>
      </p:graphicFrame>
      <p:graphicFrame>
        <p:nvGraphicFramePr>
          <p:cNvPr id="208" name="Object 18"/>
          <p:cNvGraphicFramePr>
            <a:graphicFrameLocks noChangeAspect="1"/>
          </p:cNvGraphicFramePr>
          <p:nvPr/>
        </p:nvGraphicFramePr>
        <p:xfrm>
          <a:off x="6804248" y="3382640"/>
          <a:ext cx="314325" cy="406400"/>
        </p:xfrm>
        <a:graphic>
          <a:graphicData uri="http://schemas.openxmlformats.org/presentationml/2006/ole">
            <p:oleObj spid="_x0000_s3120" name="Equation" r:id="rId19" imgW="177480" imgH="228600" progId="Equation.DSMT4">
              <p:embed/>
            </p:oleObj>
          </a:graphicData>
        </a:graphic>
      </p:graphicFrame>
      <p:graphicFrame>
        <p:nvGraphicFramePr>
          <p:cNvPr id="209" name="Object 19"/>
          <p:cNvGraphicFramePr>
            <a:graphicFrameLocks noChangeAspect="1"/>
          </p:cNvGraphicFramePr>
          <p:nvPr/>
        </p:nvGraphicFramePr>
        <p:xfrm>
          <a:off x="7164288" y="3413760"/>
          <a:ext cx="292100" cy="406400"/>
        </p:xfrm>
        <a:graphic>
          <a:graphicData uri="http://schemas.openxmlformats.org/presentationml/2006/ole">
            <p:oleObj spid="_x0000_s3121" name="Equation" r:id="rId20" imgW="164880" imgH="228600" progId="Equation.DSMT4">
              <p:embed/>
            </p:oleObj>
          </a:graphicData>
        </a:graphic>
      </p:graphicFrame>
      <p:graphicFrame>
        <p:nvGraphicFramePr>
          <p:cNvPr id="210" name="Object 20"/>
          <p:cNvGraphicFramePr>
            <a:graphicFrameLocks noChangeAspect="1"/>
          </p:cNvGraphicFramePr>
          <p:nvPr/>
        </p:nvGraphicFramePr>
        <p:xfrm>
          <a:off x="7441272" y="3372232"/>
          <a:ext cx="314325" cy="406400"/>
        </p:xfrm>
        <a:graphic>
          <a:graphicData uri="http://schemas.openxmlformats.org/presentationml/2006/ole">
            <p:oleObj spid="_x0000_s3122" name="Equation" r:id="rId21" imgW="177480" imgH="228600" progId="Equation.DSMT4">
              <p:embed/>
            </p:oleObj>
          </a:graphicData>
        </a:graphic>
      </p:graphicFrame>
      <p:graphicFrame>
        <p:nvGraphicFramePr>
          <p:cNvPr id="211" name="Object 21"/>
          <p:cNvGraphicFramePr>
            <a:graphicFrameLocks noChangeAspect="1"/>
          </p:cNvGraphicFramePr>
          <p:nvPr/>
        </p:nvGraphicFramePr>
        <p:xfrm>
          <a:off x="7668339" y="3389586"/>
          <a:ext cx="314325" cy="406400"/>
        </p:xfrm>
        <a:graphic>
          <a:graphicData uri="http://schemas.openxmlformats.org/presentationml/2006/ole">
            <p:oleObj spid="_x0000_s3123" name="Equation" r:id="rId22" imgW="177480" imgH="228600" progId="Equation.DSMT4">
              <p:embed/>
            </p:oleObj>
          </a:graphicData>
        </a:graphic>
      </p:graphicFrame>
      <p:graphicFrame>
        <p:nvGraphicFramePr>
          <p:cNvPr id="212" name="Object 22"/>
          <p:cNvGraphicFramePr>
            <a:graphicFrameLocks noChangeAspect="1"/>
          </p:cNvGraphicFramePr>
          <p:nvPr/>
        </p:nvGraphicFramePr>
        <p:xfrm>
          <a:off x="6052220" y="1662068"/>
          <a:ext cx="608012" cy="360363"/>
        </p:xfrm>
        <a:graphic>
          <a:graphicData uri="http://schemas.openxmlformats.org/presentationml/2006/ole">
            <p:oleObj spid="_x0000_s3124" name="Equation" r:id="rId23" imgW="342720" imgH="203040" progId="Equation.DSMT4">
              <p:embed/>
            </p:oleObj>
          </a:graphicData>
        </a:graphic>
      </p:graphicFrame>
      <p:graphicFrame>
        <p:nvGraphicFramePr>
          <p:cNvPr id="213" name="Object 23"/>
          <p:cNvGraphicFramePr>
            <a:graphicFrameLocks noChangeAspect="1"/>
          </p:cNvGraphicFramePr>
          <p:nvPr/>
        </p:nvGraphicFramePr>
        <p:xfrm>
          <a:off x="7472188" y="1772816"/>
          <a:ext cx="484188" cy="277812"/>
        </p:xfrm>
        <a:graphic>
          <a:graphicData uri="http://schemas.openxmlformats.org/presentationml/2006/ole">
            <p:oleObj spid="_x0000_s3125" name="Equation" r:id="rId24" imgW="291960" imgH="164880" progId="Equation.DSMT4">
              <p:embed/>
            </p:oleObj>
          </a:graphicData>
        </a:graphic>
      </p:graphicFrame>
      <p:graphicFrame>
        <p:nvGraphicFramePr>
          <p:cNvPr id="214" name="Object 24"/>
          <p:cNvGraphicFramePr>
            <a:graphicFrameLocks noChangeAspect="1"/>
          </p:cNvGraphicFramePr>
          <p:nvPr/>
        </p:nvGraphicFramePr>
        <p:xfrm>
          <a:off x="6660232" y="2348880"/>
          <a:ext cx="404813" cy="406400"/>
        </p:xfrm>
        <a:graphic>
          <a:graphicData uri="http://schemas.openxmlformats.org/presentationml/2006/ole">
            <p:oleObj spid="_x0000_s3126" name="Equation" r:id="rId25" imgW="228600" imgH="228600" progId="Equation.DSMT4">
              <p:embed/>
            </p:oleObj>
          </a:graphicData>
        </a:graphic>
      </p:graphicFrame>
      <p:graphicFrame>
        <p:nvGraphicFramePr>
          <p:cNvPr id="215" name="Object 25"/>
          <p:cNvGraphicFramePr>
            <a:graphicFrameLocks noChangeAspect="1"/>
          </p:cNvGraphicFramePr>
          <p:nvPr/>
        </p:nvGraphicFramePr>
        <p:xfrm>
          <a:off x="6349653" y="2446536"/>
          <a:ext cx="382587" cy="406400"/>
        </p:xfrm>
        <a:graphic>
          <a:graphicData uri="http://schemas.openxmlformats.org/presentationml/2006/ole">
            <p:oleObj spid="_x0000_s3127" name="Equation" r:id="rId26" imgW="215640" imgH="228600" progId="Equation.DSMT4">
              <p:embed/>
            </p:oleObj>
          </a:graphicData>
        </a:graphic>
      </p:graphicFrame>
      <p:cxnSp>
        <p:nvCxnSpPr>
          <p:cNvPr id="216" name="直接连接符 215"/>
          <p:cNvCxnSpPr/>
          <p:nvPr/>
        </p:nvCxnSpPr>
        <p:spPr>
          <a:xfrm flipH="1">
            <a:off x="6273904" y="3300224"/>
            <a:ext cx="72008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 flipH="1">
            <a:off x="6300192" y="3212976"/>
            <a:ext cx="100811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Object 26"/>
          <p:cNvGraphicFramePr>
            <a:graphicFrameLocks noChangeAspect="1"/>
          </p:cNvGraphicFramePr>
          <p:nvPr/>
        </p:nvGraphicFramePr>
        <p:xfrm>
          <a:off x="6084168" y="3136136"/>
          <a:ext cx="247650" cy="406400"/>
        </p:xfrm>
        <a:graphic>
          <a:graphicData uri="http://schemas.openxmlformats.org/presentationml/2006/ole">
            <p:oleObj spid="_x0000_s3128" name="Equation" r:id="rId27" imgW="139680" imgH="228600" progId="Equation.DSMT4">
              <p:embed/>
            </p:oleObj>
          </a:graphicData>
        </a:graphic>
      </p:graphicFrame>
      <p:graphicFrame>
        <p:nvGraphicFramePr>
          <p:cNvPr id="219" name="Object 27"/>
          <p:cNvGraphicFramePr>
            <a:graphicFrameLocks noChangeAspect="1"/>
          </p:cNvGraphicFramePr>
          <p:nvPr/>
        </p:nvGraphicFramePr>
        <p:xfrm>
          <a:off x="6084168" y="2950592"/>
          <a:ext cx="223838" cy="406400"/>
        </p:xfrm>
        <a:graphic>
          <a:graphicData uri="http://schemas.openxmlformats.org/presentationml/2006/ole">
            <p:oleObj spid="_x0000_s3129" name="Equation" r:id="rId28" imgW="126720" imgH="228600" progId="Equation.DSMT4">
              <p:embed/>
            </p:oleObj>
          </a:graphicData>
        </a:graphic>
      </p:graphicFrame>
      <p:graphicFrame>
        <p:nvGraphicFramePr>
          <p:cNvPr id="220" name="Object 28"/>
          <p:cNvGraphicFramePr>
            <a:graphicFrameLocks noChangeAspect="1"/>
          </p:cNvGraphicFramePr>
          <p:nvPr/>
        </p:nvGraphicFramePr>
        <p:xfrm>
          <a:off x="6117853" y="2662511"/>
          <a:ext cx="247650" cy="406400"/>
        </p:xfrm>
        <a:graphic>
          <a:graphicData uri="http://schemas.openxmlformats.org/presentationml/2006/ole">
            <p:oleObj spid="_x0000_s3130" name="Equation" r:id="rId29" imgW="139680" imgH="228600" progId="Equation.DSMT4">
              <p:embed/>
            </p:oleObj>
          </a:graphicData>
        </a:graphic>
      </p:graphicFrame>
      <p:graphicFrame>
        <p:nvGraphicFramePr>
          <p:cNvPr id="221" name="Object 29"/>
          <p:cNvGraphicFramePr>
            <a:graphicFrameLocks noChangeAspect="1"/>
          </p:cNvGraphicFramePr>
          <p:nvPr/>
        </p:nvGraphicFramePr>
        <p:xfrm>
          <a:off x="6117853" y="2276748"/>
          <a:ext cx="247650" cy="406400"/>
        </p:xfrm>
        <a:graphic>
          <a:graphicData uri="http://schemas.openxmlformats.org/presentationml/2006/ole">
            <p:oleObj spid="_x0000_s3131" name="Equation" r:id="rId30" imgW="139680" imgH="228600" progId="Equation.DSMT4">
              <p:embed/>
            </p:oleObj>
          </a:graphicData>
        </a:graphic>
      </p:graphicFrame>
      <p:graphicFrame>
        <p:nvGraphicFramePr>
          <p:cNvPr id="222" name="Object 30"/>
          <p:cNvGraphicFramePr>
            <a:graphicFrameLocks noChangeAspect="1"/>
          </p:cNvGraphicFramePr>
          <p:nvPr/>
        </p:nvGraphicFramePr>
        <p:xfrm>
          <a:off x="6948264" y="2060848"/>
          <a:ext cx="404812" cy="406400"/>
        </p:xfrm>
        <a:graphic>
          <a:graphicData uri="http://schemas.openxmlformats.org/presentationml/2006/ole">
            <p:oleObj spid="_x0000_s3132" name="Equation" r:id="rId31" imgW="228600" imgH="228600" progId="Equation.DSMT4">
              <p:embed/>
            </p:oleObj>
          </a:graphicData>
        </a:graphic>
      </p:graphicFrame>
      <p:graphicFrame>
        <p:nvGraphicFramePr>
          <p:cNvPr id="223" name="Object 31"/>
          <p:cNvGraphicFramePr>
            <a:graphicFrameLocks noChangeAspect="1"/>
          </p:cNvGraphicFramePr>
          <p:nvPr/>
        </p:nvGraphicFramePr>
        <p:xfrm>
          <a:off x="7164288" y="1844824"/>
          <a:ext cx="404812" cy="406400"/>
        </p:xfrm>
        <a:graphic>
          <a:graphicData uri="http://schemas.openxmlformats.org/presentationml/2006/ole">
            <p:oleObj spid="_x0000_s3133" name="Equation" r:id="rId32" imgW="228600" imgH="228600" progId="Equation.DSMT4">
              <p:embed/>
            </p:oleObj>
          </a:graphicData>
        </a:graphic>
      </p:graphicFrame>
      <p:cxnSp>
        <p:nvCxnSpPr>
          <p:cNvPr id="224" name="直接箭头连接符 223"/>
          <p:cNvCxnSpPr/>
          <p:nvPr/>
        </p:nvCxnSpPr>
        <p:spPr>
          <a:xfrm>
            <a:off x="4283968" y="583091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4283968" y="424673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>
            <a:off x="6444208" y="583091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 flipV="1">
            <a:off x="6444208" y="424673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弧形 228"/>
          <p:cNvSpPr/>
          <p:nvPr/>
        </p:nvSpPr>
        <p:spPr>
          <a:xfrm>
            <a:off x="3995936" y="3742680"/>
            <a:ext cx="1656184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弧形 229"/>
          <p:cNvSpPr/>
          <p:nvPr/>
        </p:nvSpPr>
        <p:spPr>
          <a:xfrm>
            <a:off x="4148336" y="3742680"/>
            <a:ext cx="1719808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直接连接符 230"/>
          <p:cNvCxnSpPr>
            <a:stCxn id="229" idx="2"/>
          </p:cNvCxnSpPr>
          <p:nvPr/>
        </p:nvCxnSpPr>
        <p:spPr>
          <a:xfrm flipH="1">
            <a:off x="4355976" y="5467612"/>
            <a:ext cx="396187" cy="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4355976" y="4750792"/>
            <a:ext cx="2880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4572000" y="4462760"/>
            <a:ext cx="36004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Object 33"/>
          <p:cNvGraphicFramePr>
            <a:graphicFrameLocks noChangeAspect="1"/>
          </p:cNvGraphicFramePr>
          <p:nvPr/>
        </p:nvGraphicFramePr>
        <p:xfrm>
          <a:off x="4427984" y="5830912"/>
          <a:ext cx="314325" cy="406400"/>
        </p:xfrm>
        <a:graphic>
          <a:graphicData uri="http://schemas.openxmlformats.org/presentationml/2006/ole">
            <p:oleObj spid="_x0000_s3135" name="Equation" r:id="rId33" imgW="177480" imgH="228600" progId="Equation.DSMT4">
              <p:embed/>
            </p:oleObj>
          </a:graphicData>
        </a:graphic>
      </p:graphicFrame>
      <p:graphicFrame>
        <p:nvGraphicFramePr>
          <p:cNvPr id="235" name="Object 34"/>
          <p:cNvGraphicFramePr>
            <a:graphicFrameLocks noChangeAspect="1"/>
          </p:cNvGraphicFramePr>
          <p:nvPr/>
        </p:nvGraphicFramePr>
        <p:xfrm>
          <a:off x="4716016" y="5830912"/>
          <a:ext cx="292100" cy="406400"/>
        </p:xfrm>
        <a:graphic>
          <a:graphicData uri="http://schemas.openxmlformats.org/presentationml/2006/ole">
            <p:oleObj spid="_x0000_s3136" name="Equation" r:id="rId34" imgW="164880" imgH="228600" progId="Equation.DSMT4">
              <p:embed/>
            </p:oleObj>
          </a:graphicData>
        </a:graphic>
      </p:graphicFrame>
      <p:cxnSp>
        <p:nvCxnSpPr>
          <p:cNvPr id="236" name="直接连接符 235"/>
          <p:cNvCxnSpPr/>
          <p:nvPr/>
        </p:nvCxnSpPr>
        <p:spPr>
          <a:xfrm>
            <a:off x="4572000" y="5470872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4860032" y="5470872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8" name="Object 35"/>
          <p:cNvGraphicFramePr>
            <a:graphicFrameLocks noChangeAspect="1"/>
          </p:cNvGraphicFramePr>
          <p:nvPr/>
        </p:nvGraphicFramePr>
        <p:xfrm>
          <a:off x="4139952" y="5254848"/>
          <a:ext cx="247650" cy="406400"/>
        </p:xfrm>
        <a:graphic>
          <a:graphicData uri="http://schemas.openxmlformats.org/presentationml/2006/ole">
            <p:oleObj spid="_x0000_s3137" name="Equation" r:id="rId35" imgW="139680" imgH="228600" progId="Equation.DSMT4">
              <p:embed/>
            </p:oleObj>
          </a:graphicData>
        </a:graphic>
      </p:graphicFrame>
      <p:graphicFrame>
        <p:nvGraphicFramePr>
          <p:cNvPr id="239" name="Object 36"/>
          <p:cNvGraphicFramePr>
            <a:graphicFrameLocks noChangeAspect="1"/>
          </p:cNvGraphicFramePr>
          <p:nvPr/>
        </p:nvGraphicFramePr>
        <p:xfrm>
          <a:off x="4139952" y="5830912"/>
          <a:ext cx="222250" cy="317500"/>
        </p:xfrm>
        <a:graphic>
          <a:graphicData uri="http://schemas.openxmlformats.org/presentationml/2006/ole">
            <p:oleObj spid="_x0000_s3138" name="Equation" r:id="rId36" imgW="126720" imgH="177480" progId="Equation.DSMT4">
              <p:embed/>
            </p:oleObj>
          </a:graphicData>
        </a:graphic>
      </p:graphicFrame>
      <p:graphicFrame>
        <p:nvGraphicFramePr>
          <p:cNvPr id="240" name="Object 37"/>
          <p:cNvGraphicFramePr>
            <a:graphicFrameLocks noChangeAspect="1"/>
          </p:cNvGraphicFramePr>
          <p:nvPr/>
        </p:nvGraphicFramePr>
        <p:xfrm>
          <a:off x="5868144" y="5830912"/>
          <a:ext cx="247650" cy="293688"/>
        </p:xfrm>
        <a:graphic>
          <a:graphicData uri="http://schemas.openxmlformats.org/presentationml/2006/ole">
            <p:oleObj spid="_x0000_s3139" name="Equation" r:id="rId37" imgW="139680" imgH="164880" progId="Equation.DSMT4">
              <p:embed/>
            </p:oleObj>
          </a:graphicData>
        </a:graphic>
      </p:graphicFrame>
      <p:graphicFrame>
        <p:nvGraphicFramePr>
          <p:cNvPr id="241" name="Object 38"/>
          <p:cNvGraphicFramePr>
            <a:graphicFrameLocks noChangeAspect="1"/>
          </p:cNvGraphicFramePr>
          <p:nvPr/>
        </p:nvGraphicFramePr>
        <p:xfrm>
          <a:off x="3995936" y="4030712"/>
          <a:ext cx="608013" cy="360362"/>
        </p:xfrm>
        <a:graphic>
          <a:graphicData uri="http://schemas.openxmlformats.org/presentationml/2006/ole">
            <p:oleObj spid="_x0000_s3140" name="Equation" r:id="rId38" imgW="342720" imgH="203040" progId="Equation.DSMT4">
              <p:embed/>
            </p:oleObj>
          </a:graphicData>
        </a:graphic>
      </p:graphicFrame>
      <p:graphicFrame>
        <p:nvGraphicFramePr>
          <p:cNvPr id="242" name="Object 39"/>
          <p:cNvGraphicFramePr>
            <a:graphicFrameLocks noChangeAspect="1"/>
          </p:cNvGraphicFramePr>
          <p:nvPr/>
        </p:nvGraphicFramePr>
        <p:xfrm>
          <a:off x="5199956" y="4338365"/>
          <a:ext cx="525462" cy="384175"/>
        </p:xfrm>
        <a:graphic>
          <a:graphicData uri="http://schemas.openxmlformats.org/presentationml/2006/ole">
            <p:oleObj spid="_x0000_s3141" name="Equation" r:id="rId39" imgW="317160" imgH="228600" progId="Equation.DSMT4">
              <p:embed/>
            </p:oleObj>
          </a:graphicData>
        </a:graphic>
      </p:graphicFrame>
      <p:graphicFrame>
        <p:nvGraphicFramePr>
          <p:cNvPr id="243" name="Object 40"/>
          <p:cNvGraphicFramePr>
            <a:graphicFrameLocks noChangeAspect="1"/>
          </p:cNvGraphicFramePr>
          <p:nvPr/>
        </p:nvGraphicFramePr>
        <p:xfrm>
          <a:off x="5620643" y="4366940"/>
          <a:ext cx="546100" cy="384175"/>
        </p:xfrm>
        <a:graphic>
          <a:graphicData uri="http://schemas.openxmlformats.org/presentationml/2006/ole">
            <p:oleObj spid="_x0000_s3142" name="Equation" r:id="rId40" imgW="330120" imgH="228600" progId="Equation.DSMT4">
              <p:embed/>
            </p:oleObj>
          </a:graphicData>
        </a:graphic>
      </p:graphicFrame>
      <p:graphicFrame>
        <p:nvGraphicFramePr>
          <p:cNvPr id="244" name="Object 41"/>
          <p:cNvGraphicFramePr>
            <a:graphicFrameLocks noChangeAspect="1"/>
          </p:cNvGraphicFramePr>
          <p:nvPr/>
        </p:nvGraphicFramePr>
        <p:xfrm>
          <a:off x="4283968" y="4606776"/>
          <a:ext cx="382587" cy="406400"/>
        </p:xfrm>
        <a:graphic>
          <a:graphicData uri="http://schemas.openxmlformats.org/presentationml/2006/ole">
            <p:oleObj spid="_x0000_s3143" name="Equation" r:id="rId41" imgW="215640" imgH="228600" progId="Equation.DSMT4">
              <p:embed/>
            </p:oleObj>
          </a:graphicData>
        </a:graphic>
      </p:graphicFrame>
      <p:graphicFrame>
        <p:nvGraphicFramePr>
          <p:cNvPr id="245" name="Object 42"/>
          <p:cNvGraphicFramePr>
            <a:graphicFrameLocks noChangeAspect="1"/>
          </p:cNvGraphicFramePr>
          <p:nvPr/>
        </p:nvGraphicFramePr>
        <p:xfrm>
          <a:off x="4572000" y="4318744"/>
          <a:ext cx="404813" cy="406400"/>
        </p:xfrm>
        <a:graphic>
          <a:graphicData uri="http://schemas.openxmlformats.org/presentationml/2006/ole">
            <p:oleObj spid="_x0000_s3144" name="Equation" r:id="rId42" imgW="228600" imgH="228600" progId="Equation.DSMT4">
              <p:embed/>
            </p:oleObj>
          </a:graphicData>
        </a:graphic>
      </p:graphicFrame>
      <p:cxnSp>
        <p:nvCxnSpPr>
          <p:cNvPr id="246" name="直接连接符 245"/>
          <p:cNvCxnSpPr/>
          <p:nvPr/>
        </p:nvCxnSpPr>
        <p:spPr>
          <a:xfrm>
            <a:off x="7164288" y="431874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 flipV="1">
            <a:off x="6660232" y="4966816"/>
            <a:ext cx="12241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 flipV="1">
            <a:off x="6588224" y="4534768"/>
            <a:ext cx="12241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" name="Object 43"/>
          <p:cNvGraphicFramePr>
            <a:graphicFrameLocks noChangeAspect="1"/>
          </p:cNvGraphicFramePr>
          <p:nvPr/>
        </p:nvGraphicFramePr>
        <p:xfrm>
          <a:off x="8244408" y="5686896"/>
          <a:ext cx="247650" cy="293687"/>
        </p:xfrm>
        <a:graphic>
          <a:graphicData uri="http://schemas.openxmlformats.org/presentationml/2006/ole">
            <p:oleObj spid="_x0000_s3145" name="Equation" r:id="rId43" imgW="139680" imgH="164880" progId="Equation.DSMT4">
              <p:embed/>
            </p:oleObj>
          </a:graphicData>
        </a:graphic>
      </p:graphicFrame>
      <p:graphicFrame>
        <p:nvGraphicFramePr>
          <p:cNvPr id="250" name="Object 44"/>
          <p:cNvGraphicFramePr>
            <a:graphicFrameLocks noChangeAspect="1"/>
          </p:cNvGraphicFramePr>
          <p:nvPr/>
        </p:nvGraphicFramePr>
        <p:xfrm>
          <a:off x="6300192" y="5758904"/>
          <a:ext cx="222250" cy="317500"/>
        </p:xfrm>
        <a:graphic>
          <a:graphicData uri="http://schemas.openxmlformats.org/presentationml/2006/ole">
            <p:oleObj spid="_x0000_s3146" name="Equation" r:id="rId44" imgW="126720" imgH="177480" progId="Equation.DSMT4">
              <p:embed/>
            </p:oleObj>
          </a:graphicData>
        </a:graphic>
      </p:graphicFrame>
      <p:graphicFrame>
        <p:nvGraphicFramePr>
          <p:cNvPr id="251" name="Object 45"/>
          <p:cNvGraphicFramePr>
            <a:graphicFrameLocks noChangeAspect="1"/>
          </p:cNvGraphicFramePr>
          <p:nvPr/>
        </p:nvGraphicFramePr>
        <p:xfrm>
          <a:off x="7020272" y="5758904"/>
          <a:ext cx="314325" cy="406400"/>
        </p:xfrm>
        <a:graphic>
          <a:graphicData uri="http://schemas.openxmlformats.org/presentationml/2006/ole">
            <p:oleObj spid="_x0000_s3147" name="Equation" r:id="rId45" imgW="177480" imgH="228600" progId="Equation.DSMT4">
              <p:embed/>
            </p:oleObj>
          </a:graphicData>
        </a:graphic>
      </p:graphicFrame>
      <p:graphicFrame>
        <p:nvGraphicFramePr>
          <p:cNvPr id="252" name="Object 46"/>
          <p:cNvGraphicFramePr>
            <a:graphicFrameLocks noChangeAspect="1"/>
          </p:cNvGraphicFramePr>
          <p:nvPr/>
        </p:nvGraphicFramePr>
        <p:xfrm>
          <a:off x="7668344" y="4750792"/>
          <a:ext cx="525462" cy="384175"/>
        </p:xfrm>
        <a:graphic>
          <a:graphicData uri="http://schemas.openxmlformats.org/presentationml/2006/ole">
            <p:oleObj spid="_x0000_s3148" name="Equation" r:id="rId46" imgW="317160" imgH="228600" progId="Equation.DSMT4">
              <p:embed/>
            </p:oleObj>
          </a:graphicData>
        </a:graphic>
      </p:graphicFrame>
      <p:graphicFrame>
        <p:nvGraphicFramePr>
          <p:cNvPr id="253" name="Object 47"/>
          <p:cNvGraphicFramePr>
            <a:graphicFrameLocks noChangeAspect="1"/>
          </p:cNvGraphicFramePr>
          <p:nvPr/>
        </p:nvGraphicFramePr>
        <p:xfrm>
          <a:off x="7596336" y="4318744"/>
          <a:ext cx="546100" cy="384175"/>
        </p:xfrm>
        <a:graphic>
          <a:graphicData uri="http://schemas.openxmlformats.org/presentationml/2006/ole">
            <p:oleObj spid="_x0000_s3149" name="Equation" r:id="rId47" imgW="330120" imgH="228600" progId="Equation.DSMT4">
              <p:embed/>
            </p:oleObj>
          </a:graphicData>
        </a:graphic>
      </p:graphicFrame>
      <p:graphicFrame>
        <p:nvGraphicFramePr>
          <p:cNvPr id="254" name="Object 48"/>
          <p:cNvGraphicFramePr>
            <a:graphicFrameLocks noChangeAspect="1"/>
          </p:cNvGraphicFramePr>
          <p:nvPr/>
        </p:nvGraphicFramePr>
        <p:xfrm>
          <a:off x="7054156" y="4147865"/>
          <a:ext cx="336550" cy="315912"/>
        </p:xfrm>
        <a:graphic>
          <a:graphicData uri="http://schemas.openxmlformats.org/presentationml/2006/ole">
            <p:oleObj spid="_x0000_s3150" name="Equation" r:id="rId48" imgW="190440" imgH="177480" progId="Equation.DSMT4">
              <p:embed/>
            </p:oleObj>
          </a:graphicData>
        </a:graphic>
      </p:graphicFrame>
      <p:graphicFrame>
        <p:nvGraphicFramePr>
          <p:cNvPr id="255" name="Object 49"/>
          <p:cNvGraphicFramePr>
            <a:graphicFrameLocks noChangeAspect="1"/>
          </p:cNvGraphicFramePr>
          <p:nvPr/>
        </p:nvGraphicFramePr>
        <p:xfrm>
          <a:off x="6156176" y="4030712"/>
          <a:ext cx="608012" cy="360362"/>
        </p:xfrm>
        <a:graphic>
          <a:graphicData uri="http://schemas.openxmlformats.org/presentationml/2006/ole">
            <p:oleObj spid="_x0000_s3151" name="Equation" r:id="rId49" imgW="34272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财政政策的效果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2664296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1.IS-LM</a:t>
            </a:r>
            <a:r>
              <a:rPr lang="zh-CN" altLang="en-US" sz="2600" dirty="0" smtClean="0"/>
              <a:t>图形分析</a:t>
            </a:r>
            <a:endParaRPr lang="zh-CN" alt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420888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LM</a:t>
            </a:r>
            <a:r>
              <a:rPr lang="zh-CN" altLang="en-US" sz="2800" dirty="0" smtClean="0"/>
              <a:t>斜率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008" y="2420888"/>
            <a:ext cx="14036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</a:t>
            </a:r>
            <a:r>
              <a:rPr lang="zh-CN" altLang="en-US" sz="2800" dirty="0" smtClean="0"/>
              <a:t>斜率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6" idx="2"/>
            <a:endCxn id="8" idx="0"/>
          </p:cNvCxnSpPr>
          <p:nvPr/>
        </p:nvCxnSpPr>
        <p:spPr>
          <a:xfrm flipH="1">
            <a:off x="773832" y="2049235"/>
            <a:ext cx="881844" cy="37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655676" y="2049235"/>
            <a:ext cx="684076" cy="37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1880" y="1556792"/>
            <a:ext cx="2808312" cy="492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2.</a:t>
            </a:r>
            <a:r>
              <a:rPr lang="zh-CN" altLang="en-US" sz="2600" dirty="0" smtClean="0"/>
              <a:t>凯恩斯极端情况</a:t>
            </a:r>
            <a:endParaRPr lang="zh-CN" altLang="en-US" sz="2600" dirty="0"/>
          </a:p>
        </p:txBody>
      </p:sp>
      <p:sp>
        <p:nvSpPr>
          <p:cNvPr id="27" name="TextBox 26"/>
          <p:cNvSpPr txBox="1"/>
          <p:nvPr/>
        </p:nvSpPr>
        <p:spPr>
          <a:xfrm>
            <a:off x="4860032" y="2420888"/>
            <a:ext cx="1368152" cy="492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IS</a:t>
            </a:r>
            <a:r>
              <a:rPr lang="zh-CN" altLang="en-US" sz="2600" dirty="0" smtClean="0"/>
              <a:t>垂直</a:t>
            </a:r>
            <a:endParaRPr lang="zh-CN" altLang="en-US" sz="2600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56" y="2420888"/>
            <a:ext cx="1440160" cy="492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LM</a:t>
            </a:r>
            <a:r>
              <a:rPr lang="zh-CN" altLang="en-US" sz="2600" dirty="0" smtClean="0"/>
              <a:t>水平</a:t>
            </a:r>
            <a:endParaRPr lang="zh-CN" altLang="en-US" sz="2600" dirty="0"/>
          </a:p>
        </p:txBody>
      </p:sp>
      <p:cxnSp>
        <p:nvCxnSpPr>
          <p:cNvPr id="29" name="直接箭头连接符 28"/>
          <p:cNvCxnSpPr>
            <a:stCxn id="26" idx="2"/>
            <a:endCxn id="28" idx="0"/>
          </p:cNvCxnSpPr>
          <p:nvPr/>
        </p:nvCxnSpPr>
        <p:spPr>
          <a:xfrm flipH="1">
            <a:off x="3995936" y="2049235"/>
            <a:ext cx="900100" cy="37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7" idx="0"/>
          </p:cNvCxnSpPr>
          <p:nvPr/>
        </p:nvCxnSpPr>
        <p:spPr>
          <a:xfrm>
            <a:off x="4896036" y="2049235"/>
            <a:ext cx="648072" cy="37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232" y="1556792"/>
            <a:ext cx="1944216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3.</a:t>
            </a:r>
            <a:r>
              <a:rPr lang="zh-CN" altLang="en-US" sz="2600" dirty="0" smtClean="0"/>
              <a:t>挤出效应</a:t>
            </a:r>
            <a:endParaRPr lang="zh-CN" altLang="en-US" sz="2600" dirty="0"/>
          </a:p>
        </p:txBody>
      </p:sp>
      <p:sp>
        <p:nvSpPr>
          <p:cNvPr id="32" name="TextBox 31"/>
          <p:cNvSpPr txBox="1"/>
          <p:nvPr/>
        </p:nvSpPr>
        <p:spPr>
          <a:xfrm>
            <a:off x="7668344" y="2420888"/>
            <a:ext cx="144016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影响因素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72200" y="2420888"/>
            <a:ext cx="1224136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dirty="0" smtClean="0"/>
              <a:t>定义</a:t>
            </a:r>
            <a:endParaRPr lang="zh-CN" altLang="en-US" sz="2600" dirty="0"/>
          </a:p>
        </p:txBody>
      </p:sp>
      <p:cxnSp>
        <p:nvCxnSpPr>
          <p:cNvPr id="34" name="直接箭头连接符 33"/>
          <p:cNvCxnSpPr>
            <a:stCxn id="31" idx="2"/>
            <a:endCxn id="33" idx="0"/>
          </p:cNvCxnSpPr>
          <p:nvPr/>
        </p:nvCxnSpPr>
        <p:spPr>
          <a:xfrm flipH="1">
            <a:off x="6984268" y="2049235"/>
            <a:ext cx="648072" cy="37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32" idx="0"/>
          </p:cNvCxnSpPr>
          <p:nvPr/>
        </p:nvCxnSpPr>
        <p:spPr>
          <a:xfrm>
            <a:off x="7632340" y="2049235"/>
            <a:ext cx="756084" cy="37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79512" y="486916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79512" y="328498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339752" y="486916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339752" y="328498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572000" y="486916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4572000" y="328498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732240" y="486916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732240" y="328498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251520" y="3573016"/>
            <a:ext cx="165618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95536" y="3717032"/>
            <a:ext cx="79208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755576" y="3356992"/>
            <a:ext cx="100811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37848" y="3284984"/>
            <a:ext cx="288032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27584" y="4293096"/>
            <a:ext cx="720080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57928" y="3254504"/>
            <a:ext cx="288032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27584" y="429309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475656" y="3933056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259632" y="4005064"/>
            <a:ext cx="0" cy="8640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79512" y="4293096"/>
            <a:ext cx="656456" cy="83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 flipV="1">
            <a:off x="179512" y="3844280"/>
            <a:ext cx="1296144" cy="167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 flipV="1">
            <a:off x="179512" y="3948296"/>
            <a:ext cx="1105272" cy="251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6" name="对象 125"/>
          <p:cNvGraphicFramePr>
            <a:graphicFrameLocks noChangeAspect="1"/>
          </p:cNvGraphicFramePr>
          <p:nvPr/>
        </p:nvGraphicFramePr>
        <p:xfrm>
          <a:off x="-36512" y="2996952"/>
          <a:ext cx="607568" cy="360040"/>
        </p:xfrm>
        <a:graphic>
          <a:graphicData uri="http://schemas.openxmlformats.org/presentationml/2006/ole">
            <p:oleObj spid="_x0000_s2050" name="Equation" r:id="rId3" imgW="342720" imgH="20304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979712" y="4719488"/>
          <a:ext cx="247650" cy="293688"/>
        </p:xfrm>
        <a:graphic>
          <a:graphicData uri="http://schemas.openxmlformats.org/presentationml/2006/ole">
            <p:oleObj spid="_x0000_s2051" name="Equation" r:id="rId4" imgW="139680" imgH="16488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85267" y="4725144"/>
          <a:ext cx="314325" cy="406400"/>
        </p:xfrm>
        <a:graphic>
          <a:graphicData uri="http://schemas.openxmlformats.org/presentationml/2006/ole">
            <p:oleObj spid="_x0000_s2052" name="Equation" r:id="rId5" imgW="177480" imgH="22860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111548" y="4437112"/>
          <a:ext cx="292100" cy="406400"/>
        </p:xfrm>
        <a:graphic>
          <a:graphicData uri="http://schemas.openxmlformats.org/presentationml/2006/ole">
            <p:oleObj spid="_x0000_s2053" name="Equation" r:id="rId6" imgW="164880" imgH="22860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187624" y="4755624"/>
          <a:ext cx="314325" cy="406400"/>
        </p:xfrm>
        <a:graphic>
          <a:graphicData uri="http://schemas.openxmlformats.org/presentationml/2006/ole">
            <p:oleObj spid="_x0000_s2054" name="Equation" r:id="rId7" imgW="177480" imgH="228600" progId="Equation.DSMT4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403648" y="4770864"/>
          <a:ext cx="314325" cy="406400"/>
        </p:xfrm>
        <a:graphic>
          <a:graphicData uri="http://schemas.openxmlformats.org/presentationml/2006/ole">
            <p:oleObj spid="_x0000_s2055" name="Equation" r:id="rId8" imgW="177480" imgH="22860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593379" y="4797152"/>
          <a:ext cx="314325" cy="406400"/>
        </p:xfrm>
        <a:graphic>
          <a:graphicData uri="http://schemas.openxmlformats.org/presentationml/2006/ole">
            <p:oleObj spid="_x0000_s2056" name="Equation" r:id="rId9" imgW="177480" imgH="22860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99690" y="4797152"/>
          <a:ext cx="223838" cy="317500"/>
        </p:xfrm>
        <a:graphic>
          <a:graphicData uri="http://schemas.openxmlformats.org/presentationml/2006/ole">
            <p:oleObj spid="_x0000_s2057" name="Equation" r:id="rId10" imgW="126720" imgH="177480" progId="Equation.DSMT4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3338" y="4076700"/>
          <a:ext cx="247650" cy="406400"/>
        </p:xfrm>
        <a:graphic>
          <a:graphicData uri="http://schemas.openxmlformats.org/presentationml/2006/ole">
            <p:oleObj spid="_x0000_s2058" name="Equation" r:id="rId11" imgW="139680" imgH="228600" progId="Equation.DSMT4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9208" y="3717032"/>
          <a:ext cx="223837" cy="406400"/>
        </p:xfrm>
        <a:graphic>
          <a:graphicData uri="http://schemas.openxmlformats.org/presentationml/2006/ole">
            <p:oleObj spid="_x0000_s2059" name="Equation" r:id="rId12" imgW="126720" imgH="228600" progId="Equation.DSMT4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3813" y="3500438"/>
          <a:ext cx="246062" cy="406400"/>
        </p:xfrm>
        <a:graphic>
          <a:graphicData uri="http://schemas.openxmlformats.org/presentationml/2006/ole">
            <p:oleObj spid="_x0000_s2060" name="Equation" r:id="rId13" imgW="139680" imgH="228600" progId="Equation.DSMT4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720272" y="3284984"/>
          <a:ext cx="484766" cy="276796"/>
        </p:xfrm>
        <a:graphic>
          <a:graphicData uri="http://schemas.openxmlformats.org/presentationml/2006/ole">
            <p:oleObj spid="_x0000_s2061" name="Equation" r:id="rId14" imgW="291960" imgH="164880" progId="Equation.DSMT4">
              <p:embed/>
            </p:oleObj>
          </a:graphicData>
        </a:graphic>
      </p:graphicFrame>
      <p:cxnSp>
        <p:nvCxnSpPr>
          <p:cNvPr id="130" name="直接连接符 129"/>
          <p:cNvCxnSpPr/>
          <p:nvPr/>
        </p:nvCxnSpPr>
        <p:spPr>
          <a:xfrm>
            <a:off x="1547664" y="429309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142852" y="3086100"/>
          <a:ext cx="404812" cy="406400"/>
        </p:xfrm>
        <a:graphic>
          <a:graphicData uri="http://schemas.openxmlformats.org/presentationml/2006/ole">
            <p:oleObj spid="_x0000_s2062" name="Equation" r:id="rId15" imgW="228600" imgH="228600" progId="Equation.DSMT4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61938" y="3429000"/>
          <a:ext cx="382587" cy="406400"/>
        </p:xfrm>
        <a:graphic>
          <a:graphicData uri="http://schemas.openxmlformats.org/presentationml/2006/ole">
            <p:oleObj spid="_x0000_s2063" name="Equation" r:id="rId16" imgW="215640" imgH="228600" progId="Equation.DSMT4">
              <p:embed/>
            </p:oleObj>
          </a:graphicData>
        </a:graphic>
      </p:graphicFrame>
      <p:sp>
        <p:nvSpPr>
          <p:cNvPr id="132" name="弧形 131"/>
          <p:cNvSpPr/>
          <p:nvPr/>
        </p:nvSpPr>
        <p:spPr>
          <a:xfrm>
            <a:off x="1835696" y="2996952"/>
            <a:ext cx="1872208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2483768" y="472514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2" idx="0"/>
          </p:cNvCxnSpPr>
          <p:nvPr/>
        </p:nvCxnSpPr>
        <p:spPr>
          <a:xfrm flipV="1">
            <a:off x="3707811" y="3284984"/>
            <a:ext cx="93" cy="58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483768" y="4077072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3385200" y="3455288"/>
            <a:ext cx="826760" cy="9098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2843808" y="4005064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203848" y="3717032"/>
            <a:ext cx="648072" cy="72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2699792" y="4293096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3717816" y="4293096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3014112" y="4725144"/>
            <a:ext cx="0" cy="1440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32624" y="4565888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3635896" y="4149080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3707904" y="3789040"/>
            <a:ext cx="4192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2339752" y="3830568"/>
            <a:ext cx="13681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 flipV="1">
            <a:off x="2339752" y="4205848"/>
            <a:ext cx="1265664" cy="15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2267744" y="4869160"/>
          <a:ext cx="223837" cy="317500"/>
        </p:xfrm>
        <a:graphic>
          <a:graphicData uri="http://schemas.openxmlformats.org/presentationml/2006/ole">
            <p:oleObj spid="_x0000_s2064" name="Equation" r:id="rId17" imgW="126720" imgH="177480" progId="Equation.DSMT4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4139952" y="4725144"/>
          <a:ext cx="247650" cy="293687"/>
        </p:xfrm>
        <a:graphic>
          <a:graphicData uri="http://schemas.openxmlformats.org/presentationml/2006/ole">
            <p:oleObj spid="_x0000_s2065" name="Equation" r:id="rId18" imgW="139680" imgH="164880" progId="Equation.DSMT4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2843808" y="4750792"/>
          <a:ext cx="314325" cy="406400"/>
        </p:xfrm>
        <a:graphic>
          <a:graphicData uri="http://schemas.openxmlformats.org/presentationml/2006/ole">
            <p:oleObj spid="_x0000_s2066" name="Equation" r:id="rId19" imgW="177480" imgH="228600" progId="Equation.DSMT4">
              <p:embed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3203848" y="4781912"/>
          <a:ext cx="292100" cy="406400"/>
        </p:xfrm>
        <a:graphic>
          <a:graphicData uri="http://schemas.openxmlformats.org/presentationml/2006/ole">
            <p:oleObj spid="_x0000_s2067" name="Equation" r:id="rId20" imgW="164880" imgH="228600" progId="Equation.DSMT4">
              <p:embed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3480832" y="4740384"/>
          <a:ext cx="314325" cy="406400"/>
        </p:xfrm>
        <a:graphic>
          <a:graphicData uri="http://schemas.openxmlformats.org/presentationml/2006/ole">
            <p:oleObj spid="_x0000_s2068" name="Equation" r:id="rId21" imgW="177480" imgH="228600" progId="Equation.DSMT4">
              <p:embed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3707899" y="4757738"/>
          <a:ext cx="314325" cy="406400"/>
        </p:xfrm>
        <a:graphic>
          <a:graphicData uri="http://schemas.openxmlformats.org/presentationml/2006/ole">
            <p:oleObj spid="_x0000_s2069" name="Equation" r:id="rId22" imgW="177480" imgH="228600" progId="Equation.DSMT4">
              <p:embed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2091780" y="3030220"/>
          <a:ext cx="608012" cy="360363"/>
        </p:xfrm>
        <a:graphic>
          <a:graphicData uri="http://schemas.openxmlformats.org/presentationml/2006/ole">
            <p:oleObj spid="_x0000_s2070" name="Equation" r:id="rId23" imgW="342720" imgH="203040" progId="Equation.DSMT4">
              <p:embed/>
            </p:oleObj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3511748" y="3140968"/>
          <a:ext cx="484188" cy="277812"/>
        </p:xfrm>
        <a:graphic>
          <a:graphicData uri="http://schemas.openxmlformats.org/presentationml/2006/ole">
            <p:oleObj spid="_x0000_s2071" name="Equation" r:id="rId24" imgW="291960" imgH="164880" progId="Equation.DSMT4">
              <p:embed/>
            </p:oleObj>
          </a:graphicData>
        </a:graphic>
      </p:graphicFrame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2699792" y="3717032"/>
          <a:ext cx="404813" cy="406400"/>
        </p:xfrm>
        <a:graphic>
          <a:graphicData uri="http://schemas.openxmlformats.org/presentationml/2006/ole">
            <p:oleObj spid="_x0000_s2072" name="Equation" r:id="rId25" imgW="228600" imgH="228600" progId="Equation.DSMT4">
              <p:embed/>
            </p:oleObj>
          </a:graphicData>
        </a:graphic>
      </p:graphicFrame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2389213" y="3814688"/>
          <a:ext cx="382587" cy="406400"/>
        </p:xfrm>
        <a:graphic>
          <a:graphicData uri="http://schemas.openxmlformats.org/presentationml/2006/ole">
            <p:oleObj spid="_x0000_s2073" name="Equation" r:id="rId26" imgW="215640" imgH="228600" progId="Equation.DSMT4">
              <p:embed/>
            </p:oleObj>
          </a:graphicData>
        </a:graphic>
      </p:graphicFrame>
      <p:cxnSp>
        <p:nvCxnSpPr>
          <p:cNvPr id="173" name="直接连接符 172"/>
          <p:cNvCxnSpPr/>
          <p:nvPr/>
        </p:nvCxnSpPr>
        <p:spPr>
          <a:xfrm flipH="1">
            <a:off x="2313464" y="4668376"/>
            <a:ext cx="72008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2339752" y="4581128"/>
            <a:ext cx="100811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4" name="Object 26"/>
          <p:cNvGraphicFramePr>
            <a:graphicFrameLocks noChangeAspect="1"/>
          </p:cNvGraphicFramePr>
          <p:nvPr/>
        </p:nvGraphicFramePr>
        <p:xfrm>
          <a:off x="2123728" y="4504288"/>
          <a:ext cx="247650" cy="406400"/>
        </p:xfrm>
        <a:graphic>
          <a:graphicData uri="http://schemas.openxmlformats.org/presentationml/2006/ole">
            <p:oleObj spid="_x0000_s2074" name="Equation" r:id="rId27" imgW="139680" imgH="228600" progId="Equation.DSMT4">
              <p:embed/>
            </p:oleObj>
          </a:graphicData>
        </a:graphic>
      </p:graphicFrame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2123728" y="4318744"/>
          <a:ext cx="223838" cy="406400"/>
        </p:xfrm>
        <a:graphic>
          <a:graphicData uri="http://schemas.openxmlformats.org/presentationml/2006/ole">
            <p:oleObj spid="_x0000_s2075" name="Equation" r:id="rId28" imgW="126720" imgH="228600" progId="Equation.DSMT4">
              <p:embed/>
            </p:oleObj>
          </a:graphicData>
        </a:graphic>
      </p:graphicFrame>
      <p:graphicFrame>
        <p:nvGraphicFramePr>
          <p:cNvPr id="2076" name="Object 28"/>
          <p:cNvGraphicFramePr>
            <a:graphicFrameLocks noChangeAspect="1"/>
          </p:cNvGraphicFramePr>
          <p:nvPr/>
        </p:nvGraphicFramePr>
        <p:xfrm>
          <a:off x="2157413" y="4030663"/>
          <a:ext cx="247650" cy="406400"/>
        </p:xfrm>
        <a:graphic>
          <a:graphicData uri="http://schemas.openxmlformats.org/presentationml/2006/ole">
            <p:oleObj spid="_x0000_s2076" name="Equation" r:id="rId29" imgW="139680" imgH="228600" progId="Equation.DSMT4">
              <p:embed/>
            </p:oleObj>
          </a:graphicData>
        </a:graphic>
      </p:graphicFrame>
      <p:graphicFrame>
        <p:nvGraphicFramePr>
          <p:cNvPr id="2077" name="Object 29"/>
          <p:cNvGraphicFramePr>
            <a:graphicFrameLocks noChangeAspect="1"/>
          </p:cNvGraphicFramePr>
          <p:nvPr/>
        </p:nvGraphicFramePr>
        <p:xfrm>
          <a:off x="2157413" y="3644900"/>
          <a:ext cx="247650" cy="406400"/>
        </p:xfrm>
        <a:graphic>
          <a:graphicData uri="http://schemas.openxmlformats.org/presentationml/2006/ole">
            <p:oleObj spid="_x0000_s2077" name="Equation" r:id="rId30" imgW="139680" imgH="228600" progId="Equation.DSMT4">
              <p:embed/>
            </p:oleObj>
          </a:graphicData>
        </a:graphic>
      </p:graphicFrame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2987824" y="3429000"/>
          <a:ext cx="404812" cy="406400"/>
        </p:xfrm>
        <a:graphic>
          <a:graphicData uri="http://schemas.openxmlformats.org/presentationml/2006/ole">
            <p:oleObj spid="_x0000_s2078" name="Equation" r:id="rId31" imgW="228600" imgH="228600" progId="Equation.DSMT4">
              <p:embed/>
            </p:oleObj>
          </a:graphicData>
        </a:graphic>
      </p:graphicFrame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3203848" y="3212976"/>
          <a:ext cx="404812" cy="406400"/>
        </p:xfrm>
        <a:graphic>
          <a:graphicData uri="http://schemas.openxmlformats.org/presentationml/2006/ole">
            <p:oleObj spid="_x0000_s2079" name="Equation" r:id="rId32" imgW="228600" imgH="228600" progId="Equation.DSMT4">
              <p:embed/>
            </p:oleObj>
          </a:graphicData>
        </a:graphic>
      </p:graphicFrame>
      <p:graphicFrame>
        <p:nvGraphicFramePr>
          <p:cNvPr id="2080" name="Object 32"/>
          <p:cNvGraphicFramePr>
            <a:graphicFrameLocks noChangeAspect="1"/>
          </p:cNvGraphicFramePr>
          <p:nvPr/>
        </p:nvGraphicFramePr>
        <p:xfrm>
          <a:off x="251520" y="5301208"/>
          <a:ext cx="1512168" cy="793026"/>
        </p:xfrm>
        <a:graphic>
          <a:graphicData uri="http://schemas.openxmlformats.org/presentationml/2006/ole">
            <p:oleObj spid="_x0000_s2080" name="Equation" r:id="rId33" imgW="749160" imgH="393480" progId="Equation.DSMT4">
              <p:embed/>
            </p:oleObj>
          </a:graphicData>
        </a:graphic>
      </p:graphicFrame>
      <p:sp>
        <p:nvSpPr>
          <p:cNvPr id="183" name="弧形 182"/>
          <p:cNvSpPr/>
          <p:nvPr/>
        </p:nvSpPr>
        <p:spPr>
          <a:xfrm>
            <a:off x="4283968" y="2780928"/>
            <a:ext cx="1656184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弧形 183"/>
          <p:cNvSpPr/>
          <p:nvPr/>
        </p:nvSpPr>
        <p:spPr>
          <a:xfrm>
            <a:off x="4436368" y="2780928"/>
            <a:ext cx="1719808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83" idx="2"/>
          </p:cNvCxnSpPr>
          <p:nvPr/>
        </p:nvCxnSpPr>
        <p:spPr>
          <a:xfrm flipH="1">
            <a:off x="4644008" y="4505860"/>
            <a:ext cx="396187" cy="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4644008" y="3789040"/>
            <a:ext cx="2880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4860032" y="3501008"/>
            <a:ext cx="36004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81" name="Object 33"/>
          <p:cNvGraphicFramePr>
            <a:graphicFrameLocks noChangeAspect="1"/>
          </p:cNvGraphicFramePr>
          <p:nvPr/>
        </p:nvGraphicFramePr>
        <p:xfrm>
          <a:off x="4716016" y="4869160"/>
          <a:ext cx="314325" cy="406400"/>
        </p:xfrm>
        <a:graphic>
          <a:graphicData uri="http://schemas.openxmlformats.org/presentationml/2006/ole">
            <p:oleObj spid="_x0000_s2081" name="Equation" r:id="rId34" imgW="177480" imgH="228600" progId="Equation.DSMT4">
              <p:embed/>
            </p:oleObj>
          </a:graphicData>
        </a:graphic>
      </p:graphicFrame>
      <p:graphicFrame>
        <p:nvGraphicFramePr>
          <p:cNvPr id="2082" name="Object 34"/>
          <p:cNvGraphicFramePr>
            <a:graphicFrameLocks noChangeAspect="1"/>
          </p:cNvGraphicFramePr>
          <p:nvPr/>
        </p:nvGraphicFramePr>
        <p:xfrm>
          <a:off x="5004048" y="4869160"/>
          <a:ext cx="292100" cy="406400"/>
        </p:xfrm>
        <a:graphic>
          <a:graphicData uri="http://schemas.openxmlformats.org/presentationml/2006/ole">
            <p:oleObj spid="_x0000_s2082" name="Equation" r:id="rId35" imgW="164880" imgH="228600" progId="Equation.DSMT4">
              <p:embed/>
            </p:oleObj>
          </a:graphicData>
        </a:graphic>
      </p:graphicFrame>
      <p:cxnSp>
        <p:nvCxnSpPr>
          <p:cNvPr id="194" name="直接连接符 193"/>
          <p:cNvCxnSpPr/>
          <p:nvPr/>
        </p:nvCxnSpPr>
        <p:spPr>
          <a:xfrm>
            <a:off x="4860032" y="4509120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5148064" y="4509120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83" name="Object 35"/>
          <p:cNvGraphicFramePr>
            <a:graphicFrameLocks noChangeAspect="1"/>
          </p:cNvGraphicFramePr>
          <p:nvPr/>
        </p:nvGraphicFramePr>
        <p:xfrm>
          <a:off x="4427984" y="4293096"/>
          <a:ext cx="247650" cy="406400"/>
        </p:xfrm>
        <a:graphic>
          <a:graphicData uri="http://schemas.openxmlformats.org/presentationml/2006/ole">
            <p:oleObj spid="_x0000_s2083" name="Equation" r:id="rId36" imgW="139680" imgH="228600" progId="Equation.DSMT4">
              <p:embed/>
            </p:oleObj>
          </a:graphicData>
        </a:graphic>
      </p:graphicFrame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4427984" y="4869160"/>
          <a:ext cx="222250" cy="317500"/>
        </p:xfrm>
        <a:graphic>
          <a:graphicData uri="http://schemas.openxmlformats.org/presentationml/2006/ole">
            <p:oleObj spid="_x0000_s2084" name="Equation" r:id="rId37" imgW="126720" imgH="177480" progId="Equation.DSMT4">
              <p:embed/>
            </p:oleObj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6156176" y="4869160"/>
          <a:ext cx="247650" cy="293688"/>
        </p:xfrm>
        <a:graphic>
          <a:graphicData uri="http://schemas.openxmlformats.org/presentationml/2006/ole">
            <p:oleObj spid="_x0000_s2085" name="Equation" r:id="rId38" imgW="139680" imgH="164880" progId="Equation.DSMT4">
              <p:embed/>
            </p:oleObj>
          </a:graphicData>
        </a:graphic>
      </p:graphicFrame>
      <p:graphicFrame>
        <p:nvGraphicFramePr>
          <p:cNvPr id="2086" name="Object 38"/>
          <p:cNvGraphicFramePr>
            <a:graphicFrameLocks noChangeAspect="1"/>
          </p:cNvGraphicFramePr>
          <p:nvPr/>
        </p:nvGraphicFramePr>
        <p:xfrm>
          <a:off x="4283968" y="3068960"/>
          <a:ext cx="608013" cy="360362"/>
        </p:xfrm>
        <a:graphic>
          <a:graphicData uri="http://schemas.openxmlformats.org/presentationml/2006/ole">
            <p:oleObj spid="_x0000_s2086" name="Equation" r:id="rId39" imgW="342720" imgH="203040" progId="Equation.DSMT4">
              <p:embed/>
            </p:oleObj>
          </a:graphicData>
        </a:graphic>
      </p:graphicFrame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5487988" y="3376613"/>
          <a:ext cx="525462" cy="384175"/>
        </p:xfrm>
        <a:graphic>
          <a:graphicData uri="http://schemas.openxmlformats.org/presentationml/2006/ole">
            <p:oleObj spid="_x0000_s2087" name="Equation" r:id="rId40" imgW="317160" imgH="228600" progId="Equation.DSMT4">
              <p:embed/>
            </p:oleObj>
          </a:graphicData>
        </a:graphic>
      </p:graphicFrame>
      <p:graphicFrame>
        <p:nvGraphicFramePr>
          <p:cNvPr id="2088" name="Object 40"/>
          <p:cNvGraphicFramePr>
            <a:graphicFrameLocks noChangeAspect="1"/>
          </p:cNvGraphicFramePr>
          <p:nvPr/>
        </p:nvGraphicFramePr>
        <p:xfrm>
          <a:off x="5908675" y="3405188"/>
          <a:ext cx="546100" cy="384175"/>
        </p:xfrm>
        <a:graphic>
          <a:graphicData uri="http://schemas.openxmlformats.org/presentationml/2006/ole">
            <p:oleObj spid="_x0000_s2088" name="Equation" r:id="rId41" imgW="330120" imgH="228600" progId="Equation.DSMT4">
              <p:embed/>
            </p:oleObj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4572000" y="3645024"/>
          <a:ext cx="382587" cy="406400"/>
        </p:xfrm>
        <a:graphic>
          <a:graphicData uri="http://schemas.openxmlformats.org/presentationml/2006/ole">
            <p:oleObj spid="_x0000_s2089" name="Equation" r:id="rId42" imgW="215640" imgH="228600" progId="Equation.DSMT4">
              <p:embed/>
            </p:oleObj>
          </a:graphicData>
        </a:graphic>
      </p:graphicFrame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4860032" y="3356992"/>
          <a:ext cx="404813" cy="406400"/>
        </p:xfrm>
        <a:graphic>
          <a:graphicData uri="http://schemas.openxmlformats.org/presentationml/2006/ole">
            <p:oleObj spid="_x0000_s2090" name="Equation" r:id="rId43" imgW="228600" imgH="228600" progId="Equation.DSMT4">
              <p:embed/>
            </p:oleObj>
          </a:graphicData>
        </a:graphic>
      </p:graphicFrame>
      <p:cxnSp>
        <p:nvCxnSpPr>
          <p:cNvPr id="205" name="直接连接符 204"/>
          <p:cNvCxnSpPr/>
          <p:nvPr/>
        </p:nvCxnSpPr>
        <p:spPr>
          <a:xfrm>
            <a:off x="7452320" y="335699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6948264" y="4005064"/>
            <a:ext cx="12241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V="1">
            <a:off x="6876256" y="3573016"/>
            <a:ext cx="12241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1" name="Object 43"/>
          <p:cNvGraphicFramePr>
            <a:graphicFrameLocks noChangeAspect="1"/>
          </p:cNvGraphicFramePr>
          <p:nvPr/>
        </p:nvGraphicFramePr>
        <p:xfrm>
          <a:off x="8532440" y="4725144"/>
          <a:ext cx="247650" cy="293687"/>
        </p:xfrm>
        <a:graphic>
          <a:graphicData uri="http://schemas.openxmlformats.org/presentationml/2006/ole">
            <p:oleObj spid="_x0000_s2091" name="Equation" r:id="rId44" imgW="139680" imgH="164880" progId="Equation.DSMT4">
              <p:embed/>
            </p:oleObj>
          </a:graphicData>
        </a:graphic>
      </p:graphicFrame>
      <p:graphicFrame>
        <p:nvGraphicFramePr>
          <p:cNvPr id="2092" name="Object 44"/>
          <p:cNvGraphicFramePr>
            <a:graphicFrameLocks noChangeAspect="1"/>
          </p:cNvGraphicFramePr>
          <p:nvPr/>
        </p:nvGraphicFramePr>
        <p:xfrm>
          <a:off x="6588224" y="4797152"/>
          <a:ext cx="222250" cy="317500"/>
        </p:xfrm>
        <a:graphic>
          <a:graphicData uri="http://schemas.openxmlformats.org/presentationml/2006/ole">
            <p:oleObj spid="_x0000_s2092" name="Equation" r:id="rId45" imgW="126720" imgH="177480" progId="Equation.DSMT4">
              <p:embed/>
            </p:oleObj>
          </a:graphicData>
        </a:graphic>
      </p:graphicFrame>
      <p:graphicFrame>
        <p:nvGraphicFramePr>
          <p:cNvPr id="2093" name="Object 45"/>
          <p:cNvGraphicFramePr>
            <a:graphicFrameLocks noChangeAspect="1"/>
          </p:cNvGraphicFramePr>
          <p:nvPr/>
        </p:nvGraphicFramePr>
        <p:xfrm>
          <a:off x="7308304" y="4797152"/>
          <a:ext cx="314325" cy="406400"/>
        </p:xfrm>
        <a:graphic>
          <a:graphicData uri="http://schemas.openxmlformats.org/presentationml/2006/ole">
            <p:oleObj spid="_x0000_s2093" name="Equation" r:id="rId46" imgW="177480" imgH="228600" progId="Equation.DSMT4">
              <p:embed/>
            </p:oleObj>
          </a:graphicData>
        </a:graphic>
      </p:graphicFrame>
      <p:graphicFrame>
        <p:nvGraphicFramePr>
          <p:cNvPr id="2094" name="Object 46"/>
          <p:cNvGraphicFramePr>
            <a:graphicFrameLocks noChangeAspect="1"/>
          </p:cNvGraphicFramePr>
          <p:nvPr/>
        </p:nvGraphicFramePr>
        <p:xfrm>
          <a:off x="7956376" y="3789040"/>
          <a:ext cx="525462" cy="384175"/>
        </p:xfrm>
        <a:graphic>
          <a:graphicData uri="http://schemas.openxmlformats.org/presentationml/2006/ole">
            <p:oleObj spid="_x0000_s2094" name="Equation" r:id="rId47" imgW="317160" imgH="228600" progId="Equation.DSMT4">
              <p:embed/>
            </p:oleObj>
          </a:graphicData>
        </a:graphic>
      </p:graphicFrame>
      <p:graphicFrame>
        <p:nvGraphicFramePr>
          <p:cNvPr id="2095" name="Object 47"/>
          <p:cNvGraphicFramePr>
            <a:graphicFrameLocks noChangeAspect="1"/>
          </p:cNvGraphicFramePr>
          <p:nvPr/>
        </p:nvGraphicFramePr>
        <p:xfrm>
          <a:off x="7884368" y="3356992"/>
          <a:ext cx="546100" cy="384175"/>
        </p:xfrm>
        <a:graphic>
          <a:graphicData uri="http://schemas.openxmlformats.org/presentationml/2006/ole">
            <p:oleObj spid="_x0000_s2095" name="Equation" r:id="rId48" imgW="330120" imgH="228600" progId="Equation.DSMT4">
              <p:embed/>
            </p:oleObj>
          </a:graphicData>
        </a:graphic>
      </p:graphicFrame>
      <p:graphicFrame>
        <p:nvGraphicFramePr>
          <p:cNvPr id="2096" name="Object 48"/>
          <p:cNvGraphicFramePr>
            <a:graphicFrameLocks noChangeAspect="1"/>
          </p:cNvGraphicFramePr>
          <p:nvPr/>
        </p:nvGraphicFramePr>
        <p:xfrm>
          <a:off x="7342188" y="3186113"/>
          <a:ext cx="336550" cy="315912"/>
        </p:xfrm>
        <a:graphic>
          <a:graphicData uri="http://schemas.openxmlformats.org/presentationml/2006/ole">
            <p:oleObj spid="_x0000_s2096" name="Equation" r:id="rId49" imgW="190440" imgH="177480" progId="Equation.DSMT4">
              <p:embed/>
            </p:oleObj>
          </a:graphicData>
        </a:graphic>
      </p:graphicFrame>
      <p:graphicFrame>
        <p:nvGraphicFramePr>
          <p:cNvPr id="2097" name="Object 49"/>
          <p:cNvGraphicFramePr>
            <a:graphicFrameLocks noChangeAspect="1"/>
          </p:cNvGraphicFramePr>
          <p:nvPr/>
        </p:nvGraphicFramePr>
        <p:xfrm>
          <a:off x="6444208" y="3068960"/>
          <a:ext cx="608012" cy="360362"/>
        </p:xfrm>
        <a:graphic>
          <a:graphicData uri="http://schemas.openxmlformats.org/presentationml/2006/ole">
            <p:oleObj spid="_x0000_s2097" name="Equation" r:id="rId50" imgW="342720" imgH="203040" progId="Equation.DSMT4">
              <p:embed/>
            </p:oleObj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1979712" y="5229200"/>
            <a:ext cx="2664296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 smtClean="0"/>
              <a:t>定义</a:t>
            </a:r>
            <a:r>
              <a:rPr lang="en-US" altLang="zh-CN" sz="2400" dirty="0" smtClean="0"/>
              <a:t>:</a:t>
            </a:r>
            <a:r>
              <a:rPr lang="zh-CN" altLang="en-US" sz="2000" dirty="0" smtClean="0">
                <a:solidFill>
                  <a:srgbClr val="7030A0"/>
                </a:solidFill>
              </a:rPr>
              <a:t>政府支出增加所引起的私人消费或投资降低的效果。</a:t>
            </a:r>
            <a:endParaRPr lang="zh-CN" altLang="en-US" sz="2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788024" y="5229200"/>
            <a:ext cx="417646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2" indent="-342900">
              <a:buFont typeface="+mj-ea"/>
              <a:buAutoNum type="circleNumDbPlain"/>
            </a:pPr>
            <a:r>
              <a:rPr lang="zh-CN" altLang="en-US" sz="2000" dirty="0" smtClean="0"/>
              <a:t>支出乘数大小；</a:t>
            </a:r>
            <a:endParaRPr lang="en-US" altLang="zh-CN" sz="2000" dirty="0" smtClean="0"/>
          </a:p>
          <a:p>
            <a:pPr marL="342900" lvl="2" indent="-342900">
              <a:buFont typeface="+mj-ea"/>
              <a:buAutoNum type="circleNumDbPlain"/>
            </a:pPr>
            <a:r>
              <a:rPr lang="zh-CN" altLang="en-US" sz="2000" dirty="0" smtClean="0"/>
              <a:t>货币需求对产出变动的敏感程度；</a:t>
            </a:r>
            <a:endParaRPr lang="en-US" altLang="zh-CN" sz="2000" dirty="0" smtClean="0"/>
          </a:p>
          <a:p>
            <a:pPr marL="342900" lvl="2" indent="-342900">
              <a:buFont typeface="+mj-ea"/>
              <a:buAutoNum type="circleNumDbPlain"/>
            </a:pPr>
            <a:r>
              <a:rPr lang="zh-CN" altLang="en-US" sz="2000" dirty="0" smtClean="0"/>
              <a:t>货币需求对利率变动的敏感程度；</a:t>
            </a:r>
            <a:endParaRPr lang="en-US" altLang="zh-CN" sz="2000" dirty="0" smtClean="0"/>
          </a:p>
          <a:p>
            <a:pPr marL="342900" lvl="2" indent="-342900">
              <a:buFont typeface="+mj-ea"/>
              <a:buAutoNum type="circleNumDbPlain"/>
            </a:pPr>
            <a:r>
              <a:rPr lang="zh-CN" altLang="en-US" sz="2000" dirty="0" smtClean="0"/>
              <a:t>投资需求对利率变动的敏感程度。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</a:t>
            </a:r>
            <a:r>
              <a:rPr lang="zh-CN" altLang="en-US" dirty="0" smtClean="0"/>
              <a:t>货币政策效果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29630" y="6476999"/>
            <a:ext cx="2133600" cy="274320"/>
          </a:xfrm>
        </p:spPr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46648" y="6476999"/>
            <a:ext cx="733864" cy="274320"/>
          </a:xfrm>
        </p:spPr>
        <p:txBody>
          <a:bodyPr/>
          <a:lstStyle/>
          <a:p>
            <a:fld id="{4EEDB8C5-FD1E-45A2-B9A2-865723798F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926" y="2132856"/>
            <a:ext cx="158417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1.IS-LM</a:t>
            </a:r>
            <a:r>
              <a:rPr lang="zh-CN" altLang="en-US" sz="2600" dirty="0" smtClean="0"/>
              <a:t>图形分析</a:t>
            </a:r>
            <a:endParaRPr lang="zh-CN" alt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2668166" y="2492896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LM</a:t>
            </a:r>
            <a:r>
              <a:rPr lang="zh-CN" altLang="en-US" sz="2800" dirty="0" smtClean="0"/>
              <a:t>斜率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68166" y="1772816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</a:t>
            </a:r>
            <a:r>
              <a:rPr lang="zh-CN" altLang="en-US" sz="2800" dirty="0" smtClean="0"/>
              <a:t>斜率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 flipV="1">
            <a:off x="2092102" y="2034426"/>
            <a:ext cx="576064" cy="54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2092102" y="2579132"/>
            <a:ext cx="576064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926" y="3769876"/>
            <a:ext cx="158417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2.</a:t>
            </a:r>
            <a:r>
              <a:rPr lang="zh-CN" altLang="en-US" sz="2600" dirty="0" smtClean="0"/>
              <a:t>古典的极端情况</a:t>
            </a:r>
            <a:endParaRPr lang="zh-CN" altLang="en-US" sz="2600" dirty="0"/>
          </a:p>
        </p:txBody>
      </p:sp>
      <p:sp>
        <p:nvSpPr>
          <p:cNvPr id="27" name="TextBox 26"/>
          <p:cNvSpPr txBox="1"/>
          <p:nvPr/>
        </p:nvSpPr>
        <p:spPr>
          <a:xfrm>
            <a:off x="2668166" y="4149080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</a:t>
            </a:r>
            <a:r>
              <a:rPr lang="zh-CN" altLang="en-US" sz="2800" dirty="0" smtClean="0"/>
              <a:t>水平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68166" y="3356992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LM</a:t>
            </a:r>
            <a:r>
              <a:rPr lang="zh-CN" altLang="en-US" sz="2800" dirty="0" smtClean="0"/>
              <a:t>垂直</a:t>
            </a:r>
            <a:endParaRPr lang="zh-CN" altLang="en-US" sz="2800" dirty="0"/>
          </a:p>
        </p:txBody>
      </p:sp>
      <p:cxnSp>
        <p:nvCxnSpPr>
          <p:cNvPr id="29" name="直接箭头连接符 28"/>
          <p:cNvCxnSpPr>
            <a:stCxn id="26" idx="3"/>
            <a:endCxn id="28" idx="1"/>
          </p:cNvCxnSpPr>
          <p:nvPr/>
        </p:nvCxnSpPr>
        <p:spPr>
          <a:xfrm flipV="1">
            <a:off x="2092102" y="3618602"/>
            <a:ext cx="576064" cy="59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  <a:endCxn id="27" idx="1"/>
          </p:cNvCxnSpPr>
          <p:nvPr/>
        </p:nvCxnSpPr>
        <p:spPr>
          <a:xfrm>
            <a:off x="2092102" y="4216152"/>
            <a:ext cx="576064" cy="19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7926" y="5498068"/>
            <a:ext cx="158417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dirty="0" smtClean="0"/>
              <a:t>3.</a:t>
            </a:r>
            <a:r>
              <a:rPr lang="zh-CN" altLang="en-US" sz="2600" dirty="0" smtClean="0"/>
              <a:t>货币政策局限性</a:t>
            </a:r>
            <a:endParaRPr lang="zh-CN" altLang="en-US" sz="2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08126" y="5445224"/>
            <a:ext cx="23042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流通速度不变前提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8126" y="5013176"/>
            <a:ext cx="23042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dirty="0" smtClean="0"/>
              <a:t>有效区间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3"/>
            <a:endCxn id="33" idx="1"/>
          </p:cNvCxnSpPr>
          <p:nvPr/>
        </p:nvCxnSpPr>
        <p:spPr>
          <a:xfrm flipV="1">
            <a:off x="2092102" y="5197842"/>
            <a:ext cx="216024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 flipV="1">
            <a:off x="2092102" y="5629890"/>
            <a:ext cx="216024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4612382" y="350100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4612382" y="191683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6772622" y="350100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6772622" y="191683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476478" y="2060848"/>
            <a:ext cx="57606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044430" y="2348880"/>
            <a:ext cx="1368152" cy="7200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965294" y="3068960"/>
            <a:ext cx="0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H="1" flipV="1">
            <a:off x="4612382" y="2780928"/>
            <a:ext cx="1160512" cy="83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612382" y="2924944"/>
            <a:ext cx="1512168" cy="167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4612382" y="3094112"/>
            <a:ext cx="1321296" cy="468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6" name="对象 175"/>
          <p:cNvGraphicFramePr>
            <a:graphicFrameLocks noChangeAspect="1"/>
          </p:cNvGraphicFramePr>
          <p:nvPr/>
        </p:nvGraphicFramePr>
        <p:xfrm>
          <a:off x="4396358" y="1628800"/>
          <a:ext cx="607568" cy="360040"/>
        </p:xfrm>
        <a:graphic>
          <a:graphicData uri="http://schemas.openxmlformats.org/presentationml/2006/ole">
            <p:oleObj spid="_x0000_s4098" name="Equation" r:id="rId3" imgW="342720" imgH="203040" progId="Equation.DSMT4">
              <p:embed/>
            </p:oleObj>
          </a:graphicData>
        </a:graphic>
      </p:graphicFrame>
      <p:graphicFrame>
        <p:nvGraphicFramePr>
          <p:cNvPr id="177" name="Object 3"/>
          <p:cNvGraphicFramePr>
            <a:graphicFrameLocks noChangeAspect="1"/>
          </p:cNvGraphicFramePr>
          <p:nvPr/>
        </p:nvGraphicFramePr>
        <p:xfrm>
          <a:off x="6412582" y="3351336"/>
          <a:ext cx="247650" cy="293688"/>
        </p:xfrm>
        <a:graphic>
          <a:graphicData uri="http://schemas.openxmlformats.org/presentationml/2006/ole">
            <p:oleObj spid="_x0000_s4099" name="Equation" r:id="rId4" imgW="139680" imgH="164880" progId="Equation.DSMT4">
              <p:embed/>
            </p:oleObj>
          </a:graphicData>
        </a:graphic>
      </p:graphicFrame>
      <p:graphicFrame>
        <p:nvGraphicFramePr>
          <p:cNvPr id="178" name="Object 4"/>
          <p:cNvGraphicFramePr>
            <a:graphicFrameLocks noChangeAspect="1"/>
          </p:cNvGraphicFramePr>
          <p:nvPr/>
        </p:nvGraphicFramePr>
        <p:xfrm>
          <a:off x="5620494" y="3429000"/>
          <a:ext cx="314325" cy="406400"/>
        </p:xfrm>
        <a:graphic>
          <a:graphicData uri="http://schemas.openxmlformats.org/presentationml/2006/ole">
            <p:oleObj spid="_x0000_s4100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79" name="Object 5"/>
          <p:cNvGraphicFramePr>
            <a:graphicFrameLocks noChangeAspect="1"/>
          </p:cNvGraphicFramePr>
          <p:nvPr/>
        </p:nvGraphicFramePr>
        <p:xfrm>
          <a:off x="5904458" y="3429000"/>
          <a:ext cx="292100" cy="406400"/>
        </p:xfrm>
        <a:graphic>
          <a:graphicData uri="http://schemas.openxmlformats.org/presentationml/2006/ole">
            <p:oleObj spid="_x0000_s4101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80" name="Object 6"/>
          <p:cNvGraphicFramePr>
            <a:graphicFrameLocks noChangeAspect="1"/>
          </p:cNvGraphicFramePr>
          <p:nvPr/>
        </p:nvGraphicFramePr>
        <p:xfrm>
          <a:off x="6124550" y="3429000"/>
          <a:ext cx="314325" cy="406400"/>
        </p:xfrm>
        <a:graphic>
          <a:graphicData uri="http://schemas.openxmlformats.org/presentationml/2006/ole">
            <p:oleObj spid="_x0000_s4102" name="Equation" r:id="rId7" imgW="177480" imgH="228600" progId="Equation.DSMT4">
              <p:embed/>
            </p:oleObj>
          </a:graphicData>
        </a:graphic>
      </p:graphicFrame>
      <p:graphicFrame>
        <p:nvGraphicFramePr>
          <p:cNvPr id="183" name="Object 9"/>
          <p:cNvGraphicFramePr>
            <a:graphicFrameLocks noChangeAspect="1"/>
          </p:cNvGraphicFramePr>
          <p:nvPr/>
        </p:nvGraphicFramePr>
        <p:xfrm>
          <a:off x="4532560" y="3429000"/>
          <a:ext cx="223838" cy="317500"/>
        </p:xfrm>
        <a:graphic>
          <a:graphicData uri="http://schemas.openxmlformats.org/presentationml/2006/ole">
            <p:oleObj spid="_x0000_s4105" name="Equation" r:id="rId8" imgW="126720" imgH="177480" progId="Equation.DSMT4">
              <p:embed/>
            </p:oleObj>
          </a:graphicData>
        </a:graphic>
      </p:graphicFrame>
      <p:graphicFrame>
        <p:nvGraphicFramePr>
          <p:cNvPr id="184" name="Object 10"/>
          <p:cNvGraphicFramePr>
            <a:graphicFrameLocks noChangeAspect="1"/>
          </p:cNvGraphicFramePr>
          <p:nvPr/>
        </p:nvGraphicFramePr>
        <p:xfrm>
          <a:off x="4396358" y="2492896"/>
          <a:ext cx="247650" cy="406400"/>
        </p:xfrm>
        <a:graphic>
          <a:graphicData uri="http://schemas.openxmlformats.org/presentationml/2006/ole">
            <p:oleObj spid="_x0000_s4106" name="Equation" r:id="rId9" imgW="139680" imgH="228600" progId="Equation.DSMT4">
              <p:embed/>
            </p:oleObj>
          </a:graphicData>
        </a:graphic>
      </p:graphicFrame>
      <p:graphicFrame>
        <p:nvGraphicFramePr>
          <p:cNvPr id="185" name="Object 11"/>
          <p:cNvGraphicFramePr>
            <a:graphicFrameLocks noChangeAspect="1"/>
          </p:cNvGraphicFramePr>
          <p:nvPr/>
        </p:nvGraphicFramePr>
        <p:xfrm>
          <a:off x="4396358" y="2708920"/>
          <a:ext cx="223837" cy="406400"/>
        </p:xfrm>
        <a:graphic>
          <a:graphicData uri="http://schemas.openxmlformats.org/presentationml/2006/ole">
            <p:oleObj spid="_x0000_s4107" name="Equation" r:id="rId10" imgW="126720" imgH="228600" progId="Equation.DSMT4">
              <p:embed/>
            </p:oleObj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/>
        </p:nvGraphicFramePr>
        <p:xfrm>
          <a:off x="4396358" y="2924944"/>
          <a:ext cx="246062" cy="406400"/>
        </p:xfrm>
        <a:graphic>
          <a:graphicData uri="http://schemas.openxmlformats.org/presentationml/2006/ole">
            <p:oleObj spid="_x0000_s4108" name="Equation" r:id="rId11" imgW="139680" imgH="228600" progId="Equation.DSMT4">
              <p:embed/>
            </p:oleObj>
          </a:graphicData>
        </a:graphic>
      </p:graphicFrame>
      <p:graphicFrame>
        <p:nvGraphicFramePr>
          <p:cNvPr id="187" name="Object 13"/>
          <p:cNvGraphicFramePr>
            <a:graphicFrameLocks noChangeAspect="1"/>
          </p:cNvGraphicFramePr>
          <p:nvPr/>
        </p:nvGraphicFramePr>
        <p:xfrm>
          <a:off x="5600055" y="2154504"/>
          <a:ext cx="524495" cy="380733"/>
        </p:xfrm>
        <a:graphic>
          <a:graphicData uri="http://schemas.openxmlformats.org/presentationml/2006/ole">
            <p:oleObj spid="_x0000_s4109" name="Equation" r:id="rId12" imgW="317160" imgH="228600" progId="Equation.DSMT4">
              <p:embed/>
            </p:oleObj>
          </a:graphicData>
        </a:graphic>
      </p:graphicFrame>
      <p:cxnSp>
        <p:nvCxnSpPr>
          <p:cNvPr id="188" name="直接连接符 187"/>
          <p:cNvCxnSpPr/>
          <p:nvPr/>
        </p:nvCxnSpPr>
        <p:spPr>
          <a:xfrm>
            <a:off x="6124550" y="2924944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89" name="Object 14"/>
          <p:cNvGraphicFramePr>
            <a:graphicFrameLocks noChangeAspect="1"/>
          </p:cNvGraphicFramePr>
          <p:nvPr/>
        </p:nvGraphicFramePr>
        <p:xfrm>
          <a:off x="5476478" y="1772816"/>
          <a:ext cx="404812" cy="406400"/>
        </p:xfrm>
        <a:graphic>
          <a:graphicData uri="http://schemas.openxmlformats.org/presentationml/2006/ole">
            <p:oleObj spid="_x0000_s4110" name="Equation" r:id="rId13" imgW="228600" imgH="228600" progId="Equation.DSMT4">
              <p:embed/>
            </p:oleObj>
          </a:graphicData>
        </a:graphic>
      </p:graphicFrame>
      <p:graphicFrame>
        <p:nvGraphicFramePr>
          <p:cNvPr id="190" name="Object 15"/>
          <p:cNvGraphicFramePr>
            <a:graphicFrameLocks noChangeAspect="1"/>
          </p:cNvGraphicFramePr>
          <p:nvPr/>
        </p:nvGraphicFramePr>
        <p:xfrm>
          <a:off x="4694808" y="2060848"/>
          <a:ext cx="382587" cy="406400"/>
        </p:xfrm>
        <a:graphic>
          <a:graphicData uri="http://schemas.openxmlformats.org/presentationml/2006/ole">
            <p:oleObj spid="_x0000_s4111" name="Equation" r:id="rId14" imgW="215640" imgH="228600" progId="Equation.DSMT4">
              <p:embed/>
            </p:oleObj>
          </a:graphicData>
        </a:graphic>
      </p:graphicFrame>
      <p:sp>
        <p:nvSpPr>
          <p:cNvPr id="191" name="弧形 190"/>
          <p:cNvSpPr/>
          <p:nvPr/>
        </p:nvSpPr>
        <p:spPr>
          <a:xfrm>
            <a:off x="5580112" y="1268760"/>
            <a:ext cx="2016224" cy="208823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/>
          <p:nvPr/>
        </p:nvCxnSpPr>
        <p:spPr>
          <a:xfrm flipH="1">
            <a:off x="6916638" y="33569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7204670" y="2708920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492702" y="2204864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7564710" y="3068960"/>
            <a:ext cx="0" cy="43204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7636718" y="3212976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7996758" y="2780928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7780734" y="2564904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 flipH="1" flipV="1">
            <a:off x="6772622" y="2462416"/>
            <a:ext cx="1008112" cy="304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H="1" flipV="1">
            <a:off x="6772622" y="2780928"/>
            <a:ext cx="1224136" cy="15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6" name="Object 16"/>
          <p:cNvGraphicFramePr>
            <a:graphicFrameLocks noChangeAspect="1"/>
          </p:cNvGraphicFramePr>
          <p:nvPr/>
        </p:nvGraphicFramePr>
        <p:xfrm>
          <a:off x="6700614" y="3501008"/>
          <a:ext cx="223837" cy="317500"/>
        </p:xfrm>
        <a:graphic>
          <a:graphicData uri="http://schemas.openxmlformats.org/presentationml/2006/ole">
            <p:oleObj spid="_x0000_s4112" name="Equation" r:id="rId15" imgW="126720" imgH="177480" progId="Equation.DSMT4">
              <p:embed/>
            </p:oleObj>
          </a:graphicData>
        </a:graphic>
      </p:graphicFrame>
      <p:graphicFrame>
        <p:nvGraphicFramePr>
          <p:cNvPr id="207" name="Object 17"/>
          <p:cNvGraphicFramePr>
            <a:graphicFrameLocks noChangeAspect="1"/>
          </p:cNvGraphicFramePr>
          <p:nvPr/>
        </p:nvGraphicFramePr>
        <p:xfrm>
          <a:off x="8572822" y="3356992"/>
          <a:ext cx="247650" cy="293687"/>
        </p:xfrm>
        <a:graphic>
          <a:graphicData uri="http://schemas.openxmlformats.org/presentationml/2006/ole">
            <p:oleObj spid="_x0000_s4113" name="Equation" r:id="rId16" imgW="139680" imgH="164880" progId="Equation.DSMT4">
              <p:embed/>
            </p:oleObj>
          </a:graphicData>
        </a:graphic>
      </p:graphicFrame>
      <p:graphicFrame>
        <p:nvGraphicFramePr>
          <p:cNvPr id="208" name="Object 18"/>
          <p:cNvGraphicFramePr>
            <a:graphicFrameLocks noChangeAspect="1"/>
          </p:cNvGraphicFramePr>
          <p:nvPr/>
        </p:nvGraphicFramePr>
        <p:xfrm>
          <a:off x="7322393" y="3429000"/>
          <a:ext cx="314325" cy="406400"/>
        </p:xfrm>
        <a:graphic>
          <a:graphicData uri="http://schemas.openxmlformats.org/presentationml/2006/ole">
            <p:oleObj spid="_x0000_s4114" name="Equation" r:id="rId17" imgW="177480" imgH="228600" progId="Equation.DSMT4">
              <p:embed/>
            </p:oleObj>
          </a:graphicData>
        </a:graphic>
      </p:graphicFrame>
      <p:graphicFrame>
        <p:nvGraphicFramePr>
          <p:cNvPr id="209" name="Object 19"/>
          <p:cNvGraphicFramePr>
            <a:graphicFrameLocks noChangeAspect="1"/>
          </p:cNvGraphicFramePr>
          <p:nvPr/>
        </p:nvGraphicFramePr>
        <p:xfrm>
          <a:off x="7492702" y="3429000"/>
          <a:ext cx="292100" cy="406400"/>
        </p:xfrm>
        <a:graphic>
          <a:graphicData uri="http://schemas.openxmlformats.org/presentationml/2006/ole">
            <p:oleObj spid="_x0000_s4115" name="Equation" r:id="rId18" imgW="164880" imgH="228600" progId="Equation.DSMT4">
              <p:embed/>
            </p:oleObj>
          </a:graphicData>
        </a:graphic>
      </p:graphicFrame>
      <p:graphicFrame>
        <p:nvGraphicFramePr>
          <p:cNvPr id="210" name="Object 20"/>
          <p:cNvGraphicFramePr>
            <a:graphicFrameLocks noChangeAspect="1"/>
          </p:cNvGraphicFramePr>
          <p:nvPr/>
        </p:nvGraphicFramePr>
        <p:xfrm>
          <a:off x="7708726" y="3372232"/>
          <a:ext cx="314325" cy="406400"/>
        </p:xfrm>
        <a:graphic>
          <a:graphicData uri="http://schemas.openxmlformats.org/presentationml/2006/ole">
            <p:oleObj spid="_x0000_s4116" name="Equation" r:id="rId19" imgW="177480" imgH="228600" progId="Equation.DSMT4">
              <p:embed/>
            </p:oleObj>
          </a:graphicData>
        </a:graphic>
      </p:graphicFrame>
      <p:graphicFrame>
        <p:nvGraphicFramePr>
          <p:cNvPr id="211" name="Object 21"/>
          <p:cNvGraphicFramePr>
            <a:graphicFrameLocks noChangeAspect="1"/>
          </p:cNvGraphicFramePr>
          <p:nvPr/>
        </p:nvGraphicFramePr>
        <p:xfrm>
          <a:off x="7924750" y="3389586"/>
          <a:ext cx="314325" cy="406400"/>
        </p:xfrm>
        <a:graphic>
          <a:graphicData uri="http://schemas.openxmlformats.org/presentationml/2006/ole">
            <p:oleObj spid="_x0000_s4117" name="Equation" r:id="rId20" imgW="177480" imgH="228600" progId="Equation.DSMT4">
              <p:embed/>
            </p:oleObj>
          </a:graphicData>
        </a:graphic>
      </p:graphicFrame>
      <p:graphicFrame>
        <p:nvGraphicFramePr>
          <p:cNvPr id="212" name="Object 22"/>
          <p:cNvGraphicFramePr>
            <a:graphicFrameLocks noChangeAspect="1"/>
          </p:cNvGraphicFramePr>
          <p:nvPr/>
        </p:nvGraphicFramePr>
        <p:xfrm>
          <a:off x="6524650" y="1662068"/>
          <a:ext cx="608012" cy="360363"/>
        </p:xfrm>
        <a:graphic>
          <a:graphicData uri="http://schemas.openxmlformats.org/presentationml/2006/ole">
            <p:oleObj spid="_x0000_s4118" name="Equation" r:id="rId21" imgW="342720" imgH="203040" progId="Equation.DSMT4">
              <p:embed/>
            </p:oleObj>
          </a:graphicData>
        </a:graphic>
      </p:graphicFrame>
      <p:graphicFrame>
        <p:nvGraphicFramePr>
          <p:cNvPr id="213" name="Object 23"/>
          <p:cNvGraphicFramePr>
            <a:graphicFrameLocks noChangeAspect="1"/>
          </p:cNvGraphicFramePr>
          <p:nvPr/>
        </p:nvGraphicFramePr>
        <p:xfrm>
          <a:off x="7636718" y="1700808"/>
          <a:ext cx="466444" cy="339998"/>
        </p:xfrm>
        <a:graphic>
          <a:graphicData uri="http://schemas.openxmlformats.org/presentationml/2006/ole">
            <p:oleObj spid="_x0000_s4119" name="Equation" r:id="rId22" imgW="317160" imgH="228600" progId="Equation.DSMT4">
              <p:embed/>
            </p:oleObj>
          </a:graphicData>
        </a:graphic>
      </p:graphicFrame>
      <p:graphicFrame>
        <p:nvGraphicFramePr>
          <p:cNvPr id="214" name="Object 24"/>
          <p:cNvGraphicFramePr>
            <a:graphicFrameLocks noChangeAspect="1"/>
          </p:cNvGraphicFramePr>
          <p:nvPr/>
        </p:nvGraphicFramePr>
        <p:xfrm>
          <a:off x="7204670" y="1988840"/>
          <a:ext cx="404813" cy="406400"/>
        </p:xfrm>
        <a:graphic>
          <a:graphicData uri="http://schemas.openxmlformats.org/presentationml/2006/ole">
            <p:oleObj spid="_x0000_s4120" name="Equation" r:id="rId23" imgW="228600" imgH="228600" progId="Equation.DSMT4">
              <p:embed/>
            </p:oleObj>
          </a:graphicData>
        </a:graphic>
      </p:graphicFrame>
      <p:graphicFrame>
        <p:nvGraphicFramePr>
          <p:cNvPr id="215" name="Object 25"/>
          <p:cNvGraphicFramePr>
            <a:graphicFrameLocks noChangeAspect="1"/>
          </p:cNvGraphicFramePr>
          <p:nvPr/>
        </p:nvGraphicFramePr>
        <p:xfrm>
          <a:off x="6822083" y="2446536"/>
          <a:ext cx="382587" cy="406400"/>
        </p:xfrm>
        <a:graphic>
          <a:graphicData uri="http://schemas.openxmlformats.org/presentationml/2006/ole">
            <p:oleObj spid="_x0000_s4121" name="Equation" r:id="rId24" imgW="215640" imgH="228600" progId="Equation.DSMT4">
              <p:embed/>
            </p:oleObj>
          </a:graphicData>
        </a:graphic>
      </p:graphicFrame>
      <p:cxnSp>
        <p:nvCxnSpPr>
          <p:cNvPr id="216" name="直接连接符 215"/>
          <p:cNvCxnSpPr/>
          <p:nvPr/>
        </p:nvCxnSpPr>
        <p:spPr>
          <a:xfrm flipH="1">
            <a:off x="6746334" y="3197736"/>
            <a:ext cx="890384" cy="1524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 flipH="1">
            <a:off x="6772622" y="3068960"/>
            <a:ext cx="79208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Object 26"/>
          <p:cNvGraphicFramePr>
            <a:graphicFrameLocks noChangeAspect="1"/>
          </p:cNvGraphicFramePr>
          <p:nvPr/>
        </p:nvGraphicFramePr>
        <p:xfrm>
          <a:off x="6556598" y="2754640"/>
          <a:ext cx="247650" cy="406400"/>
        </p:xfrm>
        <a:graphic>
          <a:graphicData uri="http://schemas.openxmlformats.org/presentationml/2006/ole">
            <p:oleObj spid="_x0000_s4122" name="Equation" r:id="rId25" imgW="139680" imgH="228600" progId="Equation.DSMT4">
              <p:embed/>
            </p:oleObj>
          </a:graphicData>
        </a:graphic>
      </p:graphicFrame>
      <p:graphicFrame>
        <p:nvGraphicFramePr>
          <p:cNvPr id="219" name="Object 27"/>
          <p:cNvGraphicFramePr>
            <a:graphicFrameLocks noChangeAspect="1"/>
          </p:cNvGraphicFramePr>
          <p:nvPr/>
        </p:nvGraphicFramePr>
        <p:xfrm>
          <a:off x="6576030" y="2996952"/>
          <a:ext cx="223838" cy="406400"/>
        </p:xfrm>
        <a:graphic>
          <a:graphicData uri="http://schemas.openxmlformats.org/presentationml/2006/ole">
            <p:oleObj spid="_x0000_s4123" name="Equation" r:id="rId26" imgW="126720" imgH="228600" progId="Equation.DSMT4">
              <p:embed/>
            </p:oleObj>
          </a:graphicData>
        </a:graphic>
      </p:graphicFrame>
      <p:graphicFrame>
        <p:nvGraphicFramePr>
          <p:cNvPr id="220" name="Object 28"/>
          <p:cNvGraphicFramePr>
            <a:graphicFrameLocks noChangeAspect="1"/>
          </p:cNvGraphicFramePr>
          <p:nvPr/>
        </p:nvGraphicFramePr>
        <p:xfrm>
          <a:off x="6556598" y="2564904"/>
          <a:ext cx="247650" cy="406400"/>
        </p:xfrm>
        <a:graphic>
          <a:graphicData uri="http://schemas.openxmlformats.org/presentationml/2006/ole">
            <p:oleObj spid="_x0000_s4124" name="Equation" r:id="rId27" imgW="139680" imgH="228600" progId="Equation.DSMT4">
              <p:embed/>
            </p:oleObj>
          </a:graphicData>
        </a:graphic>
      </p:graphicFrame>
      <p:cxnSp>
        <p:nvCxnSpPr>
          <p:cNvPr id="224" name="直接箭头连接符 223"/>
          <p:cNvCxnSpPr/>
          <p:nvPr/>
        </p:nvCxnSpPr>
        <p:spPr>
          <a:xfrm>
            <a:off x="6092924" y="6118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6092924" y="4534768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弧形 228"/>
          <p:cNvSpPr/>
          <p:nvPr/>
        </p:nvSpPr>
        <p:spPr>
          <a:xfrm>
            <a:off x="6196558" y="4221088"/>
            <a:ext cx="576064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弧形 229"/>
          <p:cNvSpPr/>
          <p:nvPr/>
        </p:nvSpPr>
        <p:spPr>
          <a:xfrm>
            <a:off x="6916638" y="4221088"/>
            <a:ext cx="288032" cy="1728192"/>
          </a:xfrm>
          <a:prstGeom prst="arc">
            <a:avLst>
              <a:gd name="adj1" fmla="val 44700"/>
              <a:gd name="adj2" fmla="val 5305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直接连接符 230"/>
          <p:cNvCxnSpPr/>
          <p:nvPr/>
        </p:nvCxnSpPr>
        <p:spPr>
          <a:xfrm flipH="1">
            <a:off x="6098322" y="5949280"/>
            <a:ext cx="1015540" cy="2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6458362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6596980" y="5013176"/>
            <a:ext cx="1157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Object 33"/>
          <p:cNvGraphicFramePr>
            <a:graphicFrameLocks noChangeAspect="1"/>
          </p:cNvGraphicFramePr>
          <p:nvPr/>
        </p:nvGraphicFramePr>
        <p:xfrm>
          <a:off x="6602378" y="6021288"/>
          <a:ext cx="314325" cy="406400"/>
        </p:xfrm>
        <a:graphic>
          <a:graphicData uri="http://schemas.openxmlformats.org/presentationml/2006/ole">
            <p:oleObj spid="_x0000_s4128" name="Equation" r:id="rId28" imgW="177480" imgH="228600" progId="Equation.DSMT4">
              <p:embed/>
            </p:oleObj>
          </a:graphicData>
        </a:graphic>
      </p:graphicFrame>
      <p:graphicFrame>
        <p:nvGraphicFramePr>
          <p:cNvPr id="235" name="Object 34"/>
          <p:cNvGraphicFramePr>
            <a:graphicFrameLocks noChangeAspect="1"/>
          </p:cNvGraphicFramePr>
          <p:nvPr/>
        </p:nvGraphicFramePr>
        <p:xfrm>
          <a:off x="7034426" y="6021288"/>
          <a:ext cx="292100" cy="406400"/>
        </p:xfrm>
        <a:graphic>
          <a:graphicData uri="http://schemas.openxmlformats.org/presentationml/2006/ole">
            <p:oleObj spid="_x0000_s4129" name="Equation" r:id="rId29" imgW="164880" imgH="228600" progId="Equation.DSMT4">
              <p:embed/>
            </p:oleObj>
          </a:graphicData>
        </a:graphic>
      </p:graphicFrame>
      <p:cxnSp>
        <p:nvCxnSpPr>
          <p:cNvPr id="236" name="直接连接符 235"/>
          <p:cNvCxnSpPr/>
          <p:nvPr/>
        </p:nvCxnSpPr>
        <p:spPr>
          <a:xfrm>
            <a:off x="6776874" y="4797152"/>
            <a:ext cx="0" cy="4320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7208922" y="4797152"/>
            <a:ext cx="0" cy="4320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8" name="Object 35"/>
          <p:cNvGraphicFramePr>
            <a:graphicFrameLocks noChangeAspect="1"/>
          </p:cNvGraphicFramePr>
          <p:nvPr/>
        </p:nvGraphicFramePr>
        <p:xfrm>
          <a:off x="5804892" y="5517232"/>
          <a:ext cx="247650" cy="406400"/>
        </p:xfrm>
        <a:graphic>
          <a:graphicData uri="http://schemas.openxmlformats.org/presentationml/2006/ole">
            <p:oleObj spid="_x0000_s4130" name="Equation" r:id="rId30" imgW="139680" imgH="228600" progId="Equation.DSMT4">
              <p:embed/>
            </p:oleObj>
          </a:graphicData>
        </a:graphic>
      </p:graphicFrame>
      <p:graphicFrame>
        <p:nvGraphicFramePr>
          <p:cNvPr id="239" name="Object 36"/>
          <p:cNvGraphicFramePr>
            <a:graphicFrameLocks noChangeAspect="1"/>
          </p:cNvGraphicFramePr>
          <p:nvPr/>
        </p:nvGraphicFramePr>
        <p:xfrm>
          <a:off x="5948908" y="6118944"/>
          <a:ext cx="222250" cy="317500"/>
        </p:xfrm>
        <a:graphic>
          <a:graphicData uri="http://schemas.openxmlformats.org/presentationml/2006/ole">
            <p:oleObj spid="_x0000_s4131" name="Equation" r:id="rId31" imgW="126720" imgH="177480" progId="Equation.DSMT4">
              <p:embed/>
            </p:oleObj>
          </a:graphicData>
        </a:graphic>
      </p:graphicFrame>
      <p:graphicFrame>
        <p:nvGraphicFramePr>
          <p:cNvPr id="240" name="Object 37"/>
          <p:cNvGraphicFramePr>
            <a:graphicFrameLocks noChangeAspect="1"/>
          </p:cNvGraphicFramePr>
          <p:nvPr/>
        </p:nvGraphicFramePr>
        <p:xfrm>
          <a:off x="7677100" y="6118944"/>
          <a:ext cx="247650" cy="293688"/>
        </p:xfrm>
        <a:graphic>
          <a:graphicData uri="http://schemas.openxmlformats.org/presentationml/2006/ole">
            <p:oleObj spid="_x0000_s4132" name="Equation" r:id="rId32" imgW="139680" imgH="164880" progId="Equation.DSMT4">
              <p:embed/>
            </p:oleObj>
          </a:graphicData>
        </a:graphic>
      </p:graphicFrame>
      <p:graphicFrame>
        <p:nvGraphicFramePr>
          <p:cNvPr id="241" name="Object 38"/>
          <p:cNvGraphicFramePr>
            <a:graphicFrameLocks noChangeAspect="1"/>
          </p:cNvGraphicFramePr>
          <p:nvPr/>
        </p:nvGraphicFramePr>
        <p:xfrm>
          <a:off x="5804892" y="4318744"/>
          <a:ext cx="608013" cy="360362"/>
        </p:xfrm>
        <a:graphic>
          <a:graphicData uri="http://schemas.openxmlformats.org/presentationml/2006/ole">
            <p:oleObj spid="_x0000_s4133" name="Equation" r:id="rId33" imgW="342720" imgH="203040" progId="Equation.DSMT4">
              <p:embed/>
            </p:oleObj>
          </a:graphicData>
        </a:graphic>
      </p:graphicFrame>
      <p:graphicFrame>
        <p:nvGraphicFramePr>
          <p:cNvPr id="242" name="Object 39"/>
          <p:cNvGraphicFramePr>
            <a:graphicFrameLocks noChangeAspect="1"/>
          </p:cNvGraphicFramePr>
          <p:nvPr/>
        </p:nvGraphicFramePr>
        <p:xfrm>
          <a:off x="6530370" y="4293096"/>
          <a:ext cx="529024" cy="386779"/>
        </p:xfrm>
        <a:graphic>
          <a:graphicData uri="http://schemas.openxmlformats.org/presentationml/2006/ole">
            <p:oleObj spid="_x0000_s4134" name="Equation" r:id="rId34" imgW="317160" imgH="228600" progId="Equation.DSMT4">
              <p:embed/>
            </p:oleObj>
          </a:graphicData>
        </a:graphic>
      </p:graphicFrame>
      <p:graphicFrame>
        <p:nvGraphicFramePr>
          <p:cNvPr id="243" name="Object 40"/>
          <p:cNvGraphicFramePr>
            <a:graphicFrameLocks noChangeAspect="1"/>
          </p:cNvGraphicFramePr>
          <p:nvPr/>
        </p:nvGraphicFramePr>
        <p:xfrm>
          <a:off x="6962418" y="4365104"/>
          <a:ext cx="546100" cy="384175"/>
        </p:xfrm>
        <a:graphic>
          <a:graphicData uri="http://schemas.openxmlformats.org/presentationml/2006/ole">
            <p:oleObj spid="_x0000_s4135" name="Equation" r:id="rId35" imgW="330120" imgH="228600" progId="Equation.DSMT4">
              <p:embed/>
            </p:oleObj>
          </a:graphicData>
        </a:graphic>
      </p:graphicFrame>
      <p:graphicFrame>
        <p:nvGraphicFramePr>
          <p:cNvPr id="244" name="Object 41"/>
          <p:cNvGraphicFramePr>
            <a:graphicFrameLocks noChangeAspect="1"/>
          </p:cNvGraphicFramePr>
          <p:nvPr/>
        </p:nvGraphicFramePr>
        <p:xfrm>
          <a:off x="6242338" y="5301208"/>
          <a:ext cx="382587" cy="406400"/>
        </p:xfrm>
        <a:graphic>
          <a:graphicData uri="http://schemas.openxmlformats.org/presentationml/2006/ole">
            <p:oleObj spid="_x0000_s4136" name="Equation" r:id="rId36" imgW="215640" imgH="228600" progId="Equation.DSMT4">
              <p:embed/>
            </p:oleObj>
          </a:graphicData>
        </a:graphic>
      </p:graphicFrame>
      <p:graphicFrame>
        <p:nvGraphicFramePr>
          <p:cNvPr id="245" name="Object 42"/>
          <p:cNvGraphicFramePr>
            <a:graphicFrameLocks noChangeAspect="1"/>
          </p:cNvGraphicFramePr>
          <p:nvPr/>
        </p:nvGraphicFramePr>
        <p:xfrm>
          <a:off x="6236940" y="4797152"/>
          <a:ext cx="404813" cy="406400"/>
        </p:xfrm>
        <a:graphic>
          <a:graphicData uri="http://schemas.openxmlformats.org/presentationml/2006/ole">
            <p:oleObj spid="_x0000_s4137" name="Equation" r:id="rId37" imgW="228600" imgH="228600" progId="Equation.DSMT4">
              <p:embed/>
            </p:oleObj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2308126" y="6309320"/>
            <a:ext cx="23042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国际流动性影响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08126" y="5877272"/>
            <a:ext cx="23042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外部时滞</a:t>
            </a:r>
          </a:p>
        </p:txBody>
      </p:sp>
      <p:cxnSp>
        <p:nvCxnSpPr>
          <p:cNvPr id="120" name="直接箭头连接符 119"/>
          <p:cNvCxnSpPr>
            <a:stCxn id="31" idx="3"/>
            <a:endCxn id="118" idx="1"/>
          </p:cNvCxnSpPr>
          <p:nvPr/>
        </p:nvCxnSpPr>
        <p:spPr>
          <a:xfrm>
            <a:off x="2092102" y="5944344"/>
            <a:ext cx="216024" cy="117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31" idx="3"/>
            <a:endCxn id="117" idx="1"/>
          </p:cNvCxnSpPr>
          <p:nvPr/>
        </p:nvCxnSpPr>
        <p:spPr>
          <a:xfrm>
            <a:off x="2092102" y="5944344"/>
            <a:ext cx="216024" cy="54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弧形 125"/>
          <p:cNvSpPr/>
          <p:nvPr/>
        </p:nvSpPr>
        <p:spPr>
          <a:xfrm>
            <a:off x="3923928" y="1556792"/>
            <a:ext cx="1872208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弧形 126"/>
          <p:cNvSpPr/>
          <p:nvPr/>
        </p:nvSpPr>
        <p:spPr>
          <a:xfrm>
            <a:off x="3518168" y="1587272"/>
            <a:ext cx="1872208" cy="1728192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/>
          <p:cNvCxnSpPr/>
          <p:nvPr/>
        </p:nvCxnSpPr>
        <p:spPr>
          <a:xfrm>
            <a:off x="5806038" y="2780928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4145" name="Object 49"/>
          <p:cNvGraphicFramePr>
            <a:graphicFrameLocks noChangeAspect="1"/>
          </p:cNvGraphicFramePr>
          <p:nvPr/>
        </p:nvGraphicFramePr>
        <p:xfrm>
          <a:off x="5971530" y="2133600"/>
          <a:ext cx="544513" cy="381000"/>
        </p:xfrm>
        <a:graphic>
          <a:graphicData uri="http://schemas.openxmlformats.org/presentationml/2006/ole">
            <p:oleObj spid="_x0000_s4145" name="Equation" r:id="rId38" imgW="330120" imgH="228600" progId="Equation.DSMT4">
              <p:embed/>
            </p:oleObj>
          </a:graphicData>
        </a:graphic>
      </p:graphicFrame>
      <p:sp>
        <p:nvSpPr>
          <p:cNvPr id="143" name="弧形 142"/>
          <p:cNvSpPr/>
          <p:nvPr/>
        </p:nvSpPr>
        <p:spPr>
          <a:xfrm>
            <a:off x="5940152" y="692696"/>
            <a:ext cx="1440160" cy="2672680"/>
          </a:xfrm>
          <a:prstGeom prst="arc">
            <a:avLst>
              <a:gd name="adj1" fmla="val 44700"/>
              <a:gd name="adj2" fmla="val 5686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46" name="Object 50"/>
          <p:cNvGraphicFramePr>
            <a:graphicFrameLocks noChangeAspect="1"/>
          </p:cNvGraphicFramePr>
          <p:nvPr/>
        </p:nvGraphicFramePr>
        <p:xfrm>
          <a:off x="7924750" y="2060848"/>
          <a:ext cx="544513" cy="381000"/>
        </p:xfrm>
        <a:graphic>
          <a:graphicData uri="http://schemas.openxmlformats.org/presentationml/2006/ole">
            <p:oleObj spid="_x0000_s4146" name="Equation" r:id="rId39" imgW="330120" imgH="228600" progId="Equation.DSMT4">
              <p:embed/>
            </p:oleObj>
          </a:graphicData>
        </a:graphic>
      </p:graphicFrame>
      <p:graphicFrame>
        <p:nvGraphicFramePr>
          <p:cNvPr id="4147" name="Object 51"/>
          <p:cNvGraphicFramePr>
            <a:graphicFrameLocks noChangeAspect="1"/>
          </p:cNvGraphicFramePr>
          <p:nvPr/>
        </p:nvGraphicFramePr>
        <p:xfrm>
          <a:off x="6556598" y="2276872"/>
          <a:ext cx="246063" cy="406400"/>
        </p:xfrm>
        <a:graphic>
          <a:graphicData uri="http://schemas.openxmlformats.org/presentationml/2006/ole">
            <p:oleObj spid="_x0000_s4147" name="Equation" r:id="rId40" imgW="139680" imgH="228600" progId="Equation.DSMT4">
              <p:embed/>
            </p:oleObj>
          </a:graphicData>
        </a:graphic>
      </p:graphicFrame>
      <p:sp>
        <p:nvSpPr>
          <p:cNvPr id="302" name="TextBox 301"/>
          <p:cNvSpPr txBox="1"/>
          <p:nvPr/>
        </p:nvSpPr>
        <p:spPr>
          <a:xfrm>
            <a:off x="4756398" y="3861048"/>
            <a:ext cx="15841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因</a:t>
            </a:r>
            <a:r>
              <a:rPr lang="en-US" altLang="zh-CN" dirty="0" smtClean="0"/>
              <a:t>IS</a:t>
            </a:r>
            <a:r>
              <a:rPr lang="zh-CN" altLang="en-US" dirty="0" smtClean="0"/>
              <a:t>斜率而异</a:t>
            </a:r>
            <a:endParaRPr lang="zh-CN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6772622" y="3861048"/>
            <a:ext cx="18002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因</a:t>
            </a:r>
            <a:r>
              <a:rPr lang="en-US" altLang="zh-CN" dirty="0" smtClean="0"/>
              <a:t>LM</a:t>
            </a:r>
            <a:r>
              <a:rPr lang="zh-CN" altLang="en-US" dirty="0" smtClean="0"/>
              <a:t>斜率而异</a:t>
            </a:r>
            <a:endParaRPr lang="zh-CN" alt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6052542" y="6444044"/>
            <a:ext cx="18002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古典主义极端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4.4</a:t>
            </a:r>
            <a:r>
              <a:rPr lang="zh-CN" altLang="en-US" dirty="0" smtClean="0"/>
              <a:t>两种政策的混合使用</a:t>
            </a:r>
            <a:endParaRPr lang="en-US" altLang="zh-CN" dirty="0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115616" y="1700808"/>
            <a:ext cx="1594520" cy="71535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图形说明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3635897" y="1698987"/>
            <a:ext cx="5050904" cy="71535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表格分类说明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A717-78DF-41A6-895C-83166D7DA247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11560" y="530120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11560" y="2996952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55576" y="3212976"/>
            <a:ext cx="187220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15616" y="3573016"/>
            <a:ext cx="187220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9592" y="3501008"/>
            <a:ext cx="151216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19672" y="3322320"/>
            <a:ext cx="144016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11560" y="4077072"/>
            <a:ext cx="172819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03648" y="4149080"/>
            <a:ext cx="0" cy="11521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82984" y="4092312"/>
            <a:ext cx="56768" cy="12088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4" name="内容占位符 30"/>
          <p:cNvGraphicFramePr>
            <a:graphicFrameLocks noChangeAspect="1"/>
          </p:cNvGraphicFramePr>
          <p:nvPr>
            <p:ph sz="quarter" idx="4"/>
          </p:nvPr>
        </p:nvGraphicFramePr>
        <p:xfrm>
          <a:off x="539552" y="5373216"/>
          <a:ext cx="288032" cy="328959"/>
        </p:xfrm>
        <a:graphic>
          <a:graphicData uri="http://schemas.openxmlformats.org/presentationml/2006/ole">
            <p:oleObj spid="_x0000_s5124" name="Equation" r:id="rId3" imgW="126720" imgH="177480" progId="Equation.DSMT4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23528" y="2636912"/>
          <a:ext cx="657504" cy="389632"/>
        </p:xfrm>
        <a:graphic>
          <a:graphicData uri="http://schemas.openxmlformats.org/presentationml/2006/ole">
            <p:oleObj spid="_x0000_s5126" name="Equation" r:id="rId4" imgW="342720" imgH="203040" progId="Equation.DSMT4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182938" y="5337175"/>
          <a:ext cx="266700" cy="315913"/>
        </p:xfrm>
        <a:graphic>
          <a:graphicData uri="http://schemas.openxmlformats.org/presentationml/2006/ole">
            <p:oleObj spid="_x0000_s5127" name="Equation" r:id="rId5" imgW="139680" imgH="164880" progId="Equation.DSMT4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222375" y="5240338"/>
          <a:ext cx="339725" cy="438150"/>
        </p:xfrm>
        <a:graphic>
          <a:graphicData uri="http://schemas.openxmlformats.org/presentationml/2006/ole">
            <p:oleObj spid="_x0000_s5128" name="Equation" r:id="rId6" imgW="177480" imgH="228600" progId="Equation.DSMT4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206625" y="5300663"/>
          <a:ext cx="315913" cy="438150"/>
        </p:xfrm>
        <a:graphic>
          <a:graphicData uri="http://schemas.openxmlformats.org/presentationml/2006/ole">
            <p:oleObj spid="_x0000_s5129" name="Equation" r:id="rId7" imgW="164880" imgH="22860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60363" y="3860800"/>
          <a:ext cx="266700" cy="438150"/>
        </p:xfrm>
        <a:graphic>
          <a:graphicData uri="http://schemas.openxmlformats.org/presentationml/2006/ole">
            <p:oleObj spid="_x0000_s5130" name="Equation" r:id="rId8" imgW="139680" imgH="228600" progId="Equation.DSMT4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339529" y="2924175"/>
          <a:ext cx="504279" cy="364348"/>
        </p:xfrm>
        <a:graphic>
          <a:graphicData uri="http://schemas.openxmlformats.org/presentationml/2006/ole">
            <p:oleObj spid="_x0000_s5131" name="Equation" r:id="rId9" imgW="317160" imgH="228600" progId="Equation.DSMT4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762250" y="3284538"/>
          <a:ext cx="523875" cy="365125"/>
        </p:xfrm>
        <a:graphic>
          <a:graphicData uri="http://schemas.openxmlformats.org/presentationml/2006/ole">
            <p:oleObj spid="_x0000_s5132" name="Equation" r:id="rId10" imgW="330120" imgH="228600" progId="Equation.DSMT4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692150" y="3284538"/>
          <a:ext cx="341313" cy="365125"/>
        </p:xfrm>
        <a:graphic>
          <a:graphicData uri="http://schemas.openxmlformats.org/presentationml/2006/ole">
            <p:oleObj spid="_x0000_s5133" name="Equation" r:id="rId11" imgW="215640" imgH="228600" progId="Equation.DSMT4">
              <p:embed/>
            </p:oleObj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1257300" y="3068638"/>
          <a:ext cx="361950" cy="365125"/>
        </p:xfrm>
        <a:graphic>
          <a:graphicData uri="http://schemas.openxmlformats.org/presentationml/2006/ole">
            <p:oleObj spid="_x0000_s5134" name="Equation" r:id="rId12" imgW="228600" imgH="228600" progId="Equation.DSMT4">
              <p:embed/>
            </p:oleObj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1298575" y="3716338"/>
          <a:ext cx="280988" cy="365125"/>
        </p:xfrm>
        <a:graphic>
          <a:graphicData uri="http://schemas.openxmlformats.org/presentationml/2006/ole">
            <p:oleObj spid="_x0000_s5135" name="Equation" r:id="rId13" imgW="177480" imgH="228600" progId="Equation.DSMT4">
              <p:embed/>
            </p:oleObj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2160588" y="3789363"/>
          <a:ext cx="303212" cy="365125"/>
        </p:xfrm>
        <a:graphic>
          <a:graphicData uri="http://schemas.openxmlformats.org/presentationml/2006/ole">
            <p:oleObj spid="_x0000_s5136" name="Equation" r:id="rId14" imgW="190440" imgH="22860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95536" y="5805264"/>
            <a:ext cx="31683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财政政策与货币政策混合使用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35896" y="2420888"/>
            <a:ext cx="20882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扩张性财政政策</a:t>
            </a:r>
            <a:endParaRPr lang="zh-CN" altLang="en-US" dirty="0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409808" y="2431936"/>
          <a:ext cx="360040" cy="360040"/>
        </p:xfrm>
        <a:graphic>
          <a:graphicData uri="http://schemas.openxmlformats.org/presentationml/2006/ole">
            <p:oleObj spid="_x0000_s5137" name="Equation" r:id="rId15" imgW="228600" imgH="228600" progId="Equation.DSMT4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0152" y="2420888"/>
            <a:ext cx="20882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扩张性货币政策</a:t>
            </a:r>
            <a:endParaRPr lang="zh-CN" altLang="en-US" dirty="0"/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7668344" y="2420888"/>
          <a:ext cx="360363" cy="360363"/>
        </p:xfrm>
        <a:graphic>
          <a:graphicData uri="http://schemas.openxmlformats.org/presentationml/2006/ole">
            <p:oleObj spid="_x0000_s5138" name="Equation" r:id="rId16" imgW="228600" imgH="228600" progId="Equation.DSMT4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635896" y="2913896"/>
            <a:ext cx="20882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紧缩性财政政策</a:t>
            </a:r>
            <a:endParaRPr lang="zh-CN" altLang="en-US" dirty="0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5429250" y="2924175"/>
          <a:ext cx="320675" cy="360363"/>
        </p:xfrm>
        <a:graphic>
          <a:graphicData uri="http://schemas.openxmlformats.org/presentationml/2006/ole">
            <p:oleObj spid="_x0000_s5139" name="Equation" r:id="rId17" imgW="203040" imgH="228600" progId="Equation.DSMT4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940152" y="2913896"/>
            <a:ext cx="20882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紧缩性货币政策</a:t>
            </a:r>
            <a:endParaRPr lang="zh-CN" altLang="en-US" dirty="0"/>
          </a:p>
        </p:txBody>
      </p:sp>
      <p:graphicFrame>
        <p:nvGraphicFramePr>
          <p:cNvPr id="56" name="Object 18"/>
          <p:cNvGraphicFramePr>
            <a:graphicFrameLocks noChangeAspect="1"/>
          </p:cNvGraphicFramePr>
          <p:nvPr/>
        </p:nvGraphicFramePr>
        <p:xfrm>
          <a:off x="7686675" y="2914650"/>
          <a:ext cx="320675" cy="360363"/>
        </p:xfrm>
        <a:graphic>
          <a:graphicData uri="http://schemas.openxmlformats.org/presentationml/2006/ole">
            <p:oleObj spid="_x0000_s5140" name="Equation" r:id="rId18" imgW="203040" imgH="22860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635896" y="3717032"/>
          <a:ext cx="4898831" cy="1928263"/>
        </p:xfrm>
        <a:graphic>
          <a:graphicData uri="http://schemas.openxmlformats.org/presentationml/2006/ole">
            <p:oleObj spid="_x0000_s5141" name="Equation" r:id="rId19" imgW="238752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财政政策和货币政策的小结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本章要点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6072" indent="-457200">
              <a:buFont typeface="+mj-lt"/>
              <a:buAutoNum type="arabicPeriod"/>
            </a:pPr>
            <a:r>
              <a:rPr lang="en-US" altLang="zh-CN" dirty="0" smtClean="0"/>
              <a:t>IS-LM</a:t>
            </a:r>
            <a:r>
              <a:rPr lang="zh-CN" altLang="en-US" dirty="0" smtClean="0"/>
              <a:t>的均衡不一定是充分就业的均衡；</a:t>
            </a:r>
            <a:endParaRPr lang="en-US" altLang="zh-CN" dirty="0" smtClean="0"/>
          </a:p>
          <a:p>
            <a:pPr marL="576072" indent="-457200">
              <a:buFont typeface="+mj-lt"/>
              <a:buAutoNum type="arabicPeriod"/>
            </a:pPr>
            <a:r>
              <a:rPr lang="en-US" altLang="zh-CN" dirty="0" smtClean="0"/>
              <a:t>IS-LM</a:t>
            </a:r>
            <a:r>
              <a:rPr lang="zh-CN" altLang="en-US" dirty="0" smtClean="0"/>
              <a:t>均衡量等受各曲线特性影响；</a:t>
            </a:r>
            <a:endParaRPr lang="en-US" altLang="zh-CN" dirty="0" smtClean="0"/>
          </a:p>
          <a:p>
            <a:pPr marL="576072" indent="-457200">
              <a:buFont typeface="+mj-lt"/>
              <a:buAutoNum type="arabicPeriod"/>
            </a:pPr>
            <a:r>
              <a:rPr lang="zh-CN" altLang="en-US" dirty="0" smtClean="0"/>
              <a:t>注意挤出效应和极端情况的讨论；</a:t>
            </a:r>
            <a:endParaRPr lang="en-US" altLang="zh-CN" dirty="0" smtClean="0"/>
          </a:p>
          <a:p>
            <a:pPr marL="576072" indent="-457200">
              <a:buFont typeface="+mj-lt"/>
              <a:buAutoNum type="arabicPeriod"/>
            </a:pPr>
            <a:r>
              <a:rPr lang="zh-CN" altLang="en-US" dirty="0" smtClean="0"/>
              <a:t>不同的性质的两种政策搭配使用可解决不同的具体问题。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美国宏观调控政策成效分析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633222" indent="-514350">
              <a:buFont typeface="+mj-lt"/>
              <a:buAutoNum type="romanUcPeriod"/>
            </a:pPr>
            <a:r>
              <a:rPr lang="zh-CN" altLang="en-US" dirty="0" smtClean="0"/>
              <a:t>失业率和通胀率是政府关心的重要问题；</a:t>
            </a:r>
            <a:endParaRPr lang="en-US" altLang="zh-CN" dirty="0" smtClean="0"/>
          </a:p>
          <a:p>
            <a:pPr marL="633222" indent="-514350">
              <a:buFont typeface="+mj-lt"/>
              <a:buAutoNum type="romanUcPeriod"/>
            </a:pPr>
            <a:r>
              <a:rPr lang="zh-CN" altLang="en-US" dirty="0" smtClean="0"/>
              <a:t>政府切实采取了有关的财政政策和货币政策；</a:t>
            </a:r>
            <a:endParaRPr lang="en-US" altLang="zh-CN" dirty="0" smtClean="0"/>
          </a:p>
          <a:p>
            <a:pPr marL="633222" indent="-514350">
              <a:buFont typeface="+mj-lt"/>
              <a:buAutoNum type="romanUcPeriod"/>
            </a:pPr>
            <a:r>
              <a:rPr lang="zh-CN" altLang="en-US" dirty="0" smtClean="0"/>
              <a:t>痛苦指数说明政策效果的有限性；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F8AB-28C6-4AA6-BA19-92243C195D29}" type="datetime1">
              <a:rPr lang="zh-CN" altLang="en-US" smtClean="0"/>
              <a:pPr/>
              <a:t>2013-10-18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4.5</a:t>
            </a:r>
            <a:r>
              <a:rPr lang="zh-CN" altLang="en-US" dirty="0" smtClean="0"/>
              <a:t>经济政策的目标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F8AB-28C6-4AA6-BA19-92243C195D29}" type="datetime1">
              <a:rPr lang="zh-CN" altLang="en-US" smtClean="0"/>
              <a:pPr/>
              <a:t>2013-10-18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B8C5-FD1E-45A2-B9A2-865723798F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556792"/>
            <a:ext cx="914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政府</a:t>
            </a:r>
            <a:r>
              <a:rPr lang="zh-CN" altLang="en-US" sz="2400" dirty="0" smtClean="0"/>
              <a:t>为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增进社会经济福利</a:t>
            </a:r>
            <a:r>
              <a:rPr lang="zh-CN" altLang="en-US" sz="2400" dirty="0" smtClean="0"/>
              <a:t>而制定的解决经济问题的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指导原则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措施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424" y="2344688"/>
            <a:ext cx="19713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</a:rPr>
              <a:t>一充分就业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0672" y="2344688"/>
            <a:ext cx="19713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</a:rPr>
              <a:t>二价格稳定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2358296"/>
            <a:ext cx="19713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</a:rPr>
              <a:t>三经济持续均衡增长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8264" y="2309971"/>
            <a:ext cx="19713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</a:rPr>
              <a:t>四国际收支平衡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3280792"/>
            <a:ext cx="461665" cy="3384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强调所有的生产要素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3280792"/>
            <a:ext cx="461665" cy="3384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失业率与自然失业率定义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1760" y="3784848"/>
            <a:ext cx="461665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非自愿失业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7224" y="3789040"/>
            <a:ext cx="461665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自愿失业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3789040"/>
            <a:ext cx="461665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摩擦事业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3280792"/>
            <a:ext cx="16561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</a:rPr>
              <a:t>三类失业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1640" y="5441032"/>
            <a:ext cx="158417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</a:rPr>
              <a:t>结构性失业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1640" y="5945088"/>
            <a:ext cx="158417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</a:rPr>
              <a:t>周期性失业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1640" y="6413266"/>
            <a:ext cx="15841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</a:rPr>
              <a:t>奥肯定律</a:t>
            </a:r>
          </a:p>
        </p:txBody>
      </p:sp>
      <p:cxnSp>
        <p:nvCxnSpPr>
          <p:cNvPr id="25" name="直接箭头连接符 24"/>
          <p:cNvCxnSpPr>
            <a:stCxn id="11" idx="2"/>
            <a:endCxn id="15" idx="0"/>
          </p:cNvCxnSpPr>
          <p:nvPr/>
        </p:nvCxnSpPr>
        <p:spPr>
          <a:xfrm flipH="1">
            <a:off x="410345" y="2806353"/>
            <a:ext cx="943743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16" idx="0"/>
          </p:cNvCxnSpPr>
          <p:nvPr/>
        </p:nvCxnSpPr>
        <p:spPr>
          <a:xfrm flipH="1">
            <a:off x="986409" y="2806353"/>
            <a:ext cx="367679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20" idx="0"/>
          </p:cNvCxnSpPr>
          <p:nvPr/>
        </p:nvCxnSpPr>
        <p:spPr>
          <a:xfrm>
            <a:off x="1354088" y="2806353"/>
            <a:ext cx="733636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6623" y="3784848"/>
            <a:ext cx="461665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GDP</a:t>
            </a:r>
            <a:r>
              <a:rPr lang="zh-CN" altLang="en-US" dirty="0" smtClean="0"/>
              <a:t>折算指数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02087" y="3789040"/>
            <a:ext cx="461665" cy="1940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PPI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56503" y="3789040"/>
            <a:ext cx="461665" cy="2012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CPI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2" idx="2"/>
            <a:endCxn id="30" idx="0"/>
          </p:cNvCxnSpPr>
          <p:nvPr/>
        </p:nvCxnSpPr>
        <p:spPr>
          <a:xfrm>
            <a:off x="3586336" y="2806353"/>
            <a:ext cx="781120" cy="97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2"/>
            <a:endCxn id="32" idx="0"/>
          </p:cNvCxnSpPr>
          <p:nvPr/>
        </p:nvCxnSpPr>
        <p:spPr>
          <a:xfrm flipH="1">
            <a:off x="3287336" y="2806353"/>
            <a:ext cx="299000" cy="982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2"/>
            <a:endCxn id="31" idx="0"/>
          </p:cNvCxnSpPr>
          <p:nvPr/>
        </p:nvCxnSpPr>
        <p:spPr>
          <a:xfrm>
            <a:off x="3586336" y="2806353"/>
            <a:ext cx="246584" cy="982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4048" y="3789040"/>
            <a:ext cx="158417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</a:rPr>
              <a:t>一个特定时期内经济社会所生产的人均产量和人均收入的持续增长</a:t>
            </a:r>
          </a:p>
        </p:txBody>
      </p:sp>
      <p:cxnSp>
        <p:nvCxnSpPr>
          <p:cNvPr id="41" name="直接箭头连接符 40"/>
          <p:cNvCxnSpPr>
            <a:stCxn id="13" idx="2"/>
            <a:endCxn id="39" idx="0"/>
          </p:cNvCxnSpPr>
          <p:nvPr/>
        </p:nvCxnSpPr>
        <p:spPr>
          <a:xfrm>
            <a:off x="5773688" y="3189293"/>
            <a:ext cx="22448" cy="599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11" idx="0"/>
          </p:cNvCxnSpPr>
          <p:nvPr/>
        </p:nvCxnSpPr>
        <p:spPr>
          <a:xfrm flipH="1">
            <a:off x="1354088" y="2018457"/>
            <a:ext cx="3217912" cy="32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2"/>
            <a:endCxn id="12" idx="0"/>
          </p:cNvCxnSpPr>
          <p:nvPr/>
        </p:nvCxnSpPr>
        <p:spPr>
          <a:xfrm flipH="1">
            <a:off x="3586336" y="2018457"/>
            <a:ext cx="985664" cy="32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0" idx="2"/>
            <a:endCxn id="13" idx="0"/>
          </p:cNvCxnSpPr>
          <p:nvPr/>
        </p:nvCxnSpPr>
        <p:spPr>
          <a:xfrm>
            <a:off x="4572000" y="2018457"/>
            <a:ext cx="1201688" cy="33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0"/>
          </p:cNvCxnSpPr>
          <p:nvPr/>
        </p:nvCxnSpPr>
        <p:spPr>
          <a:xfrm>
            <a:off x="4572000" y="1988840"/>
            <a:ext cx="3361928" cy="32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20272" y="3717032"/>
            <a:ext cx="1656184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各种手段相互配合，协调一致；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不追求单一目标，综合考虑；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政策本身的协调和配合；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时机选择。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688</TotalTime>
  <Words>851</Words>
  <Application>Microsoft Office PowerPoint</Application>
  <PresentationFormat>全屏显示(4:3)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模块</vt:lpstr>
      <vt:lpstr>Equation</vt:lpstr>
      <vt:lpstr>第四讲宏观经济政策分析与实践</vt:lpstr>
      <vt:lpstr>内容概要</vt:lpstr>
      <vt:lpstr>4.1财政政策和货币政策的影响</vt:lpstr>
      <vt:lpstr>4.2财政政策的效果</vt:lpstr>
      <vt:lpstr>4.2财政政策的效果</vt:lpstr>
      <vt:lpstr>4.3货币政策效果</vt:lpstr>
      <vt:lpstr>4.4两种政策的混合使用</vt:lpstr>
      <vt:lpstr>财政政策和货币政策的小结</vt:lpstr>
      <vt:lpstr>4.5经济政策的目标</vt:lpstr>
      <vt:lpstr>4.6财政政策</vt:lpstr>
      <vt:lpstr>4.6财政政策</vt:lpstr>
      <vt:lpstr>4.7货币政策</vt:lpstr>
      <vt:lpstr>4.8宏观经济政策及理论演变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第四讲宏观经济政策分析与实践</dc:title>
  <dc:creator>User</dc:creator>
  <cp:lastModifiedBy>User</cp:lastModifiedBy>
  <cp:revision>64</cp:revision>
  <dcterms:created xsi:type="dcterms:W3CDTF">2013-10-15T12:24:25Z</dcterms:created>
  <dcterms:modified xsi:type="dcterms:W3CDTF">2013-10-18T03:37:52Z</dcterms:modified>
</cp:coreProperties>
</file>