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8" r:id="rId6"/>
    <p:sldId id="269" r:id="rId7"/>
    <p:sldId id="308" r:id="rId8"/>
    <p:sldId id="307" r:id="rId9"/>
    <p:sldId id="270" r:id="rId10"/>
    <p:sldId id="271" r:id="rId11"/>
    <p:sldId id="311" r:id="rId12"/>
    <p:sldId id="312" r:id="rId13"/>
    <p:sldId id="266" r:id="rId14"/>
    <p:sldId id="306" r:id="rId15"/>
    <p:sldId id="299" r:id="rId16"/>
    <p:sldId id="273" r:id="rId17"/>
    <p:sldId id="274" r:id="rId18"/>
    <p:sldId id="275" r:id="rId19"/>
    <p:sldId id="276" r:id="rId20"/>
    <p:sldId id="282" r:id="rId21"/>
    <p:sldId id="283" r:id="rId22"/>
    <p:sldId id="297" r:id="rId23"/>
    <p:sldId id="298" r:id="rId24"/>
    <p:sldId id="300" r:id="rId25"/>
    <p:sldId id="301" r:id="rId26"/>
    <p:sldId id="302" r:id="rId27"/>
    <p:sldId id="303" r:id="rId28"/>
    <p:sldId id="304" r:id="rId29"/>
    <p:sldId id="309" r:id="rId30"/>
    <p:sldId id="305" r:id="rId31"/>
    <p:sldId id="310"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2016/8/30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2016/8/30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2016/8/30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2016/8/30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hyperlink" Target="http://baike.baidu.com/view/1003933.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dirty="0" smtClean="0"/>
              <a:t>经济学原理</a:t>
            </a:r>
            <a:r>
              <a:rPr lang="en-US" altLang="zh-CN" dirty="0" smtClean="0"/>
              <a:t/>
            </a:r>
            <a:br>
              <a:rPr lang="en-US" altLang="zh-CN" dirty="0" smtClean="0"/>
            </a:br>
            <a:r>
              <a:rPr lang="en-US" altLang="zh-CN" dirty="0" smtClean="0"/>
              <a:t/>
            </a:r>
            <a:br>
              <a:rPr lang="en-US" altLang="zh-CN" dirty="0" smtClean="0"/>
            </a:br>
            <a:r>
              <a:rPr lang="zh-CN" altLang="en-US" sz="3600" dirty="0" smtClean="0"/>
              <a:t>经济学是科学吗</a:t>
            </a:r>
            <a:endParaRPr lang="zh-CN" altLang="en-US" sz="3600" dirty="0"/>
          </a:p>
        </p:txBody>
      </p:sp>
      <p:sp>
        <p:nvSpPr>
          <p:cNvPr id="3" name="副标题 2"/>
          <p:cNvSpPr>
            <a:spLocks noGrp="1"/>
          </p:cNvSpPr>
          <p:nvPr>
            <p:ph type="subTitle" idx="1"/>
          </p:nvPr>
        </p:nvSpPr>
        <p:spPr>
          <a:xfrm>
            <a:off x="1428728" y="4786322"/>
            <a:ext cx="6400800" cy="1752600"/>
          </a:xfrm>
        </p:spPr>
        <p:txBody>
          <a:bodyPr/>
          <a:lstStyle/>
          <a:p>
            <a:r>
              <a:rPr lang="zh-CN" altLang="en-US" sz="2400" dirty="0" smtClean="0">
                <a:solidFill>
                  <a:schemeClr val="tx1"/>
                </a:solidFill>
              </a:rPr>
              <a:t>管理学院 市场营销系</a:t>
            </a:r>
            <a:endParaRPr lang="en-US" altLang="zh-CN" sz="2400" dirty="0" smtClean="0">
              <a:solidFill>
                <a:schemeClr val="tx1"/>
              </a:solidFill>
            </a:endParaRPr>
          </a:p>
          <a:p>
            <a:r>
              <a:rPr lang="zh-CN" altLang="en-US" sz="2400" dirty="0" smtClean="0">
                <a:solidFill>
                  <a:schemeClr val="tx1"/>
                </a:solidFill>
              </a:rPr>
              <a:t>王颖晖 </a:t>
            </a:r>
            <a:endParaRPr lang="en-US" altLang="zh-CN" sz="2400" dirty="0" smtClean="0">
              <a:solidFill>
                <a:schemeClr val="tx1"/>
              </a:solidFill>
            </a:endParaRPr>
          </a:p>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2050" name="Picture 2"/>
          <p:cNvPicPr>
            <a:picLocks noGrp="1" noChangeAspect="1" noChangeArrowheads="1"/>
          </p:cNvPicPr>
          <p:nvPr>
            <p:ph idx="1"/>
          </p:nvPr>
        </p:nvPicPr>
        <p:blipFill>
          <a:blip r:embed="rId2"/>
          <a:srcRect/>
          <a:stretch>
            <a:fillRect/>
          </a:stretch>
        </p:blipFill>
        <p:spPr bwMode="auto">
          <a:xfrm>
            <a:off x="428596" y="1285860"/>
            <a:ext cx="8229600" cy="4147200"/>
          </a:xfrm>
          <a:prstGeom prst="rect">
            <a:avLst/>
          </a:prstGeom>
          <a:noFill/>
          <a:ln w="9525">
            <a:noFill/>
            <a:miter lim="800000"/>
            <a:headEnd/>
            <a:tailEnd/>
          </a:ln>
          <a:effectLst/>
        </p:spPr>
      </p:pic>
      <p:pic>
        <p:nvPicPr>
          <p:cNvPr id="2056" name="Picture 8" descr="C:\Program Files\Microsoft Office\MEDIA\CAGCAT10\j0222015.wmf"/>
          <p:cNvPicPr>
            <a:picLocks noChangeAspect="1" noChangeArrowheads="1"/>
          </p:cNvPicPr>
          <p:nvPr/>
        </p:nvPicPr>
        <p:blipFill>
          <a:blip r:embed="rId3"/>
          <a:srcRect/>
          <a:stretch>
            <a:fillRect/>
          </a:stretch>
        </p:blipFill>
        <p:spPr bwMode="auto">
          <a:xfrm>
            <a:off x="5500694" y="5429264"/>
            <a:ext cx="1071570" cy="1075423"/>
          </a:xfrm>
          <a:prstGeom prst="rect">
            <a:avLst/>
          </a:prstGeom>
          <a:noFill/>
        </p:spPr>
      </p:pic>
      <p:pic>
        <p:nvPicPr>
          <p:cNvPr id="2057" name="Picture 9" descr="C:\Program Files\Microsoft Office\MEDIA\CAGCAT10\j0222019.wmf"/>
          <p:cNvPicPr>
            <a:picLocks noChangeAspect="1" noChangeArrowheads="1"/>
          </p:cNvPicPr>
          <p:nvPr/>
        </p:nvPicPr>
        <p:blipFill>
          <a:blip r:embed="rId4"/>
          <a:srcRect/>
          <a:stretch>
            <a:fillRect/>
          </a:stretch>
        </p:blipFill>
        <p:spPr bwMode="auto">
          <a:xfrm>
            <a:off x="7643834" y="5572140"/>
            <a:ext cx="1033502" cy="1037216"/>
          </a:xfrm>
          <a:prstGeom prst="rect">
            <a:avLst/>
          </a:prstGeom>
          <a:noFill/>
        </p:spPr>
      </p:pic>
      <p:pic>
        <p:nvPicPr>
          <p:cNvPr id="2058" name="Picture 10" descr="C:\Program Files\Microsoft Office\MEDIA\CAGCAT10\j0222021.wmf"/>
          <p:cNvPicPr>
            <a:picLocks noChangeAspect="1" noChangeArrowheads="1"/>
          </p:cNvPicPr>
          <p:nvPr/>
        </p:nvPicPr>
        <p:blipFill>
          <a:blip r:embed="rId5"/>
          <a:srcRect/>
          <a:stretch>
            <a:fillRect/>
          </a:stretch>
        </p:blipFill>
        <p:spPr bwMode="auto">
          <a:xfrm>
            <a:off x="6715140" y="5357826"/>
            <a:ext cx="1104940" cy="1108911"/>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descr="美国也有地图炮，南北分界线上沾满了黑人奴隶的鲜血"/>
          <p:cNvPicPr>
            <a:picLocks noChangeAspect="1" noChangeArrowheads="1"/>
          </p:cNvPicPr>
          <p:nvPr/>
        </p:nvPicPr>
        <p:blipFill>
          <a:blip r:embed="rId2"/>
          <a:srcRect/>
          <a:stretch>
            <a:fillRect/>
          </a:stretch>
        </p:blipFill>
        <p:spPr bwMode="auto">
          <a:xfrm>
            <a:off x="285720" y="357166"/>
            <a:ext cx="8551182" cy="535785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2571736" y="5715016"/>
            <a:ext cx="4572000" cy="646331"/>
          </a:xfrm>
          <a:prstGeom prst="rect">
            <a:avLst/>
          </a:prstGeom>
        </p:spPr>
        <p:txBody>
          <a:bodyPr>
            <a:spAutoFit/>
          </a:bodyPr>
          <a:lstStyle/>
          <a:p>
            <a:r>
              <a:rPr lang="zh-CN" altLang="en-US" dirty="0" smtClean="0"/>
              <a:t>美国以北纬 </a:t>
            </a:r>
            <a:r>
              <a:rPr lang="en-US" altLang="zh-CN" dirty="0" smtClean="0"/>
              <a:t>36 </a:t>
            </a:r>
            <a:r>
              <a:rPr lang="zh-CN" altLang="en-US" dirty="0" smtClean="0"/>
              <a:t>度 </a:t>
            </a:r>
            <a:r>
              <a:rPr lang="en-US" altLang="zh-CN" dirty="0" smtClean="0"/>
              <a:t>30 </a:t>
            </a:r>
            <a:r>
              <a:rPr lang="zh-CN" altLang="en-US" dirty="0" smtClean="0"/>
              <a:t>分为准，后加入联邦的州在线北则为自由州，线南则为蓄奴州。</a:t>
            </a:r>
            <a:endParaRPr lang="zh-CN" altLang="en-US" dirty="0"/>
          </a:p>
        </p:txBody>
      </p:sp>
      <p:pic>
        <p:nvPicPr>
          <p:cNvPr id="44034" name="Picture 2" descr="美国也有地图炮，南北分界线上沾满了黑人奴隶的鲜血"/>
          <p:cNvPicPr>
            <a:picLocks noChangeAspect="1" noChangeArrowheads="1"/>
          </p:cNvPicPr>
          <p:nvPr/>
        </p:nvPicPr>
        <p:blipFill>
          <a:blip r:embed="rId2"/>
          <a:srcRect/>
          <a:stretch>
            <a:fillRect/>
          </a:stretch>
        </p:blipFill>
        <p:spPr bwMode="auto">
          <a:xfrm>
            <a:off x="357158" y="428604"/>
            <a:ext cx="8215370" cy="5030113"/>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smtClean="0"/>
              <a:t>生活中你需要经济学</a:t>
            </a:r>
          </a:p>
        </p:txBody>
      </p:sp>
      <p:sp>
        <p:nvSpPr>
          <p:cNvPr id="5123" name="内容占位符 2"/>
          <p:cNvSpPr>
            <a:spLocks noGrp="1"/>
          </p:cNvSpPr>
          <p:nvPr>
            <p:ph idx="1"/>
          </p:nvPr>
        </p:nvSpPr>
        <p:spPr/>
        <p:txBody>
          <a:bodyPr/>
          <a:lstStyle/>
          <a:p>
            <a:r>
              <a:rPr lang="zh-CN" altLang="en-US" dirty="0" smtClean="0"/>
              <a:t>为什么女模特的收入比男模特高？</a:t>
            </a:r>
            <a:endParaRPr lang="en-US" altLang="zh-CN" dirty="0" smtClean="0"/>
          </a:p>
          <a:p>
            <a:r>
              <a:rPr lang="zh-CN" altLang="en-US" dirty="0" smtClean="0"/>
              <a:t>为什么吃肯德基越来越“便宜”？</a:t>
            </a:r>
            <a:endParaRPr lang="en-US" altLang="zh-CN" dirty="0" smtClean="0"/>
          </a:p>
          <a:p>
            <a:r>
              <a:rPr lang="zh-CN" altLang="en-US" dirty="0" smtClean="0"/>
              <a:t>为什么买房子不如租房子？</a:t>
            </a:r>
            <a:endParaRPr lang="en-US" altLang="zh-CN" dirty="0" smtClean="0"/>
          </a:p>
          <a:p>
            <a:r>
              <a:rPr lang="zh-CN" altLang="en-US" dirty="0" smtClean="0"/>
              <a:t>为什么大蒜价格坐过山车？</a:t>
            </a:r>
            <a:endParaRPr lang="en-US" altLang="zh-CN" dirty="0" smtClean="0"/>
          </a:p>
          <a:p>
            <a:r>
              <a:rPr lang="zh-CN" altLang="en-US" dirty="0" smtClean="0"/>
              <a:t>为什么尺码不同的服装有一样的售价？</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经济学不能致富</a:t>
            </a:r>
            <a:r>
              <a:rPr lang="en-US" altLang="zh-CN" dirty="0" smtClean="0"/>
              <a:t/>
            </a:r>
            <a:br>
              <a:rPr lang="en-US" altLang="zh-CN" dirty="0" smtClean="0"/>
            </a:br>
            <a:r>
              <a:rPr lang="zh-CN" altLang="en-US" dirty="0" smtClean="0"/>
              <a:t>哪还有什么用？</a:t>
            </a:r>
            <a:endParaRPr lang="zh-CN" altLang="en-US" dirty="0"/>
          </a:p>
        </p:txBody>
      </p:sp>
      <p:sp>
        <p:nvSpPr>
          <p:cNvPr id="3" name="内容占位符 2"/>
          <p:cNvSpPr>
            <a:spLocks noGrp="1"/>
          </p:cNvSpPr>
          <p:nvPr>
            <p:ph sz="half" idx="1"/>
          </p:nvPr>
        </p:nvSpPr>
        <p:spPr>
          <a:xfrm>
            <a:off x="457200" y="1600200"/>
            <a:ext cx="4543428" cy="5257800"/>
          </a:xfrm>
        </p:spPr>
        <p:txBody>
          <a:bodyPr>
            <a:normAutofit/>
          </a:bodyPr>
          <a:lstStyle/>
          <a:p>
            <a:r>
              <a:rPr lang="zh-CN" altLang="en-US" dirty="0" smtClean="0"/>
              <a:t>经济学帮助你改变思维方式</a:t>
            </a:r>
            <a:r>
              <a:rPr lang="en-US" altLang="zh-CN" dirty="0" smtClean="0"/>
              <a:t>——</a:t>
            </a:r>
            <a:r>
              <a:rPr lang="zh-CN" altLang="en-US" dirty="0" smtClean="0"/>
              <a:t>选择</a:t>
            </a:r>
            <a:endParaRPr lang="en-US" altLang="zh-CN" dirty="0" smtClean="0"/>
          </a:p>
          <a:p>
            <a:endParaRPr lang="en-US" altLang="zh-CN" dirty="0" smtClean="0"/>
          </a:p>
          <a:p>
            <a:r>
              <a:rPr lang="zh-CN" altLang="en-US" dirty="0" smtClean="0"/>
              <a:t>经济学帮助你理解市场规律</a:t>
            </a:r>
            <a:endParaRPr lang="en-US" altLang="zh-CN" dirty="0" smtClean="0"/>
          </a:p>
          <a:p>
            <a:endParaRPr lang="en-US" altLang="zh-CN" dirty="0" smtClean="0"/>
          </a:p>
          <a:p>
            <a:r>
              <a:rPr lang="zh-CN" altLang="en-US" dirty="0" smtClean="0"/>
              <a:t>经济学帮助你分析国家政策</a:t>
            </a:r>
            <a:endParaRPr lang="en-US" altLang="zh-CN" dirty="0" smtClean="0"/>
          </a:p>
          <a:p>
            <a:endParaRPr lang="en-US" altLang="zh-CN" dirty="0" smtClean="0"/>
          </a:p>
          <a:p>
            <a:r>
              <a:rPr lang="zh-CN" altLang="en-US" dirty="0" smtClean="0"/>
              <a:t>经济学引导你正确消费</a:t>
            </a:r>
            <a:endParaRPr lang="en-US" altLang="zh-CN" dirty="0" smtClean="0"/>
          </a:p>
          <a:p>
            <a:endParaRPr lang="en-US" altLang="zh-CN" dirty="0" smtClean="0"/>
          </a:p>
          <a:p>
            <a:endParaRPr lang="en-US" altLang="zh-CN" dirty="0" smtClean="0"/>
          </a:p>
          <a:p>
            <a:endParaRPr lang="zh-CN" altLang="en-US" dirty="0"/>
          </a:p>
        </p:txBody>
      </p:sp>
      <p:pic>
        <p:nvPicPr>
          <p:cNvPr id="1028" name="Picture 4"/>
          <p:cNvPicPr>
            <a:picLocks noGrp="1" noChangeAspect="1" noChangeArrowheads="1"/>
          </p:cNvPicPr>
          <p:nvPr>
            <p:ph sz="half" idx="2"/>
          </p:nvPr>
        </p:nvPicPr>
        <p:blipFill>
          <a:blip r:embed="rId2"/>
          <a:srcRect/>
          <a:stretch>
            <a:fillRect/>
          </a:stretch>
        </p:blipFill>
        <p:spPr bwMode="auto">
          <a:xfrm>
            <a:off x="5715008" y="1571612"/>
            <a:ext cx="2266950" cy="6953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6000760" y="2928934"/>
            <a:ext cx="1933575" cy="666750"/>
          </a:xfrm>
          <a:prstGeom prst="rect">
            <a:avLst/>
          </a:prstGeom>
          <a:noFill/>
          <a:ln w="9525">
            <a:noFill/>
            <a:miter lim="800000"/>
            <a:headEnd/>
            <a:tailEnd/>
          </a:ln>
          <a:effectLst/>
        </p:spPr>
      </p:pic>
      <p:pic>
        <p:nvPicPr>
          <p:cNvPr id="1030" name="Picture 6"/>
          <p:cNvPicPr>
            <a:picLocks noChangeAspect="1" noChangeArrowheads="1"/>
          </p:cNvPicPr>
          <p:nvPr/>
        </p:nvPicPr>
        <p:blipFill>
          <a:blip r:embed="rId4"/>
          <a:srcRect/>
          <a:stretch>
            <a:fillRect/>
          </a:stretch>
        </p:blipFill>
        <p:spPr bwMode="auto">
          <a:xfrm>
            <a:off x="6072198" y="4429132"/>
            <a:ext cx="1876425" cy="514350"/>
          </a:xfrm>
          <a:prstGeom prst="rect">
            <a:avLst/>
          </a:prstGeom>
          <a:noFill/>
          <a:ln w="9525">
            <a:noFill/>
            <a:miter lim="800000"/>
            <a:headEnd/>
            <a:tailEnd/>
          </a:ln>
          <a:effectLst/>
        </p:spPr>
      </p:pic>
      <p:pic>
        <p:nvPicPr>
          <p:cNvPr id="1031" name="Picture 7"/>
          <p:cNvPicPr>
            <a:picLocks noChangeAspect="1" noChangeArrowheads="1"/>
          </p:cNvPicPr>
          <p:nvPr/>
        </p:nvPicPr>
        <p:blipFill>
          <a:blip r:embed="rId5"/>
          <a:srcRect/>
          <a:stretch>
            <a:fillRect/>
          </a:stretch>
        </p:blipFill>
        <p:spPr bwMode="auto">
          <a:xfrm>
            <a:off x="6072198" y="5500702"/>
            <a:ext cx="2266950" cy="92392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p:txBody>
          <a:bodyPr rtlCol="0">
            <a:normAutofit fontScale="77500" lnSpcReduction="20000"/>
          </a:bodyPr>
          <a:lstStyle/>
          <a:p>
            <a:pPr fontAlgn="auto">
              <a:spcAft>
                <a:spcPts val="0"/>
              </a:spcAft>
              <a:buFont typeface="Arial" pitchFamily="34" charset="0"/>
              <a:buChar char="•"/>
              <a:defRPr/>
            </a:pPr>
            <a:r>
              <a:rPr lang="zh-CN" altLang="en-US" dirty="0" smtClean="0"/>
              <a:t>为什么尺码不同的服装有一样的售价？尺码不同，原材料成本自然不同，为什么没有在价格上体现出来？解释：</a:t>
            </a:r>
            <a:br>
              <a:rPr lang="zh-CN" altLang="en-US" dirty="0" smtClean="0"/>
            </a:br>
            <a:endParaRPr lang="zh-CN" altLang="en-US" dirty="0" smtClean="0"/>
          </a:p>
          <a:p>
            <a:pPr fontAlgn="auto">
              <a:spcAft>
                <a:spcPts val="0"/>
              </a:spcAft>
              <a:buFont typeface="Arial" pitchFamily="34" charset="0"/>
              <a:buNone/>
              <a:defRPr/>
            </a:pPr>
            <a:r>
              <a:rPr lang="zh-CN" altLang="en-US" dirty="0" smtClean="0"/>
              <a:t>  </a:t>
            </a:r>
            <a:r>
              <a:rPr lang="en-US" altLang="zh-CN" dirty="0" smtClean="0"/>
              <a:t>a.</a:t>
            </a:r>
            <a:r>
              <a:rPr lang="zh-CN" altLang="en-US" dirty="0" smtClean="0"/>
              <a:t>原材料成本相对设计、加工、流通等其他费用比起来，只占较小的部分，不同尺码造成的成本差异不大。</a:t>
            </a:r>
            <a:br>
              <a:rPr lang="zh-CN" altLang="en-US" dirty="0" smtClean="0"/>
            </a:br>
            <a:endParaRPr lang="zh-CN" altLang="en-US" dirty="0" smtClean="0"/>
          </a:p>
          <a:p>
            <a:pPr fontAlgn="auto">
              <a:spcAft>
                <a:spcPts val="0"/>
              </a:spcAft>
              <a:buFont typeface="Arial" pitchFamily="34" charset="0"/>
              <a:buNone/>
              <a:defRPr/>
            </a:pPr>
            <a:r>
              <a:rPr lang="zh-CN" altLang="en-US" dirty="0" smtClean="0"/>
              <a:t>  </a:t>
            </a:r>
            <a:r>
              <a:rPr lang="en-US" altLang="zh-CN" dirty="0" smtClean="0"/>
              <a:t>b.</a:t>
            </a:r>
            <a:r>
              <a:rPr lang="zh-CN" altLang="en-US" dirty="0" smtClean="0"/>
              <a:t>没有正规的包装袋，价格不同，不易于销售、存储时的管理</a:t>
            </a:r>
            <a:r>
              <a:rPr lang="en-US" altLang="zh-CN" dirty="0" smtClean="0"/>
              <a:t>,</a:t>
            </a:r>
            <a:r>
              <a:rPr lang="zh-CN" altLang="en-US" dirty="0" smtClean="0"/>
              <a:t>。</a:t>
            </a:r>
            <a:br>
              <a:rPr lang="zh-CN" altLang="en-US" dirty="0" smtClean="0"/>
            </a:br>
            <a:endParaRPr lang="zh-CN" altLang="en-US" dirty="0" smtClean="0"/>
          </a:p>
          <a:p>
            <a:pPr fontAlgn="auto">
              <a:spcAft>
                <a:spcPts val="0"/>
              </a:spcAft>
              <a:buFont typeface="Arial" pitchFamily="34" charset="0"/>
              <a:buNone/>
              <a:defRPr/>
            </a:pPr>
            <a:r>
              <a:rPr lang="zh-CN" altLang="en-US" dirty="0" smtClean="0"/>
              <a:t>  </a:t>
            </a:r>
            <a:r>
              <a:rPr lang="en-US" altLang="zh-CN" dirty="0" smtClean="0"/>
              <a:t>c.</a:t>
            </a:r>
            <a:r>
              <a:rPr lang="zh-CN" altLang="en-US" dirty="0" smtClean="0"/>
              <a:t>涉嫌对大身材顾客的歧视。</a:t>
            </a:r>
            <a:endParaRPr lang="en-US" altLang="zh-CN" dirty="0" smtClean="0"/>
          </a:p>
          <a:p>
            <a:pPr fontAlgn="auto">
              <a:spcAft>
                <a:spcPts val="0"/>
              </a:spcAft>
              <a:buFont typeface="Arial" pitchFamily="34" charset="0"/>
              <a:buNone/>
              <a:defRPr/>
            </a:pPr>
            <a:endParaRPr lang="en-US" altLang="zh-CN" dirty="0" smtClean="0"/>
          </a:p>
          <a:p>
            <a:pPr fontAlgn="auto">
              <a:spcAft>
                <a:spcPts val="0"/>
              </a:spcAft>
              <a:buFont typeface="Arial" pitchFamily="34" charset="0"/>
              <a:buNone/>
              <a:defRPr/>
            </a:pPr>
            <a:r>
              <a:rPr lang="zh-CN" altLang="en-US" dirty="0" smtClean="0"/>
              <a:t>再问：为什么大号童装和中号、小号童装却不同价格？</a:t>
            </a:r>
            <a:br>
              <a:rPr lang="zh-CN" altLang="en-US" dirty="0" smtClean="0"/>
            </a:br>
            <a:endParaRPr lang="zh-CN" altLang="en-US" dirty="0" smtClean="0"/>
          </a:p>
          <a:p>
            <a:pPr fontAlgn="auto">
              <a:spcAft>
                <a:spcPts val="0"/>
              </a:spcAft>
              <a:buFont typeface="Arial" pitchFamily="34" charset="0"/>
              <a:buChar char="•"/>
              <a:defRPr/>
            </a:pP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6"/>
          <p:cNvSpPr>
            <a:spLocks noGrp="1" noChangeArrowheads="1"/>
          </p:cNvSpPr>
          <p:nvPr>
            <p:ph type="sldNum" sz="quarter" idx="12"/>
          </p:nvPr>
        </p:nvSpPr>
        <p:spPr>
          <a:noFill/>
        </p:spPr>
        <p:txBody>
          <a:bodyPr/>
          <a:lstStyle/>
          <a:p>
            <a:fld id="{A8475280-ACA4-4B05-AE0B-3E66FB9E2DF8}" type="slidenum">
              <a:rPr lang="en-US" altLang="zh-CN">
                <a:ea typeface="宋体" charset="-122"/>
              </a:rPr>
              <a:pPr/>
              <a:t>16</a:t>
            </a:fld>
            <a:endParaRPr lang="en-US" altLang="zh-CN">
              <a:ea typeface="宋体" charset="-122"/>
            </a:endParaRPr>
          </a:p>
        </p:txBody>
      </p:sp>
      <p:sp>
        <p:nvSpPr>
          <p:cNvPr id="5125" name="Rectangle 2"/>
          <p:cNvSpPr>
            <a:spLocks noGrp="1" noChangeArrowheads="1"/>
          </p:cNvSpPr>
          <p:nvPr>
            <p:ph type="ctrTitle"/>
          </p:nvPr>
        </p:nvSpPr>
        <p:spPr>
          <a:xfrm>
            <a:off x="685800" y="1752600"/>
            <a:ext cx="5562600" cy="457200"/>
          </a:xfrm>
        </p:spPr>
        <p:txBody>
          <a:bodyPr/>
          <a:lstStyle/>
          <a:p>
            <a:pPr eaLnBrk="1" hangingPunct="1"/>
            <a:r>
              <a:rPr lang="zh-CN" altLang="en-US" sz="2400" dirty="0" smtClean="0"/>
              <a:t>经济学的一个基本假设条件</a:t>
            </a:r>
          </a:p>
        </p:txBody>
      </p:sp>
      <p:sp>
        <p:nvSpPr>
          <p:cNvPr id="5126" name="Rectangle 4"/>
          <p:cNvSpPr>
            <a:spLocks noRot="1" noChangeArrowheads="1"/>
          </p:cNvSpPr>
          <p:nvPr/>
        </p:nvSpPr>
        <p:spPr bwMode="auto">
          <a:xfrm>
            <a:off x="533400" y="457200"/>
            <a:ext cx="8001000" cy="1143000"/>
          </a:xfrm>
          <a:prstGeom prst="rect">
            <a:avLst/>
          </a:prstGeom>
          <a:noFill/>
          <a:ln w="9525">
            <a:noFill/>
            <a:miter lim="800000"/>
            <a:headEnd/>
            <a:tailEnd/>
          </a:ln>
        </p:spPr>
        <p:txBody>
          <a:bodyPr anchor="ctr"/>
          <a:lstStyle/>
          <a:p>
            <a:pPr algn="ctr"/>
            <a:endParaRPr lang="zh-CN" altLang="en-US" sz="2400" dirty="0">
              <a:solidFill>
                <a:srgbClr val="FF0000"/>
              </a:solidFill>
            </a:endParaRPr>
          </a:p>
        </p:txBody>
      </p:sp>
      <p:sp>
        <p:nvSpPr>
          <p:cNvPr id="5127" name="Rectangle 6"/>
          <p:cNvSpPr>
            <a:spLocks noChangeArrowheads="1"/>
          </p:cNvSpPr>
          <p:nvPr/>
        </p:nvSpPr>
        <p:spPr bwMode="auto">
          <a:xfrm>
            <a:off x="762000" y="2590800"/>
            <a:ext cx="7696200" cy="1524000"/>
          </a:xfrm>
          <a:prstGeom prst="rect">
            <a:avLst/>
          </a:prstGeom>
          <a:noFill/>
          <a:ln w="9525">
            <a:noFill/>
            <a:miter lim="800000"/>
            <a:headEnd/>
            <a:tailEnd/>
          </a:ln>
        </p:spPr>
        <p:txBody>
          <a:bodyPr/>
          <a:lstStyle/>
          <a:p>
            <a:pPr fontAlgn="t">
              <a:spcBef>
                <a:spcPct val="20000"/>
              </a:spcBef>
              <a:buClr>
                <a:schemeClr val="accent2"/>
              </a:buClr>
              <a:buFont typeface="Wingdings" pitchFamily="2" charset="2"/>
              <a:buNone/>
            </a:pPr>
            <a:r>
              <a:rPr lang="en-US" altLang="zh-CN" sz="2400" dirty="0">
                <a:latin typeface="宋体" charset="-122"/>
              </a:rPr>
              <a:t>    “</a:t>
            </a:r>
            <a:r>
              <a:rPr lang="zh-CN" altLang="en-US" sz="2400" dirty="0">
                <a:latin typeface="宋体" charset="-122"/>
              </a:rPr>
              <a:t>经济人”的假设条件。</a:t>
            </a:r>
          </a:p>
          <a:p>
            <a:pPr fontAlgn="t">
              <a:spcBef>
                <a:spcPct val="20000"/>
              </a:spcBef>
              <a:buClr>
                <a:schemeClr val="accent2"/>
              </a:buClr>
              <a:buFont typeface="Wingdings" pitchFamily="2" charset="2"/>
              <a:buNone/>
            </a:pPr>
            <a:r>
              <a:rPr lang="zh-CN" altLang="en-US" sz="2400" dirty="0">
                <a:latin typeface="宋体" charset="-122"/>
              </a:rPr>
              <a:t>    “经济人”的假设是对在经济社会中从事经济活动的所有人的基本特征的一个</a:t>
            </a:r>
            <a:r>
              <a:rPr lang="zh-CN" altLang="en-US" sz="2400" dirty="0">
                <a:solidFill>
                  <a:srgbClr val="FF0000"/>
                </a:solidFill>
                <a:latin typeface="宋体" charset="-122"/>
              </a:rPr>
              <a:t>一般性的抽象</a:t>
            </a:r>
            <a:r>
              <a:rPr lang="zh-CN" altLang="en-US" sz="2400" dirty="0">
                <a:latin typeface="宋体" charset="-122"/>
              </a:rPr>
              <a:t>。这个被抽象出来的</a:t>
            </a:r>
            <a:r>
              <a:rPr lang="zh-CN" altLang="en-US" sz="2400" dirty="0">
                <a:solidFill>
                  <a:srgbClr val="FF0000"/>
                </a:solidFill>
                <a:latin typeface="宋体" charset="-122"/>
              </a:rPr>
              <a:t>基本特征</a:t>
            </a:r>
            <a:r>
              <a:rPr lang="zh-CN" altLang="en-US" sz="2400" dirty="0">
                <a:latin typeface="宋体" charset="-122"/>
              </a:rPr>
              <a:t>就是：每一个从事经济活动的人都是</a:t>
            </a:r>
            <a:r>
              <a:rPr lang="zh-CN" altLang="en-US" sz="2400" dirty="0">
                <a:solidFill>
                  <a:srgbClr val="FF0000"/>
                </a:solidFill>
                <a:latin typeface="宋体" charset="-122"/>
              </a:rPr>
              <a:t>利己</a:t>
            </a:r>
            <a:r>
              <a:rPr lang="zh-CN" altLang="en-US" sz="2400" dirty="0">
                <a:latin typeface="宋体" charset="-122"/>
              </a:rPr>
              <a:t>的。也可以说，每一个从事经济活动的人所采取的经济行为都是力图以自己的</a:t>
            </a:r>
            <a:r>
              <a:rPr lang="zh-CN" altLang="en-US" sz="2400" dirty="0">
                <a:solidFill>
                  <a:srgbClr val="FF0000"/>
                </a:solidFill>
                <a:latin typeface="宋体" charset="-122"/>
              </a:rPr>
              <a:t>最小</a:t>
            </a:r>
            <a:r>
              <a:rPr lang="zh-CN" altLang="en-US" sz="2400" dirty="0">
                <a:latin typeface="宋体" charset="-122"/>
              </a:rPr>
              <a:t>经济代价去获得自己的</a:t>
            </a:r>
            <a:r>
              <a:rPr lang="zh-CN" altLang="en-US" sz="2400" dirty="0">
                <a:solidFill>
                  <a:srgbClr val="FF0000"/>
                </a:solidFill>
                <a:latin typeface="宋体" charset="-122"/>
              </a:rPr>
              <a:t>最大</a:t>
            </a:r>
            <a:r>
              <a:rPr lang="zh-CN" altLang="en-US" sz="2400" dirty="0">
                <a:latin typeface="宋体" charset="-122"/>
              </a:rPr>
              <a:t>经济利益。</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6"/>
          <p:cNvSpPr>
            <a:spLocks noGrp="1" noChangeArrowheads="1"/>
          </p:cNvSpPr>
          <p:nvPr>
            <p:ph type="sldNum" sz="quarter" idx="12"/>
          </p:nvPr>
        </p:nvSpPr>
        <p:spPr>
          <a:noFill/>
        </p:spPr>
        <p:txBody>
          <a:bodyPr/>
          <a:lstStyle/>
          <a:p>
            <a:fld id="{009B1ADE-3E6A-423C-86EC-A6B378646DEF}" type="slidenum">
              <a:rPr lang="en-US" altLang="zh-CN">
                <a:ea typeface="宋体" charset="-122"/>
              </a:rPr>
              <a:pPr/>
              <a:t>17</a:t>
            </a:fld>
            <a:endParaRPr lang="en-US" altLang="zh-CN">
              <a:ea typeface="宋体" charset="-122"/>
            </a:endParaRPr>
          </a:p>
        </p:txBody>
      </p:sp>
      <p:sp>
        <p:nvSpPr>
          <p:cNvPr id="6149" name="Rectangle 2"/>
          <p:cNvSpPr>
            <a:spLocks noGrp="1" noChangeArrowheads="1"/>
          </p:cNvSpPr>
          <p:nvPr>
            <p:ph type="ctrTitle"/>
          </p:nvPr>
        </p:nvSpPr>
        <p:spPr>
          <a:xfrm>
            <a:off x="685800" y="1752600"/>
            <a:ext cx="5562600" cy="457200"/>
          </a:xfrm>
        </p:spPr>
        <p:txBody>
          <a:bodyPr/>
          <a:lstStyle/>
          <a:p>
            <a:pPr eaLnBrk="1" hangingPunct="1"/>
            <a:endParaRPr lang="zh-CN" altLang="en-US" sz="2400" dirty="0" smtClean="0"/>
          </a:p>
        </p:txBody>
      </p:sp>
      <p:sp>
        <p:nvSpPr>
          <p:cNvPr id="6150" name="Rectangle 3"/>
          <p:cNvSpPr>
            <a:spLocks noRot="1" noChangeArrowheads="1"/>
          </p:cNvSpPr>
          <p:nvPr/>
        </p:nvSpPr>
        <p:spPr bwMode="auto">
          <a:xfrm>
            <a:off x="533400" y="457200"/>
            <a:ext cx="8001000" cy="1143000"/>
          </a:xfrm>
          <a:prstGeom prst="rect">
            <a:avLst/>
          </a:prstGeom>
          <a:noFill/>
          <a:ln w="9525">
            <a:noFill/>
            <a:miter lim="800000"/>
            <a:headEnd/>
            <a:tailEnd/>
          </a:ln>
        </p:spPr>
        <p:txBody>
          <a:bodyPr anchor="ctr"/>
          <a:lstStyle/>
          <a:p>
            <a:pPr algn="ctr"/>
            <a:endParaRPr lang="zh-CN" altLang="en-US" sz="2400" dirty="0">
              <a:solidFill>
                <a:srgbClr val="FF0000"/>
              </a:solidFill>
            </a:endParaRPr>
          </a:p>
        </p:txBody>
      </p:sp>
      <p:sp>
        <p:nvSpPr>
          <p:cNvPr id="6151" name="Rectangle 4"/>
          <p:cNvSpPr>
            <a:spLocks noChangeArrowheads="1"/>
          </p:cNvSpPr>
          <p:nvPr/>
        </p:nvSpPr>
        <p:spPr bwMode="auto">
          <a:xfrm>
            <a:off x="571472" y="1214422"/>
            <a:ext cx="7696200" cy="1524000"/>
          </a:xfrm>
          <a:prstGeom prst="rect">
            <a:avLst/>
          </a:prstGeom>
          <a:noFill/>
          <a:ln w="9525">
            <a:noFill/>
            <a:miter lim="800000"/>
            <a:headEnd/>
            <a:tailEnd/>
          </a:ln>
        </p:spPr>
        <p:txBody>
          <a:bodyPr/>
          <a:lstStyle/>
          <a:p>
            <a:pPr>
              <a:spcBef>
                <a:spcPct val="20000"/>
              </a:spcBef>
              <a:buClr>
                <a:schemeClr val="accent2"/>
              </a:buClr>
              <a:buFont typeface="Wingdings" pitchFamily="2" charset="2"/>
              <a:buNone/>
            </a:pPr>
            <a:r>
              <a:rPr lang="zh-CN" altLang="en-US" sz="2800" dirty="0" smtClean="0">
                <a:latin typeface="宋体" charset="-122"/>
              </a:rPr>
              <a:t>市场</a:t>
            </a:r>
            <a:r>
              <a:rPr lang="zh-CN" altLang="en-US" sz="2800" dirty="0">
                <a:latin typeface="宋体" charset="-122"/>
              </a:rPr>
              <a:t>机制的作用下实现经济人的利益最大化</a:t>
            </a:r>
          </a:p>
          <a:p>
            <a:pPr>
              <a:spcBef>
                <a:spcPct val="20000"/>
              </a:spcBef>
              <a:buClr>
                <a:schemeClr val="accent2"/>
              </a:buClr>
              <a:buFont typeface="Wingdings" pitchFamily="2" charset="2"/>
              <a:buNone/>
            </a:pPr>
            <a:r>
              <a:rPr lang="zh-CN" altLang="en-US" sz="2800" dirty="0">
                <a:latin typeface="宋体" charset="-122"/>
              </a:rPr>
              <a:t>    在完全竞争条件下，在产品市场和生产要素市场，单个消费者和单个厂商都在市场机制的作用下各自追求自身经济利益最大化。每个产品市场和每个生产要素市场进而所有的市场，都实现了供求相等的均衡状态</a:t>
            </a:r>
            <a:r>
              <a:rPr lang="en-US" altLang="zh-CN" sz="2800" dirty="0">
                <a:latin typeface="宋体" charset="-122"/>
              </a:rPr>
              <a:t>——</a:t>
            </a:r>
            <a:r>
              <a:rPr lang="zh-CN" altLang="en-US" sz="2800" dirty="0">
                <a:latin typeface="宋体" charset="-122"/>
              </a:rPr>
              <a:t>每一种产品都以最低的成本被生产出来，每一种产品也都以最低的价格在市场上出售，消费者获得最大的满足，厂商获得最大的利润。</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eaLnBrk="1" hangingPunct="1"/>
            <a:r>
              <a:rPr lang="zh-CN" altLang="en-US" sz="3200" smtClean="0"/>
              <a:t>产品市场和生产要素市场的循环流动图</a:t>
            </a:r>
          </a:p>
        </p:txBody>
      </p:sp>
      <p:pic>
        <p:nvPicPr>
          <p:cNvPr id="7171" name="内容占位符 6" descr="t21.tif"/>
          <p:cNvPicPr>
            <a:picLocks noGrp="1" noChangeAspect="1"/>
          </p:cNvPicPr>
          <p:nvPr>
            <p:ph idx="1"/>
          </p:nvPr>
        </p:nvPicPr>
        <p:blipFill>
          <a:blip r:embed="rId2"/>
          <a:srcRect/>
          <a:stretch>
            <a:fillRect/>
          </a:stretch>
        </p:blipFill>
        <p:spPr>
          <a:xfrm>
            <a:off x="1000125" y="1928813"/>
            <a:ext cx="7358063" cy="3500437"/>
          </a:xfrm>
        </p:spPr>
      </p:pic>
      <p:sp>
        <p:nvSpPr>
          <p:cNvPr id="7174" name="灯片编号占位符 5"/>
          <p:cNvSpPr>
            <a:spLocks noGrp="1"/>
          </p:cNvSpPr>
          <p:nvPr>
            <p:ph type="sldNum" sz="quarter" idx="12"/>
          </p:nvPr>
        </p:nvSpPr>
        <p:spPr>
          <a:noFill/>
        </p:spPr>
        <p:txBody>
          <a:bodyPr/>
          <a:lstStyle/>
          <a:p>
            <a:fld id="{96DACB99-3F63-4E05-845A-FC345F779D56}" type="slidenum">
              <a:rPr lang="en-US" altLang="zh-CN">
                <a:ea typeface="宋体" charset="-122"/>
              </a:rPr>
              <a:pPr/>
              <a:t>18</a:t>
            </a:fld>
            <a:endParaRPr lang="en-US" altLang="zh-CN">
              <a:ea typeface="宋体"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6"/>
          <p:cNvSpPr>
            <a:spLocks noGrp="1" noChangeArrowheads="1"/>
          </p:cNvSpPr>
          <p:nvPr>
            <p:ph type="sldNum" sz="quarter" idx="12"/>
          </p:nvPr>
        </p:nvSpPr>
        <p:spPr>
          <a:noFill/>
        </p:spPr>
        <p:txBody>
          <a:bodyPr/>
          <a:lstStyle/>
          <a:p>
            <a:fld id="{0DB9D3F2-29C4-4900-89A3-9862584BA227}" type="slidenum">
              <a:rPr lang="en-US" altLang="zh-CN">
                <a:ea typeface="宋体" charset="-122"/>
              </a:rPr>
              <a:pPr/>
              <a:t>19</a:t>
            </a:fld>
            <a:endParaRPr lang="en-US" altLang="zh-CN">
              <a:ea typeface="宋体" charset="-122"/>
            </a:endParaRPr>
          </a:p>
        </p:txBody>
      </p:sp>
      <p:sp>
        <p:nvSpPr>
          <p:cNvPr id="8197" name="Rectangle 2"/>
          <p:cNvSpPr>
            <a:spLocks noGrp="1" noChangeArrowheads="1"/>
          </p:cNvSpPr>
          <p:nvPr>
            <p:ph type="ctrTitle"/>
          </p:nvPr>
        </p:nvSpPr>
        <p:spPr>
          <a:xfrm>
            <a:off x="685800" y="1752600"/>
            <a:ext cx="5562600" cy="457200"/>
          </a:xfrm>
        </p:spPr>
        <p:txBody>
          <a:bodyPr/>
          <a:lstStyle/>
          <a:p>
            <a:pPr eaLnBrk="1" hangingPunct="1"/>
            <a:endParaRPr lang="zh-CN" altLang="en-US" sz="2400" dirty="0" smtClean="0"/>
          </a:p>
        </p:txBody>
      </p:sp>
      <p:sp>
        <p:nvSpPr>
          <p:cNvPr id="8198" name="Rectangle 3"/>
          <p:cNvSpPr>
            <a:spLocks noRot="1" noChangeArrowheads="1"/>
          </p:cNvSpPr>
          <p:nvPr/>
        </p:nvSpPr>
        <p:spPr bwMode="auto">
          <a:xfrm>
            <a:off x="533400" y="457200"/>
            <a:ext cx="8001000" cy="1143000"/>
          </a:xfrm>
          <a:prstGeom prst="rect">
            <a:avLst/>
          </a:prstGeom>
          <a:noFill/>
          <a:ln w="9525">
            <a:noFill/>
            <a:miter lim="800000"/>
            <a:headEnd/>
            <a:tailEnd/>
          </a:ln>
        </p:spPr>
        <p:txBody>
          <a:bodyPr anchor="ctr"/>
          <a:lstStyle/>
          <a:p>
            <a:pPr algn="ctr"/>
            <a:endParaRPr lang="zh-CN" altLang="en-US" sz="2400" dirty="0">
              <a:solidFill>
                <a:srgbClr val="FF0000"/>
              </a:solidFill>
            </a:endParaRPr>
          </a:p>
        </p:txBody>
      </p:sp>
      <p:sp>
        <p:nvSpPr>
          <p:cNvPr id="8199" name="Rectangle 4"/>
          <p:cNvSpPr>
            <a:spLocks noChangeArrowheads="1"/>
          </p:cNvSpPr>
          <p:nvPr/>
        </p:nvSpPr>
        <p:spPr bwMode="auto">
          <a:xfrm>
            <a:off x="762000" y="2590800"/>
            <a:ext cx="7696200" cy="1524000"/>
          </a:xfrm>
          <a:prstGeom prst="rect">
            <a:avLst/>
          </a:prstGeom>
          <a:noFill/>
          <a:ln w="9525">
            <a:noFill/>
            <a:miter lim="800000"/>
            <a:headEnd/>
            <a:tailEnd/>
          </a:ln>
        </p:spPr>
        <p:txBody>
          <a:bodyPr/>
          <a:lstStyle/>
          <a:p>
            <a:pPr>
              <a:spcBef>
                <a:spcPct val="20000"/>
              </a:spcBef>
              <a:buClr>
                <a:schemeClr val="accent2"/>
              </a:buClr>
              <a:buFont typeface="Wingdings" pitchFamily="2" charset="2"/>
              <a:buNone/>
            </a:pPr>
            <a:r>
              <a:rPr lang="zh-CN" altLang="en-US" sz="2400" dirty="0" smtClean="0"/>
              <a:t>微观经济学</a:t>
            </a:r>
            <a:r>
              <a:rPr lang="zh-CN" altLang="en-US" sz="2400" dirty="0"/>
              <a:t>要论证的核心思想</a:t>
            </a:r>
            <a:endParaRPr lang="zh-CN" altLang="en-US" sz="2400" dirty="0">
              <a:latin typeface="宋体" charset="-122"/>
            </a:endParaRPr>
          </a:p>
          <a:p>
            <a:pPr>
              <a:spcBef>
                <a:spcPct val="20000"/>
              </a:spcBef>
              <a:buClr>
                <a:schemeClr val="accent2"/>
              </a:buClr>
              <a:buFont typeface="Wingdings" pitchFamily="2" charset="2"/>
              <a:buNone/>
            </a:pPr>
            <a:r>
              <a:rPr lang="zh-CN" altLang="en-US" sz="2400" dirty="0">
                <a:latin typeface="宋体" charset="-122"/>
              </a:rPr>
              <a:t>    微观经济学中的一般均衡理论进一步证明完全竞争条件下所有单个市场同时均衡的状态是可以存在的。福利经济学则以一般均衡理论为出发点，进而论述一般均衡状态符合</a:t>
            </a:r>
            <a:r>
              <a:rPr lang="zh-CN" altLang="en-US" sz="2400" b="1" dirty="0">
                <a:solidFill>
                  <a:srgbClr val="FF0000"/>
                </a:solidFill>
                <a:latin typeface="宋体" charset="-122"/>
              </a:rPr>
              <a:t>“帕累托最优状态”</a:t>
            </a:r>
            <a:r>
              <a:rPr lang="zh-CN" altLang="en-US" sz="2400" dirty="0">
                <a:latin typeface="宋体" charset="-122"/>
              </a:rPr>
              <a:t>。这样，整个资本主义经济实现了有效率的资源配置。</a:t>
            </a:r>
            <a:r>
              <a:rPr lang="zh-CN" altLang="en-US" sz="2400" dirty="0"/>
              <a:t>这就是微观经济学所要论证的</a:t>
            </a:r>
            <a:r>
              <a:rPr lang="zh-CN" altLang="en-US" sz="2400" dirty="0">
                <a:solidFill>
                  <a:srgbClr val="FF0000"/>
                </a:solidFill>
              </a:rPr>
              <a:t>核心思想</a:t>
            </a:r>
            <a:r>
              <a:rPr lang="zh-CN" altLang="en-US" sz="2400" dirty="0"/>
              <a:t>。</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ruisy.com.cn/article_img/Image/news2012081415.jpg"/>
          <p:cNvPicPr>
            <a:picLocks noGrp="1" noChangeAspect="1" noChangeArrowheads="1"/>
          </p:cNvPicPr>
          <p:nvPr>
            <p:ph type="pic" idx="1"/>
          </p:nvPr>
        </p:nvPicPr>
        <p:blipFill>
          <a:blip r:embed="rId2"/>
          <a:srcRect t="1482" b="1482"/>
          <a:stretch>
            <a:fillRect/>
          </a:stretch>
        </p:blipFill>
        <p:spPr bwMode="auto">
          <a:xfrm>
            <a:off x="0" y="0"/>
            <a:ext cx="3422654" cy="2566991"/>
          </a:xfrm>
          <a:prstGeom prst="rect">
            <a:avLst/>
          </a:prstGeom>
          <a:noFill/>
        </p:spPr>
      </p:pic>
      <p:sp>
        <p:nvSpPr>
          <p:cNvPr id="6" name="标题 5"/>
          <p:cNvSpPr>
            <a:spLocks noGrp="1"/>
          </p:cNvSpPr>
          <p:nvPr>
            <p:ph type="title"/>
          </p:nvPr>
        </p:nvSpPr>
        <p:spPr/>
        <p:txBody>
          <a:bodyPr/>
          <a:lstStyle/>
          <a:p>
            <a:endParaRPr lang="zh-CN" altLang="en-US"/>
          </a:p>
        </p:txBody>
      </p:sp>
      <p:sp>
        <p:nvSpPr>
          <p:cNvPr id="3" name="内容占位符 2"/>
          <p:cNvSpPr>
            <a:spLocks noGrp="1"/>
          </p:cNvSpPr>
          <p:nvPr>
            <p:ph type="body" sz="half" idx="2"/>
          </p:nvPr>
        </p:nvSpPr>
        <p:spPr>
          <a:xfrm>
            <a:off x="428596" y="2000240"/>
            <a:ext cx="8501122" cy="5500726"/>
          </a:xfrm>
        </p:spPr>
        <p:txBody>
          <a:bodyPr>
            <a:noAutofit/>
          </a:bodyPr>
          <a:lstStyle/>
          <a:p>
            <a:pPr>
              <a:buNone/>
            </a:pPr>
            <a:r>
              <a:rPr lang="zh-CN" altLang="en-US" sz="2800" dirty="0" smtClean="0"/>
              <a:t>              法国哲学家</a:t>
            </a:r>
            <a:r>
              <a:rPr lang="zh-CN" altLang="en-US" sz="2800" b="1" dirty="0" smtClean="0">
                <a:solidFill>
                  <a:srgbClr val="002060"/>
                </a:solidFill>
              </a:rPr>
              <a:t>布里丹</a:t>
            </a:r>
            <a:r>
              <a:rPr lang="zh-CN" altLang="en-US" sz="2800" dirty="0" smtClean="0"/>
              <a:t>。曾经他养了一头小毛驴，每天向附近的农民买一堆草料来喂。农民出于对哲学家的景仰，额外多送了一堆等量的草料，放在旁边。这下可是难为了老实的毛驴，站在两堆数量、质量和与它的距离完全相等的干草之间，犹犹豫豫。虽然享有充分的选择自由，但由于两堆干草价值相等，客观上无法分辨优劣。于是它左看看，右瞅瞅，一会儿考虑数量，一会儿考虑质量，一会儿分析颜色，一会儿分析新鲜度，犹犹豫豫，来来回回，始终也无法分清究竟选择哪一堆好，在无所适从中活活地饿死了。</a:t>
            </a:r>
            <a:endParaRPr lang="zh-CN" alt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6"/>
          <p:cNvSpPr>
            <a:spLocks noGrp="1" noChangeArrowheads="1"/>
          </p:cNvSpPr>
          <p:nvPr>
            <p:ph type="sldNum" sz="quarter" idx="12"/>
          </p:nvPr>
        </p:nvSpPr>
        <p:spPr>
          <a:noFill/>
        </p:spPr>
        <p:txBody>
          <a:bodyPr/>
          <a:lstStyle/>
          <a:p>
            <a:fld id="{E4640BD5-057C-4A88-8793-0418DD05605F}" type="slidenum">
              <a:rPr lang="en-US" altLang="zh-CN">
                <a:ea typeface="宋体" charset="-122"/>
              </a:rPr>
              <a:pPr/>
              <a:t>20</a:t>
            </a:fld>
            <a:endParaRPr lang="en-US" altLang="zh-CN">
              <a:ea typeface="宋体" charset="-122"/>
            </a:endParaRPr>
          </a:p>
        </p:txBody>
      </p:sp>
      <p:sp>
        <p:nvSpPr>
          <p:cNvPr id="24581" name="Rectangle 2"/>
          <p:cNvSpPr>
            <a:spLocks noGrp="1" noChangeArrowheads="1"/>
          </p:cNvSpPr>
          <p:nvPr>
            <p:ph type="ctrTitle"/>
          </p:nvPr>
        </p:nvSpPr>
        <p:spPr>
          <a:xfrm>
            <a:off x="1357290" y="1714488"/>
            <a:ext cx="5562600" cy="457200"/>
          </a:xfrm>
        </p:spPr>
        <p:txBody>
          <a:bodyPr>
            <a:noAutofit/>
          </a:bodyPr>
          <a:lstStyle/>
          <a:p>
            <a:pPr eaLnBrk="1" hangingPunct="1"/>
            <a:r>
              <a:rPr lang="zh-CN" altLang="en-US" sz="3600" dirty="0" smtClean="0"/>
              <a:t>均衡价格的决定</a:t>
            </a:r>
          </a:p>
        </p:txBody>
      </p:sp>
      <p:sp>
        <p:nvSpPr>
          <p:cNvPr id="24582" name="Rectangle 3"/>
          <p:cNvSpPr>
            <a:spLocks noRot="1" noChangeArrowheads="1"/>
          </p:cNvSpPr>
          <p:nvPr/>
        </p:nvSpPr>
        <p:spPr bwMode="auto">
          <a:xfrm>
            <a:off x="533400" y="457200"/>
            <a:ext cx="8001000" cy="1143000"/>
          </a:xfrm>
          <a:prstGeom prst="rect">
            <a:avLst/>
          </a:prstGeom>
          <a:noFill/>
          <a:ln w="9525">
            <a:noFill/>
            <a:miter lim="800000"/>
            <a:headEnd/>
            <a:tailEnd/>
          </a:ln>
        </p:spPr>
        <p:txBody>
          <a:bodyPr anchor="ctr"/>
          <a:lstStyle/>
          <a:p>
            <a:pPr algn="ctr"/>
            <a:endParaRPr lang="zh-CN" altLang="en-US" sz="2400" dirty="0">
              <a:solidFill>
                <a:srgbClr val="FF0000"/>
              </a:solidFill>
            </a:endParaRPr>
          </a:p>
        </p:txBody>
      </p:sp>
      <p:sp>
        <p:nvSpPr>
          <p:cNvPr id="24583" name="Rectangle 4"/>
          <p:cNvSpPr>
            <a:spLocks noChangeArrowheads="1"/>
          </p:cNvSpPr>
          <p:nvPr/>
        </p:nvSpPr>
        <p:spPr bwMode="auto">
          <a:xfrm>
            <a:off x="762000" y="2590800"/>
            <a:ext cx="7696200" cy="1524000"/>
          </a:xfrm>
          <a:prstGeom prst="rect">
            <a:avLst/>
          </a:prstGeom>
          <a:noFill/>
          <a:ln w="9525">
            <a:noFill/>
            <a:miter lim="800000"/>
            <a:headEnd/>
            <a:tailEnd/>
          </a:ln>
        </p:spPr>
        <p:txBody>
          <a:bodyPr/>
          <a:lstStyle/>
          <a:p>
            <a:pPr>
              <a:spcBef>
                <a:spcPct val="20000"/>
              </a:spcBef>
              <a:buClr>
                <a:schemeClr val="accent2"/>
              </a:buClr>
              <a:buFont typeface="Wingdings" pitchFamily="2" charset="2"/>
              <a:buNone/>
            </a:pPr>
            <a:r>
              <a:rPr lang="zh-CN" altLang="en-US" sz="2400" dirty="0" smtClean="0">
                <a:latin typeface="宋体" charset="-122"/>
              </a:rPr>
              <a:t>    一</a:t>
            </a:r>
            <a:r>
              <a:rPr lang="zh-CN" altLang="en-US" sz="2400" dirty="0">
                <a:latin typeface="宋体" charset="-122"/>
              </a:rPr>
              <a:t>种商品的</a:t>
            </a:r>
            <a:r>
              <a:rPr lang="zh-CN" altLang="en-US" sz="2400" dirty="0">
                <a:solidFill>
                  <a:srgbClr val="FF0000"/>
                </a:solidFill>
                <a:latin typeface="宋体" charset="-122"/>
              </a:rPr>
              <a:t>均衡价格</a:t>
            </a:r>
            <a:r>
              <a:rPr lang="zh-CN" altLang="en-US" sz="2400" dirty="0">
                <a:latin typeface="宋体" charset="-122"/>
              </a:rPr>
              <a:t>是指该种商品的市场需求量和市场供给量相等时的价格。在均衡价格水平下的相等的供求数量被称为</a:t>
            </a:r>
            <a:r>
              <a:rPr lang="zh-CN" altLang="en-US" sz="2400" dirty="0">
                <a:solidFill>
                  <a:srgbClr val="FF0000"/>
                </a:solidFill>
                <a:latin typeface="宋体" charset="-122"/>
              </a:rPr>
              <a:t>均衡数量</a:t>
            </a:r>
            <a:r>
              <a:rPr lang="zh-CN" altLang="en-US" sz="2400" dirty="0">
                <a:latin typeface="宋体" charset="-122"/>
              </a:rPr>
              <a:t>。</a:t>
            </a:r>
          </a:p>
          <a:p>
            <a:pPr>
              <a:spcBef>
                <a:spcPct val="20000"/>
              </a:spcBef>
              <a:buClr>
                <a:schemeClr val="accent2"/>
              </a:buClr>
              <a:buFont typeface="Wingdings" pitchFamily="2" charset="2"/>
              <a:buNone/>
            </a:pPr>
            <a:r>
              <a:rPr lang="zh-CN" altLang="en-US" sz="2400" dirty="0" smtClean="0">
                <a:latin typeface="宋体" charset="-122"/>
              </a:rPr>
              <a:t>    从</a:t>
            </a:r>
            <a:r>
              <a:rPr lang="zh-CN" altLang="en-US" sz="2400" dirty="0">
                <a:latin typeface="宋体" charset="-122"/>
              </a:rPr>
              <a:t>几何意义上说，一种商品市场的均衡出现在该商品的市场需求曲线和市场供给曲线相交的交点上，该交点被称为</a:t>
            </a:r>
            <a:r>
              <a:rPr lang="zh-CN" altLang="en-US" sz="2400" dirty="0">
                <a:solidFill>
                  <a:srgbClr val="FF0000"/>
                </a:solidFill>
                <a:latin typeface="宋体" charset="-122"/>
              </a:rPr>
              <a:t>均衡点</a:t>
            </a:r>
            <a:r>
              <a:rPr lang="zh-CN" altLang="en-US" sz="2400" dirty="0">
                <a:latin typeface="宋体" charset="-122"/>
              </a:rPr>
              <a:t>。均衡点上的价格和相等的供求量分别被称为均衡价格和均衡数量。</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pPr eaLnBrk="1" hangingPunct="1"/>
            <a:r>
              <a:rPr lang="zh-CN" altLang="en-US" dirty="0" smtClean="0"/>
              <a:t>均衡价格的决定</a:t>
            </a:r>
          </a:p>
        </p:txBody>
      </p:sp>
      <p:pic>
        <p:nvPicPr>
          <p:cNvPr id="25603" name="内容占位符 6" descr="t24.tif"/>
          <p:cNvPicPr>
            <a:picLocks noGrp="1" noChangeAspect="1"/>
          </p:cNvPicPr>
          <p:nvPr>
            <p:ph idx="1"/>
          </p:nvPr>
        </p:nvPicPr>
        <p:blipFill>
          <a:blip r:embed="rId2"/>
          <a:srcRect/>
          <a:stretch>
            <a:fillRect/>
          </a:stretch>
        </p:blipFill>
        <p:spPr>
          <a:xfrm>
            <a:off x="857250" y="1928813"/>
            <a:ext cx="6429375" cy="3143250"/>
          </a:xfrm>
        </p:spPr>
      </p:pic>
      <p:sp>
        <p:nvSpPr>
          <p:cNvPr id="25606" name="灯片编号占位符 5"/>
          <p:cNvSpPr>
            <a:spLocks noGrp="1"/>
          </p:cNvSpPr>
          <p:nvPr>
            <p:ph type="sldNum" sz="quarter" idx="12"/>
          </p:nvPr>
        </p:nvSpPr>
        <p:spPr>
          <a:noFill/>
        </p:spPr>
        <p:txBody>
          <a:bodyPr/>
          <a:lstStyle/>
          <a:p>
            <a:fld id="{92986EC6-E994-4A40-8B24-0B1F6DC718D8}" type="slidenum">
              <a:rPr lang="en-US" altLang="zh-CN">
                <a:ea typeface="宋体" charset="-122"/>
              </a:rPr>
              <a:pPr/>
              <a:t>21</a:t>
            </a:fld>
            <a:endParaRPr lang="en-US" altLang="zh-CN">
              <a:ea typeface="宋体" charset="-122"/>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6"/>
          <p:cNvSpPr>
            <a:spLocks noGrp="1" noChangeArrowheads="1"/>
          </p:cNvSpPr>
          <p:nvPr>
            <p:ph type="sldNum" sz="quarter" idx="12"/>
          </p:nvPr>
        </p:nvSpPr>
        <p:spPr>
          <a:noFill/>
        </p:spPr>
        <p:txBody>
          <a:bodyPr/>
          <a:lstStyle/>
          <a:p>
            <a:fld id="{68334207-6C4A-4F00-BB7E-AD9FE0E09B67}" type="slidenum">
              <a:rPr lang="en-US" altLang="zh-CN">
                <a:ea typeface="宋体" charset="-122"/>
              </a:rPr>
              <a:pPr/>
              <a:t>22</a:t>
            </a:fld>
            <a:endParaRPr lang="en-US" altLang="zh-CN">
              <a:ea typeface="宋体" charset="-122"/>
            </a:endParaRPr>
          </a:p>
        </p:txBody>
      </p:sp>
      <p:sp>
        <p:nvSpPr>
          <p:cNvPr id="39941" name="Rectangle 2"/>
          <p:cNvSpPr>
            <a:spLocks noGrp="1" noChangeArrowheads="1"/>
          </p:cNvSpPr>
          <p:nvPr>
            <p:ph type="ctrTitle"/>
          </p:nvPr>
        </p:nvSpPr>
        <p:spPr>
          <a:xfrm>
            <a:off x="685800" y="1752600"/>
            <a:ext cx="5562600" cy="457200"/>
          </a:xfrm>
        </p:spPr>
        <p:txBody>
          <a:bodyPr/>
          <a:lstStyle/>
          <a:p>
            <a:pPr eaLnBrk="1" hangingPunct="1"/>
            <a:endParaRPr lang="zh-CN" altLang="en-US" sz="2400" dirty="0" smtClean="0"/>
          </a:p>
        </p:txBody>
      </p:sp>
      <p:sp>
        <p:nvSpPr>
          <p:cNvPr id="39942" name="Rectangle 3"/>
          <p:cNvSpPr>
            <a:spLocks noRot="1" noChangeArrowheads="1"/>
          </p:cNvSpPr>
          <p:nvPr/>
        </p:nvSpPr>
        <p:spPr bwMode="auto">
          <a:xfrm>
            <a:off x="533400" y="457200"/>
            <a:ext cx="8001000" cy="1143000"/>
          </a:xfrm>
          <a:prstGeom prst="rect">
            <a:avLst/>
          </a:prstGeom>
          <a:noFill/>
          <a:ln w="9525">
            <a:noFill/>
            <a:miter lim="800000"/>
            <a:headEnd/>
            <a:tailEnd/>
          </a:ln>
        </p:spPr>
        <p:txBody>
          <a:bodyPr anchor="ctr"/>
          <a:lstStyle/>
          <a:p>
            <a:pPr algn="ctr"/>
            <a:endParaRPr lang="zh-CN" altLang="en-US" sz="2400" dirty="0">
              <a:solidFill>
                <a:srgbClr val="FF0000"/>
              </a:solidFill>
            </a:endParaRPr>
          </a:p>
        </p:txBody>
      </p:sp>
      <p:sp>
        <p:nvSpPr>
          <p:cNvPr id="39943" name="Rectangle 4"/>
          <p:cNvSpPr>
            <a:spLocks noChangeArrowheads="1"/>
          </p:cNvSpPr>
          <p:nvPr/>
        </p:nvSpPr>
        <p:spPr bwMode="auto">
          <a:xfrm>
            <a:off x="762000" y="2590800"/>
            <a:ext cx="7696200" cy="1524000"/>
          </a:xfrm>
          <a:prstGeom prst="rect">
            <a:avLst/>
          </a:prstGeom>
          <a:noFill/>
          <a:ln w="9525">
            <a:noFill/>
            <a:miter lim="800000"/>
            <a:headEnd/>
            <a:tailEnd/>
          </a:ln>
        </p:spPr>
        <p:txBody>
          <a:bodyPr/>
          <a:lstStyle/>
          <a:p>
            <a:pPr>
              <a:spcBef>
                <a:spcPct val="20000"/>
              </a:spcBef>
              <a:buClr>
                <a:schemeClr val="accent2"/>
              </a:buClr>
              <a:buFont typeface="Wingdings" pitchFamily="2" charset="2"/>
              <a:buNone/>
            </a:pPr>
            <a:r>
              <a:rPr lang="zh-CN" altLang="en-US" sz="2400" dirty="0" smtClean="0">
                <a:latin typeface="宋体" charset="-122"/>
              </a:rPr>
              <a:t>供求</a:t>
            </a:r>
            <a:r>
              <a:rPr lang="zh-CN" altLang="en-US" sz="2400" dirty="0">
                <a:latin typeface="宋体" charset="-122"/>
              </a:rPr>
              <a:t>定理</a:t>
            </a:r>
          </a:p>
          <a:p>
            <a:pPr>
              <a:spcBef>
                <a:spcPct val="20000"/>
              </a:spcBef>
              <a:buClr>
                <a:schemeClr val="accent2"/>
              </a:buClr>
              <a:buFont typeface="Wingdings" pitchFamily="2" charset="2"/>
              <a:buNone/>
            </a:pPr>
            <a:r>
              <a:rPr lang="zh-CN" altLang="en-US" sz="2400" dirty="0">
                <a:latin typeface="宋体" charset="-122"/>
              </a:rPr>
              <a:t>    在其他条件不变的情况下，需求变动分别引起均衡价格和均衡数量的同方向的变动；供给变动引起均衡价格的反方向的变动，引起均衡数量的同方向的变动。</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r>
              <a:rPr lang="zh-CN" altLang="en-US" sz="3200" dirty="0" smtClean="0"/>
              <a:t>需求和供给的同时变动对均衡的响</a:t>
            </a:r>
          </a:p>
        </p:txBody>
      </p:sp>
      <p:pic>
        <p:nvPicPr>
          <p:cNvPr id="40963" name="内容占位符 6" descr="t29.TIF"/>
          <p:cNvPicPr>
            <a:picLocks noGrp="1" noChangeAspect="1"/>
          </p:cNvPicPr>
          <p:nvPr>
            <p:ph idx="1"/>
          </p:nvPr>
        </p:nvPicPr>
        <p:blipFill>
          <a:blip r:embed="rId2"/>
          <a:srcRect/>
          <a:stretch>
            <a:fillRect/>
          </a:stretch>
        </p:blipFill>
        <p:spPr>
          <a:xfrm>
            <a:off x="928688" y="2000250"/>
            <a:ext cx="7143750" cy="3357563"/>
          </a:xfrm>
        </p:spPr>
      </p:pic>
      <p:sp>
        <p:nvSpPr>
          <p:cNvPr id="40966" name="灯片编号占位符 5"/>
          <p:cNvSpPr>
            <a:spLocks noGrp="1"/>
          </p:cNvSpPr>
          <p:nvPr>
            <p:ph type="sldNum" sz="quarter" idx="12"/>
          </p:nvPr>
        </p:nvSpPr>
        <p:spPr>
          <a:noFill/>
        </p:spPr>
        <p:txBody>
          <a:bodyPr/>
          <a:lstStyle/>
          <a:p>
            <a:fld id="{9D317368-C8E1-4409-A76A-C832F024C8DB}" type="slidenum">
              <a:rPr lang="en-US" altLang="zh-CN">
                <a:ea typeface="宋体" charset="-122"/>
              </a:rPr>
              <a:pPr/>
              <a:t>23</a:t>
            </a:fld>
            <a:endParaRPr lang="en-US" altLang="zh-CN">
              <a:ea typeface="宋体"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加深了解</a:t>
            </a:r>
            <a:endParaRPr lang="zh-CN" altLang="en-US" dirty="0"/>
          </a:p>
        </p:txBody>
      </p:sp>
      <p:sp>
        <p:nvSpPr>
          <p:cNvPr id="3" name="内容占位符 2"/>
          <p:cNvSpPr>
            <a:spLocks noGrp="1"/>
          </p:cNvSpPr>
          <p:nvPr>
            <p:ph idx="1"/>
          </p:nvPr>
        </p:nvSpPr>
        <p:spPr/>
        <p:txBody>
          <a:bodyPr>
            <a:normAutofit/>
          </a:bodyPr>
          <a:lstStyle/>
          <a:p>
            <a:r>
              <a:rPr lang="zh-CN" altLang="en-US" dirty="0" smtClean="0"/>
              <a:t>经济学的研究核心是市场机制</a:t>
            </a:r>
            <a:endParaRPr lang="en-US" altLang="zh-CN" dirty="0" smtClean="0"/>
          </a:p>
          <a:p>
            <a:r>
              <a:rPr lang="zh-CN" altLang="en-US" dirty="0" smtClean="0"/>
              <a:t>市场机制的核心是价格机制</a:t>
            </a:r>
            <a:endParaRPr lang="en-US" altLang="zh-CN" dirty="0" smtClean="0"/>
          </a:p>
          <a:p>
            <a:r>
              <a:rPr lang="zh-CN" altLang="en-US" dirty="0" smtClean="0"/>
              <a:t>价格理论从狭义上可理解为价格决定理论：即商品交换中价格是怎样形成的物物交换比例，规律是什么。</a:t>
            </a:r>
            <a:endParaRPr lang="en-US" altLang="zh-CN" dirty="0" smtClean="0"/>
          </a:p>
          <a:p>
            <a:r>
              <a:rPr lang="en-US" altLang="zh-CN" dirty="0" smtClean="0"/>
              <a:t> </a:t>
            </a:r>
            <a:r>
              <a:rPr lang="zh-CN" altLang="en-US" dirty="0" smtClean="0"/>
              <a:t>广义上价格理论包含着 </a:t>
            </a:r>
            <a:r>
              <a:rPr lang="zh-CN" altLang="en-US" dirty="0" smtClean="0">
                <a:solidFill>
                  <a:srgbClr val="FF0000"/>
                </a:solidFill>
              </a:rPr>
              <a:t>经济人产权交换</a:t>
            </a:r>
            <a:r>
              <a:rPr lang="zh-CN" altLang="en-US" dirty="0" smtClean="0"/>
              <a:t>全过程中的</a:t>
            </a:r>
            <a:r>
              <a:rPr lang="zh-CN" altLang="en-US" b="1" dirty="0" smtClean="0">
                <a:solidFill>
                  <a:srgbClr val="002060"/>
                </a:solidFill>
              </a:rPr>
              <a:t>契约关系</a:t>
            </a:r>
            <a:r>
              <a:rPr lang="en-US" altLang="zh-CN" b="1" dirty="0" smtClean="0">
                <a:solidFill>
                  <a:srgbClr val="002060"/>
                </a:solidFill>
              </a:rPr>
              <a:t>,</a:t>
            </a:r>
            <a:r>
              <a:rPr lang="zh-CN" altLang="en-US" b="1" dirty="0" smtClean="0">
                <a:solidFill>
                  <a:srgbClr val="002060"/>
                </a:solidFill>
              </a:rPr>
              <a:t> </a:t>
            </a:r>
            <a:r>
              <a:rPr lang="zh-CN" altLang="en-US" dirty="0" smtClean="0"/>
              <a:t>包含着</a:t>
            </a:r>
            <a:r>
              <a:rPr lang="zh-CN" altLang="en-US" b="1" dirty="0" smtClean="0">
                <a:solidFill>
                  <a:srgbClr val="00B050"/>
                </a:solidFill>
              </a:rPr>
              <a:t>价格形成机制理论</a:t>
            </a:r>
            <a:r>
              <a:rPr lang="zh-CN" altLang="en-US" dirty="0" smtClean="0"/>
              <a:t>、</a:t>
            </a:r>
            <a:r>
              <a:rPr lang="zh-CN" altLang="en-US" b="1" dirty="0" smtClean="0">
                <a:solidFill>
                  <a:srgbClr val="00B050"/>
                </a:solidFill>
              </a:rPr>
              <a:t>价格运行机制理论</a:t>
            </a:r>
            <a:r>
              <a:rPr lang="zh-CN" altLang="en-US" dirty="0" smtClean="0"/>
              <a:t>和</a:t>
            </a:r>
            <a:r>
              <a:rPr lang="zh-CN" altLang="en-US" b="1" dirty="0" smtClean="0">
                <a:solidFill>
                  <a:srgbClr val="00B050"/>
                </a:solidFill>
              </a:rPr>
              <a:t>价格管理。</a:t>
            </a:r>
            <a:endParaRPr lang="zh-CN" altLang="en-US" b="1" dirty="0">
              <a:solidFill>
                <a:srgbClr val="00B05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r>
              <a:rPr lang="zh-CN" altLang="en-US" dirty="0" smtClean="0"/>
              <a:t>马歇尔后的新古典价格机制理论沿着由埃奇沃思</a:t>
            </a:r>
            <a:r>
              <a:rPr lang="en-US" altLang="zh-CN" dirty="0" smtClean="0"/>
              <a:t>\ </a:t>
            </a:r>
            <a:r>
              <a:rPr lang="zh-CN" altLang="en-US" dirty="0" smtClean="0"/>
              <a:t>帕累托</a:t>
            </a:r>
            <a:r>
              <a:rPr lang="en-US" altLang="zh-CN" dirty="0" smtClean="0"/>
              <a:t>\ </a:t>
            </a:r>
            <a:r>
              <a:rPr lang="zh-CN" altLang="en-US" dirty="0" smtClean="0"/>
              <a:t>希克斯</a:t>
            </a:r>
            <a:r>
              <a:rPr lang="en-US" altLang="zh-CN" dirty="0" smtClean="0"/>
              <a:t>\ </a:t>
            </a:r>
            <a:r>
              <a:rPr lang="zh-CN" altLang="en-US" dirty="0" smtClean="0"/>
              <a:t>凯恩斯和萨缪尔逊等学者发展起来的新古典综合</a:t>
            </a:r>
            <a:r>
              <a:rPr lang="en-US" altLang="zh-CN" dirty="0" smtClean="0"/>
              <a:t> </a:t>
            </a:r>
            <a:r>
              <a:rPr lang="zh-CN" altLang="en-US" dirty="0" smtClean="0"/>
              <a:t>主流经济学的发展而发展，丰富和充实了新古典价格机制理论的内涵，使其越来越具有现实解释力。</a:t>
            </a:r>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单个市场的均衡</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小吃店的一碗凉皮在西安的市场价格是</a:t>
            </a:r>
            <a:r>
              <a:rPr lang="en-US" altLang="zh-CN" dirty="0" smtClean="0"/>
              <a:t>5</a:t>
            </a:r>
            <a:r>
              <a:rPr lang="zh-CN" altLang="en-US" dirty="0" smtClean="0"/>
              <a:t>元。谁，怎么订的？</a:t>
            </a:r>
            <a:endParaRPr lang="en-US" altLang="zh-CN" dirty="0" smtClean="0"/>
          </a:p>
          <a:p>
            <a:endParaRPr lang="en-US" altLang="zh-CN" dirty="0" smtClean="0"/>
          </a:p>
          <a:p>
            <a:r>
              <a:rPr lang="zh-CN" altLang="en-US" dirty="0" smtClean="0"/>
              <a:t>如果一个店铺涨价呢？</a:t>
            </a:r>
            <a:endParaRPr lang="en-US" altLang="zh-CN" dirty="0" smtClean="0"/>
          </a:p>
          <a:p>
            <a:endParaRPr lang="en-US" altLang="zh-CN" dirty="0" smtClean="0"/>
          </a:p>
          <a:p>
            <a:r>
              <a:rPr lang="zh-CN" altLang="en-US" dirty="0" smtClean="0"/>
              <a:t>会不会引起跟涨？条件是什么？</a:t>
            </a:r>
            <a:endParaRPr lang="en-US" altLang="zh-CN" dirty="0" smtClean="0"/>
          </a:p>
          <a:p>
            <a:endParaRPr lang="en-US" altLang="zh-CN" dirty="0" smtClean="0"/>
          </a:p>
          <a:p>
            <a:r>
              <a:rPr lang="zh-CN" altLang="en-US" dirty="0" smtClean="0"/>
              <a:t>如果政府限制涨价呢？</a:t>
            </a:r>
            <a:endParaRPr lang="en-US" altLang="zh-CN" dirty="0" smtClean="0"/>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7224" y="785794"/>
            <a:ext cx="5486400" cy="566738"/>
          </a:xfrm>
        </p:spPr>
        <p:txBody>
          <a:bodyPr>
            <a:noAutofit/>
          </a:bodyPr>
          <a:lstStyle/>
          <a:p>
            <a:r>
              <a:rPr lang="zh-CN" altLang="en-US" sz="4000" dirty="0" smtClean="0"/>
              <a:t>劳动力这个特殊市场</a:t>
            </a:r>
            <a:endParaRPr lang="zh-CN" altLang="en-US" sz="4000" dirty="0"/>
          </a:p>
        </p:txBody>
      </p:sp>
      <p:sp>
        <p:nvSpPr>
          <p:cNvPr id="3" name="内容占位符 2"/>
          <p:cNvSpPr>
            <a:spLocks noGrp="1"/>
          </p:cNvSpPr>
          <p:nvPr>
            <p:ph type="body" sz="half" idx="2"/>
          </p:nvPr>
        </p:nvSpPr>
        <p:spPr>
          <a:xfrm>
            <a:off x="500034" y="1785926"/>
            <a:ext cx="4357718" cy="2786082"/>
          </a:xfrm>
        </p:spPr>
        <p:txBody>
          <a:bodyPr>
            <a:normAutofit/>
          </a:bodyPr>
          <a:lstStyle/>
          <a:p>
            <a:r>
              <a:rPr lang="zh-CN" altLang="en-US" sz="4900" dirty="0" smtClean="0"/>
              <a:t>劳动力的供给</a:t>
            </a:r>
            <a:endParaRPr lang="en-US" altLang="zh-CN" sz="4900" dirty="0" smtClean="0"/>
          </a:p>
          <a:p>
            <a:endParaRPr lang="en-US" altLang="zh-CN" sz="4900" dirty="0" smtClean="0"/>
          </a:p>
          <a:p>
            <a:r>
              <a:rPr lang="zh-CN" altLang="en-US" sz="4900" dirty="0" smtClean="0"/>
              <a:t>劳动力的需求</a:t>
            </a:r>
            <a:endParaRPr lang="en-US" altLang="zh-CN" sz="4900" dirty="0" smtClean="0"/>
          </a:p>
          <a:p>
            <a:endParaRPr lang="en-US" altLang="zh-CN" dirty="0" smtClean="0"/>
          </a:p>
          <a:p>
            <a:endParaRPr lang="zh-CN" altLang="en-US" dirty="0"/>
          </a:p>
        </p:txBody>
      </p:sp>
      <p:pic>
        <p:nvPicPr>
          <p:cNvPr id="1026" name="Picture 2" descr="刘易斯拐点与人口红利。"/>
          <p:cNvPicPr>
            <a:picLocks noGrp="1" noChangeAspect="1" noChangeArrowheads="1"/>
          </p:cNvPicPr>
          <p:nvPr>
            <p:ph type="pic" idx="1"/>
          </p:nvPr>
        </p:nvPicPr>
        <p:blipFill>
          <a:blip r:embed="rId2"/>
          <a:srcRect l="15333" r="15333"/>
          <a:stretch>
            <a:fillRect/>
          </a:stretch>
        </p:blipFill>
        <p:spPr bwMode="auto">
          <a:xfrm>
            <a:off x="5000628" y="1785926"/>
            <a:ext cx="3565530" cy="2674148"/>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357166"/>
            <a:ext cx="5486400" cy="566738"/>
          </a:xfrm>
        </p:spPr>
        <p:txBody>
          <a:bodyPr/>
          <a:lstStyle/>
          <a:p>
            <a:r>
              <a:rPr lang="zh-CN" altLang="en-US" dirty="0" smtClean="0"/>
              <a:t>延伸阅读</a:t>
            </a:r>
            <a:r>
              <a:rPr lang="en-US" altLang="zh-CN" dirty="0" smtClean="0"/>
              <a:t>——</a:t>
            </a:r>
            <a:r>
              <a:rPr lang="zh-CN" altLang="en-US" dirty="0" smtClean="0"/>
              <a:t>刘易斯拐点</a:t>
            </a:r>
            <a:endParaRPr lang="zh-CN" altLang="en-US" dirty="0"/>
          </a:p>
        </p:txBody>
      </p:sp>
      <p:sp>
        <p:nvSpPr>
          <p:cNvPr id="4" name="文本占位符 3"/>
          <p:cNvSpPr>
            <a:spLocks noGrp="1"/>
          </p:cNvSpPr>
          <p:nvPr>
            <p:ph type="body" sz="half" idx="2"/>
          </p:nvPr>
        </p:nvSpPr>
        <p:spPr>
          <a:xfrm>
            <a:off x="428596" y="1142984"/>
            <a:ext cx="5486400" cy="5429288"/>
          </a:xfrm>
        </p:spPr>
        <p:txBody>
          <a:bodyPr>
            <a:normAutofit fontScale="92500" lnSpcReduction="20000"/>
          </a:bodyPr>
          <a:lstStyle/>
          <a:p>
            <a:r>
              <a:rPr lang="zh-CN" altLang="en-US" sz="1900" dirty="0" smtClean="0"/>
              <a:t>        </a:t>
            </a:r>
            <a:r>
              <a:rPr lang="zh-CN" altLang="en-US" sz="2800" dirty="0" smtClean="0"/>
              <a:t>诺贝尔经济学奖获得者、发展经济学的领军人物、经济学家</a:t>
            </a:r>
            <a:r>
              <a:rPr lang="zh-CN" altLang="en-US" sz="2800" b="1" dirty="0" smtClean="0">
                <a:solidFill>
                  <a:srgbClr val="0070C0"/>
                </a:solidFill>
              </a:rPr>
              <a:t>阿瑟</a:t>
            </a:r>
            <a:r>
              <a:rPr lang="en-US" altLang="zh-CN" sz="2800" b="1" dirty="0" smtClean="0">
                <a:solidFill>
                  <a:srgbClr val="0070C0"/>
                </a:solidFill>
              </a:rPr>
              <a:t>·</a:t>
            </a:r>
            <a:r>
              <a:rPr lang="zh-CN" altLang="en-US" sz="2800" b="1" dirty="0" smtClean="0">
                <a:solidFill>
                  <a:srgbClr val="0070C0"/>
                </a:solidFill>
              </a:rPr>
              <a:t>刘易斯</a:t>
            </a:r>
            <a:r>
              <a:rPr lang="zh-CN" altLang="en-US" sz="2800" dirty="0" smtClean="0"/>
              <a:t>（</a:t>
            </a:r>
            <a:r>
              <a:rPr lang="en-US" altLang="zh-CN" sz="2800" dirty="0" smtClean="0"/>
              <a:t>W. Arthur Lewis</a:t>
            </a:r>
            <a:r>
              <a:rPr lang="zh-CN" altLang="en-US" sz="2800" dirty="0" smtClean="0"/>
              <a:t>）发表了题为</a:t>
            </a:r>
            <a:r>
              <a:rPr lang="en-US" altLang="zh-CN" sz="2800" dirty="0" smtClean="0"/>
              <a:t>《</a:t>
            </a:r>
            <a:r>
              <a:rPr lang="zh-CN" altLang="en-US" sz="2800" b="1" dirty="0" smtClean="0"/>
              <a:t>劳动无限供给条件下的经济发展</a:t>
            </a:r>
            <a:r>
              <a:rPr lang="en-US" altLang="zh-CN" sz="2800" dirty="0" smtClean="0"/>
              <a:t>》</a:t>
            </a:r>
            <a:r>
              <a:rPr lang="zh-CN" altLang="en-US" sz="2800" dirty="0" smtClean="0"/>
              <a:t>的论文。在这篇论文中，刘易斯提出了自己的</a:t>
            </a:r>
            <a:r>
              <a:rPr lang="zh-CN" altLang="en-US" sz="2800" b="1" dirty="0" smtClean="0">
                <a:solidFill>
                  <a:srgbClr val="FF0000"/>
                </a:solidFill>
              </a:rPr>
              <a:t>“二元经济”</a:t>
            </a:r>
            <a:r>
              <a:rPr lang="zh-CN" altLang="en-US" sz="2800" dirty="0" smtClean="0"/>
              <a:t>发展模式。</a:t>
            </a:r>
            <a:endParaRPr lang="en-US" altLang="zh-CN" sz="2800" dirty="0" smtClean="0"/>
          </a:p>
          <a:p>
            <a:r>
              <a:rPr lang="zh-CN" altLang="en-US" sz="2800" dirty="0" smtClean="0"/>
              <a:t>        他认为，经济发展过程是现代工业部门相对传统农业部门的扩张过程，这一扩张过程将一直持续到</a:t>
            </a:r>
            <a:r>
              <a:rPr lang="zh-CN" altLang="en-US" sz="2800" b="1" dirty="0" smtClean="0">
                <a:solidFill>
                  <a:srgbClr val="FF0000"/>
                </a:solidFill>
              </a:rPr>
              <a:t>把沉积在传统农业部门中的剩余劳动力全部转移干净</a:t>
            </a:r>
            <a:r>
              <a:rPr lang="zh-CN" altLang="en-US" sz="2800" dirty="0" smtClean="0"/>
              <a:t>，直至出现一个城乡一体化的劳动力市场时为止。此时劳动力市场上的工资，便是按新古典学派的方法确定的均衡的实际工资。</a:t>
            </a:r>
          </a:p>
          <a:p>
            <a:r>
              <a:rPr lang="zh-CN" altLang="en-US" sz="1900" dirty="0" smtClean="0"/>
              <a:t>        </a:t>
            </a:r>
          </a:p>
          <a:p>
            <a:endParaRPr lang="zh-CN" altLang="en-US" dirty="0"/>
          </a:p>
        </p:txBody>
      </p:sp>
      <p:pic>
        <p:nvPicPr>
          <p:cNvPr id="40962" name="Picture 2" descr="刘易斯拐点"/>
          <p:cNvPicPr>
            <a:picLocks noGrp="1" noChangeAspect="1" noChangeArrowheads="1"/>
          </p:cNvPicPr>
          <p:nvPr>
            <p:ph type="pic" idx="1"/>
          </p:nvPr>
        </p:nvPicPr>
        <p:blipFill>
          <a:blip r:embed="rId2"/>
          <a:srcRect t="17026" b="17026"/>
          <a:stretch>
            <a:fillRect/>
          </a:stretch>
        </p:blipFill>
        <p:spPr bwMode="auto">
          <a:xfrm>
            <a:off x="5905509" y="642918"/>
            <a:ext cx="2874442" cy="2155831"/>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normAutofit fontScale="92500" lnSpcReduction="10000"/>
          </a:bodyPr>
          <a:lstStyle/>
          <a:p>
            <a:r>
              <a:rPr lang="zh-CN" altLang="en-US" dirty="0" smtClean="0"/>
              <a:t>刘易斯的“二元经济”发展模式可以分为</a:t>
            </a:r>
            <a:r>
              <a:rPr lang="zh-CN" altLang="en-US" b="1" dirty="0" smtClean="0">
                <a:solidFill>
                  <a:srgbClr val="FF0000"/>
                </a:solidFill>
              </a:rPr>
              <a:t>两个阶段</a:t>
            </a:r>
            <a:r>
              <a:rPr lang="zh-CN" altLang="en-US" dirty="0" smtClean="0"/>
              <a:t>：</a:t>
            </a:r>
            <a:endParaRPr lang="en-US" altLang="zh-CN" dirty="0" smtClean="0"/>
          </a:p>
          <a:p>
            <a:pPr lvl="1"/>
            <a:r>
              <a:rPr lang="zh-CN" altLang="en-US" dirty="0" smtClean="0"/>
              <a:t>一是劳动力无限供给阶段，此时劳动力过剩，工资取决于维持生活所需的生活资料的价值；</a:t>
            </a:r>
            <a:endParaRPr lang="en-US" altLang="zh-CN" dirty="0" smtClean="0"/>
          </a:p>
          <a:p>
            <a:pPr lvl="1"/>
            <a:r>
              <a:rPr lang="zh-CN" altLang="en-US" dirty="0" smtClean="0"/>
              <a:t>二是劳动力短缺阶段，此时传统农业部门中的剩余劳动力被现代工业部门吸收完毕，工资取决于劳动的边际生产力。</a:t>
            </a:r>
            <a:endParaRPr lang="en-US" altLang="zh-CN" dirty="0" smtClean="0"/>
          </a:p>
          <a:p>
            <a:pPr lvl="1"/>
            <a:r>
              <a:rPr lang="zh-CN" altLang="en-US" dirty="0" smtClean="0"/>
              <a:t>由第一阶段转变到第二阶段，劳动力由剩余变为短缺，相应的劳动力供给曲线开始向上倾斜，劳动力工资水平也开始不断提高。</a:t>
            </a:r>
            <a:r>
              <a:rPr lang="zh-CN" altLang="en-US" dirty="0" smtClean="0">
                <a:solidFill>
                  <a:srgbClr val="FF0000"/>
                </a:solidFill>
              </a:rPr>
              <a:t>经济学把联接第一阶段与第二阶段的交点称为“</a:t>
            </a:r>
            <a:r>
              <a:rPr lang="zh-CN" altLang="en-US" dirty="0" smtClean="0">
                <a:solidFill>
                  <a:srgbClr val="FF0000"/>
                </a:solidFill>
                <a:hlinkClick r:id="rId2" action="ppaction://hlinkfile"/>
              </a:rPr>
              <a:t>刘易斯转折点</a:t>
            </a:r>
            <a:r>
              <a:rPr lang="zh-CN" altLang="en-US" dirty="0" smtClean="0">
                <a:solidFill>
                  <a:srgbClr val="FF0000"/>
                </a:solidFill>
              </a:rPr>
              <a:t>”</a:t>
            </a:r>
            <a:r>
              <a:rPr lang="zh-CN" altLang="en-US" dirty="0" smtClean="0"/>
              <a:t>。</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57200" y="274638"/>
            <a:ext cx="8229600" cy="725470"/>
          </a:xfrm>
        </p:spPr>
        <p:txBody>
          <a:bodyPr>
            <a:normAutofit fontScale="90000"/>
          </a:bodyPr>
          <a:lstStyle/>
          <a:p>
            <a:r>
              <a:rPr lang="zh-CN" altLang="en-US" dirty="0" smtClean="0"/>
              <a:t>经济学是研究什么的？</a:t>
            </a:r>
            <a:endParaRPr lang="zh-CN" altLang="en-US" dirty="0"/>
          </a:p>
        </p:txBody>
      </p:sp>
      <p:sp>
        <p:nvSpPr>
          <p:cNvPr id="8" name="内容占位符 7"/>
          <p:cNvSpPr>
            <a:spLocks noGrp="1"/>
          </p:cNvSpPr>
          <p:nvPr>
            <p:ph idx="1"/>
          </p:nvPr>
        </p:nvSpPr>
        <p:spPr>
          <a:xfrm>
            <a:off x="457200" y="1285860"/>
            <a:ext cx="8543956" cy="5286412"/>
          </a:xfrm>
        </p:spPr>
        <p:txBody>
          <a:bodyPr>
            <a:normAutofit fontScale="92500" lnSpcReduction="20000"/>
          </a:bodyPr>
          <a:lstStyle/>
          <a:p>
            <a:r>
              <a:rPr lang="zh-CN" altLang="en-US" dirty="0" smtClean="0"/>
              <a:t>明朝的朱载堉（</a:t>
            </a:r>
            <a:r>
              <a:rPr lang="en-US" altLang="zh-CN" dirty="0" smtClean="0"/>
              <a:t>1536~1611</a:t>
            </a:r>
            <a:r>
              <a:rPr lang="zh-CN" altLang="en-US" dirty="0" smtClean="0"/>
              <a:t>），明太祖朱元璋的九世孙，有词道：</a:t>
            </a:r>
            <a:br>
              <a:rPr lang="zh-CN" altLang="en-US" dirty="0" smtClean="0"/>
            </a:br>
            <a:r>
              <a:rPr lang="zh-CN" altLang="en-US" b="1" dirty="0" smtClean="0">
                <a:solidFill>
                  <a:srgbClr val="0070C0"/>
                </a:solidFill>
              </a:rPr>
              <a:t>终日奔忙只为饥，才得有食又思衣。</a:t>
            </a:r>
            <a:br>
              <a:rPr lang="zh-CN" altLang="en-US" b="1" dirty="0" smtClean="0">
                <a:solidFill>
                  <a:srgbClr val="0070C0"/>
                </a:solidFill>
              </a:rPr>
            </a:br>
            <a:r>
              <a:rPr lang="zh-CN" altLang="en-US" b="1" dirty="0" smtClean="0">
                <a:solidFill>
                  <a:srgbClr val="0070C0"/>
                </a:solidFill>
              </a:rPr>
              <a:t>置下绫罗身上穿，抬头又嫌房屋低。</a:t>
            </a:r>
            <a:br>
              <a:rPr lang="zh-CN" altLang="en-US" b="1" dirty="0" smtClean="0">
                <a:solidFill>
                  <a:srgbClr val="0070C0"/>
                </a:solidFill>
              </a:rPr>
            </a:br>
            <a:r>
              <a:rPr lang="zh-CN" altLang="en-US" b="1" dirty="0" smtClean="0">
                <a:solidFill>
                  <a:srgbClr val="0070C0"/>
                </a:solidFill>
              </a:rPr>
              <a:t>盖下高楼并大厦，床前却少美貌妻。</a:t>
            </a:r>
            <a:br>
              <a:rPr lang="zh-CN" altLang="en-US" b="1" dirty="0" smtClean="0">
                <a:solidFill>
                  <a:srgbClr val="0070C0"/>
                </a:solidFill>
              </a:rPr>
            </a:br>
            <a:r>
              <a:rPr lang="zh-CN" altLang="en-US" b="1" dirty="0" smtClean="0">
                <a:solidFill>
                  <a:srgbClr val="0070C0"/>
                </a:solidFill>
              </a:rPr>
              <a:t>娇妻美妾都娶下，又虑门前无马骑。</a:t>
            </a:r>
            <a:br>
              <a:rPr lang="zh-CN" altLang="en-US" b="1" dirty="0" smtClean="0">
                <a:solidFill>
                  <a:srgbClr val="0070C0"/>
                </a:solidFill>
              </a:rPr>
            </a:br>
            <a:r>
              <a:rPr lang="zh-CN" altLang="en-US" b="1" dirty="0" smtClean="0">
                <a:solidFill>
                  <a:srgbClr val="0070C0"/>
                </a:solidFill>
              </a:rPr>
              <a:t>将钱买下高头马，马前马后少跟随。</a:t>
            </a:r>
            <a:br>
              <a:rPr lang="zh-CN" altLang="en-US" b="1" dirty="0" smtClean="0">
                <a:solidFill>
                  <a:srgbClr val="0070C0"/>
                </a:solidFill>
              </a:rPr>
            </a:br>
            <a:r>
              <a:rPr lang="zh-CN" altLang="en-US" b="1" dirty="0" smtClean="0">
                <a:solidFill>
                  <a:srgbClr val="0070C0"/>
                </a:solidFill>
              </a:rPr>
              <a:t>家人招下数十个，有钱没势被人欺。</a:t>
            </a:r>
            <a:br>
              <a:rPr lang="zh-CN" altLang="en-US" b="1" dirty="0" smtClean="0">
                <a:solidFill>
                  <a:srgbClr val="0070C0"/>
                </a:solidFill>
              </a:rPr>
            </a:br>
            <a:r>
              <a:rPr lang="zh-CN" altLang="en-US" b="1" dirty="0" smtClean="0">
                <a:solidFill>
                  <a:srgbClr val="0070C0"/>
                </a:solidFill>
              </a:rPr>
              <a:t>一铨铨到知县位，又说官小势位卑。</a:t>
            </a:r>
            <a:br>
              <a:rPr lang="zh-CN" altLang="en-US" b="1" dirty="0" smtClean="0">
                <a:solidFill>
                  <a:srgbClr val="0070C0"/>
                </a:solidFill>
              </a:rPr>
            </a:br>
            <a:r>
              <a:rPr lang="zh-CN" altLang="en-US" b="1" dirty="0" smtClean="0">
                <a:solidFill>
                  <a:srgbClr val="0070C0"/>
                </a:solidFill>
              </a:rPr>
              <a:t>一攀攀到阁老位，每日思想到登基。</a:t>
            </a:r>
            <a:br>
              <a:rPr lang="zh-CN" altLang="en-US" b="1" dirty="0" smtClean="0">
                <a:solidFill>
                  <a:srgbClr val="0070C0"/>
                </a:solidFill>
              </a:rPr>
            </a:br>
            <a:r>
              <a:rPr lang="zh-CN" altLang="en-US" b="1" dirty="0" smtClean="0">
                <a:solidFill>
                  <a:srgbClr val="0070C0"/>
                </a:solidFill>
              </a:rPr>
              <a:t>一日南面坐天下，又想神仙来下棋。</a:t>
            </a:r>
            <a:br>
              <a:rPr lang="zh-CN" altLang="en-US" b="1" dirty="0" smtClean="0">
                <a:solidFill>
                  <a:srgbClr val="0070C0"/>
                </a:solidFill>
              </a:rPr>
            </a:br>
            <a:r>
              <a:rPr lang="zh-CN" altLang="en-US" b="1" dirty="0" smtClean="0">
                <a:solidFill>
                  <a:srgbClr val="0070C0"/>
                </a:solidFill>
              </a:rPr>
              <a:t>洞宾与他把棋下，又问哪是上天梯。</a:t>
            </a:r>
            <a:br>
              <a:rPr lang="zh-CN" altLang="en-US" b="1" dirty="0" smtClean="0">
                <a:solidFill>
                  <a:srgbClr val="0070C0"/>
                </a:solidFill>
              </a:rPr>
            </a:br>
            <a:r>
              <a:rPr lang="zh-CN" altLang="en-US" b="1" dirty="0" smtClean="0">
                <a:solidFill>
                  <a:srgbClr val="0070C0"/>
                </a:solidFill>
              </a:rPr>
              <a:t>上天梯子未做下，阎王发牌鬼来催。</a:t>
            </a:r>
            <a:br>
              <a:rPr lang="zh-CN" altLang="en-US" b="1" dirty="0" smtClean="0">
                <a:solidFill>
                  <a:srgbClr val="0070C0"/>
                </a:solidFill>
              </a:rPr>
            </a:br>
            <a:r>
              <a:rPr lang="zh-CN" altLang="en-US" b="1" dirty="0" smtClean="0">
                <a:solidFill>
                  <a:srgbClr val="0070C0"/>
                </a:solidFill>
              </a:rPr>
              <a:t>若非此人大限到，上到天梯还嫌低。</a:t>
            </a:r>
            <a:endParaRPr lang="zh-CN" altLang="en-US" b="1" dirty="0">
              <a:solidFill>
                <a:srgbClr val="0070C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dirty="0"/>
          </a:p>
        </p:txBody>
      </p:sp>
      <p:sp>
        <p:nvSpPr>
          <p:cNvPr id="6" name="内容占位符 5"/>
          <p:cNvSpPr>
            <a:spLocks noGrp="1"/>
          </p:cNvSpPr>
          <p:nvPr>
            <p:ph idx="1"/>
          </p:nvPr>
        </p:nvSpPr>
        <p:spPr>
          <a:xfrm>
            <a:off x="457200" y="571480"/>
            <a:ext cx="8229600" cy="6286520"/>
          </a:xfrm>
        </p:spPr>
        <p:txBody>
          <a:bodyPr>
            <a:normAutofit fontScale="85000" lnSpcReduction="20000"/>
          </a:bodyPr>
          <a:lstStyle/>
          <a:p>
            <a:r>
              <a:rPr lang="zh-CN" altLang="en-US" dirty="0" smtClean="0"/>
              <a:t>刘易斯于</a:t>
            </a:r>
            <a:r>
              <a:rPr lang="en-US" altLang="zh-CN" dirty="0" smtClean="0"/>
              <a:t>1915</a:t>
            </a:r>
            <a:r>
              <a:rPr lang="zh-CN" altLang="en-US" dirty="0" smtClean="0"/>
              <a:t>年</a:t>
            </a:r>
            <a:r>
              <a:rPr lang="en-US" altLang="zh-CN" dirty="0" smtClean="0"/>
              <a:t>1</a:t>
            </a:r>
            <a:r>
              <a:rPr lang="zh-CN" altLang="en-US" dirty="0" smtClean="0"/>
              <a:t>月</a:t>
            </a:r>
            <a:r>
              <a:rPr lang="en-US" altLang="zh-CN" dirty="0" smtClean="0"/>
              <a:t>23</a:t>
            </a:r>
            <a:r>
              <a:rPr lang="zh-CN" altLang="en-US" dirty="0" smtClean="0"/>
              <a:t>日出生在原英属西印度群岛圣卢西亚岛（现为圣卢西亚共和国）一个黑人移民的家庭。</a:t>
            </a:r>
            <a:r>
              <a:rPr lang="en-US" altLang="zh-CN" dirty="0" smtClean="0"/>
              <a:t>1932</a:t>
            </a:r>
            <a:r>
              <a:rPr lang="zh-CN" altLang="en-US" dirty="0" smtClean="0"/>
              <a:t>年，刘易斯到英国伦敦经济学院学习经济学，</a:t>
            </a:r>
            <a:r>
              <a:rPr lang="en-US" altLang="zh-CN" dirty="0" smtClean="0"/>
              <a:t>1937</a:t>
            </a:r>
            <a:r>
              <a:rPr lang="zh-CN" altLang="en-US" dirty="0" smtClean="0"/>
              <a:t>年获经济学学士学位，</a:t>
            </a:r>
            <a:r>
              <a:rPr lang="en-US" altLang="zh-CN" dirty="0" smtClean="0"/>
              <a:t>1940</a:t>
            </a:r>
            <a:r>
              <a:rPr lang="zh-CN" altLang="en-US" dirty="0" smtClean="0"/>
              <a:t>年获经济学博士学位并留校任教直至</a:t>
            </a:r>
            <a:r>
              <a:rPr lang="en-US" altLang="zh-CN" dirty="0" smtClean="0"/>
              <a:t>1948</a:t>
            </a:r>
            <a:r>
              <a:rPr lang="zh-CN" altLang="en-US" dirty="0" smtClean="0"/>
              <a:t>年。</a:t>
            </a:r>
            <a:endParaRPr lang="en-US" altLang="zh-CN" dirty="0" smtClean="0"/>
          </a:p>
          <a:p>
            <a:r>
              <a:rPr lang="en-US" altLang="zh-CN" dirty="0" smtClean="0"/>
              <a:t>1948</a:t>
            </a:r>
            <a:r>
              <a:rPr lang="zh-CN" altLang="en-US" dirty="0" smtClean="0"/>
              <a:t>年，刘易斯到曼彻斯特大学担任斯坦利</a:t>
            </a:r>
            <a:r>
              <a:rPr lang="en-US" altLang="zh-CN" dirty="0" smtClean="0"/>
              <a:t>·</a:t>
            </a:r>
            <a:r>
              <a:rPr lang="zh-CN" altLang="en-US" dirty="0" smtClean="0"/>
              <a:t>杰文斯政治经济学讲座教授。</a:t>
            </a:r>
            <a:r>
              <a:rPr lang="en-US" altLang="zh-CN" dirty="0" smtClean="0"/>
              <a:t>1951</a:t>
            </a:r>
            <a:r>
              <a:rPr lang="zh-CN" altLang="en-US" dirty="0" smtClean="0"/>
              <a:t>年任联合国总部不发达国家专家小组成员，</a:t>
            </a:r>
            <a:r>
              <a:rPr lang="en-US" altLang="zh-CN" dirty="0" smtClean="0"/>
              <a:t>1957</a:t>
            </a:r>
            <a:r>
              <a:rPr lang="zh-CN" altLang="en-US" dirty="0" smtClean="0"/>
              <a:t>～</a:t>
            </a:r>
            <a:r>
              <a:rPr lang="en-US" altLang="zh-CN" dirty="0" smtClean="0"/>
              <a:t>1959</a:t>
            </a:r>
            <a:r>
              <a:rPr lang="zh-CN" altLang="en-US" dirty="0" smtClean="0"/>
              <a:t>年任加纳共和国总理经济顾问，</a:t>
            </a:r>
            <a:r>
              <a:rPr lang="en-US" altLang="zh-CN" dirty="0" smtClean="0"/>
              <a:t>1959</a:t>
            </a:r>
            <a:r>
              <a:rPr lang="zh-CN" altLang="en-US" dirty="0" smtClean="0"/>
              <a:t>～</a:t>
            </a:r>
            <a:r>
              <a:rPr lang="en-US" altLang="zh-CN" dirty="0" smtClean="0"/>
              <a:t>1960</a:t>
            </a:r>
            <a:r>
              <a:rPr lang="zh-CN" altLang="en-US" dirty="0" smtClean="0"/>
              <a:t>年任联合国特别基金的代理。</a:t>
            </a:r>
            <a:r>
              <a:rPr lang="en-US" altLang="zh-CN" dirty="0" smtClean="0"/>
              <a:t>1963</a:t>
            </a:r>
            <a:r>
              <a:rPr lang="zh-CN" altLang="en-US" dirty="0" smtClean="0"/>
              <a:t>年被英国女王晋封为勋爵。 同年应邀到美国普林斯顿大学任教。从</a:t>
            </a:r>
            <a:r>
              <a:rPr lang="en-US" altLang="zh-CN" dirty="0" smtClean="0"/>
              <a:t>1968</a:t>
            </a:r>
            <a:r>
              <a:rPr lang="zh-CN" altLang="en-US" dirty="0" smtClean="0"/>
              <a:t>年起他在该校公共和国际事务的伍德罗</a:t>
            </a:r>
            <a:r>
              <a:rPr lang="en-US" altLang="zh-CN" dirty="0" smtClean="0"/>
              <a:t>·</a:t>
            </a:r>
            <a:r>
              <a:rPr lang="zh-CN" altLang="en-US" dirty="0" smtClean="0"/>
              <a:t>威尔逊学院担任詹姆斯</a:t>
            </a:r>
            <a:r>
              <a:rPr lang="en-US" altLang="zh-CN" dirty="0" smtClean="0"/>
              <a:t>·</a:t>
            </a:r>
            <a:r>
              <a:rPr lang="zh-CN" altLang="en-US" dirty="0" smtClean="0"/>
              <a:t>麦迪逊政治经济学讲座教授，并兼任协调发达国家与发展中国家关系的联合国皮尔逊委员会成员。</a:t>
            </a:r>
            <a:endParaRPr lang="en-US" altLang="zh-CN" dirty="0" smtClean="0"/>
          </a:p>
          <a:p>
            <a:r>
              <a:rPr lang="en-US" altLang="zh-CN" dirty="0" smtClean="0"/>
              <a:t>1986</a:t>
            </a:r>
            <a:r>
              <a:rPr lang="zh-CN" altLang="en-US" dirty="0" smtClean="0"/>
              <a:t>年，刘易斯从普林斯顿大学退休，住在巴巴多斯岛上，住所就在西印度大学的科维</a:t>
            </a:r>
            <a:r>
              <a:rPr lang="en-US" altLang="zh-CN" dirty="0" smtClean="0"/>
              <a:t>·</a:t>
            </a:r>
            <a:r>
              <a:rPr lang="zh-CN" altLang="en-US" dirty="0" smtClean="0"/>
              <a:t>希尔校园附近。</a:t>
            </a:r>
            <a:r>
              <a:rPr lang="en-US" altLang="zh-CN" dirty="0" smtClean="0"/>
              <a:t>1991</a:t>
            </a:r>
            <a:r>
              <a:rPr lang="zh-CN" altLang="en-US" dirty="0" smtClean="0"/>
              <a:t>年，刘易斯在他的住所去世。　</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大学生就业也遇到拐点危机了？</a:t>
            </a:r>
            <a:r>
              <a:rPr lang="zh-CN" altLang="en-US" dirty="0" smtClean="0"/>
              <a:t/>
            </a:r>
            <a:br>
              <a:rPr lang="zh-CN" altLang="en-US" dirty="0" smtClean="0"/>
            </a:b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如果中国经济的</a:t>
            </a:r>
            <a:r>
              <a:rPr lang="en-US" dirty="0" smtClean="0"/>
              <a:t>“</a:t>
            </a:r>
            <a:r>
              <a:rPr lang="zh-CN" altLang="en-US" dirty="0" smtClean="0"/>
              <a:t>刘易斯拐点</a:t>
            </a:r>
            <a:r>
              <a:rPr lang="en-US" dirty="0" smtClean="0"/>
              <a:t>”</a:t>
            </a:r>
            <a:r>
              <a:rPr lang="zh-CN" altLang="en-US" dirty="0" smtClean="0"/>
              <a:t>正在来临，那么对于找工作的人来说，特别是对即将进入就业市场的应届大学毕业生们应该是个好消息，实际情况怎么样呢？</a:t>
            </a:r>
          </a:p>
          <a:p>
            <a:r>
              <a:rPr lang="en-US" dirty="0" smtClean="0"/>
              <a:t>2014</a:t>
            </a:r>
            <a:r>
              <a:rPr lang="zh-CN" altLang="en-US" dirty="0" smtClean="0"/>
              <a:t>年高校应届毕业生达到</a:t>
            </a:r>
            <a:r>
              <a:rPr lang="en-US" dirty="0" smtClean="0"/>
              <a:t>727</a:t>
            </a:r>
            <a:r>
              <a:rPr lang="zh-CN" altLang="en-US" dirty="0" smtClean="0"/>
              <a:t>万人，约占全年新进入市场的劳动者数量的一半，再创历史新高，其中约有</a:t>
            </a:r>
            <a:r>
              <a:rPr lang="en-US" dirty="0" smtClean="0"/>
              <a:t>300</a:t>
            </a:r>
            <a:r>
              <a:rPr lang="zh-CN" altLang="en-US" dirty="0" smtClean="0"/>
              <a:t>万人找不到工作，或者只能从事薪水较低、自己不满意的工作。为何大学毕业生并没有因为</a:t>
            </a:r>
            <a:r>
              <a:rPr lang="en-US" dirty="0" smtClean="0"/>
              <a:t>“</a:t>
            </a:r>
            <a:r>
              <a:rPr lang="zh-CN" altLang="en-US" dirty="0" smtClean="0"/>
              <a:t>刘易斯拐点</a:t>
            </a:r>
            <a:r>
              <a:rPr lang="en-US" dirty="0" smtClean="0"/>
              <a:t>”</a:t>
            </a:r>
            <a:r>
              <a:rPr lang="zh-CN" altLang="en-US" dirty="0" smtClean="0"/>
              <a:t>来临而好找工作？</a:t>
            </a:r>
          </a:p>
          <a:p>
            <a:r>
              <a:rPr lang="zh-CN" altLang="en-US" dirty="0" smtClean="0"/>
              <a:t>回答上面的问题，我们要从两个层面来看待</a:t>
            </a:r>
            <a:r>
              <a:rPr lang="en-US" dirty="0" smtClean="0"/>
              <a:t>“</a:t>
            </a:r>
            <a:r>
              <a:rPr lang="zh-CN" altLang="en-US" dirty="0" smtClean="0"/>
              <a:t>刘易斯拐点</a:t>
            </a:r>
            <a:r>
              <a:rPr lang="en-US" dirty="0" smtClean="0"/>
              <a:t>”</a:t>
            </a:r>
            <a:r>
              <a:rPr lang="zh-CN" altLang="en-US" dirty="0" smtClean="0"/>
              <a:t>：一个是普通的制造业劳动力的层面；另一个是高学历劳动力的层面。</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经济学出现以前的社会安排</a:t>
            </a:r>
            <a:endParaRPr lang="zh-CN" altLang="en-US" dirty="0"/>
          </a:p>
        </p:txBody>
      </p:sp>
      <p:sp>
        <p:nvSpPr>
          <p:cNvPr id="3" name="内容占位符 2"/>
          <p:cNvSpPr>
            <a:spLocks noGrp="1"/>
          </p:cNvSpPr>
          <p:nvPr>
            <p:ph idx="1"/>
          </p:nvPr>
        </p:nvSpPr>
        <p:spPr/>
        <p:txBody>
          <a:bodyPr/>
          <a:lstStyle/>
          <a:p>
            <a:r>
              <a:rPr lang="zh-CN" altLang="en-US" dirty="0" smtClean="0"/>
              <a:t>传统模式</a:t>
            </a:r>
            <a:r>
              <a:rPr lang="en-US" altLang="zh-CN" dirty="0" smtClean="0"/>
              <a:t>——</a:t>
            </a:r>
            <a:r>
              <a:rPr lang="zh-CN" altLang="en-US" dirty="0" smtClean="0"/>
              <a:t>继承</a:t>
            </a:r>
            <a:endParaRPr lang="en-US" altLang="zh-CN" dirty="0" smtClean="0"/>
          </a:p>
          <a:p>
            <a:endParaRPr lang="en-US" altLang="zh-CN" dirty="0" smtClean="0"/>
          </a:p>
          <a:p>
            <a:r>
              <a:rPr lang="zh-CN" altLang="en-US" dirty="0" smtClean="0"/>
              <a:t>指令模式</a:t>
            </a:r>
            <a:r>
              <a:rPr lang="en-US" altLang="zh-CN" dirty="0" smtClean="0"/>
              <a:t>——</a:t>
            </a:r>
            <a:r>
              <a:rPr lang="zh-CN" altLang="en-US" dirty="0" smtClean="0"/>
              <a:t>计划 权力统治</a:t>
            </a: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经济学家的出现</a:t>
            </a:r>
            <a:endParaRPr lang="zh-CN" alt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28596" y="1285860"/>
            <a:ext cx="8229600" cy="30169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214282" y="4929198"/>
            <a:ext cx="8429685" cy="861911"/>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斯密的世界</a:t>
            </a:r>
            <a:endParaRPr lang="zh-CN" altLang="en-US" dirty="0"/>
          </a:p>
        </p:txBody>
      </p:sp>
      <p:pic>
        <p:nvPicPr>
          <p:cNvPr id="2050" name="Picture 2"/>
          <p:cNvPicPr>
            <a:picLocks noGrp="1" noChangeAspect="1" noChangeArrowheads="1"/>
          </p:cNvPicPr>
          <p:nvPr>
            <p:ph idx="1"/>
          </p:nvPr>
        </p:nvPicPr>
        <p:blipFill>
          <a:blip r:embed="rId2"/>
          <a:srcRect/>
          <a:stretch>
            <a:fillRect/>
          </a:stretch>
        </p:blipFill>
        <p:spPr bwMode="auto">
          <a:xfrm>
            <a:off x="500034" y="1214422"/>
            <a:ext cx="7515278" cy="2143140"/>
          </a:xfrm>
          <a:prstGeom prst="rect">
            <a:avLst/>
          </a:prstGeom>
          <a:noFill/>
          <a:ln w="9525">
            <a:noFill/>
            <a:miter lim="800000"/>
            <a:headEnd/>
            <a:tailEnd/>
          </a:ln>
          <a:effectLst/>
        </p:spPr>
      </p:pic>
      <p:pic>
        <p:nvPicPr>
          <p:cNvPr id="22532" name="Picture 4" descr="http://f.hiphotos.baidu.com/baike/c0%3Dbaike92%2C5%2C5%2C92%2C30/sign=d72bfa3bb07eca80060831b5f04afcb8/c2fdfc039245d688b105eebca4c27d1ed21b24a6.jpg"/>
          <p:cNvPicPr>
            <a:picLocks noChangeAspect="1" noChangeArrowheads="1"/>
          </p:cNvPicPr>
          <p:nvPr/>
        </p:nvPicPr>
        <p:blipFill>
          <a:blip r:embed="rId3"/>
          <a:srcRect/>
          <a:stretch>
            <a:fillRect/>
          </a:stretch>
        </p:blipFill>
        <p:spPr bwMode="auto">
          <a:xfrm>
            <a:off x="5072034" y="2530273"/>
            <a:ext cx="4071966" cy="4327727"/>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endParaRPr lang="zh-CN" altLang="en-US"/>
          </a:p>
        </p:txBody>
      </p:sp>
      <p:sp>
        <p:nvSpPr>
          <p:cNvPr id="9" name="文本占位符 8"/>
          <p:cNvSpPr>
            <a:spLocks noGrp="1"/>
          </p:cNvSpPr>
          <p:nvPr>
            <p:ph type="body" sz="half" idx="2"/>
          </p:nvPr>
        </p:nvSpPr>
        <p:spPr/>
        <p:txBody>
          <a:bodyPr/>
          <a:lstStyle/>
          <a:p>
            <a:endParaRPr lang="zh-CN" altLang="en-US"/>
          </a:p>
        </p:txBody>
      </p:sp>
      <p:pic>
        <p:nvPicPr>
          <p:cNvPr id="1026" name="Picture 2" descr="http://images.99read.com/newproduct/78/600.600/a0000159265.jpg"/>
          <p:cNvPicPr>
            <a:picLocks noGrp="1" noChangeAspect="1" noChangeArrowheads="1"/>
          </p:cNvPicPr>
          <p:nvPr>
            <p:ph type="pic" idx="1"/>
          </p:nvPr>
        </p:nvPicPr>
        <p:blipFill>
          <a:blip r:embed="rId2"/>
          <a:srcRect t="12500" b="12500"/>
          <a:stretch>
            <a:fillRect/>
          </a:stretch>
        </p:blipFill>
        <p:spPr bwMode="auto">
          <a:xfrm>
            <a:off x="380971" y="0"/>
            <a:ext cx="8763029" cy="6572272"/>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亚当斯密 </a:t>
            </a:r>
            <a:r>
              <a:rPr lang="en-US" altLang="zh-CN" dirty="0" smtClean="0"/>
              <a:t>Adam Smith</a:t>
            </a:r>
            <a:endParaRPr lang="zh-CN" altLang="en-US" dirty="0"/>
          </a:p>
        </p:txBody>
      </p:sp>
      <p:sp>
        <p:nvSpPr>
          <p:cNvPr id="3" name="内容占位符 2"/>
          <p:cNvSpPr>
            <a:spLocks noGrp="1"/>
          </p:cNvSpPr>
          <p:nvPr>
            <p:ph idx="1"/>
          </p:nvPr>
        </p:nvSpPr>
        <p:spPr/>
        <p:txBody>
          <a:bodyPr>
            <a:normAutofit/>
          </a:bodyPr>
          <a:lstStyle/>
          <a:p>
            <a:r>
              <a:rPr lang="en-US" altLang="zh-CN" dirty="0" smtClean="0"/>
              <a:t>1723</a:t>
            </a:r>
            <a:r>
              <a:rPr lang="zh-CN" altLang="en-US" dirty="0" smtClean="0"/>
              <a:t>年亚当斯密出生在苏格兰法夫郡</a:t>
            </a:r>
            <a:r>
              <a:rPr lang="en-US" altLang="zh-CN" dirty="0" smtClean="0"/>
              <a:t>(County Fife)</a:t>
            </a:r>
            <a:r>
              <a:rPr lang="zh-CN" altLang="en-US" dirty="0" smtClean="0"/>
              <a:t>的寇克卡迪</a:t>
            </a:r>
            <a:r>
              <a:rPr lang="en-US" altLang="zh-CN" dirty="0" smtClean="0"/>
              <a:t>(Kirkcaldy)</a:t>
            </a:r>
            <a:r>
              <a:rPr lang="zh-CN" altLang="en-US" dirty="0" smtClean="0"/>
              <a:t>。当时的英国可以说是欧洲的先进资本主义国家。</a:t>
            </a:r>
            <a:r>
              <a:rPr lang="en-US" altLang="zh-CN" dirty="0" smtClean="0"/>
              <a:t>18</a:t>
            </a:r>
            <a:r>
              <a:rPr lang="zh-CN" altLang="en-US" dirty="0" smtClean="0"/>
              <a:t>世纪前期欧陆的法国和的德国，尚停留在幼稚的封建的家内工业，或独立手工业的阶段，仍然以这种方式来支配生产。但英国却不然，已经走入资本主义初阶段，所谓工厂制手工业已在国内各大都市筑下根柢。</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026" name="Picture 2"/>
          <p:cNvPicPr>
            <a:picLocks noGrp="1" noChangeAspect="1" noChangeArrowheads="1"/>
          </p:cNvPicPr>
          <p:nvPr>
            <p:ph idx="1"/>
          </p:nvPr>
        </p:nvPicPr>
        <p:blipFill>
          <a:blip r:embed="rId2"/>
          <a:srcRect/>
          <a:stretch>
            <a:fillRect/>
          </a:stretch>
        </p:blipFill>
        <p:spPr bwMode="auto">
          <a:xfrm>
            <a:off x="457200" y="2730120"/>
            <a:ext cx="8229600" cy="2266122"/>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716</TotalTime>
  <Words>1642</Words>
  <PresentationFormat>全屏显示(4:3)</PresentationFormat>
  <Paragraphs>92</Paragraphs>
  <Slides>31</Slides>
  <Notes>0</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Office 主题</vt:lpstr>
      <vt:lpstr>经济学原理  经济学是科学吗</vt:lpstr>
      <vt:lpstr>幻灯片 2</vt:lpstr>
      <vt:lpstr>经济学是研究什么的？</vt:lpstr>
      <vt:lpstr>经济学出现以前的社会安排</vt:lpstr>
      <vt:lpstr>经济学家的出现</vt:lpstr>
      <vt:lpstr>斯密的世界</vt:lpstr>
      <vt:lpstr>幻灯片 7</vt:lpstr>
      <vt:lpstr>亚当斯密 Adam Smith</vt:lpstr>
      <vt:lpstr>幻灯片 9</vt:lpstr>
      <vt:lpstr>幻灯片 10</vt:lpstr>
      <vt:lpstr>幻灯片 11</vt:lpstr>
      <vt:lpstr>幻灯片 12</vt:lpstr>
      <vt:lpstr>生活中你需要经济学</vt:lpstr>
      <vt:lpstr>经济学不能致富 哪还有什么用？</vt:lpstr>
      <vt:lpstr>幻灯片 15</vt:lpstr>
      <vt:lpstr>经济学的一个基本假设条件</vt:lpstr>
      <vt:lpstr>幻灯片 17</vt:lpstr>
      <vt:lpstr>产品市场和生产要素市场的循环流动图</vt:lpstr>
      <vt:lpstr>幻灯片 19</vt:lpstr>
      <vt:lpstr>均衡价格的决定</vt:lpstr>
      <vt:lpstr>均衡价格的决定</vt:lpstr>
      <vt:lpstr>幻灯片 22</vt:lpstr>
      <vt:lpstr>需求和供给的同时变动对均衡的响</vt:lpstr>
      <vt:lpstr>加深了解</vt:lpstr>
      <vt:lpstr>幻灯片 25</vt:lpstr>
      <vt:lpstr>单个市场的均衡</vt:lpstr>
      <vt:lpstr>劳动力这个特殊市场</vt:lpstr>
      <vt:lpstr>延伸阅读——刘易斯拐点</vt:lpstr>
      <vt:lpstr>幻灯片 29</vt:lpstr>
      <vt:lpstr>幻灯片 30</vt:lpstr>
      <vt:lpstr>大学生就业也遇到拐点危机了？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经济学是科学吗</dc:title>
  <dc:creator>thinkpad</dc:creator>
  <cp:lastModifiedBy>wang </cp:lastModifiedBy>
  <cp:revision>35</cp:revision>
  <dcterms:created xsi:type="dcterms:W3CDTF">2015-07-09T08:46:06Z</dcterms:created>
  <dcterms:modified xsi:type="dcterms:W3CDTF">2016-08-30T15:39:33Z</dcterms:modified>
</cp:coreProperties>
</file>