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61" r:id="rId5"/>
    <p:sldId id="260" r:id="rId6"/>
    <p:sldId id="257" r:id="rId7"/>
    <p:sldId id="267" r:id="rId8"/>
    <p:sldId id="262" r:id="rId9"/>
    <p:sldId id="25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BC68-E8EF-4E6B-978B-8D81F6F05FB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7197-7AC6-4617-ABDA-79DB8165D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9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一台拥有</a:t>
            </a:r>
            <a:r>
              <a:rPr lang="en-US" altLang="zh-CN" dirty="0"/>
              <a:t>IP</a:t>
            </a:r>
            <a:r>
              <a:rPr lang="zh-CN" altLang="en-US" dirty="0"/>
              <a:t>地址的主机可以提供许多服务，比如</a:t>
            </a:r>
            <a:r>
              <a:rPr lang="en-US" altLang="zh-CN" dirty="0"/>
              <a:t>Web</a:t>
            </a:r>
            <a:r>
              <a:rPr lang="zh-CN" altLang="en-US" dirty="0"/>
              <a:t>服务、</a:t>
            </a:r>
            <a:r>
              <a:rPr lang="en-US" altLang="zh-CN" dirty="0"/>
              <a:t>FTP</a:t>
            </a:r>
            <a:r>
              <a:rPr lang="zh-CN" altLang="en-US" dirty="0"/>
              <a:t>服务、</a:t>
            </a:r>
            <a:r>
              <a:rPr lang="en-US" altLang="zh-CN" dirty="0"/>
              <a:t>SMTP</a:t>
            </a:r>
            <a:r>
              <a:rPr lang="zh-CN" altLang="en-US" dirty="0"/>
              <a:t>服务等，这些服务完全可以通过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IP</a:t>
            </a:r>
            <a:r>
              <a:rPr lang="zh-CN" altLang="en-US" dirty="0"/>
              <a:t>地址来实现。那么，主机是怎样区分不同的网络服务呢？显然不能只靠</a:t>
            </a:r>
            <a:r>
              <a:rPr lang="en-US" altLang="zh-CN" dirty="0"/>
              <a:t>IP</a:t>
            </a:r>
            <a:r>
              <a:rPr lang="zh-CN" altLang="en-US" dirty="0"/>
              <a:t>地址，因为</a:t>
            </a:r>
            <a:r>
              <a:rPr lang="en-US" altLang="zh-CN" dirty="0"/>
              <a:t>IP </a:t>
            </a:r>
            <a:r>
              <a:rPr lang="zh-CN" altLang="en-US" dirty="0"/>
              <a:t>地址与网络服务的关系是一对多的关系。实际上是通过“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+</a:t>
            </a:r>
            <a:r>
              <a:rPr lang="zh-CN" altLang="en-US" dirty="0"/>
              <a:t>端口号”来区分不同的服务的。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7197-7AC6-4617-ABDA-79DB8165D7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8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5CF3-5A96-49C4-9CAD-76A78ED7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810446"/>
            <a:ext cx="8637073" cy="261855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基于网络</a:t>
            </a:r>
            <a:r>
              <a:rPr lang="en-US" altLang="zh-CN"/>
              <a:t>API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zh-CN" altLang="en-US" dirty="0"/>
              <a:t>音乐下载器的实现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8276B-829A-4A06-89FB-AAE7E468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197513"/>
            <a:ext cx="8637072" cy="1071095"/>
          </a:xfrm>
        </p:spPr>
        <p:txBody>
          <a:bodyPr/>
          <a:lstStyle/>
          <a:p>
            <a:r>
              <a:rPr lang="zh-CN" altLang="en-US"/>
              <a:t>讲述人：黄晓阳</a:t>
            </a:r>
            <a:endParaRPr lang="en-US" altLang="zh-CN"/>
          </a:p>
          <a:p>
            <a:r>
              <a:rPr lang="zh-CN" altLang="en-US"/>
              <a:t>学号：</a:t>
            </a:r>
            <a:r>
              <a:rPr lang="en-US" altLang="zh-CN"/>
              <a:t>2015300005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C3F8-B13F-46FC-BA5D-D2878DD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0F84-2ED6-4EED-B44A-4B1D61A7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82" y="1685373"/>
            <a:ext cx="9603275" cy="3294576"/>
          </a:xfrm>
        </p:spPr>
        <p:txBody>
          <a:bodyPr/>
          <a:lstStyle/>
          <a:p>
            <a:r>
              <a:rPr lang="zh-CN" altLang="en-US" dirty="0"/>
              <a:t>实现服务器和客户端之间的连接</a:t>
            </a:r>
            <a:endParaRPr lang="en-US" altLang="zh-CN" dirty="0"/>
          </a:p>
          <a:p>
            <a:r>
              <a:rPr lang="zh-CN" altLang="en-US" dirty="0"/>
              <a:t>定义服务器本身的向客户端传送的</a:t>
            </a:r>
            <a:r>
              <a:rPr lang="en-US" altLang="zh-CN" dirty="0"/>
              <a:t>json</a:t>
            </a:r>
          </a:p>
          <a:p>
            <a:r>
              <a:rPr lang="zh-CN" altLang="en-US" dirty="0"/>
              <a:t>实现对音乐供应商的</a:t>
            </a:r>
            <a:r>
              <a:rPr lang="en-US" altLang="zh-CN" dirty="0"/>
              <a:t>API</a:t>
            </a:r>
            <a:r>
              <a:rPr lang="zh-CN" altLang="en-US" dirty="0"/>
              <a:t>的解析与调用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CBA12E-0BA0-4839-97CB-EAFA3DD1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3429000"/>
            <a:ext cx="2935141" cy="2425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B93FFF-0CEF-4079-A2F4-8842F13F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3284"/>
            <a:ext cx="5121084" cy="451143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43448D-1BA5-4ED5-B510-0DCDD61E28C3}"/>
              </a:ext>
            </a:extLst>
          </p:cNvPr>
          <p:cNvSpPr/>
          <p:nvPr/>
        </p:nvSpPr>
        <p:spPr>
          <a:xfrm>
            <a:off x="6096000" y="3714369"/>
            <a:ext cx="5121084" cy="94297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D158C4-CF48-4529-9824-965D567C26DB}"/>
              </a:ext>
            </a:extLst>
          </p:cNvPr>
          <p:cNvSpPr txBox="1"/>
          <p:nvPr/>
        </p:nvSpPr>
        <p:spPr>
          <a:xfrm>
            <a:off x="7260335" y="3705225"/>
            <a:ext cx="37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socket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连接，对端口进行监听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01A612-7869-4E11-9851-14723AAF958A}"/>
              </a:ext>
            </a:extLst>
          </p:cNvPr>
          <p:cNvSpPr/>
          <p:nvPr/>
        </p:nvSpPr>
        <p:spPr>
          <a:xfrm>
            <a:off x="6114288" y="1173284"/>
            <a:ext cx="5121084" cy="134136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266D0-CD0B-4CBB-BBD1-07F9FB53BF8A}"/>
              </a:ext>
            </a:extLst>
          </p:cNvPr>
          <p:cNvSpPr txBox="1"/>
          <p:nvPr/>
        </p:nvSpPr>
        <p:spPr>
          <a:xfrm>
            <a:off x="8123921" y="1573859"/>
            <a:ext cx="288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调用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music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包，通过调用服务商的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获取歌曲信息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913DF37-E25F-49D3-9175-DDDEB53D067A}"/>
              </a:ext>
            </a:extLst>
          </p:cNvPr>
          <p:cNvSpPr/>
          <p:nvPr/>
        </p:nvSpPr>
        <p:spPr>
          <a:xfrm>
            <a:off x="6096000" y="2672143"/>
            <a:ext cx="5121084" cy="94297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6DD2A0-DB43-442A-AC9A-C76EC51F5F91}"/>
              </a:ext>
            </a:extLst>
          </p:cNvPr>
          <p:cNvSpPr txBox="1"/>
          <p:nvPr/>
        </p:nvSpPr>
        <p:spPr>
          <a:xfrm>
            <a:off x="7687056" y="3162681"/>
            <a:ext cx="30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将获取的信息发送回客户端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93A9CD-1C35-4F2D-9E1A-716CAC631637}"/>
              </a:ext>
            </a:extLst>
          </p:cNvPr>
          <p:cNvGrpSpPr/>
          <p:nvPr/>
        </p:nvGrpSpPr>
        <p:grpSpPr>
          <a:xfrm>
            <a:off x="368229" y="901857"/>
            <a:ext cx="11475544" cy="5112689"/>
            <a:chOff x="368229" y="901857"/>
            <a:chExt cx="11475544" cy="511268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080C06-D488-4036-8408-197BC176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229" y="901857"/>
              <a:ext cx="11475544" cy="5109148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5DD1F9-D92F-41B2-8B6F-DA71ED3C560E}"/>
                </a:ext>
              </a:extLst>
            </p:cNvPr>
            <p:cNvSpPr/>
            <p:nvPr/>
          </p:nvSpPr>
          <p:spPr>
            <a:xfrm>
              <a:off x="685800" y="1106424"/>
              <a:ext cx="10872215" cy="399592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7275C1-1FD4-4B26-9451-CE97562126B8}"/>
                </a:ext>
              </a:extLst>
            </p:cNvPr>
            <p:cNvSpPr txBox="1"/>
            <p:nvPr/>
          </p:nvSpPr>
          <p:spPr>
            <a:xfrm>
              <a:off x="8192501" y="2440758"/>
              <a:ext cx="28879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向服务商</a:t>
              </a:r>
              <a:r>
                <a:rPr lang="en-US" altLang="zh-CN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api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发送请求并解析获取到的</a:t>
              </a:r>
              <a:r>
                <a:rPr lang="en-US" altLang="zh-CN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json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格式，从中提取歌曲名、歌手、下载地址等信息。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24C0BEF-0968-48B2-96DB-3BE46230B5DE}"/>
                </a:ext>
              </a:extLst>
            </p:cNvPr>
            <p:cNvCxnSpPr/>
            <p:nvPr/>
          </p:nvCxnSpPr>
          <p:spPr>
            <a:xfrm>
              <a:off x="947484" y="1450509"/>
              <a:ext cx="2138573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1F4247-2F54-4E48-9A0E-0DF33A3EA179}"/>
                </a:ext>
              </a:extLst>
            </p:cNvPr>
            <p:cNvCxnSpPr>
              <a:cxnSpLocks/>
            </p:cNvCxnSpPr>
            <p:nvPr/>
          </p:nvCxnSpPr>
          <p:spPr>
            <a:xfrm>
              <a:off x="926148" y="3129957"/>
              <a:ext cx="655364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AA3DB97-3F9E-492E-873E-24D875D619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8448" y="5083725"/>
              <a:ext cx="442569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61C2D60-3841-4F1A-BC85-C4F24098F790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3989493"/>
              <a:ext cx="2607521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649E6EA-C4BB-43DB-8D6C-EE13BD092449}"/>
                </a:ext>
              </a:extLst>
            </p:cNvPr>
            <p:cNvSpPr/>
            <p:nvPr/>
          </p:nvSpPr>
          <p:spPr>
            <a:xfrm>
              <a:off x="1130270" y="5169212"/>
              <a:ext cx="9835900" cy="841300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51E1AC-514B-4149-9AAF-AEE83BFE41C9}"/>
                </a:ext>
              </a:extLst>
            </p:cNvPr>
            <p:cNvSpPr txBox="1"/>
            <p:nvPr/>
          </p:nvSpPr>
          <p:spPr>
            <a:xfrm>
              <a:off x="4832893" y="5614436"/>
              <a:ext cx="6080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将获得的信息以定义好的</a:t>
              </a:r>
              <a:r>
                <a:rPr lang="en-US" altLang="zh-CN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json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格式添加到数据集中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9410-69EC-4B4C-B5DA-651662FF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zh-CN" altLang="en-US" dirty="0"/>
              <a:t>客户端的实现：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6ED3-A3FF-4E0B-954B-C0036000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1"/>
            <a:ext cx="2922983" cy="3294576"/>
          </a:xfrm>
        </p:spPr>
        <p:txBody>
          <a:bodyPr/>
          <a:lstStyle/>
          <a:p>
            <a:r>
              <a:rPr lang="zh-CN" altLang="en-US" dirty="0"/>
              <a:t>向用户提供良好的交互界面</a:t>
            </a:r>
            <a:endParaRPr lang="en-US" altLang="zh-CN" dirty="0"/>
          </a:p>
          <a:p>
            <a:r>
              <a:rPr lang="zh-CN" altLang="en-US" dirty="0"/>
              <a:t>针对服务器提供的</a:t>
            </a:r>
            <a:r>
              <a:rPr lang="en-US" altLang="zh-CN" dirty="0"/>
              <a:t>API</a:t>
            </a:r>
            <a:r>
              <a:rPr lang="zh-CN" altLang="en-US" dirty="0"/>
              <a:t>协议，实现与服务器之间的交互</a:t>
            </a:r>
            <a:endParaRPr lang="en-US" altLang="zh-CN" dirty="0"/>
          </a:p>
          <a:p>
            <a:r>
              <a:rPr lang="zh-CN" altLang="en-US" dirty="0"/>
              <a:t>根据获取的歌曲下载信息对相应的歌曲进行下载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9CD202-7849-4170-969A-C008EC56C754}"/>
              </a:ext>
            </a:extLst>
          </p:cNvPr>
          <p:cNvGrpSpPr/>
          <p:nvPr/>
        </p:nvGrpSpPr>
        <p:grpSpPr>
          <a:xfrm>
            <a:off x="4503939" y="1069541"/>
            <a:ext cx="6961230" cy="4870342"/>
            <a:chOff x="4503939" y="1069541"/>
            <a:chExt cx="6961230" cy="48703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447B62-4D86-44B6-8347-F0DB63392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3939" y="1069541"/>
              <a:ext cx="6961230" cy="4870342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F89D5-6C8D-4BBD-A2F9-18E6089C8581}"/>
                </a:ext>
              </a:extLst>
            </p:cNvPr>
            <p:cNvSpPr/>
            <p:nvPr/>
          </p:nvSpPr>
          <p:spPr>
            <a:xfrm>
              <a:off x="4879732" y="1354016"/>
              <a:ext cx="6427177" cy="2057400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F39F453-E083-4386-83FA-9C8575F51013}"/>
                </a:ext>
              </a:extLst>
            </p:cNvPr>
            <p:cNvSpPr txBox="1"/>
            <p:nvPr/>
          </p:nvSpPr>
          <p:spPr>
            <a:xfrm flipH="1">
              <a:off x="7472641" y="2234282"/>
              <a:ext cx="36478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rgbClr val="FFC000"/>
                  </a:solidFill>
                </a:rPr>
                <a:t>根据已知的</a:t>
              </a:r>
              <a:r>
                <a:rPr lang="en-US" altLang="zh-CN" sz="1900" b="1" dirty="0">
                  <a:solidFill>
                    <a:srgbClr val="FFC000"/>
                  </a:solidFill>
                </a:rPr>
                <a:t>IP</a:t>
              </a:r>
              <a:r>
                <a:rPr lang="zh-CN" altLang="en-US" sz="1900" b="1" dirty="0">
                  <a:solidFill>
                    <a:srgbClr val="FFC000"/>
                  </a:solidFill>
                </a:rPr>
                <a:t>以及定义好的端口实现与服务器端的</a:t>
              </a:r>
              <a:r>
                <a:rPr lang="en-US" altLang="zh-CN" sz="1900" b="1" dirty="0">
                  <a:solidFill>
                    <a:srgbClr val="FFC000"/>
                  </a:solidFill>
                </a:rPr>
                <a:t>socket</a:t>
              </a:r>
              <a:r>
                <a:rPr lang="zh-CN" altLang="en-US" sz="1900" b="1" dirty="0">
                  <a:solidFill>
                    <a:srgbClr val="FFC000"/>
                  </a:solidFill>
                </a:rPr>
                <a:t>连接。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46DE9C-70E3-4FDE-BF85-AC59C1EFE611}"/>
                </a:ext>
              </a:extLst>
            </p:cNvPr>
            <p:cNvSpPr/>
            <p:nvPr/>
          </p:nvSpPr>
          <p:spPr>
            <a:xfrm>
              <a:off x="4891458" y="3440722"/>
              <a:ext cx="6415452" cy="1307124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8CD1EE-249F-4678-84C6-7DEC6CDABCEC}"/>
                </a:ext>
              </a:extLst>
            </p:cNvPr>
            <p:cNvSpPr txBox="1"/>
            <p:nvPr/>
          </p:nvSpPr>
          <p:spPr>
            <a:xfrm flipH="1">
              <a:off x="9135207" y="3450548"/>
              <a:ext cx="197065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rgbClr val="FFC000"/>
                  </a:solidFill>
                </a:rPr>
                <a:t>与服务器端进行通讯获取信息并对获取的信息进行解析。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4C93E6F-D156-4AE8-B67A-18C556CD1BA4}"/>
                </a:ext>
              </a:extLst>
            </p:cNvPr>
            <p:cNvSpPr/>
            <p:nvPr/>
          </p:nvSpPr>
          <p:spPr>
            <a:xfrm>
              <a:off x="4868011" y="5158156"/>
              <a:ext cx="6415452" cy="624441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E866AD-5438-4BDE-B86B-B4EC9A5371D2}"/>
                </a:ext>
              </a:extLst>
            </p:cNvPr>
            <p:cNvSpPr txBox="1"/>
            <p:nvPr/>
          </p:nvSpPr>
          <p:spPr>
            <a:xfrm flipH="1">
              <a:off x="7753994" y="5194358"/>
              <a:ext cx="3609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C000"/>
                  </a:solidFill>
                </a:rPr>
                <a:t>根据获得的歌曲链接进行下载操作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00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9B9619-F2F9-49C0-9698-3E1F7C58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21" y="1231381"/>
            <a:ext cx="5228571" cy="4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03E457-B409-4106-832C-E792C36A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79" y="1036143"/>
            <a:ext cx="7558318" cy="47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33938A-05AB-4967-95BC-0FB652FC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21" y="1036143"/>
            <a:ext cx="5228571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FD470-86B2-47A6-8F31-45AA3FC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94" y="1818654"/>
            <a:ext cx="9603275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/>
              <a:t>  谢谢大家！</a:t>
            </a:r>
            <a:endParaRPr lang="en-US" altLang="zh-CN" sz="6600" dirty="0"/>
          </a:p>
          <a:p>
            <a:pPr marL="0" indent="0" algn="ctr">
              <a:buNone/>
            </a:pPr>
            <a:r>
              <a:rPr lang="en-US" altLang="zh-CN" sz="6600" dirty="0"/>
              <a:t>Q&amp;A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326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3D33B-2D40-4A4F-A829-F3831C7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DFFBA2-B237-4C3A-81CC-4D9B8AA4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24" y="1812367"/>
            <a:ext cx="5724677" cy="3751263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28109827034&amp;di=57f7ef6c1064892379800e791149d440&amp;imgtype=0&amp;src=http%3A%2F%2Fnews.yule.com.cn%2Fuploadfile%2F2016%2F0809%2F20160809111659278.jpg">
            <a:extLst>
              <a:ext uri="{FF2B5EF4-FFF2-40B4-BE49-F238E27FC236}">
                <a16:creationId xmlns:a16="http://schemas.microsoft.com/office/drawing/2014/main" id="{03F8FE9A-F509-4BF1-80A2-2F92F21A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53" y="2172854"/>
            <a:ext cx="2512292" cy="25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1082-AC3E-4C78-81EF-52B463D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实现流程：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92E77-830B-4BE6-B7FB-13CE8129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45157"/>
            <a:ext cx="9603275" cy="345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、客户端向服务器发送关键字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、服务器向</a:t>
            </a:r>
            <a:r>
              <a:rPr lang="en-US" altLang="zh-CN" dirty="0"/>
              <a:t>API</a:t>
            </a:r>
            <a:r>
              <a:rPr lang="zh-CN" altLang="en-US" dirty="0"/>
              <a:t>接口请求歌曲信息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、服务商向服务器发送下载信息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、服务器向客户端回传下载信息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、客户端收到数据并向用户展示结果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、用户将结果进行筛选并下载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E0CF0D-85E9-4BFD-9DBB-BE1E36DF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1116439"/>
            <a:ext cx="5249007" cy="40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B1D64B1-4C93-486C-9567-847132C2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096" y="1662382"/>
            <a:ext cx="3142792" cy="29359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基础知识：</a:t>
            </a:r>
            <a:endParaRPr lang="en-US" altLang="zh-CN" sz="2800" dirty="0"/>
          </a:p>
          <a:p>
            <a:r>
              <a:rPr lang="en-US" altLang="zh-CN" sz="2800" dirty="0"/>
              <a:t>JSON</a:t>
            </a:r>
            <a:r>
              <a:rPr lang="zh-CN" altLang="en-US" sz="2800" dirty="0"/>
              <a:t>格式简介</a:t>
            </a:r>
            <a:endParaRPr lang="en-US" altLang="zh-CN" sz="2800" dirty="0"/>
          </a:p>
          <a:p>
            <a:r>
              <a:rPr lang="zh-CN" altLang="en-US" sz="2800" dirty="0"/>
              <a:t>网络</a:t>
            </a:r>
            <a:r>
              <a:rPr lang="en-US" altLang="zh-CN" sz="2800" dirty="0"/>
              <a:t>API</a:t>
            </a:r>
            <a:r>
              <a:rPr lang="zh-CN" altLang="en-US" sz="2800" dirty="0"/>
              <a:t>简介</a:t>
            </a:r>
            <a:endParaRPr lang="en-US" altLang="zh-CN" sz="2800" dirty="0"/>
          </a:p>
          <a:p>
            <a:r>
              <a:rPr lang="zh-CN" altLang="en-US" sz="2800" dirty="0"/>
              <a:t>云服务器简介</a:t>
            </a:r>
            <a:endParaRPr lang="en-US" altLang="zh-CN" sz="2800" dirty="0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A2400C6C-20C5-444B-8D05-652834E6C694}"/>
              </a:ext>
            </a:extLst>
          </p:cNvPr>
          <p:cNvSpPr txBox="1">
            <a:spLocks/>
          </p:cNvSpPr>
          <p:nvPr/>
        </p:nvSpPr>
        <p:spPr>
          <a:xfrm>
            <a:off x="7297112" y="1662382"/>
            <a:ext cx="3142792" cy="2935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代码实现：</a:t>
            </a:r>
            <a:endParaRPr lang="en-US" altLang="zh-CN" sz="2800" dirty="0"/>
          </a:p>
          <a:p>
            <a:r>
              <a:rPr lang="zh-CN" altLang="en-US" sz="2800" dirty="0"/>
              <a:t>服务器的功能</a:t>
            </a:r>
            <a:endParaRPr lang="en-US" altLang="zh-CN" sz="2800" dirty="0"/>
          </a:p>
          <a:p>
            <a:r>
              <a:rPr lang="zh-CN" altLang="en-US" sz="2800" dirty="0"/>
              <a:t>客户端的功能</a:t>
            </a:r>
            <a:endParaRPr lang="en-US" altLang="zh-CN" sz="2800" dirty="0"/>
          </a:p>
          <a:p>
            <a:r>
              <a:rPr lang="zh-CN" altLang="en-US" sz="2800" dirty="0"/>
              <a:t>最终结果展示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254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5BA0-A9AA-4CD4-8C33-7B0949AC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格式简介</a:t>
            </a:r>
            <a:r>
              <a:rPr lang="zh-CN" altLang="en-US" sz="1800" dirty="0"/>
              <a:t>（客户端、服务器端、服务商之间的桥）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6B9B-A6DD-4110-87EF-77027F8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JSON(JavaScript Object Notation, JS </a:t>
            </a:r>
            <a:r>
              <a:rPr lang="zh-CN" altLang="en-US" dirty="0"/>
              <a:t>对象简谱</a:t>
            </a:r>
            <a:r>
              <a:rPr lang="en-US" altLang="zh-CN" dirty="0"/>
              <a:t>) </a:t>
            </a:r>
            <a:r>
              <a:rPr lang="zh-CN" altLang="en-US" dirty="0"/>
              <a:t>是一种轻量级的数据交换格式。它采用完全独立于编程语言的文本格式来存储和表示数据。简洁和清晰的层次结构使得 </a:t>
            </a:r>
            <a:r>
              <a:rPr lang="en-US" altLang="zh-CN" dirty="0"/>
              <a:t>JSON </a:t>
            </a:r>
            <a:r>
              <a:rPr lang="zh-CN" altLang="en-US" dirty="0"/>
              <a:t>成为理想的数据交换语言。 易于人阅读和编写，同时也易于机器解析和生成，并有效地提升网络传输效率。</a:t>
            </a:r>
          </a:p>
        </p:txBody>
      </p:sp>
      <p:pic>
        <p:nvPicPr>
          <p:cNvPr id="3074" name="Picture 2" descr="http://www.json.org/object.gif">
            <a:extLst>
              <a:ext uri="{FF2B5EF4-FFF2-40B4-BE49-F238E27FC236}">
                <a16:creationId xmlns:a16="http://schemas.microsoft.com/office/drawing/2014/main" id="{74B1063C-487E-4A89-A70D-DDB5583F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9" y="4373014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son.org/array.gif">
            <a:extLst>
              <a:ext uri="{FF2B5EF4-FFF2-40B4-BE49-F238E27FC236}">
                <a16:creationId xmlns:a16="http://schemas.microsoft.com/office/drawing/2014/main" id="{1E6D8B14-AC21-4D19-A4C6-0A1BF259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37" y="4370287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8DE0A9-11D6-4993-BA03-F876DA05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" y="1556878"/>
            <a:ext cx="10421815" cy="3901058"/>
          </a:xfrm>
          <a:prstGeom prst="rect">
            <a:avLst/>
          </a:prstGeom>
        </p:spPr>
      </p:pic>
      <p:grpSp>
        <p:nvGrpSpPr>
          <p:cNvPr id="3081" name="组合 3080">
            <a:extLst>
              <a:ext uri="{FF2B5EF4-FFF2-40B4-BE49-F238E27FC236}">
                <a16:creationId xmlns:a16="http://schemas.microsoft.com/office/drawing/2014/main" id="{7503A909-053A-4F7E-9878-7C7FD0D7880F}"/>
              </a:ext>
            </a:extLst>
          </p:cNvPr>
          <p:cNvGrpSpPr/>
          <p:nvPr/>
        </p:nvGrpSpPr>
        <p:grpSpPr>
          <a:xfrm>
            <a:off x="1490275" y="1862391"/>
            <a:ext cx="5346723" cy="1242960"/>
            <a:chOff x="1394440" y="1218325"/>
            <a:chExt cx="5346723" cy="124296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48C077B-F30C-4AF5-8354-E683EF61002F}"/>
                </a:ext>
              </a:extLst>
            </p:cNvPr>
            <p:cNvSpPr/>
            <p:nvPr/>
          </p:nvSpPr>
          <p:spPr>
            <a:xfrm>
              <a:off x="3014154" y="2004671"/>
              <a:ext cx="851296" cy="43624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E7EFC73-514B-4D70-A030-53A656909B52}"/>
                </a:ext>
              </a:extLst>
            </p:cNvPr>
            <p:cNvSpPr/>
            <p:nvPr/>
          </p:nvSpPr>
          <p:spPr>
            <a:xfrm>
              <a:off x="1394440" y="2025036"/>
              <a:ext cx="1515417" cy="43624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A59D00-55DC-4F92-9BFA-69B3D5F386F6}"/>
                </a:ext>
              </a:extLst>
            </p:cNvPr>
            <p:cNvSpPr/>
            <p:nvPr/>
          </p:nvSpPr>
          <p:spPr>
            <a:xfrm>
              <a:off x="2848054" y="2219807"/>
              <a:ext cx="208023" cy="2196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190508-9F74-4ACF-9344-AEC60BB4B398}"/>
                </a:ext>
              </a:extLst>
            </p:cNvPr>
            <p:cNvSpPr txBox="1"/>
            <p:nvPr/>
          </p:nvSpPr>
          <p:spPr>
            <a:xfrm>
              <a:off x="1566621" y="1218325"/>
              <a:ext cx="5174542" cy="33855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键值之间用冒号连接，键值对之间用逗号连接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5677A10-41B5-4945-BA2B-5458358AB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154" y="1663880"/>
              <a:ext cx="648679" cy="2847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5CDD44-6D41-462F-AAA2-3860B6EE0C78}"/>
              </a:ext>
            </a:extLst>
          </p:cNvPr>
          <p:cNvGrpSpPr/>
          <p:nvPr/>
        </p:nvGrpSpPr>
        <p:grpSpPr>
          <a:xfrm>
            <a:off x="1354017" y="1667705"/>
            <a:ext cx="7587757" cy="1418397"/>
            <a:chOff x="1354017" y="1667705"/>
            <a:chExt cx="7587757" cy="14183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D85022-B4F6-417F-98C0-474C8E4DE841}"/>
                </a:ext>
              </a:extLst>
            </p:cNvPr>
            <p:cNvSpPr/>
            <p:nvPr/>
          </p:nvSpPr>
          <p:spPr>
            <a:xfrm>
              <a:off x="1354017" y="2681732"/>
              <a:ext cx="167053" cy="404369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1A3B39-D62B-465F-BEF2-EF15F150094F}"/>
                </a:ext>
              </a:extLst>
            </p:cNvPr>
            <p:cNvSpPr/>
            <p:nvPr/>
          </p:nvSpPr>
          <p:spPr>
            <a:xfrm>
              <a:off x="8774721" y="2679010"/>
              <a:ext cx="167053" cy="407092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166F93-1F18-42D2-A8AC-E9B8AA282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429" y="2002559"/>
              <a:ext cx="2275923" cy="5999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CE7CA28-6E75-41AA-AC62-4C733718F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37" y="2002559"/>
              <a:ext cx="2936963" cy="5999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33CB97-BB8C-45D5-A93A-B2D84FC21978}"/>
                </a:ext>
              </a:extLst>
            </p:cNvPr>
            <p:cNvSpPr txBox="1"/>
            <p:nvPr/>
          </p:nvSpPr>
          <p:spPr>
            <a:xfrm flipH="1">
              <a:off x="4017772" y="1667705"/>
              <a:ext cx="1608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不同类键值用大括号括起来</a:t>
              </a:r>
            </a:p>
          </p:txBody>
        </p:sp>
      </p:grpSp>
      <p:grpSp>
        <p:nvGrpSpPr>
          <p:cNvPr id="3085" name="组合 3084">
            <a:extLst>
              <a:ext uri="{FF2B5EF4-FFF2-40B4-BE49-F238E27FC236}">
                <a16:creationId xmlns:a16="http://schemas.microsoft.com/office/drawing/2014/main" id="{FB0BEB3E-DAF7-4BED-8CD0-9F984E5907F7}"/>
              </a:ext>
            </a:extLst>
          </p:cNvPr>
          <p:cNvGrpSpPr/>
          <p:nvPr/>
        </p:nvGrpSpPr>
        <p:grpSpPr>
          <a:xfrm>
            <a:off x="4806462" y="3083484"/>
            <a:ext cx="3968259" cy="541160"/>
            <a:chOff x="4806462" y="3083484"/>
            <a:chExt cx="3968259" cy="541160"/>
          </a:xfrm>
        </p:grpSpPr>
        <p:cxnSp>
          <p:nvCxnSpPr>
            <p:cNvPr id="3083" name="直接连接符 3082">
              <a:extLst>
                <a:ext uri="{FF2B5EF4-FFF2-40B4-BE49-F238E27FC236}">
                  <a16:creationId xmlns:a16="http://schemas.microsoft.com/office/drawing/2014/main" id="{6605A8D4-6519-4BD9-9663-CFDAA5BDEE0B}"/>
                </a:ext>
              </a:extLst>
            </p:cNvPr>
            <p:cNvCxnSpPr/>
            <p:nvPr/>
          </p:nvCxnSpPr>
          <p:spPr>
            <a:xfrm>
              <a:off x="4806462" y="3083484"/>
              <a:ext cx="3968259" cy="21867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84" name="文本框 3083">
              <a:extLst>
                <a:ext uri="{FF2B5EF4-FFF2-40B4-BE49-F238E27FC236}">
                  <a16:creationId xmlns:a16="http://schemas.microsoft.com/office/drawing/2014/main" id="{90CA1917-526E-431C-BB65-74F25C435BBE}"/>
                </a:ext>
              </a:extLst>
            </p:cNvPr>
            <p:cNvSpPr txBox="1"/>
            <p:nvPr/>
          </p:nvSpPr>
          <p:spPr>
            <a:xfrm>
              <a:off x="5386752" y="3255312"/>
              <a:ext cx="3387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同类型的值用中括号括起来</a:t>
              </a:r>
            </a:p>
          </p:txBody>
        </p:sp>
      </p:grpSp>
      <p:grpSp>
        <p:nvGrpSpPr>
          <p:cNvPr id="3089" name="组合 3088">
            <a:extLst>
              <a:ext uri="{FF2B5EF4-FFF2-40B4-BE49-F238E27FC236}">
                <a16:creationId xmlns:a16="http://schemas.microsoft.com/office/drawing/2014/main" id="{026B6D10-3CD6-48AA-A57C-432637F38866}"/>
              </a:ext>
            </a:extLst>
          </p:cNvPr>
          <p:cNvGrpSpPr/>
          <p:nvPr/>
        </p:nvGrpSpPr>
        <p:grpSpPr>
          <a:xfrm>
            <a:off x="3961285" y="4173415"/>
            <a:ext cx="6542592" cy="662409"/>
            <a:chOff x="3961285" y="4173415"/>
            <a:chExt cx="6542592" cy="662409"/>
          </a:xfrm>
        </p:grpSpPr>
        <p:cxnSp>
          <p:nvCxnSpPr>
            <p:cNvPr id="3087" name="直接连接符 3086">
              <a:extLst>
                <a:ext uri="{FF2B5EF4-FFF2-40B4-BE49-F238E27FC236}">
                  <a16:creationId xmlns:a16="http://schemas.microsoft.com/office/drawing/2014/main" id="{958CD32A-8A81-4473-90BB-B575EE1C173A}"/>
                </a:ext>
              </a:extLst>
            </p:cNvPr>
            <p:cNvCxnSpPr/>
            <p:nvPr/>
          </p:nvCxnSpPr>
          <p:spPr>
            <a:xfrm>
              <a:off x="3961285" y="4173415"/>
              <a:ext cx="6542592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88" name="文本框 3087">
              <a:extLst>
                <a:ext uri="{FF2B5EF4-FFF2-40B4-BE49-F238E27FC236}">
                  <a16:creationId xmlns:a16="http://schemas.microsoft.com/office/drawing/2014/main" id="{B7835FF9-62FD-48AE-86FC-970B25C13159}"/>
                </a:ext>
              </a:extLst>
            </p:cNvPr>
            <p:cNvSpPr txBox="1"/>
            <p:nvPr/>
          </p:nvSpPr>
          <p:spPr>
            <a:xfrm>
              <a:off x="5064369" y="4466492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将以上基本规则组合就能够得到复杂的数据包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B37A-A557-480E-8FDE-57D4FBA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接口简介</a:t>
            </a:r>
            <a:r>
              <a:rPr lang="zh-CN" altLang="en-US" sz="1800" dirty="0"/>
              <a:t>（服务器与服务商之间的桥）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8BB27-0BDD-4872-A885-79E18624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应用程序接口（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）是一组定义、程序及协议的集合，通过 </a:t>
            </a:r>
            <a:r>
              <a:rPr lang="en-US" altLang="zh-CN" dirty="0"/>
              <a:t>API </a:t>
            </a:r>
            <a:r>
              <a:rPr lang="zh-CN" altLang="en-US" dirty="0"/>
              <a:t>接口实现计算机软件之间的相互通信。</a:t>
            </a:r>
            <a:r>
              <a:rPr lang="en-US" altLang="zh-CN" dirty="0"/>
              <a:t>API </a:t>
            </a:r>
            <a:r>
              <a:rPr lang="zh-CN" altLang="en-US" dirty="0"/>
              <a:t>的一个主要功能是提供通用功能集。程序员通过使用 </a:t>
            </a:r>
            <a:r>
              <a:rPr lang="en-US" altLang="zh-CN" dirty="0"/>
              <a:t>API </a:t>
            </a:r>
            <a:r>
              <a:rPr lang="zh-CN" altLang="en-US" dirty="0"/>
              <a:t>函数开发应用程序，从而可以避免编写无用程序，以减轻编程任务。 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https://</a:t>
            </a:r>
            <a:r>
              <a:rPr lang="en-US" altLang="zh-CN" dirty="0" err="1"/>
              <a:t>www.sojson.com</a:t>
            </a:r>
            <a:r>
              <a:rPr lang="en-US" altLang="zh-CN" dirty="0"/>
              <a:t>/open/</a:t>
            </a:r>
            <a:r>
              <a:rPr lang="en-US" altLang="zh-CN" dirty="0" err="1"/>
              <a:t>api</a:t>
            </a:r>
            <a:r>
              <a:rPr lang="en-US" altLang="zh-CN" dirty="0"/>
              <a:t>/weather/</a:t>
            </a:r>
            <a:r>
              <a:rPr lang="en-US" altLang="zh-CN" dirty="0" err="1"/>
              <a:t>json.shtml?city</a:t>
            </a:r>
            <a:r>
              <a:rPr lang="en-US" altLang="zh-CN" dirty="0"/>
              <a:t>=</a:t>
            </a:r>
            <a:r>
              <a:rPr lang="zh-CN" altLang="en-US" dirty="0"/>
              <a:t>西安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85D8EE-CB10-4671-969F-951C4A6F492B}"/>
              </a:ext>
            </a:extLst>
          </p:cNvPr>
          <p:cNvGrpSpPr/>
          <p:nvPr/>
        </p:nvGrpSpPr>
        <p:grpSpPr>
          <a:xfrm>
            <a:off x="951414" y="990723"/>
            <a:ext cx="10309188" cy="3978305"/>
            <a:chOff x="951414" y="990723"/>
            <a:chExt cx="10309188" cy="39783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45804C-6855-4063-B9EB-252C3ED6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414" y="1674452"/>
              <a:ext cx="10309188" cy="329457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0BD9E1-A638-44DA-AA95-314F48FB15CB}"/>
                </a:ext>
              </a:extLst>
            </p:cNvPr>
            <p:cNvSpPr/>
            <p:nvPr/>
          </p:nvSpPr>
          <p:spPr>
            <a:xfrm>
              <a:off x="1863968" y="2015712"/>
              <a:ext cx="5228493" cy="47101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106BF4-DFC2-4280-A9A1-C493F4CBCB63}"/>
                </a:ext>
              </a:extLst>
            </p:cNvPr>
            <p:cNvSpPr txBox="1"/>
            <p:nvPr/>
          </p:nvSpPr>
          <p:spPr>
            <a:xfrm flipH="1">
              <a:off x="6739596" y="990723"/>
              <a:ext cx="2943666" cy="646331"/>
            </a:xfrm>
            <a:prstGeom prst="rect">
              <a:avLst/>
            </a:prstGeom>
            <a:noFill/>
            <a:ln w="539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以链接形式调用</a:t>
              </a:r>
              <a:r>
                <a:rPr lang="en-US" altLang="zh-CN" dirty="0"/>
                <a:t>API</a:t>
              </a:r>
              <a:r>
                <a:rPr lang="zh-CN" altLang="en-US" dirty="0"/>
                <a:t>，根据参数不同返回不同的结果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0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8E69-A58D-4552-B0C7-10DE8F24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所用到的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8656B-D7E9-423A-8635-B26229C4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02725"/>
            <a:ext cx="10700659" cy="37788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网易云音乐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musicapi.leanapp.cn</a:t>
            </a:r>
            <a:r>
              <a:rPr lang="en-US" altLang="zh-CN" dirty="0"/>
              <a:t>/</a:t>
            </a:r>
            <a:r>
              <a:rPr lang="en-US" altLang="zh-CN" dirty="0" err="1"/>
              <a:t>search?keywords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/song/media/outer/</a:t>
            </a:r>
            <a:r>
              <a:rPr lang="en-US" altLang="zh-CN" dirty="0" err="1"/>
              <a:t>url?id</a:t>
            </a:r>
            <a:r>
              <a:rPr lang="en-US" altLang="zh-CN" dirty="0"/>
              <a:t>=</a:t>
            </a:r>
            <a:r>
              <a:rPr lang="en-US" altLang="zh-CN" dirty="0" err="1"/>
              <a:t>29966565.mp3</a:t>
            </a:r>
            <a:endParaRPr lang="en-US" altLang="zh-CN" dirty="0"/>
          </a:p>
          <a:p>
            <a:r>
              <a:rPr lang="zh-CN" altLang="en-US" dirty="0"/>
              <a:t>歌词：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/song/</a:t>
            </a:r>
            <a:r>
              <a:rPr lang="en-US" altLang="zh-CN" dirty="0" err="1"/>
              <a:t>lyric?os</a:t>
            </a:r>
            <a:r>
              <a:rPr lang="en-US" altLang="zh-CN" dirty="0"/>
              <a:t>=</a:t>
            </a:r>
            <a:r>
              <a:rPr lang="en-US" altLang="zh-CN" dirty="0" err="1"/>
              <a:t>pc&amp;id</a:t>
            </a:r>
            <a:r>
              <a:rPr lang="en-US" altLang="zh-CN" dirty="0"/>
              <a:t>=</a:t>
            </a:r>
            <a:r>
              <a:rPr lang="en-US" altLang="zh-CN" dirty="0" err="1"/>
              <a:t>209326&amp;lv</a:t>
            </a:r>
            <a:r>
              <a:rPr lang="en-US" altLang="zh-CN" dirty="0"/>
              <a:t>=-</a:t>
            </a:r>
            <a:r>
              <a:rPr lang="en-US" altLang="zh-CN" dirty="0" err="1"/>
              <a:t>1&amp;kv</a:t>
            </a:r>
            <a:r>
              <a:rPr lang="en-US" altLang="zh-CN" dirty="0"/>
              <a:t>=-</a:t>
            </a:r>
            <a:r>
              <a:rPr lang="en-US" altLang="zh-CN" dirty="0" err="1"/>
              <a:t>1&amp;tv</a:t>
            </a:r>
            <a:r>
              <a:rPr lang="en-US" altLang="zh-CN" dirty="0"/>
              <a:t>=-1</a:t>
            </a:r>
          </a:p>
          <a:p>
            <a:r>
              <a:rPr lang="zh-CN" altLang="en-US" dirty="0"/>
              <a:t>百度云音乐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sug.music.baidu.com</a:t>
            </a:r>
            <a:r>
              <a:rPr lang="en-US" altLang="zh-CN" dirty="0"/>
              <a:t>/info/</a:t>
            </a:r>
            <a:r>
              <a:rPr lang="en-US" altLang="zh-CN" dirty="0" err="1"/>
              <a:t>suggestion?word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r>
              <a:rPr lang="en-US" altLang="zh-CN" dirty="0"/>
              <a:t>&amp;version=</a:t>
            </a:r>
            <a:r>
              <a:rPr lang="en-US" altLang="zh-CN" dirty="0" err="1"/>
              <a:t>11.1.3&amp;from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music.baidu.com</a:t>
            </a:r>
            <a:r>
              <a:rPr lang="en-US" altLang="zh-CN" dirty="0"/>
              <a:t>/data/music/</a:t>
            </a:r>
            <a:r>
              <a:rPr lang="en-US" altLang="zh-CN" dirty="0" err="1"/>
              <a:t>fmlink?rate</a:t>
            </a:r>
            <a:r>
              <a:rPr lang="en-US" altLang="zh-CN" dirty="0"/>
              <a:t>=</a:t>
            </a:r>
            <a:r>
              <a:rPr lang="en-US" altLang="zh-CN" dirty="0" err="1"/>
              <a:t>320&amp;songIds</a:t>
            </a:r>
            <a:r>
              <a:rPr lang="en-US" altLang="zh-CN" dirty="0"/>
              <a:t>=</a:t>
            </a:r>
            <a:r>
              <a:rPr lang="en-US" altLang="zh-CN" dirty="0" err="1"/>
              <a:t>326012462&amp;type</a:t>
            </a:r>
            <a:r>
              <a:rPr lang="en-US" altLang="zh-CN" dirty="0"/>
              <a:t>=</a:t>
            </a:r>
            <a:r>
              <a:rPr lang="en-US" altLang="zh-CN" dirty="0" err="1"/>
              <a:t>flac</a:t>
            </a:r>
            <a:endParaRPr lang="en-US" altLang="zh-CN" dirty="0"/>
          </a:p>
          <a:p>
            <a:r>
              <a:rPr lang="zh-CN" altLang="en-US" dirty="0"/>
              <a:t>酷狗音乐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mobilecdn.kugou.com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v3</a:t>
            </a:r>
            <a:r>
              <a:rPr lang="en-US" altLang="zh-CN" dirty="0"/>
              <a:t>/search/</a:t>
            </a:r>
            <a:r>
              <a:rPr lang="en-US" altLang="zh-CN" dirty="0" err="1"/>
              <a:t>song?format</a:t>
            </a:r>
            <a:r>
              <a:rPr lang="en-US" altLang="zh-CN" dirty="0"/>
              <a:t>=</a:t>
            </a:r>
            <a:r>
              <a:rPr lang="en-US" altLang="zh-CN" dirty="0" err="1"/>
              <a:t>jsonp&amp;keyword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endParaRPr lang="en-US" altLang="zh-CN" dirty="0"/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m.kugou.com</a:t>
            </a:r>
            <a:r>
              <a:rPr lang="en-US" altLang="zh-CN" dirty="0"/>
              <a:t>/app/</a:t>
            </a:r>
            <a:r>
              <a:rPr lang="en-US" altLang="zh-CN" dirty="0" err="1"/>
              <a:t>i</a:t>
            </a:r>
            <a:r>
              <a:rPr lang="en-US" altLang="zh-CN" dirty="0"/>
              <a:t>/</a:t>
            </a:r>
            <a:r>
              <a:rPr lang="en-US" altLang="zh-CN" dirty="0" err="1"/>
              <a:t>getSongInfo.php?hash</a:t>
            </a:r>
            <a:r>
              <a:rPr lang="en-US" altLang="zh-CN" dirty="0"/>
              <a:t>=</a:t>
            </a:r>
            <a:r>
              <a:rPr lang="en-US" altLang="zh-CN" dirty="0" err="1"/>
              <a:t>714948ccec895565872376607115aba5&amp;cmd</a:t>
            </a:r>
            <a:r>
              <a:rPr lang="en-US" altLang="zh-CN" dirty="0"/>
              <a:t>=</a:t>
            </a:r>
            <a:r>
              <a:rPr lang="en-US" altLang="zh-CN" dirty="0" err="1"/>
              <a:t>playInfo</a:t>
            </a:r>
            <a:endParaRPr lang="en-US" altLang="zh-CN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8EE1BA-4D52-49E3-8382-1B3780E07666}"/>
              </a:ext>
            </a:extLst>
          </p:cNvPr>
          <p:cNvGrpSpPr/>
          <p:nvPr/>
        </p:nvGrpSpPr>
        <p:grpSpPr>
          <a:xfrm>
            <a:off x="643800" y="484303"/>
            <a:ext cx="11187129" cy="5197290"/>
            <a:chOff x="338342" y="285232"/>
            <a:chExt cx="11187129" cy="5197290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507E1730-7A9F-45C7-B16A-F15D9D981502}"/>
                </a:ext>
              </a:extLst>
            </p:cNvPr>
            <p:cNvSpPr txBox="1">
              <a:spLocks/>
            </p:cNvSpPr>
            <p:nvPr/>
          </p:nvSpPr>
          <p:spPr>
            <a:xfrm>
              <a:off x="1130270" y="926947"/>
              <a:ext cx="9603275" cy="104923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/>
                <a:t>所用到的</a:t>
              </a:r>
              <a:r>
                <a:rPr lang="en-US" altLang="zh-CN"/>
                <a:t>API</a:t>
              </a:r>
              <a:r>
                <a:rPr lang="zh-CN" altLang="en-US"/>
                <a:t>：</a:t>
              </a:r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EAAF1E0-116F-4E4C-9128-AC0626EC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42" y="285232"/>
              <a:ext cx="11187129" cy="519729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0700F84-DFA9-4E7B-964F-303EB471F6D3}"/>
                </a:ext>
              </a:extLst>
            </p:cNvPr>
            <p:cNvSpPr/>
            <p:nvPr/>
          </p:nvSpPr>
          <p:spPr>
            <a:xfrm>
              <a:off x="971550" y="1650023"/>
              <a:ext cx="1695450" cy="2263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8382E3-E755-42E0-A506-497AC93FB428}"/>
                </a:ext>
              </a:extLst>
            </p:cNvPr>
            <p:cNvSpPr/>
            <p:nvPr/>
          </p:nvSpPr>
          <p:spPr>
            <a:xfrm>
              <a:off x="971549" y="3280947"/>
              <a:ext cx="2140927" cy="2263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91AFD4-275A-4E03-A46C-970E976BD21D}"/>
                </a:ext>
              </a:extLst>
            </p:cNvPr>
            <p:cNvSpPr/>
            <p:nvPr/>
          </p:nvSpPr>
          <p:spPr>
            <a:xfrm>
              <a:off x="971550" y="2437766"/>
              <a:ext cx="1695450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2D7441-901D-4859-9266-CA25AB4AF6CD}"/>
                </a:ext>
              </a:extLst>
            </p:cNvPr>
            <p:cNvSpPr/>
            <p:nvPr/>
          </p:nvSpPr>
          <p:spPr>
            <a:xfrm>
              <a:off x="8826012" y="1642264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DFF6E4-A2BB-420B-B86D-D4A0A4C528EA}"/>
                </a:ext>
              </a:extLst>
            </p:cNvPr>
            <p:cNvSpPr/>
            <p:nvPr/>
          </p:nvSpPr>
          <p:spPr>
            <a:xfrm>
              <a:off x="8826012" y="2457415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7714C6-BE1B-4E67-A45B-4F0CFC874C3F}"/>
                </a:ext>
              </a:extLst>
            </p:cNvPr>
            <p:cNvSpPr/>
            <p:nvPr/>
          </p:nvSpPr>
          <p:spPr>
            <a:xfrm>
              <a:off x="9289753" y="3272566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69BDEA-01B0-4E86-BC82-A1F3B3E3F4DB}"/>
                </a:ext>
              </a:extLst>
            </p:cNvPr>
            <p:cNvSpPr/>
            <p:nvPr/>
          </p:nvSpPr>
          <p:spPr>
            <a:xfrm>
              <a:off x="3458928" y="1485824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34C1DD-F1D6-405E-A925-1C7973F0C1A2}"/>
                </a:ext>
              </a:extLst>
            </p:cNvPr>
            <p:cNvSpPr/>
            <p:nvPr/>
          </p:nvSpPr>
          <p:spPr>
            <a:xfrm>
              <a:off x="3487391" y="2240274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F47458E-363F-4F04-8A2C-9D83895BF130}"/>
                </a:ext>
              </a:extLst>
            </p:cNvPr>
            <p:cNvSpPr/>
            <p:nvPr/>
          </p:nvSpPr>
          <p:spPr>
            <a:xfrm>
              <a:off x="3514562" y="2998032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9C21AC-E9A5-4E59-8A3D-A6F7F308C745}"/>
                </a:ext>
              </a:extLst>
            </p:cNvPr>
            <p:cNvSpPr/>
            <p:nvPr/>
          </p:nvSpPr>
          <p:spPr>
            <a:xfrm>
              <a:off x="519316" y="1891066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066332-6506-4CE4-A65E-1061DEF939E6}"/>
                </a:ext>
              </a:extLst>
            </p:cNvPr>
            <p:cNvSpPr/>
            <p:nvPr/>
          </p:nvSpPr>
          <p:spPr>
            <a:xfrm>
              <a:off x="519316" y="2665902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6D13791-7291-4527-85C8-171EA3F6D8F8}"/>
                </a:ext>
              </a:extLst>
            </p:cNvPr>
            <p:cNvSpPr/>
            <p:nvPr/>
          </p:nvSpPr>
          <p:spPr>
            <a:xfrm>
              <a:off x="519316" y="3635552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A89E-EBD3-4BA7-B503-F1129D7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地址与端口简介</a:t>
            </a:r>
            <a:r>
              <a:rPr lang="zh-CN" altLang="en-US" sz="1800" dirty="0"/>
              <a:t>（客户端与云服务器之间的桥）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4EA2-05F1-40B8-BF71-FB14F02E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地址，即对因特网上的每台计算机和其它设备都规定的一种唯一的地址，叫做“</a:t>
            </a:r>
            <a:r>
              <a:rPr lang="en-US" altLang="zh-CN" dirty="0"/>
              <a:t>IP </a:t>
            </a:r>
            <a:r>
              <a:rPr lang="zh-CN" altLang="en-US" dirty="0"/>
              <a:t>地址”，它保证了用户在连网的计算机上操作时，能够高效而且方便地从千千万万台计算机中选出自己所需的对象。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协议集成到操作系统的内核中，这就相当于在操作系统中引入了一种新的输入</a:t>
            </a:r>
            <a:r>
              <a:rPr lang="en-US" altLang="zh-CN" dirty="0"/>
              <a:t>/</a:t>
            </a:r>
            <a:r>
              <a:rPr lang="zh-CN" altLang="en-US" dirty="0"/>
              <a:t>输出接口技术，因为在</a:t>
            </a:r>
            <a:r>
              <a:rPr lang="en-US" altLang="zh-CN" dirty="0"/>
              <a:t>TCP/IP</a:t>
            </a:r>
            <a:r>
              <a:rPr lang="zh-CN" altLang="en-US" dirty="0"/>
              <a:t>协议中引入了一种称之为</a:t>
            </a:r>
            <a:r>
              <a:rPr lang="en-US" altLang="zh-CN" dirty="0"/>
              <a:t>“Socket</a:t>
            </a:r>
            <a:r>
              <a:rPr lang="zh-CN" altLang="en-US" dirty="0"/>
              <a:t>（套接字）</a:t>
            </a:r>
            <a:r>
              <a:rPr lang="en-US" altLang="zh-CN" dirty="0"/>
              <a:t>”</a:t>
            </a:r>
            <a:r>
              <a:rPr lang="zh-CN" altLang="en-US" dirty="0"/>
              <a:t>应用程序接口，即端口。</a:t>
            </a:r>
          </a:p>
        </p:txBody>
      </p:sp>
    </p:spTree>
    <p:extLst>
      <p:ext uri="{BB962C8B-B14F-4D97-AF65-F5344CB8AC3E}">
        <p14:creationId xmlns:p14="http://schemas.microsoft.com/office/powerpoint/2010/main" val="395861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EB7F-1FAC-4913-BB44-CCD6262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云服务器简介：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22E2-36FB-413A-9A05-D52E6842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器是一种简单高效、安全可靠、处理能力可弹性伸缩的计算服务。其管理方式比物理服务器更简单高效。用户无需提前购买硬件，即可迅速创建或释放任意多台云服务器。你可以不用自己买硬件设备，可以根据自己的业务需要，去购买相应的配置和服务，用多少买多少。而且如果不再需要云服务器的话，也可以释放资源，节省费用。</a:t>
            </a:r>
            <a:endParaRPr lang="en-US" altLang="zh-CN" dirty="0"/>
          </a:p>
          <a:p>
            <a:r>
              <a:rPr lang="zh-CN" altLang="en-US" dirty="0"/>
              <a:t>国内可选择的服务器：阿里云服务器、腾讯云服务器、百度云服务器</a:t>
            </a:r>
            <a:endParaRPr lang="en-US" altLang="zh-CN" dirty="0"/>
          </a:p>
          <a:p>
            <a:r>
              <a:rPr lang="zh-CN" altLang="en-US" dirty="0"/>
              <a:t>与服务器交互的软件：</a:t>
            </a:r>
            <a:r>
              <a:rPr lang="en-US" altLang="zh-CN" dirty="0"/>
              <a:t>putty</a:t>
            </a:r>
            <a:r>
              <a:rPr lang="zh-CN" altLang="en-US" dirty="0"/>
              <a:t>、</a:t>
            </a:r>
            <a:r>
              <a:rPr lang="en-US" altLang="zh-CN" dirty="0" err="1"/>
              <a:t>winscript</a:t>
            </a:r>
            <a:r>
              <a:rPr lang="zh-CN" altLang="en-US" dirty="0"/>
              <a:t>、</a:t>
            </a:r>
            <a:r>
              <a:rPr lang="en-US" altLang="zh-CN" dirty="0" err="1"/>
              <a:t>VNCserver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0BB6B2-DB49-4B5C-8AC6-B8AD174E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10" y="1272668"/>
            <a:ext cx="6428571" cy="40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6A3663-7ACE-4F95-A35F-D5685154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88" y="1186143"/>
            <a:ext cx="8438095" cy="4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75D80-F9FC-43E3-AC19-0AEB513A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44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1711</TotalTime>
  <Words>1043</Words>
  <Application>Microsoft Office PowerPoint</Application>
  <PresentationFormat>宽屏</PresentationFormat>
  <Paragraphs>69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Century Gothic</vt:lpstr>
      <vt:lpstr>画廊</vt:lpstr>
      <vt:lpstr>基于网络API的     音乐下载器的实现</vt:lpstr>
      <vt:lpstr>遇到的问题：</vt:lpstr>
      <vt:lpstr>实现流程：</vt:lpstr>
      <vt:lpstr>PowerPoint 演示文稿</vt:lpstr>
      <vt:lpstr>JSON格式简介（客户端、服务器端、服务商之间的桥）</vt:lpstr>
      <vt:lpstr>API接口简介（服务器与服务商之间的桥） </vt:lpstr>
      <vt:lpstr>所用到的API：</vt:lpstr>
      <vt:lpstr>IP地址与端口简介（客户端与云服务器之间的桥）</vt:lpstr>
      <vt:lpstr>云服务器简介：</vt:lpstr>
      <vt:lpstr>服务器的实现：</vt:lpstr>
      <vt:lpstr>客户端的实现：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基于API接口的   音乐下载器的实现</dc:title>
  <dc:creator>黄 洋</dc:creator>
  <cp:lastModifiedBy>黄 洋</cp:lastModifiedBy>
  <cp:revision>48</cp:revision>
  <dcterms:created xsi:type="dcterms:W3CDTF">2018-05-11T06:00:44Z</dcterms:created>
  <dcterms:modified xsi:type="dcterms:W3CDTF">2018-06-06T05:39:49Z</dcterms:modified>
</cp:coreProperties>
</file>