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89" r:id="rId6"/>
    <p:sldId id="393" r:id="rId7"/>
    <p:sldId id="392" r:id="rId8"/>
    <p:sldId id="270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321" r:id="rId17"/>
    <p:sldId id="391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901395-E085-4F4B-8480-0D4D51470E22}" type="datetime1">
              <a:rPr lang="fr-FR" smtClean="0"/>
              <a:t>24/11/2022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6A5458-2F44-415F-9D8B-C167BD79D5BC}" type="datetime1">
              <a:rPr lang="fr-FR" smtClean="0"/>
              <a:t>24/11/2022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0A24FE-7EA0-4AB7-A794-AF7E7158E8D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B27F4A-103A-4702-9921-7D4D4413A207}" type="datetime1">
              <a:rPr lang="fr-FR" smtClean="0"/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E925A8-CB98-47BC-B7E3-9161CB835A9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57731F0-0363-4880-AD94-1597BD8122F0}" type="datetime1">
              <a:rPr lang="fr-FR" smtClean="0"/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976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6834A-611E-4010-A1F3-89B4D2C4A9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0335CF5-841F-4255-81D4-5576689F16EF}" type="datetime1">
              <a:rPr lang="fr-FR" smtClean="0"/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E0718-617C-47B3-A88F-680A8745BD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296D0E-868F-4CE4-8DE5-0A6DA5AA02D0}" type="datetime1">
              <a:rPr lang="fr-FR" smtClean="0"/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7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E925A8-CB98-47BC-B7E3-9161CB835A9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57731F0-0363-4880-AD94-1597BD8122F0}" type="datetime1">
              <a:rPr lang="fr-FR" smtClean="0"/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E925A8-CB98-47BC-B7E3-9161CB835A9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57731F0-0363-4880-AD94-1597BD8122F0}" type="datetime1">
              <a:rPr lang="fr-FR" smtClean="0"/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028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E925A8-CB98-47BC-B7E3-9161CB835A9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57731F0-0363-4880-AD94-1597BD8122F0}" type="datetime1">
              <a:rPr lang="fr-FR" smtClean="0"/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23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E925A8-CB98-47BC-B7E3-9161CB835A9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57731F0-0363-4880-AD94-1597BD8122F0}" type="datetime1">
              <a:rPr lang="fr-FR" smtClean="0"/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96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E925A8-CB98-47BC-B7E3-9161CB835A9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57731F0-0363-4880-AD94-1597BD8122F0}" type="datetime1">
              <a:rPr lang="fr-FR" smtClean="0"/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056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E925A8-CB98-47BC-B7E3-9161CB835A9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57731F0-0363-4880-AD94-1597BD8122F0}" type="datetime1">
              <a:rPr lang="fr-FR" smtClean="0"/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166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E925A8-CB98-47BC-B7E3-9161CB835A9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57731F0-0363-4880-AD94-1597BD8122F0}" type="datetime1">
              <a:rPr lang="fr-FR" smtClean="0"/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17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 sz="4800"/>
              <a:t>3DFloat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e libre : Forme 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</a:t>
            </a:r>
          </a:p>
        </p:txBody>
      </p:sp>
      <p:sp>
        <p:nvSpPr>
          <p:cNvPr id="21" name="Espace réservé du contenu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Sous-titr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e libre : Forme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fr-FR" sz="1600"/>
              <a:t>Cliquer pour ajouter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Espace réservé d’imag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9" name="Espace réservé d’imag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0" name="Espace réservé d’imag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ronologie du tableau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e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e libre 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0" name="Forme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Forme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40" name="Titr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fr-FR"/>
              <a:t>Équipe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6" name="Espace réservé d’imag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7" name="Espace réservé d’imag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8" name="Espace réservé d’imag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9" name="Espace réservé d’imag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63" name="Espace réservé du texte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5" name="Espace réservé du texte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4" name="Espace réservé du texte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7" name="Espace réservé du texte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6" name="Espace réservé du texte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9" name="Espace réservé du texte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8" name="Espace réservé du texte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u 2 colonnes (diapositive de comparai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Exemple de Texte de Pied de page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hyperlink" Target="https://fr.wikipedia.org/wiki/Psychologie_de_la_forme" TargetMode="External"/><Relationship Id="rId7" Type="http://schemas.openxmlformats.org/officeDocument/2006/relationships/hyperlink" Target="https://www.matthieu-tranvan.fr/marketing-digital/ux-design.html" TargetMode="External"/><Relationship Id="rId2" Type="http://schemas.openxmlformats.org/officeDocument/2006/relationships/hyperlink" Target="https://www.codeur.com/blog/theorie-de-gestalt-webdesig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margaux-perrin.com/bases-dergo-notions-a-connaitre-et-a-appliquer/" TargetMode="External"/><Relationship Id="rId5" Type="http://schemas.openxmlformats.org/officeDocument/2006/relationships/hyperlink" Target="https://www.bluedrop.fr/content/les-lois-de-la-gestalt-appliqu%C3%A9es-au-design" TargetMode="External"/><Relationship Id="rId4" Type="http://schemas.openxmlformats.org/officeDocument/2006/relationships/hyperlink" Target="https://www.youtube.com/watch?v=tzB86jteg0Q" TargetMode="External"/><Relationship Id="rId9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fr-FR" dirty="0"/>
              <a:t>La théorie de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la Gestalt </a:t>
            </a:r>
          </a:p>
        </p:txBody>
      </p:sp>
      <p:pic>
        <p:nvPicPr>
          <p:cNvPr id="14" name="Espace réservé d’image 13" descr="Arrière-plan numérique Point de donnée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Anselmo </a:t>
            </a:r>
            <a:r>
              <a:rPr lang="fr-FR" dirty="0" err="1"/>
              <a:t>Sania</a:t>
            </a:r>
            <a:r>
              <a:rPr lang="fr-FR" dirty="0"/>
              <a:t> </a:t>
            </a:r>
          </a:p>
          <a:p>
            <a:pPr rtl="0"/>
            <a:r>
              <a:rPr lang="fr-FR"/>
              <a:t>22.11.2022</a:t>
            </a:r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00348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La loi de clôture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552755"/>
            <a:ext cx="6456204" cy="4295954"/>
          </a:xfrm>
        </p:spPr>
        <p:txBody>
          <a:bodyPr rtlCol="0"/>
          <a:lstStyle/>
          <a:p>
            <a:pPr marL="0" indent="0" rtl="0">
              <a:buNone/>
            </a:pPr>
            <a:endParaRPr lang="fr-FR" dirty="0"/>
          </a:p>
          <a:p>
            <a:pPr marL="0" indent="0" rtl="0">
              <a:buNone/>
            </a:pPr>
            <a:r>
              <a:rPr lang="fr-FR" dirty="0"/>
              <a:t>Une </a:t>
            </a: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forme fermée </a:t>
            </a:r>
            <a:r>
              <a:rPr lang="fr-FR" dirty="0"/>
              <a:t>est  +  facilement </a:t>
            </a: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identifiée</a:t>
            </a:r>
            <a:r>
              <a:rPr lang="fr-FR" dirty="0"/>
              <a:t> qu’une forme ouverte.</a:t>
            </a:r>
          </a:p>
          <a:p>
            <a:pPr marL="0" indent="0" rtl="0">
              <a:buNone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Notre cerveau  cherche à interpréter les    éléments comme un ensemble cohérent.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 ignore les discontinuités et clôture les formes incomplètes pour obtenir des figures fermées et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forme générale.</a:t>
            </a: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22 novembre 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/>
              <a:t>La théorie de la Gestalt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10</a:t>
            </a:fld>
            <a:endParaRPr lang="fr-FR"/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1510805-BA75-F03D-F718-7F7B0F7F9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266" y="1683623"/>
            <a:ext cx="2534004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1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00348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La loi de destin commun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528712"/>
            <a:ext cx="5429114" cy="4147469"/>
          </a:xfrm>
        </p:spPr>
        <p:txBody>
          <a:bodyPr rtlCol="0"/>
          <a:lstStyle/>
          <a:p>
            <a:pPr marL="0" indent="0" rtl="0">
              <a:buNone/>
            </a:pPr>
            <a:endParaRPr lang="fr-FR" dirty="0"/>
          </a:p>
          <a:p>
            <a:pPr rtl="0"/>
            <a:r>
              <a:rPr lang="fr-FR" dirty="0"/>
              <a:t>Des formes ou des parties </a:t>
            </a:r>
          </a:p>
          <a:p>
            <a:pPr marL="0" indent="0" rtl="0">
              <a:buNone/>
            </a:pPr>
            <a:r>
              <a:rPr lang="fr-FR" dirty="0"/>
              <a:t>   qui ont le </a:t>
            </a: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même mouvement </a:t>
            </a:r>
            <a:r>
              <a:rPr lang="fr-FR" dirty="0"/>
              <a:t>et </a:t>
            </a:r>
          </a:p>
          <a:p>
            <a:pPr marL="0" indent="0" rtl="0">
              <a:buNone/>
            </a:pPr>
            <a:r>
              <a:rPr lang="fr-FR" dirty="0"/>
              <a:t>  qui vont dans la </a:t>
            </a: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même direction </a:t>
            </a:r>
          </a:p>
          <a:p>
            <a:pPr marL="0" indent="0" rtl="0">
              <a:buNone/>
            </a:pPr>
            <a:r>
              <a:rPr lang="fr-FR" dirty="0"/>
              <a:t>  seront perçues comme appartenant </a:t>
            </a:r>
          </a:p>
          <a:p>
            <a:pPr marL="0" indent="0" rtl="0">
              <a:buNone/>
            </a:pPr>
            <a:r>
              <a:rPr lang="fr-FR" dirty="0"/>
              <a:t>  au </a:t>
            </a: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même groupe</a:t>
            </a:r>
            <a:r>
              <a:rPr lang="fr-FR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22 novembre 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/>
              <a:t>La théorie de la Gestalt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11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37E6992-146D-C9F5-542B-995673E0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711" y="1974000"/>
            <a:ext cx="4610743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00348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La loi de familiarité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2124645"/>
            <a:ext cx="5429114" cy="2110925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dirty="0"/>
              <a:t>Les formes familières sont perçues comme plus significatives.</a:t>
            </a:r>
          </a:p>
          <a:p>
            <a:pPr marL="0" indent="0" rtl="0">
              <a:buNone/>
            </a:pPr>
            <a:r>
              <a:rPr lang="fr-FR" dirty="0"/>
              <a:t>Nous sommes plus attirés par les éléments qui nous sont familiers.</a:t>
            </a: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22 novembre 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/>
              <a:t>La théorie de la Gestalt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12</a:t>
            </a:fld>
            <a:endParaRPr lang="fr-FR"/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ADCBDF1-2748-FC2C-054A-D50782BD4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039" y="2124645"/>
            <a:ext cx="5251114" cy="23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1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pic>
        <p:nvPicPr>
          <p:cNvPr id="16" name="Espace réservé d’image 15" descr="Arrière-plan numérique Point de donnée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58264" y="3881888"/>
            <a:ext cx="7323827" cy="249303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dirty="0"/>
              <a:t>« Le tout est plus que la somme de ses parties ». </a:t>
            </a:r>
          </a:p>
          <a:p>
            <a:pPr rtl="0"/>
            <a:r>
              <a:rPr lang="fr-FR" dirty="0"/>
              <a:t>Si appréhendés individuellement, les éléments se révèlent dépourvus de sens, c’est seulement au moment de leur interaction qu’ils acquièrent une signification. </a:t>
            </a:r>
          </a:p>
          <a:p>
            <a:pPr rtl="0"/>
            <a:r>
              <a:rPr lang="fr-FR" dirty="0"/>
              <a:t>C’est la façon naturelle et instinctive dont notre cerveau opère : nous apercevons d’abord la totalité, de manière globale, ensuite les détails et les parties qui sont spontanément associés, reliés, assemblés.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9747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22 novembre 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/>
              <a:t>La théorie de la Gestalt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6"/>
            <a:ext cx="5437187" cy="1055238"/>
          </a:xfrm>
        </p:spPr>
        <p:txBody>
          <a:bodyPr rtlCol="0"/>
          <a:lstStyle/>
          <a:p>
            <a:pPr algn="ctr" rtl="0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Merci</a:t>
            </a:r>
            <a:br>
              <a:rPr lang="fr-FR" dirty="0"/>
            </a:br>
            <a:endParaRPr lang="fr-FR" dirty="0"/>
          </a:p>
        </p:txBody>
      </p:sp>
      <p:sp>
        <p:nvSpPr>
          <p:cNvPr id="23" name="Sous-titr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237" y="1758402"/>
            <a:ext cx="5437187" cy="4325798"/>
          </a:xfrm>
        </p:spPr>
        <p:txBody>
          <a:bodyPr rtlCol="0"/>
          <a:lstStyle/>
          <a:p>
            <a:pPr rtl="0"/>
            <a:r>
              <a:rPr lang="fr-FR" sz="1600" dirty="0">
                <a:hlinkClick r:id="rId2"/>
              </a:rPr>
              <a:t>https://www.codeur.com/blog/theorie-de-gestalt-webdesign/</a:t>
            </a:r>
            <a:endParaRPr lang="fr-FR" sz="1600" dirty="0"/>
          </a:p>
          <a:p>
            <a:pPr rtl="0"/>
            <a:r>
              <a:rPr lang="fr-FR" sz="1600" dirty="0">
                <a:hlinkClick r:id="rId3"/>
              </a:rPr>
              <a:t>https://fr.wikipedia.org/wiki/Psychologie_de_la_forme</a:t>
            </a:r>
            <a:endParaRPr lang="fr-FR" sz="1600" dirty="0"/>
          </a:p>
          <a:p>
            <a:pPr rtl="0"/>
            <a:r>
              <a:rPr lang="fr-FR" sz="1600" dirty="0">
                <a:hlinkClick r:id="rId4"/>
              </a:rPr>
              <a:t>https://www.youtube.com/watch?v=tzB86jteg0Q</a:t>
            </a:r>
            <a:endParaRPr lang="fr-FR" sz="1600" dirty="0"/>
          </a:p>
          <a:p>
            <a:pPr rtl="0"/>
            <a:r>
              <a:rPr lang="fr-FR" sz="1600" dirty="0">
                <a:hlinkClick r:id="rId5"/>
              </a:rPr>
              <a:t>https://www.bluedrop.fr/content/les-lois-de-la-gestalt-appliqu%C3%A9es-au-design</a:t>
            </a:r>
            <a:endParaRPr lang="fr-FR" sz="1600" dirty="0"/>
          </a:p>
          <a:p>
            <a:pPr rtl="0"/>
            <a:r>
              <a:rPr lang="fr-FR" sz="1600" dirty="0">
                <a:hlinkClick r:id="rId6"/>
              </a:rPr>
              <a:t>https://www.margaux-perrin.com/bases-dergo-notions-a-connaitre-et-a-appliquer/</a:t>
            </a:r>
            <a:endParaRPr lang="fr-FR" sz="1600" dirty="0"/>
          </a:p>
          <a:p>
            <a:pPr rtl="0"/>
            <a:r>
              <a:rPr lang="fr-FR" sz="1600" dirty="0">
                <a:hlinkClick r:id="rId7"/>
              </a:rPr>
              <a:t>https://www.matthieu-tranvan.fr/marketing-digital/ux-design.html</a:t>
            </a:r>
            <a:endParaRPr lang="fr-FR" sz="1600" dirty="0"/>
          </a:p>
          <a:p>
            <a:pPr rtl="0"/>
            <a:endParaRPr lang="fr-FR" sz="1600" dirty="0"/>
          </a:p>
          <a:p>
            <a:pPr rtl="0"/>
            <a:endParaRPr lang="fr-FR" sz="1600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27" name="Espace réservé d’image 26" descr="Arrière-plan numérique Point de donnée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ce réservé d’image 32" descr="Arrière-plan numérique Point de donnée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22 novembre 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/>
              <a:t>La théorie de la Gestalt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fr-FR" dirty="0"/>
              <a:t>Sommaire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fr-FR" sz="2400" dirty="0"/>
              <a:t>Définition</a:t>
            </a:r>
          </a:p>
          <a:p>
            <a:pPr rtl="0"/>
            <a:r>
              <a:rPr lang="fr-FR" sz="2400" dirty="0"/>
              <a:t>Origine</a:t>
            </a:r>
          </a:p>
          <a:p>
            <a:pPr rtl="0"/>
            <a:r>
              <a:rPr lang="fr-FR" sz="2400" dirty="0"/>
              <a:t>Ses lois</a:t>
            </a:r>
          </a:p>
          <a:p>
            <a:pPr rtl="0"/>
            <a:r>
              <a:rPr lang="fr-FR" sz="2400" dirty="0"/>
              <a:t>Sources</a:t>
            </a:r>
          </a:p>
          <a:p>
            <a:pPr rtl="0"/>
            <a:endParaRPr lang="fr-FR" dirty="0"/>
          </a:p>
        </p:txBody>
      </p:sp>
      <p:pic>
        <p:nvPicPr>
          <p:cNvPr id="8" name="Espace réservé d’image 7" descr="Données numériqu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Espace réservé d’image 9" descr="Points de donnée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Espace réservé d’image 11" descr="Arrière-plan de donnée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22 novembre 2022</a:t>
            </a:r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/>
              <a:t>La théorie de la Gestalt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e libre : Forme 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8" name="Espace réservé d’image 7" descr="Arrière-plan numérique Point de donnée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920752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fr-F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Définition</a:t>
            </a:r>
            <a:br>
              <a:rPr lang="fr-F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fr-FR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ous-titr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189" y="1716657"/>
            <a:ext cx="5599861" cy="4376169"/>
          </a:xfrm>
        </p:spPr>
        <p:txBody>
          <a:bodyPr vert="horz" wrap="square" lIns="0" tIns="0" rIns="0" bIns="0" rtlCol="0">
            <a:normAutofit fontScale="92500"/>
          </a:bodyPr>
          <a:lstStyle/>
          <a:p>
            <a:pPr marL="0" indent="0" algn="ctr" rtl="0">
              <a:lnSpc>
                <a:spcPct val="100000"/>
              </a:lnSpc>
              <a:buNone/>
            </a:pP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T</a:t>
            </a:r>
            <a:r>
              <a:rPr lang="fr-FR" kern="1200" dirty="0">
                <a:solidFill>
                  <a:srgbClr val="FFFF00">
                    <a:alpha val="60000"/>
                  </a:srgbClr>
                </a:solidFill>
                <a:latin typeface="+mn-lt"/>
                <a:ea typeface="+mn-ea"/>
                <a:cs typeface="+mn-cs"/>
              </a:rPr>
              <a:t>héorie psychologique et philosophique</a:t>
            </a:r>
          </a:p>
          <a:p>
            <a:pPr marL="0" indent="0" algn="ctr" rtl="0">
              <a:lnSpc>
                <a:spcPct val="100000"/>
              </a:lnSpc>
              <a:buNone/>
            </a:pPr>
            <a:r>
              <a:rPr lang="fr-FR" dirty="0"/>
              <a:t> </a:t>
            </a:r>
            <a:r>
              <a:rPr lang="fr-FR" kern="1200" dirty="0">
                <a:latin typeface="+mn-lt"/>
                <a:ea typeface="+mn-ea"/>
                <a:cs typeface="+mn-cs"/>
              </a:rPr>
              <a:t>selon laquelle </a:t>
            </a:r>
          </a:p>
          <a:p>
            <a:pPr marL="0" indent="0" algn="ctr" rtl="0">
              <a:lnSpc>
                <a:spcPct val="100000"/>
              </a:lnSpc>
              <a:buNone/>
            </a:pPr>
            <a:r>
              <a:rPr lang="fr-FR" kern="1200" dirty="0">
                <a:latin typeface="+mn-lt"/>
                <a:ea typeface="+mn-ea"/>
                <a:cs typeface="+mn-cs"/>
              </a:rPr>
              <a:t>les processus de </a:t>
            </a:r>
          </a:p>
          <a:p>
            <a:pPr marL="0" indent="0" algn="ctr" rtl="0">
              <a:lnSpc>
                <a:spcPct val="100000"/>
              </a:lnSpc>
              <a:buNone/>
            </a:pPr>
            <a:r>
              <a:rPr lang="fr-FR" kern="1200" dirty="0">
                <a:latin typeface="+mn-lt"/>
                <a:ea typeface="+mn-ea"/>
                <a:cs typeface="+mn-cs"/>
              </a:rPr>
              <a:t>la </a:t>
            </a:r>
            <a:r>
              <a:rPr lang="fr-FR" kern="1200" dirty="0">
                <a:solidFill>
                  <a:srgbClr val="FFFF00">
                    <a:alpha val="60000"/>
                  </a:srgbClr>
                </a:solidFill>
                <a:latin typeface="+mn-lt"/>
                <a:ea typeface="+mn-ea"/>
                <a:cs typeface="+mn-cs"/>
              </a:rPr>
              <a:t>perception</a:t>
            </a:r>
            <a:r>
              <a:rPr lang="fr-FR" kern="1200" dirty="0">
                <a:latin typeface="+mn-lt"/>
                <a:ea typeface="+mn-ea"/>
                <a:cs typeface="+mn-cs"/>
              </a:rPr>
              <a:t> et de la </a:t>
            </a:r>
            <a:r>
              <a:rPr lang="fr-FR" kern="1200" dirty="0">
                <a:solidFill>
                  <a:srgbClr val="FFFF00">
                    <a:alpha val="60000"/>
                  </a:srgbClr>
                </a:solidFill>
                <a:latin typeface="+mn-lt"/>
                <a:ea typeface="+mn-ea"/>
                <a:cs typeface="+mn-cs"/>
              </a:rPr>
              <a:t>représentation mentale </a:t>
            </a:r>
          </a:p>
          <a:p>
            <a:pPr marL="0" indent="0" algn="ctr" rtl="0">
              <a:lnSpc>
                <a:spcPct val="100000"/>
              </a:lnSpc>
              <a:buNone/>
            </a:pPr>
            <a:r>
              <a:rPr lang="fr-FR" kern="1200" dirty="0">
                <a:latin typeface="+mn-lt"/>
                <a:ea typeface="+mn-ea"/>
                <a:cs typeface="+mn-cs"/>
              </a:rPr>
              <a:t>traitent les phénomènes comme </a:t>
            </a:r>
          </a:p>
          <a:p>
            <a:pPr marL="0" indent="0" algn="ctr" rtl="0">
              <a:lnSpc>
                <a:spcPct val="100000"/>
              </a:lnSpc>
              <a:buNone/>
            </a:pPr>
            <a:r>
              <a:rPr lang="fr-FR" kern="1200" dirty="0">
                <a:latin typeface="+mn-lt"/>
                <a:ea typeface="+mn-ea"/>
                <a:cs typeface="+mn-cs"/>
              </a:rPr>
              <a:t>des </a:t>
            </a:r>
            <a:r>
              <a:rPr lang="fr-FR" kern="1200" dirty="0">
                <a:solidFill>
                  <a:srgbClr val="FFFF00">
                    <a:alpha val="60000"/>
                  </a:srgbClr>
                </a:solidFill>
                <a:latin typeface="+mn-lt"/>
                <a:ea typeface="+mn-ea"/>
                <a:cs typeface="+mn-cs"/>
              </a:rPr>
              <a:t>formes globales </a:t>
            </a:r>
          </a:p>
          <a:p>
            <a:pPr marL="0" indent="0" algn="ctr" rtl="0">
              <a:lnSpc>
                <a:spcPct val="100000"/>
              </a:lnSpc>
              <a:buNone/>
            </a:pPr>
            <a:r>
              <a:rPr lang="fr-FR" kern="1200" dirty="0">
                <a:latin typeface="+mn-lt"/>
                <a:ea typeface="+mn-ea"/>
                <a:cs typeface="+mn-cs"/>
              </a:rPr>
              <a:t>plutôt que comme </a:t>
            </a:r>
          </a:p>
          <a:p>
            <a:pPr marL="0" indent="0" algn="ctr" rtl="0">
              <a:lnSpc>
                <a:spcPct val="100000"/>
              </a:lnSpc>
              <a:buNone/>
            </a:pPr>
            <a:r>
              <a:rPr lang="fr-FR" kern="1200" dirty="0">
                <a:latin typeface="+mn-lt"/>
                <a:ea typeface="+mn-ea"/>
                <a:cs typeface="+mn-cs"/>
              </a:rPr>
              <a:t>l'addition ou la juxtaposition d'éléments simples.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Mardi 22 novembre 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/>
              <a:t>La théorie de la Gestalt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86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670BD-9932-779B-A69B-A647ADD8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Origines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DED0C-B316-21EC-3FF1-6B3D9D8A5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36437"/>
            <a:ext cx="5297846" cy="4356388"/>
          </a:xfrm>
        </p:spPr>
        <p:txBody>
          <a:bodyPr/>
          <a:lstStyle/>
          <a:p>
            <a:r>
              <a:rPr lang="fr-FR" dirty="0"/>
              <a:t>Vient de l’allemand “</a:t>
            </a:r>
            <a:r>
              <a:rPr lang="fr-FR" dirty="0" err="1"/>
              <a:t>Gestalen</a:t>
            </a:r>
            <a:r>
              <a:rPr lang="fr-FR" dirty="0"/>
              <a:t>” </a:t>
            </a: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mettre en forme</a:t>
            </a:r>
            <a:r>
              <a:rPr lang="fr-FR" dirty="0"/>
              <a:t>, donner une structure signifiante </a:t>
            </a:r>
          </a:p>
          <a:p>
            <a:r>
              <a:rPr lang="fr-FR" dirty="0"/>
              <a:t>A été formulée en Allemagne au XXème siècle par plusieurs psychologues et philosophes</a:t>
            </a:r>
          </a:p>
          <a:p>
            <a:pPr marL="0" indent="0" algn="ctr">
              <a:buNone/>
            </a:pPr>
            <a:r>
              <a:rPr lang="fr-FR" dirty="0"/>
              <a:t>dont Christian von Ehrenfels </a:t>
            </a:r>
          </a:p>
          <a:p>
            <a:r>
              <a:rPr lang="fr-FR" dirty="0"/>
              <a:t>considéré comme le pionnier de cette théorie, qui théorisa la forme </a:t>
            </a:r>
          </a:p>
          <a:p>
            <a:r>
              <a:rPr lang="fr-FR" dirty="0"/>
              <a:t>dans l’article « </a:t>
            </a:r>
            <a:r>
              <a:rPr lang="fr-FR" dirty="0" err="1"/>
              <a:t>Über</a:t>
            </a:r>
            <a:r>
              <a:rPr lang="fr-FR" dirty="0"/>
              <a:t> </a:t>
            </a:r>
            <a:r>
              <a:rPr lang="fr-FR" dirty="0" err="1"/>
              <a:t>Gestaltqualitäten</a:t>
            </a:r>
            <a:r>
              <a:rPr lang="fr-FR" dirty="0"/>
              <a:t> ».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7E23CC-DF7D-1507-4251-56D5E345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Mardi 22 novembre 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C63D43-4CE1-1E42-637A-FED3F652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dirty="0"/>
              <a:t>La théorie de la Gestalt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7746EF-40F0-2EE5-CCF0-44CAA397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636BD3B-40F5-EDB9-F107-BBDA48C72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353" y="913173"/>
            <a:ext cx="2938527" cy="29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2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br>
              <a:rPr lang="fr-FR" dirty="0"/>
            </a:br>
            <a:r>
              <a:rPr lang="fr-FR" dirty="0"/>
              <a:t>Ses lois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fr-FR" dirty="0"/>
              <a:t>La loi de la bonne forme</a:t>
            </a:r>
          </a:p>
          <a:p>
            <a:pPr rtl="0"/>
            <a:r>
              <a:rPr lang="fr-FR" dirty="0"/>
              <a:t>La loi de proximité</a:t>
            </a:r>
          </a:p>
          <a:p>
            <a:pPr rtl="0"/>
            <a:r>
              <a:rPr lang="fr-FR" dirty="0"/>
              <a:t>La loi de similarité</a:t>
            </a:r>
          </a:p>
          <a:p>
            <a:pPr rtl="0"/>
            <a:r>
              <a:rPr lang="fr-FR" dirty="0"/>
              <a:t>La loi de continuité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fr-FR" dirty="0"/>
              <a:t>La loi de clôture</a:t>
            </a:r>
          </a:p>
          <a:p>
            <a:pPr rtl="0"/>
            <a:r>
              <a:rPr lang="fr-FR" dirty="0"/>
              <a:t>La loi de destin commun</a:t>
            </a:r>
          </a:p>
          <a:p>
            <a:pPr rtl="0"/>
            <a:r>
              <a:rPr lang="fr-FR" dirty="0"/>
              <a:t>La loi de familiarité</a:t>
            </a:r>
          </a:p>
          <a:p>
            <a:pPr rtl="0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22 novembre 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/>
              <a:t>La théorie de la Gestalt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003480"/>
          </a:xfrm>
        </p:spPr>
        <p:txBody>
          <a:bodyPr rtlCol="0">
            <a:normAutofit fontScale="90000"/>
          </a:bodyPr>
          <a:lstStyle/>
          <a:p>
            <a:pPr rtl="0"/>
            <a:br>
              <a:rPr lang="fr-FR" dirty="0"/>
            </a:br>
            <a:r>
              <a:rPr lang="fr-FR" dirty="0"/>
              <a:t>La loi de la bonne forme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116368"/>
            <a:ext cx="5429114" cy="4192358"/>
          </a:xfrm>
        </p:spPr>
        <p:txBody>
          <a:bodyPr rtlCol="0"/>
          <a:lstStyle/>
          <a:p>
            <a:pPr rtl="0"/>
            <a:r>
              <a:rPr lang="fr-FR" dirty="0"/>
              <a:t>Notre cerveau cherche à reconnaître </a:t>
            </a:r>
          </a:p>
          <a:p>
            <a:pPr marL="0" indent="0" rtl="0">
              <a:buNone/>
            </a:pPr>
            <a:r>
              <a:rPr lang="fr-FR" dirty="0"/>
              <a:t>   des </a:t>
            </a: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formes simples </a:t>
            </a:r>
            <a:r>
              <a:rPr lang="fr-FR" dirty="0"/>
              <a:t>et </a:t>
            </a: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stables</a:t>
            </a:r>
            <a:r>
              <a:rPr lang="fr-FR" dirty="0"/>
              <a:t> </a:t>
            </a:r>
          </a:p>
          <a:p>
            <a:pPr marL="0" indent="0" rtl="0">
              <a:buNone/>
            </a:pPr>
            <a:r>
              <a:rPr lang="fr-FR" dirty="0"/>
              <a:t>   qui lui sont </a:t>
            </a: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familières</a:t>
            </a:r>
            <a:r>
              <a:rPr lang="fr-FR" dirty="0"/>
              <a:t>. </a:t>
            </a:r>
          </a:p>
          <a:p>
            <a:pPr rtl="0"/>
            <a:r>
              <a:rPr lang="fr-FR" dirty="0"/>
              <a:t>Notre perception des éléments se fera </a:t>
            </a:r>
          </a:p>
          <a:p>
            <a:pPr marL="0" indent="0" rtl="0">
              <a:buNone/>
            </a:pPr>
            <a:r>
              <a:rPr lang="fr-FR" dirty="0"/>
              <a:t>   de </a:t>
            </a: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manière globale</a:t>
            </a:r>
            <a:r>
              <a:rPr lang="fr-FR" dirty="0"/>
              <a:t>, en cherchant à</a:t>
            </a:r>
          </a:p>
          <a:p>
            <a:pPr marL="0" indent="0" rtl="0">
              <a:buNone/>
            </a:pPr>
            <a:r>
              <a:rPr lang="fr-FR" dirty="0"/>
              <a:t>   </a:t>
            </a: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regrouper</a:t>
            </a:r>
            <a:r>
              <a:rPr lang="fr-FR" dirty="0"/>
              <a:t> des </a:t>
            </a: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éléments </a:t>
            </a:r>
            <a:r>
              <a:rPr lang="fr-FR" dirty="0"/>
              <a:t>qui vont</a:t>
            </a:r>
          </a:p>
          <a:p>
            <a:pPr marL="0" indent="0" rtl="0">
              <a:buNone/>
            </a:pPr>
            <a:r>
              <a:rPr lang="fr-FR" dirty="0"/>
              <a:t>   ensemble.</a:t>
            </a:r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7343511D-AFD4-41D6-59C3-160ED7E76B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0682" y="2427288"/>
            <a:ext cx="3539598" cy="351631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22 novembre 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/>
              <a:t>La théorie de la Gestalt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05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003480"/>
          </a:xfrm>
        </p:spPr>
        <p:txBody>
          <a:bodyPr rtlCol="0">
            <a:normAutofit fontScale="90000"/>
          </a:bodyPr>
          <a:lstStyle/>
          <a:p>
            <a:pPr rtl="0"/>
            <a:br>
              <a:rPr lang="fr-FR" dirty="0"/>
            </a:br>
            <a:r>
              <a:rPr lang="fr-FR" dirty="0"/>
              <a:t>La loi de proximité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346" y="2642578"/>
            <a:ext cx="5429114" cy="2369907"/>
          </a:xfrm>
        </p:spPr>
        <p:txBody>
          <a:bodyPr rtlCol="0"/>
          <a:lstStyle/>
          <a:p>
            <a:pPr rtl="0"/>
            <a:r>
              <a:rPr lang="fr-FR" dirty="0"/>
              <a:t>Les éléments </a:t>
            </a: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les + proches </a:t>
            </a:r>
          </a:p>
          <a:p>
            <a:pPr marL="0" indent="0" rtl="0">
              <a:buNone/>
            </a:pPr>
            <a:r>
              <a:rPr lang="fr-FR" dirty="0"/>
              <a:t>   vont être </a:t>
            </a: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regroupés</a:t>
            </a:r>
            <a:r>
              <a:rPr lang="fr-FR" dirty="0"/>
              <a:t> </a:t>
            </a:r>
          </a:p>
          <a:p>
            <a:pPr marL="0" indent="0" rtl="0">
              <a:buNone/>
            </a:pPr>
            <a:r>
              <a:rPr lang="fr-FR" dirty="0"/>
              <a:t>   et perçus comme faisant </a:t>
            </a:r>
          </a:p>
          <a:p>
            <a:pPr marL="0" indent="0" rtl="0">
              <a:buNone/>
            </a:pPr>
            <a:r>
              <a:rPr lang="fr-FR" dirty="0"/>
              <a:t>   partie d’un </a:t>
            </a: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même groupe</a:t>
            </a:r>
            <a:r>
              <a:rPr lang="fr-FR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22 novembre 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/>
              <a:t>La théorie de la Gestalt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63006B-9380-A350-4BDC-914F07861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75" y="2116368"/>
            <a:ext cx="5188579" cy="330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4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00" y="28499"/>
            <a:ext cx="11097551" cy="1003480"/>
          </a:xfrm>
        </p:spPr>
        <p:txBody>
          <a:bodyPr rtlCol="0">
            <a:normAutofit fontScale="90000"/>
          </a:bodyPr>
          <a:lstStyle/>
          <a:p>
            <a:pPr rtl="0"/>
            <a:br>
              <a:rPr lang="fr-FR" dirty="0"/>
            </a:br>
            <a:r>
              <a:rPr lang="fr-FR" dirty="0"/>
              <a:t>La loi de similarité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782" y="1595887"/>
            <a:ext cx="6741290" cy="4712839"/>
          </a:xfrm>
        </p:spPr>
        <p:txBody>
          <a:bodyPr rtlCol="0"/>
          <a:lstStyle/>
          <a:p>
            <a:pPr rtl="0"/>
            <a:r>
              <a:rPr lang="fr-FR" dirty="0"/>
              <a:t>Si la distance ne permet pas de regrouper les points, </a:t>
            </a:r>
          </a:p>
          <a:p>
            <a:pPr marL="0" indent="0" rtl="0">
              <a:buNone/>
            </a:pPr>
            <a:r>
              <a:rPr lang="fr-FR" dirty="0"/>
              <a:t>   nous nous attacherons ensuite à repérer           </a:t>
            </a:r>
          </a:p>
          <a:p>
            <a:pPr marL="0" indent="0" rtl="0">
              <a:buNone/>
            </a:pPr>
            <a:r>
              <a:rPr lang="fr-FR" dirty="0"/>
              <a:t>   les </a:t>
            </a: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+ similaires</a:t>
            </a:r>
            <a:r>
              <a:rPr lang="fr-FR" dirty="0"/>
              <a:t> pour percevoir une forme</a:t>
            </a:r>
          </a:p>
          <a:p>
            <a:pPr rtl="0"/>
            <a:r>
              <a:rPr lang="fr-FR" dirty="0"/>
              <a:t>2 éléments se ressemblant visuellement seront</a:t>
            </a:r>
          </a:p>
          <a:p>
            <a:pPr marL="0" indent="0" rtl="0">
              <a:buNone/>
            </a:pPr>
            <a:r>
              <a:rPr lang="fr-FR" dirty="0"/>
              <a:t>   interprétés comme correspondant à </a:t>
            </a:r>
          </a:p>
          <a:p>
            <a:pPr marL="0" indent="0" rtl="0">
              <a:buNone/>
            </a:pPr>
            <a:r>
              <a:rPr lang="fr-FR" dirty="0"/>
              <a:t>   un </a:t>
            </a: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ensemble cohérent</a:t>
            </a:r>
            <a:r>
              <a:rPr lang="fr-FR" dirty="0"/>
              <a:t>, </a:t>
            </a:r>
          </a:p>
          <a:p>
            <a:pPr marL="0" indent="0" rtl="0">
              <a:buNone/>
            </a:pPr>
            <a:r>
              <a:rPr lang="fr-FR" u="sng" dirty="0"/>
              <a:t>par ex</a:t>
            </a:r>
            <a:r>
              <a:rPr lang="fr-FR" dirty="0"/>
              <a:t>: 		à des fonctions de même type.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22 novembre 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/>
              <a:t>La théorie de la Gestalt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FA3210-9A57-9504-CCD0-BA90633A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086" y="1827392"/>
            <a:ext cx="3791152" cy="311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3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00348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La loi de continuité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380306"/>
            <a:ext cx="5429114" cy="3676261"/>
          </a:xfrm>
        </p:spPr>
        <p:txBody>
          <a:bodyPr rtlCol="0"/>
          <a:lstStyle/>
          <a:p>
            <a:pPr marL="0" indent="0" rtl="0">
              <a:buNone/>
            </a:pPr>
            <a:endParaRPr lang="fr-FR" dirty="0"/>
          </a:p>
          <a:p>
            <a:pPr rtl="0"/>
            <a:r>
              <a:rPr lang="fr-FR" dirty="0"/>
              <a:t>Des </a:t>
            </a: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points rapprochés</a:t>
            </a:r>
            <a:r>
              <a:rPr lang="fr-FR" dirty="0"/>
              <a:t> tendent à représenter des formes lorsqu’ils sont perçus.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Nous les percevons dans une </a:t>
            </a:r>
            <a:r>
              <a:rPr lang="fr-FR" dirty="0">
                <a:solidFill>
                  <a:srgbClr val="FFFF00">
                    <a:alpha val="60000"/>
                  </a:srgbClr>
                </a:solidFill>
              </a:rPr>
              <a:t>continuité</a:t>
            </a:r>
            <a:r>
              <a:rPr lang="fr-FR" dirty="0"/>
              <a:t>, comme des prolongements les uns par rapport aux autres.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22 novembre 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/>
              <a:t>La théorie de la Gestalt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CAA972-804F-754A-5399-181E98D3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55" y="1952117"/>
            <a:ext cx="4884883" cy="330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7388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806.tgt.Office_50301108_TF33713516_Win32_OJ112196127.potx" id="{22996B42-D21B-4B21-8A2E-2EFD633A6008}" vid="{A1A70CD2-AB8C-4833-8F02-56C7A9672A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purl.org/dc/dcmitype/"/>
    <ds:schemaRef ds:uri="http://purl.org/dc/elements/1.1/"/>
    <ds:schemaRef ds:uri="71af3243-3dd4-4a8d-8c0d-dd76da1f02a5"/>
    <ds:schemaRef ds:uri="http://www.w3.org/XML/1998/namespace"/>
    <ds:schemaRef ds:uri="http://schemas.microsoft.com/office/infopath/2007/PartnerControls"/>
    <ds:schemaRef ds:uri="230e9df3-be65-4c73-a93b-d1236ebd677e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{C6C570BF-E491-4FC6-B327-42C5418D1A76}tf33713516_win32</Template>
  <TotalTime>318</TotalTime>
  <Words>756</Words>
  <Application>Microsoft Office PowerPoint</Application>
  <PresentationFormat>Grand écran</PresentationFormat>
  <Paragraphs>149</Paragraphs>
  <Slides>14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Walbaum Display</vt:lpstr>
      <vt:lpstr>3DFloatVTI</vt:lpstr>
      <vt:lpstr>La théorie de   la Gestalt </vt:lpstr>
      <vt:lpstr>Sommaire </vt:lpstr>
      <vt:lpstr>Définition </vt:lpstr>
      <vt:lpstr>Origines</vt:lpstr>
      <vt:lpstr> Ses lois</vt:lpstr>
      <vt:lpstr> La loi de la bonne forme    </vt:lpstr>
      <vt:lpstr> La loi de proximité    </vt:lpstr>
      <vt:lpstr> La loi de similarité        </vt:lpstr>
      <vt:lpstr>La loi de continuité     </vt:lpstr>
      <vt:lpstr>La loi de clôture     </vt:lpstr>
      <vt:lpstr>La loi de destin commun     </vt:lpstr>
      <vt:lpstr>La loi de familiarité     </vt:lpstr>
      <vt:lpstr>Conclusion</vt:lpstr>
      <vt:lpstr>      Merci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théorie de   la Gestalt</dc:title>
  <dc:creator>sania</dc:creator>
  <cp:lastModifiedBy>PC7</cp:lastModifiedBy>
  <cp:revision>7</cp:revision>
  <dcterms:created xsi:type="dcterms:W3CDTF">2022-11-20T15:42:35Z</dcterms:created>
  <dcterms:modified xsi:type="dcterms:W3CDTF">2022-11-24T08:35:11Z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