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Merriweath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63fa27a4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63fa27a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63fa27a40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63fa27a40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63fa27a4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63fa27a4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b7377da34_1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b7377da3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61d38746b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61d38746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65900"/>
            <a:ext cx="8520600" cy="1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/>
              <a:t>ML driven Income Classification</a:t>
            </a:r>
            <a:endParaRPr b="1" sz="39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65050" y="12645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Sania Sharma</a:t>
            </a:r>
            <a:endParaRPr b="1"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311725" y="174550"/>
            <a:ext cx="37401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4790975" y="4423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0975" y="463875"/>
            <a:ext cx="4166400" cy="40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>
            <a:off x="540225" y="1350600"/>
            <a:ext cx="3354000" cy="27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 correlations are quite weak, suggesting that these variables have limited linear relationships with each other.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weak negative correlation between capitalgain and capitalloss shows that individuals usually don't experience high capital gains and losses together.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311700" y="1505700"/>
            <a:ext cx="39999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LOGISTIC REGRESSION			</a:t>
            </a:r>
            <a:r>
              <a:rPr lang="en" sz="1600"/>
              <a:t>A statistical model used to predict binary outcomes(Yes / No). It calculates probabilities using a logistic function.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5" name="Google Shape;185;p23"/>
          <p:cNvSpPr txBox="1"/>
          <p:nvPr>
            <p:ph idx="2" type="body"/>
          </p:nvPr>
        </p:nvSpPr>
        <p:spPr>
          <a:xfrm>
            <a:off x="4832425" y="1460675"/>
            <a:ext cx="3999900" cy="15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KNN								</a:t>
            </a:r>
            <a:r>
              <a:rPr lang="en" sz="1600"/>
              <a:t>A classification algorithm that predicts the class of a data point by finding the "K" closest points and using their majority class. </a:t>
            </a:r>
            <a:endParaRPr sz="1600"/>
          </a:p>
        </p:txBody>
      </p:sp>
      <p:sp>
        <p:nvSpPr>
          <p:cNvPr id="186" name="Google Shape;186;p23"/>
          <p:cNvSpPr/>
          <p:nvPr/>
        </p:nvSpPr>
        <p:spPr>
          <a:xfrm>
            <a:off x="5838300" y="3268800"/>
            <a:ext cx="3305700" cy="623700"/>
          </a:xfrm>
          <a:prstGeom prst="chevron">
            <a:avLst>
              <a:gd fmla="val 50000" name="adj"/>
            </a:avLst>
          </a:prstGeom>
          <a:solidFill>
            <a:srgbClr val="D837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Evaluate Model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2949300" y="3257400"/>
            <a:ext cx="3305700" cy="623700"/>
          </a:xfrm>
          <a:prstGeom prst="chevron">
            <a:avLst>
              <a:gd fmla="val 50000" name="adj"/>
            </a:avLst>
          </a:prstGeom>
          <a:solidFill>
            <a:srgbClr val="B02B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Build Model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4325" y="3268800"/>
            <a:ext cx="3305700" cy="623700"/>
          </a:xfrm>
          <a:prstGeom prst="homePlate">
            <a:avLst>
              <a:gd fmla="val 50000" name="adj"/>
            </a:avLst>
          </a:prstGeom>
          <a:solidFill>
            <a:srgbClr val="801F1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Prepare Data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82900" y="3920550"/>
            <a:ext cx="2807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Ensure the dataset is clean and ready for modeling by handling missing values and variable transformation.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3031250" y="3920650"/>
            <a:ext cx="2807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Develop a logistic regression model and a KNN model to classify and predict output(Salary_Status) variable.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6147325" y="3932400"/>
            <a:ext cx="27360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Assess the model’s performance, statistical significance and assumptions to ensure it provides reliable and interpretable insights.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394600" y="172550"/>
            <a:ext cx="85206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Metrics </a:t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176425" y="1071900"/>
            <a:ext cx="45168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Logistic regression prediction of the test data shows :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“Less than or equal to 50000” -&gt; 7235 predictions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“More than 50000” -&gt; 1814 predictions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KNN model predictions of the test data shows: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“Less than or equal to 50000” -&gt; 7024 predictions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“More than 50000” -&gt; 2025 predictions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625" y="107375"/>
            <a:ext cx="413315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/>
          <p:nvPr/>
        </p:nvSpPr>
        <p:spPr>
          <a:xfrm>
            <a:off x="4970300" y="4096800"/>
            <a:ext cx="38718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the heatmap of confusion matrix of actual output variable(Salary_Status) and predicted output variable. [Logistic_regression]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211975" y="3185100"/>
            <a:ext cx="4445700" cy="17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b="1" lang="en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                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Logistic regression : 83.66%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KNN : 93.51%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en" sz="1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Misclassified samples</a:t>
            </a:r>
            <a:endParaRPr b="1" sz="15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Logistic regression : 1478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KNN : 587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ctrTitle"/>
          </p:nvPr>
        </p:nvSpPr>
        <p:spPr>
          <a:xfrm>
            <a:off x="210400" y="348375"/>
            <a:ext cx="8520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Steps</a:t>
            </a:r>
            <a:endParaRPr/>
          </a:p>
        </p:txBody>
      </p:sp>
      <p:sp>
        <p:nvSpPr>
          <p:cNvPr id="206" name="Google Shape;206;p25"/>
          <p:cNvSpPr txBox="1"/>
          <p:nvPr>
            <p:ph idx="1" type="subTitle"/>
          </p:nvPr>
        </p:nvSpPr>
        <p:spPr>
          <a:xfrm>
            <a:off x="131625" y="985375"/>
            <a:ext cx="7330500" cy="20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Address Class Imbalance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Try Ensemble Methods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Policy implications</a:t>
            </a:r>
            <a:r>
              <a:rPr lang="en"/>
              <a:t>: Ensure the model aligns with ethical considerations for subsidy allocation</a:t>
            </a:r>
            <a:r>
              <a:rPr lang="en" sz="1500"/>
              <a:t>.</a:t>
            </a: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Deploy the model via web apps or dashboards for policymakers or organizations.</a:t>
            </a:r>
            <a:endParaRPr sz="15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500"/>
              <a:t>Gather feedback and continuously update the model with new data.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07" name="Google Shape;207;p25"/>
          <p:cNvSpPr txBox="1"/>
          <p:nvPr/>
        </p:nvSpPr>
        <p:spPr>
          <a:xfrm>
            <a:off x="371400" y="3050075"/>
            <a:ext cx="2070900" cy="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~ SANIA SHARMA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0" y="4502100"/>
            <a:ext cx="91440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THANKYOU</a:t>
            </a:r>
            <a:endParaRPr sz="2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77325" y="458075"/>
            <a:ext cx="3287400" cy="6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81775" y="1190925"/>
            <a:ext cx="4166400" cy="3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Subsidy Inc. delivers subsidies to individuals based on their income. Subsidy inc. has obtained a large data set of authenticated data on individual income, demographic parameters, and a few financial parameters. Subsidy Inc. wishes to  develop an income classifier system for individuals.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4685425" y="458075"/>
            <a:ext cx="36252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 </a:t>
            </a:r>
            <a:endParaRPr sz="2800"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4816300" y="1256425"/>
            <a:ext cx="3625200" cy="31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Develop income classifier system.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Simplify the system by reducing the number of variables to be studied without sacrificing too much accuracy.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Such a system would help Subsidy Inc. in planning subsidy outlay, monitoring and preventing misuse.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dataset</a:t>
            </a:r>
            <a:endParaRPr/>
          </a:p>
        </p:txBody>
      </p:sp>
      <p:grpSp>
        <p:nvGrpSpPr>
          <p:cNvPr id="79" name="Google Shape;79;p15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80" name="Google Shape;80;p15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</a:rPr>
                <a:t>DATA STRUCTURE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31950" y="1766275"/>
              <a:ext cx="2628900" cy="2955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The income dataset has 31978 records and 13 variables </a:t>
            </a:r>
            <a:r>
              <a:rPr lang="en" sz="1600"/>
              <a:t>including</a:t>
            </a:r>
            <a:r>
              <a:rPr lang="en" sz="1600"/>
              <a:t> details on education, job, relations, geographic location.</a:t>
            </a:r>
            <a:endParaRPr sz="1600"/>
          </a:p>
        </p:txBody>
      </p:sp>
      <p:grpSp>
        <p:nvGrpSpPr>
          <p:cNvPr id="83" name="Google Shape;83;p15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84" name="Google Shape;84;p15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5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INTEGER VARIABLE TYPES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dataset is a mixture of integer and object type.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There are 4 integer type variable - age, capital_gain, capital_loss, hours_per_week. </a:t>
            </a:r>
            <a:endParaRPr sz="1600"/>
          </a:p>
        </p:txBody>
      </p:sp>
      <p:grpSp>
        <p:nvGrpSpPr>
          <p:cNvPr id="88" name="Google Shape;88;p15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9" name="Google Shape;89;p15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OBJECT VARIABLE TYPES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There are 9 object type variable - job, education, marital_status, occupation, relationship, race, gender, native_country, salary_status.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Our target variable is salary_status(Sal_Stat)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Statistical Analysis</a:t>
            </a:r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424825" y="1253973"/>
            <a:ext cx="8294371" cy="799416"/>
            <a:chOff x="424813" y="1177875"/>
            <a:chExt cx="8294371" cy="849900"/>
          </a:xfrm>
        </p:grpSpPr>
        <p:sp>
          <p:nvSpPr>
            <p:cNvPr id="99" name="Google Shape;99;p16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6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Age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Age ranges from 17 to 90 i.e., a large working age people.</a:t>
            </a:r>
            <a:endParaRPr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The age spread is balanced but slightly skewed towards young age population.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3" name="Google Shape;103;p16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04" name="Google Shape;104;p16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6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Capital gain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With the 25th, 50th, and 75th percentiles all at 0, most individuals seem to have no capital gain at all.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8" name="Google Shape;108;p16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09" name="Google Shape;109;p16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6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Capital loss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16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The dataset has a skewed distribution for capital gain and loss with numerous zeros, indicating that only a small fraction of individuals report gains or losses.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14" name="Google Shape;114;p16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6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Hours per week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6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>
                <a:solidFill>
                  <a:schemeClr val="lt1"/>
                </a:solidFill>
              </a:rPr>
              <a:t>Work hours are fairly consistent, reflecting typical full-time employment practices.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102275" y="65450"/>
            <a:ext cx="89808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Categorical Statistical Analysis</a:t>
            </a:r>
            <a:endParaRPr sz="4200"/>
          </a:p>
        </p:txBody>
      </p:sp>
      <p:sp>
        <p:nvSpPr>
          <p:cNvPr id="123" name="Google Shape;123;p17"/>
          <p:cNvSpPr txBox="1"/>
          <p:nvPr/>
        </p:nvSpPr>
        <p:spPr>
          <a:xfrm>
            <a:off x="393925" y="1316825"/>
            <a:ext cx="7540800" cy="29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dataset reflects a concentration of individuals in the Private sector, with high school graduates being the largest education group and most individuals earning less than or equal to $50,000.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There are noticeable patterns in race, gender, and relationships, with the dataset predominantly featuring White males, often in traditional household roles like husbands.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While diverse in some aspects, such as occupation and education, the dataset also reveals strong majorities in several categories.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05325" y="56287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</a:t>
            </a:r>
            <a:endParaRPr/>
          </a:p>
        </p:txBody>
      </p:sp>
      <p:grpSp>
        <p:nvGrpSpPr>
          <p:cNvPr id="129" name="Google Shape;129;p18"/>
          <p:cNvGrpSpPr/>
          <p:nvPr/>
        </p:nvGrpSpPr>
        <p:grpSpPr>
          <a:xfrm>
            <a:off x="425525" y="1366825"/>
            <a:ext cx="2628925" cy="3416400"/>
            <a:chOff x="431925" y="1304875"/>
            <a:chExt cx="2628925" cy="3416400"/>
          </a:xfrm>
        </p:grpSpPr>
        <p:sp>
          <p:nvSpPr>
            <p:cNvPr id="130" name="Google Shape;130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</a:rPr>
                <a:t>DATA EXPLORATION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431950" y="1766275"/>
              <a:ext cx="2628900" cy="29550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8"/>
          <p:cNvSpPr txBox="1"/>
          <p:nvPr>
            <p:ph idx="4294967295" type="body"/>
          </p:nvPr>
        </p:nvSpPr>
        <p:spPr>
          <a:xfrm>
            <a:off x="501925" y="191225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Thoroughly examine the dataset for any missing values, which can impact the analysis and modeling.</a:t>
            </a:r>
            <a:endParaRPr sz="1600"/>
          </a:p>
        </p:txBody>
      </p:sp>
      <p:grpSp>
        <p:nvGrpSpPr>
          <p:cNvPr id="133" name="Google Shape;133;p18"/>
          <p:cNvGrpSpPr/>
          <p:nvPr/>
        </p:nvGrpSpPr>
        <p:grpSpPr>
          <a:xfrm>
            <a:off x="3314050" y="1366825"/>
            <a:ext cx="2632500" cy="3416400"/>
            <a:chOff x="3320450" y="1304875"/>
            <a:chExt cx="2632500" cy="3416400"/>
          </a:xfrm>
        </p:grpSpPr>
        <p:sp>
          <p:nvSpPr>
            <p:cNvPr id="134" name="Google Shape;134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8"/>
          <p:cNvSpPr txBox="1"/>
          <p:nvPr>
            <p:ph idx="4294967295" type="body"/>
          </p:nvPr>
        </p:nvSpPr>
        <p:spPr>
          <a:xfrm>
            <a:off x="3383050" y="13668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IMPUTING TECHNIQUES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>
            <p:ph idx="4294967295" type="body"/>
          </p:nvPr>
        </p:nvSpPr>
        <p:spPr>
          <a:xfrm>
            <a:off x="3390375" y="191225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If missing data is found, consider </a:t>
            </a:r>
            <a:r>
              <a:rPr lang="en" sz="1600"/>
              <a:t>appropriate</a:t>
            </a:r>
            <a:r>
              <a:rPr lang="en" sz="1600"/>
              <a:t> imputation methods to fill in the gaps without introducing bias. </a:t>
            </a:r>
            <a:endParaRPr sz="1600"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6206150" y="1366825"/>
            <a:ext cx="2632500" cy="3416400"/>
            <a:chOff x="6212550" y="1304875"/>
            <a:chExt cx="2632500" cy="3416400"/>
          </a:xfrm>
        </p:grpSpPr>
        <p:sp>
          <p:nvSpPr>
            <p:cNvPr id="139" name="Google Shape;139;p1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8"/>
          <p:cNvSpPr txBox="1"/>
          <p:nvPr>
            <p:ph idx="4294967295" type="body"/>
          </p:nvPr>
        </p:nvSpPr>
        <p:spPr>
          <a:xfrm>
            <a:off x="6266075" y="136682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VALIDATION</a:t>
            </a:r>
            <a:endParaRPr sz="14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 txBox="1"/>
          <p:nvPr>
            <p:ph idx="4294967295" type="body"/>
          </p:nvPr>
        </p:nvSpPr>
        <p:spPr>
          <a:xfrm>
            <a:off x="6280000" y="191225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Validate the imputed data to ensure it does not significantly alter the original data distribution and relationships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1706100" y="-100700"/>
            <a:ext cx="8119500" cy="8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Data Exploration and Visualization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48" name="Google Shape;148;p19"/>
          <p:cNvSpPr txBox="1"/>
          <p:nvPr>
            <p:ph idx="2" type="body"/>
          </p:nvPr>
        </p:nvSpPr>
        <p:spPr>
          <a:xfrm>
            <a:off x="1841200" y="573900"/>
            <a:ext cx="2559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 u="sng">
                <a:solidFill>
                  <a:schemeClr val="lt1"/>
                </a:solidFill>
              </a:rPr>
              <a:t>Univariate Analysis</a:t>
            </a:r>
            <a:endParaRPr b="1" sz="1800" u="sng">
              <a:solidFill>
                <a:schemeClr val="lt1"/>
              </a:solidFill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776600" y="922900"/>
            <a:ext cx="36915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GENDER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distribution indicates that </a:t>
            </a: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67.57% of the dataset consists of males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while </a:t>
            </a:r>
            <a:r>
              <a:rPr b="1"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32.43% are females</a:t>
            </a: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This suggests a significant gender imbalance in the dataset.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150" y="697950"/>
            <a:ext cx="3961825" cy="248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4929650" y="3534050"/>
            <a:ext cx="3038700" cy="14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2.  SALARYSTATUS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75.11%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of individuals fall under "SalStat = less than or equal to 50000",  making data set </a:t>
            </a: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skewed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towards it.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25" y="2300707"/>
            <a:ext cx="3038700" cy="2685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0"/>
            <a:ext cx="852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Bivariate Analysis</a:t>
            </a:r>
            <a:endParaRPr/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375" y="720300"/>
            <a:ext cx="3714125" cy="284991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450200" y="1057975"/>
            <a:ext cx="4108200" cy="17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200" y="720300"/>
            <a:ext cx="3714126" cy="28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0"/>
          <p:cNvSpPr txBox="1"/>
          <p:nvPr/>
        </p:nvSpPr>
        <p:spPr>
          <a:xfrm>
            <a:off x="754075" y="3714125"/>
            <a:ext cx="3140100" cy="12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AutoNum type="arabicPeriod"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SalStat of Jobtype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 dataset reveals that </a:t>
            </a:r>
            <a:r>
              <a:rPr b="1" lang="en" sz="1100"/>
              <a:t>75.1% of individuals fall in the lower-income bracket</a:t>
            </a:r>
            <a:r>
              <a:rPr lang="en" sz="1100"/>
              <a:t>, reflecting an overall trend skewed towards lower-income groups.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5233550" y="3714125"/>
            <a:ext cx="35004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  SalStat vs age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r>
              <a:rPr lang="en" sz="1100"/>
              <a:t>The data suggests that </a:t>
            </a:r>
            <a:r>
              <a:rPr b="1" lang="en" sz="1100"/>
              <a:t>age has a strong                                               correlation with income levels</a:t>
            </a:r>
            <a:r>
              <a:rPr lang="en" sz="1100"/>
              <a:t>, with the majority of     individuals, regardless of age, belonging to "SalStat = less than or equal to 50000."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4249200" y="405175"/>
            <a:ext cx="3616200" cy="12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oboto"/>
                <a:ea typeface="Roboto"/>
                <a:cs typeface="Roboto"/>
                <a:sym typeface="Roboto"/>
              </a:rPr>
              <a:t>3.  EDTYPE OF SALSTAT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The data clearly indicates that higher education levels strongly correlate with a greater likelihood of higher income.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956550" y="3635350"/>
            <a:ext cx="3500400" cy="1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  OCCUPATION VS SALSTAT</a:t>
            </a:r>
            <a:endParaRPr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High-Income Occupations (Greater than 50,000) : Executive/managerial roles, Professional specialties, Technical support.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2489" l="0" r="0" t="-2490"/>
          <a:stretch/>
        </p:blipFill>
        <p:spPr>
          <a:xfrm>
            <a:off x="219925" y="123800"/>
            <a:ext cx="3955651" cy="31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9200" y="2110775"/>
            <a:ext cx="4534326" cy="28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