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2" r:id="rId9"/>
    <p:sldId id="268" r:id="rId10"/>
    <p:sldId id="261" r:id="rId11"/>
    <p:sldId id="269" r:id="rId12"/>
    <p:sldId id="267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77DF1-18A7-D072-8D89-5DCDFDC98177}" v="9" dt="2023-02-03T12:30:36.094"/>
    <p1510:client id="{41121D05-FDD9-1915-F136-623FE77ACB63}" v="457" dt="2023-02-03T11:25:42.222"/>
    <p1510:client id="{E36A358B-106A-0F78-6C57-B5AB03EB7819}" v="699" dt="2023-02-02T15:43:33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E42831-BEBB-4727-A825-CB8B9CEBFC6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59BDBE-4F78-4CF6-A1E7-17DFED1C63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application will read real-time data using smartphone sensors and location services.</a:t>
          </a:r>
        </a:p>
      </dgm:t>
    </dgm:pt>
    <dgm:pt modelId="{62EF5200-5319-4D55-AD9C-515DE7C2CCAB}" type="parTrans" cxnId="{01AF4AB2-4288-4A1E-82B1-CE93C649F848}">
      <dgm:prSet/>
      <dgm:spPr/>
      <dgm:t>
        <a:bodyPr/>
        <a:lstStyle/>
        <a:p>
          <a:endParaRPr lang="en-US"/>
        </a:p>
      </dgm:t>
    </dgm:pt>
    <dgm:pt modelId="{910D40BB-0A86-4880-B69C-E9DC99FADBF0}" type="sibTrans" cxnId="{01AF4AB2-4288-4A1E-82B1-CE93C649F848}">
      <dgm:prSet/>
      <dgm:spPr/>
      <dgm:t>
        <a:bodyPr/>
        <a:lstStyle/>
        <a:p>
          <a:endParaRPr lang="en-US"/>
        </a:p>
      </dgm:t>
    </dgm:pt>
    <dgm:pt modelId="{5C4D6061-8CEF-4133-9508-CD1D9E2C1A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Accelerometer and gyroscope data signals are then fed to a model. The model detects anomalies in the data and predicts a fall.</a:t>
          </a:r>
        </a:p>
      </dgm:t>
    </dgm:pt>
    <dgm:pt modelId="{A154BDB7-0C46-4394-8041-B787A434988D}" type="parTrans" cxnId="{8EE8EF52-2575-4A91-A11B-70AD60670702}">
      <dgm:prSet/>
      <dgm:spPr/>
      <dgm:t>
        <a:bodyPr/>
        <a:lstStyle/>
        <a:p>
          <a:endParaRPr lang="en-US"/>
        </a:p>
      </dgm:t>
    </dgm:pt>
    <dgm:pt modelId="{ED0E5906-6660-4946-A7D9-E06D0B8D9D83}" type="sibTrans" cxnId="{8EE8EF52-2575-4A91-A11B-70AD60670702}">
      <dgm:prSet/>
      <dgm:spPr/>
      <dgm:t>
        <a:bodyPr/>
        <a:lstStyle/>
        <a:p>
          <a:endParaRPr lang="en-US"/>
        </a:p>
      </dgm:t>
    </dgm:pt>
    <dgm:pt modelId="{37D546C6-A57E-47E9-AD30-BD35DC84AB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After a fall is predicted an alert notification will be sent to the user and if the user does not respond, an SOS will be sent to the emergency contact.</a:t>
          </a:r>
        </a:p>
      </dgm:t>
    </dgm:pt>
    <dgm:pt modelId="{89EF4901-CB41-4AFD-B6F9-B8A3E3EABEEA}" type="parTrans" cxnId="{DDC1CDF5-027B-430B-8467-E3764AC39FAD}">
      <dgm:prSet/>
      <dgm:spPr/>
      <dgm:t>
        <a:bodyPr/>
        <a:lstStyle/>
        <a:p>
          <a:endParaRPr lang="en-US"/>
        </a:p>
      </dgm:t>
    </dgm:pt>
    <dgm:pt modelId="{DE6AC76E-CBB7-4D6B-BA7E-7C4F36F88D25}" type="sibTrans" cxnId="{DDC1CDF5-027B-430B-8467-E3764AC39FAD}">
      <dgm:prSet/>
      <dgm:spPr/>
      <dgm:t>
        <a:bodyPr/>
        <a:lstStyle/>
        <a:p>
          <a:endParaRPr lang="en-US"/>
        </a:p>
      </dgm:t>
    </dgm:pt>
    <dgm:pt modelId="{DE784938-7064-4893-9B19-86358A9E71A3}" type="pres">
      <dgm:prSet presAssocID="{75E42831-BEBB-4727-A825-CB8B9CEBFC65}" presName="root" presStyleCnt="0">
        <dgm:presLayoutVars>
          <dgm:dir/>
          <dgm:resizeHandles val="exact"/>
        </dgm:presLayoutVars>
      </dgm:prSet>
      <dgm:spPr/>
    </dgm:pt>
    <dgm:pt modelId="{EFA6ECCE-794A-4C39-B0EF-2AB0862FDB11}" type="pres">
      <dgm:prSet presAssocID="{2559BDBE-4F78-4CF6-A1E7-17DFED1C6379}" presName="compNode" presStyleCnt="0"/>
      <dgm:spPr/>
    </dgm:pt>
    <dgm:pt modelId="{9595809B-DDD6-42C8-9CFD-99FFAE485547}" type="pres">
      <dgm:prSet presAssocID="{2559BDBE-4F78-4CF6-A1E7-17DFED1C6379}" presName="bgRect" presStyleLbl="bgShp" presStyleIdx="0" presStyleCnt="3"/>
      <dgm:spPr/>
    </dgm:pt>
    <dgm:pt modelId="{F7201007-5C95-4C34-AE40-95BB47167F14}" type="pres">
      <dgm:prSet presAssocID="{2559BDBE-4F78-4CF6-A1E7-17DFED1C63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70FB766-A667-423A-8D73-435D1B0F3A79}" type="pres">
      <dgm:prSet presAssocID="{2559BDBE-4F78-4CF6-A1E7-17DFED1C6379}" presName="spaceRect" presStyleCnt="0"/>
      <dgm:spPr/>
    </dgm:pt>
    <dgm:pt modelId="{21F87F86-D459-441C-993A-D55E590B5A8F}" type="pres">
      <dgm:prSet presAssocID="{2559BDBE-4F78-4CF6-A1E7-17DFED1C6379}" presName="parTx" presStyleLbl="revTx" presStyleIdx="0" presStyleCnt="3">
        <dgm:presLayoutVars>
          <dgm:chMax val="0"/>
          <dgm:chPref val="0"/>
        </dgm:presLayoutVars>
      </dgm:prSet>
      <dgm:spPr/>
    </dgm:pt>
    <dgm:pt modelId="{60CD25DD-AE19-4365-803C-19811E218966}" type="pres">
      <dgm:prSet presAssocID="{910D40BB-0A86-4880-B69C-E9DC99FADBF0}" presName="sibTrans" presStyleCnt="0"/>
      <dgm:spPr/>
    </dgm:pt>
    <dgm:pt modelId="{ED57F7AD-F335-409F-9C05-E1B75DDDE932}" type="pres">
      <dgm:prSet presAssocID="{5C4D6061-8CEF-4133-9508-CD1D9E2C1A23}" presName="compNode" presStyleCnt="0"/>
      <dgm:spPr/>
    </dgm:pt>
    <dgm:pt modelId="{BB0553F9-6709-4159-9192-860AE72AF42A}" type="pres">
      <dgm:prSet presAssocID="{5C4D6061-8CEF-4133-9508-CD1D9E2C1A23}" presName="bgRect" presStyleLbl="bgShp" presStyleIdx="1" presStyleCnt="3"/>
      <dgm:spPr/>
    </dgm:pt>
    <dgm:pt modelId="{516B0150-C980-4B46-83E8-03135A61B041}" type="pres">
      <dgm:prSet presAssocID="{5C4D6061-8CEF-4133-9508-CD1D9E2C1A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B5A7BA66-6751-468A-AA2E-04EE6273EF94}" type="pres">
      <dgm:prSet presAssocID="{5C4D6061-8CEF-4133-9508-CD1D9E2C1A23}" presName="spaceRect" presStyleCnt="0"/>
      <dgm:spPr/>
    </dgm:pt>
    <dgm:pt modelId="{1931B457-8525-45E9-80DE-07E195B48D54}" type="pres">
      <dgm:prSet presAssocID="{5C4D6061-8CEF-4133-9508-CD1D9E2C1A23}" presName="parTx" presStyleLbl="revTx" presStyleIdx="1" presStyleCnt="3">
        <dgm:presLayoutVars>
          <dgm:chMax val="0"/>
          <dgm:chPref val="0"/>
        </dgm:presLayoutVars>
      </dgm:prSet>
      <dgm:spPr/>
    </dgm:pt>
    <dgm:pt modelId="{63B79872-EA32-4AFC-82CE-85FAFBEC238B}" type="pres">
      <dgm:prSet presAssocID="{ED0E5906-6660-4946-A7D9-E06D0B8D9D83}" presName="sibTrans" presStyleCnt="0"/>
      <dgm:spPr/>
    </dgm:pt>
    <dgm:pt modelId="{8A235396-8D29-43D8-BCD3-9AF05487998D}" type="pres">
      <dgm:prSet presAssocID="{37D546C6-A57E-47E9-AD30-BD35DC84AB31}" presName="compNode" presStyleCnt="0"/>
      <dgm:spPr/>
    </dgm:pt>
    <dgm:pt modelId="{2E9941A8-7FDE-4B93-9D42-C15403F5309A}" type="pres">
      <dgm:prSet presAssocID="{37D546C6-A57E-47E9-AD30-BD35DC84AB31}" presName="bgRect" presStyleLbl="bgShp" presStyleIdx="2" presStyleCnt="3"/>
      <dgm:spPr/>
    </dgm:pt>
    <dgm:pt modelId="{2F7982F9-A82A-4735-8655-7DAC607ED977}" type="pres">
      <dgm:prSet presAssocID="{37D546C6-A57E-47E9-AD30-BD35DC84AB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0D3C9652-0D33-4A29-96B6-52C8AB0828B1}" type="pres">
      <dgm:prSet presAssocID="{37D546C6-A57E-47E9-AD30-BD35DC84AB31}" presName="spaceRect" presStyleCnt="0"/>
      <dgm:spPr/>
    </dgm:pt>
    <dgm:pt modelId="{4FDF1DB8-FF23-4B18-ACBF-B5E653E527CB}" type="pres">
      <dgm:prSet presAssocID="{37D546C6-A57E-47E9-AD30-BD35DC84AB3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2B6E928-08C1-4FEB-B4A2-8577DD37558E}" type="presOf" srcId="{37D546C6-A57E-47E9-AD30-BD35DC84AB31}" destId="{4FDF1DB8-FF23-4B18-ACBF-B5E653E527CB}" srcOrd="0" destOrd="0" presId="urn:microsoft.com/office/officeart/2018/2/layout/IconVerticalSolidList"/>
    <dgm:cxn modelId="{8EE8EF52-2575-4A91-A11B-70AD60670702}" srcId="{75E42831-BEBB-4727-A825-CB8B9CEBFC65}" destId="{5C4D6061-8CEF-4133-9508-CD1D9E2C1A23}" srcOrd="1" destOrd="0" parTransId="{A154BDB7-0C46-4394-8041-B787A434988D}" sibTransId="{ED0E5906-6660-4946-A7D9-E06D0B8D9D83}"/>
    <dgm:cxn modelId="{F4355CAF-2C6F-447E-8155-B944C185A900}" type="presOf" srcId="{5C4D6061-8CEF-4133-9508-CD1D9E2C1A23}" destId="{1931B457-8525-45E9-80DE-07E195B48D54}" srcOrd="0" destOrd="0" presId="urn:microsoft.com/office/officeart/2018/2/layout/IconVerticalSolidList"/>
    <dgm:cxn modelId="{01AF4AB2-4288-4A1E-82B1-CE93C649F848}" srcId="{75E42831-BEBB-4727-A825-CB8B9CEBFC65}" destId="{2559BDBE-4F78-4CF6-A1E7-17DFED1C6379}" srcOrd="0" destOrd="0" parTransId="{62EF5200-5319-4D55-AD9C-515DE7C2CCAB}" sibTransId="{910D40BB-0A86-4880-B69C-E9DC99FADBF0}"/>
    <dgm:cxn modelId="{05187DD4-46B0-4941-B017-5060040ADD96}" type="presOf" srcId="{2559BDBE-4F78-4CF6-A1E7-17DFED1C6379}" destId="{21F87F86-D459-441C-993A-D55E590B5A8F}" srcOrd="0" destOrd="0" presId="urn:microsoft.com/office/officeart/2018/2/layout/IconVerticalSolidList"/>
    <dgm:cxn modelId="{47BD13DB-4E65-45BE-9019-2DBAEB4932BA}" type="presOf" srcId="{75E42831-BEBB-4727-A825-CB8B9CEBFC65}" destId="{DE784938-7064-4893-9B19-86358A9E71A3}" srcOrd="0" destOrd="0" presId="urn:microsoft.com/office/officeart/2018/2/layout/IconVerticalSolidList"/>
    <dgm:cxn modelId="{DDC1CDF5-027B-430B-8467-E3764AC39FAD}" srcId="{75E42831-BEBB-4727-A825-CB8B9CEBFC65}" destId="{37D546C6-A57E-47E9-AD30-BD35DC84AB31}" srcOrd="2" destOrd="0" parTransId="{89EF4901-CB41-4AFD-B6F9-B8A3E3EABEEA}" sibTransId="{DE6AC76E-CBB7-4D6B-BA7E-7C4F36F88D25}"/>
    <dgm:cxn modelId="{2E3D598F-1105-4971-A535-79A67D96170B}" type="presParOf" srcId="{DE784938-7064-4893-9B19-86358A9E71A3}" destId="{EFA6ECCE-794A-4C39-B0EF-2AB0862FDB11}" srcOrd="0" destOrd="0" presId="urn:microsoft.com/office/officeart/2018/2/layout/IconVerticalSolidList"/>
    <dgm:cxn modelId="{A776260E-75B6-4137-9AB3-8BB2552ADFCC}" type="presParOf" srcId="{EFA6ECCE-794A-4C39-B0EF-2AB0862FDB11}" destId="{9595809B-DDD6-42C8-9CFD-99FFAE485547}" srcOrd="0" destOrd="0" presId="urn:microsoft.com/office/officeart/2018/2/layout/IconVerticalSolidList"/>
    <dgm:cxn modelId="{5AF39B35-6171-4E63-86AC-0D56D7EBD303}" type="presParOf" srcId="{EFA6ECCE-794A-4C39-B0EF-2AB0862FDB11}" destId="{F7201007-5C95-4C34-AE40-95BB47167F14}" srcOrd="1" destOrd="0" presId="urn:microsoft.com/office/officeart/2018/2/layout/IconVerticalSolidList"/>
    <dgm:cxn modelId="{C1A47BA6-762D-4C97-AC8E-2A9C2C94080E}" type="presParOf" srcId="{EFA6ECCE-794A-4C39-B0EF-2AB0862FDB11}" destId="{E70FB766-A667-423A-8D73-435D1B0F3A79}" srcOrd="2" destOrd="0" presId="urn:microsoft.com/office/officeart/2018/2/layout/IconVerticalSolidList"/>
    <dgm:cxn modelId="{403C468E-CD09-4484-9D70-535A01247CFD}" type="presParOf" srcId="{EFA6ECCE-794A-4C39-B0EF-2AB0862FDB11}" destId="{21F87F86-D459-441C-993A-D55E590B5A8F}" srcOrd="3" destOrd="0" presId="urn:microsoft.com/office/officeart/2018/2/layout/IconVerticalSolidList"/>
    <dgm:cxn modelId="{E5F4F9F3-EE0A-4D98-AC0C-F0CE6AF3561C}" type="presParOf" srcId="{DE784938-7064-4893-9B19-86358A9E71A3}" destId="{60CD25DD-AE19-4365-803C-19811E218966}" srcOrd="1" destOrd="0" presId="urn:microsoft.com/office/officeart/2018/2/layout/IconVerticalSolidList"/>
    <dgm:cxn modelId="{1DE84E83-9B52-4137-BF75-C979D0142E98}" type="presParOf" srcId="{DE784938-7064-4893-9B19-86358A9E71A3}" destId="{ED57F7AD-F335-409F-9C05-E1B75DDDE932}" srcOrd="2" destOrd="0" presId="urn:microsoft.com/office/officeart/2018/2/layout/IconVerticalSolidList"/>
    <dgm:cxn modelId="{10FD8A88-C03E-4FAC-A109-DC0767DBE202}" type="presParOf" srcId="{ED57F7AD-F335-409F-9C05-E1B75DDDE932}" destId="{BB0553F9-6709-4159-9192-860AE72AF42A}" srcOrd="0" destOrd="0" presId="urn:microsoft.com/office/officeart/2018/2/layout/IconVerticalSolidList"/>
    <dgm:cxn modelId="{FDE7FB78-BC18-4324-B19E-C357A8C607E2}" type="presParOf" srcId="{ED57F7AD-F335-409F-9C05-E1B75DDDE932}" destId="{516B0150-C980-4B46-83E8-03135A61B041}" srcOrd="1" destOrd="0" presId="urn:microsoft.com/office/officeart/2018/2/layout/IconVerticalSolidList"/>
    <dgm:cxn modelId="{B51341DA-743B-4C5D-BF79-E2C2ED33D864}" type="presParOf" srcId="{ED57F7AD-F335-409F-9C05-E1B75DDDE932}" destId="{B5A7BA66-6751-468A-AA2E-04EE6273EF94}" srcOrd="2" destOrd="0" presId="urn:microsoft.com/office/officeart/2018/2/layout/IconVerticalSolidList"/>
    <dgm:cxn modelId="{A882752E-0A2A-4CF7-A54B-E06A3C492BE4}" type="presParOf" srcId="{ED57F7AD-F335-409F-9C05-E1B75DDDE932}" destId="{1931B457-8525-45E9-80DE-07E195B48D54}" srcOrd="3" destOrd="0" presId="urn:microsoft.com/office/officeart/2018/2/layout/IconVerticalSolidList"/>
    <dgm:cxn modelId="{D6C2AA5A-3059-45B3-A6B7-DBB34077C61F}" type="presParOf" srcId="{DE784938-7064-4893-9B19-86358A9E71A3}" destId="{63B79872-EA32-4AFC-82CE-85FAFBEC238B}" srcOrd="3" destOrd="0" presId="urn:microsoft.com/office/officeart/2018/2/layout/IconVerticalSolidList"/>
    <dgm:cxn modelId="{56EB32E3-D0A3-4762-8AC2-0D4B26E7BC12}" type="presParOf" srcId="{DE784938-7064-4893-9B19-86358A9E71A3}" destId="{8A235396-8D29-43D8-BCD3-9AF05487998D}" srcOrd="4" destOrd="0" presId="urn:microsoft.com/office/officeart/2018/2/layout/IconVerticalSolidList"/>
    <dgm:cxn modelId="{1A9EE928-E8C3-427C-9556-9FA16E26E78D}" type="presParOf" srcId="{8A235396-8D29-43D8-BCD3-9AF05487998D}" destId="{2E9941A8-7FDE-4B93-9D42-C15403F5309A}" srcOrd="0" destOrd="0" presId="urn:microsoft.com/office/officeart/2018/2/layout/IconVerticalSolidList"/>
    <dgm:cxn modelId="{6841148C-BF29-4D9B-B33C-26A99F46685E}" type="presParOf" srcId="{8A235396-8D29-43D8-BCD3-9AF05487998D}" destId="{2F7982F9-A82A-4735-8655-7DAC607ED977}" srcOrd="1" destOrd="0" presId="urn:microsoft.com/office/officeart/2018/2/layout/IconVerticalSolidList"/>
    <dgm:cxn modelId="{BF16602B-9A49-4035-99B4-61AC14E62C8C}" type="presParOf" srcId="{8A235396-8D29-43D8-BCD3-9AF05487998D}" destId="{0D3C9652-0D33-4A29-96B6-52C8AB0828B1}" srcOrd="2" destOrd="0" presId="urn:microsoft.com/office/officeart/2018/2/layout/IconVerticalSolidList"/>
    <dgm:cxn modelId="{141A991B-D8D0-4441-931A-5D5FF05DCA94}" type="presParOf" srcId="{8A235396-8D29-43D8-BCD3-9AF05487998D}" destId="{4FDF1DB8-FF23-4B18-ACBF-B5E653E527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201123-6D84-44C3-9352-5F538F0A492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B0B3413-C9E7-48E5-9FB2-AE0235381D6F}">
      <dgm:prSet/>
      <dgm:spPr/>
      <dgm:t>
        <a:bodyPr/>
        <a:lstStyle/>
        <a:p>
          <a:r>
            <a:rPr lang="en-US" b="1"/>
            <a:t>Elderly Care</a:t>
          </a:r>
          <a:endParaRPr lang="en-US"/>
        </a:p>
      </dgm:t>
    </dgm:pt>
    <dgm:pt modelId="{C6161F7B-6E16-42E1-A8E4-4A942ECEFEE0}" type="parTrans" cxnId="{C6E6CFED-DAAC-42E2-90E5-3E6666A714CE}">
      <dgm:prSet/>
      <dgm:spPr/>
      <dgm:t>
        <a:bodyPr/>
        <a:lstStyle/>
        <a:p>
          <a:endParaRPr lang="en-US"/>
        </a:p>
      </dgm:t>
    </dgm:pt>
    <dgm:pt modelId="{7B6C5BE9-B002-42E9-A5FA-744A2579E02F}" type="sibTrans" cxnId="{C6E6CFED-DAAC-42E2-90E5-3E6666A714CE}">
      <dgm:prSet/>
      <dgm:spPr/>
      <dgm:t>
        <a:bodyPr/>
        <a:lstStyle/>
        <a:p>
          <a:endParaRPr lang="en-US"/>
        </a:p>
      </dgm:t>
    </dgm:pt>
    <dgm:pt modelId="{AB04C1CE-D687-416B-BBA9-69BE1B95E41A}">
      <dgm:prSet/>
      <dgm:spPr/>
      <dgm:t>
        <a:bodyPr/>
        <a:lstStyle/>
        <a:p>
          <a:r>
            <a:rPr lang="en-US" b="1"/>
            <a:t>Health Monitoring</a:t>
          </a:r>
          <a:endParaRPr lang="en-US"/>
        </a:p>
      </dgm:t>
    </dgm:pt>
    <dgm:pt modelId="{DB2BAFA9-F3B9-4C01-8298-C3CF86957121}" type="parTrans" cxnId="{49DB9BC3-E14B-4A67-989A-BF1A82B62BB9}">
      <dgm:prSet/>
      <dgm:spPr/>
      <dgm:t>
        <a:bodyPr/>
        <a:lstStyle/>
        <a:p>
          <a:endParaRPr lang="en-US"/>
        </a:p>
      </dgm:t>
    </dgm:pt>
    <dgm:pt modelId="{6EF70EF1-827B-489E-BE63-29227162D987}" type="sibTrans" cxnId="{49DB9BC3-E14B-4A67-989A-BF1A82B62BB9}">
      <dgm:prSet/>
      <dgm:spPr/>
      <dgm:t>
        <a:bodyPr/>
        <a:lstStyle/>
        <a:p>
          <a:endParaRPr lang="en-US"/>
        </a:p>
      </dgm:t>
    </dgm:pt>
    <dgm:pt modelId="{752E1009-F754-4710-9199-BA74C32940F2}">
      <dgm:prSet/>
      <dgm:spPr/>
      <dgm:t>
        <a:bodyPr/>
        <a:lstStyle/>
        <a:p>
          <a:r>
            <a:rPr lang="en-US" b="1"/>
            <a:t>Sports &amp; Adventure Activities</a:t>
          </a:r>
          <a:endParaRPr lang="en-US"/>
        </a:p>
      </dgm:t>
    </dgm:pt>
    <dgm:pt modelId="{E48E5EC8-0032-447B-8734-7AB50A763076}" type="parTrans" cxnId="{343CDEF6-2CD7-4214-85F6-043AA48780A0}">
      <dgm:prSet/>
      <dgm:spPr/>
      <dgm:t>
        <a:bodyPr/>
        <a:lstStyle/>
        <a:p>
          <a:endParaRPr lang="en-US"/>
        </a:p>
      </dgm:t>
    </dgm:pt>
    <dgm:pt modelId="{BFFD850F-DB6C-4D73-BBA6-FA1FA795F3CF}" type="sibTrans" cxnId="{343CDEF6-2CD7-4214-85F6-043AA48780A0}">
      <dgm:prSet/>
      <dgm:spPr/>
      <dgm:t>
        <a:bodyPr/>
        <a:lstStyle/>
        <a:p>
          <a:endParaRPr lang="en-US"/>
        </a:p>
      </dgm:t>
    </dgm:pt>
    <dgm:pt modelId="{F3B92099-2476-4299-A7E2-B5DF462DE5A4}">
      <dgm:prSet/>
      <dgm:spPr/>
      <dgm:t>
        <a:bodyPr/>
        <a:lstStyle/>
        <a:p>
          <a:r>
            <a:rPr lang="en-US" b="1"/>
            <a:t>Industrial Safety</a:t>
          </a:r>
          <a:endParaRPr lang="en-US"/>
        </a:p>
      </dgm:t>
    </dgm:pt>
    <dgm:pt modelId="{D2C777FF-EF9D-48FC-92C9-CF4EDE4FDB2B}" type="parTrans" cxnId="{D7DBF05D-BD94-4CFE-835E-2DE80FE774A9}">
      <dgm:prSet/>
      <dgm:spPr/>
      <dgm:t>
        <a:bodyPr/>
        <a:lstStyle/>
        <a:p>
          <a:endParaRPr lang="en-US"/>
        </a:p>
      </dgm:t>
    </dgm:pt>
    <dgm:pt modelId="{6C18982D-D83B-4416-B4A6-B46203AA6407}" type="sibTrans" cxnId="{D7DBF05D-BD94-4CFE-835E-2DE80FE774A9}">
      <dgm:prSet/>
      <dgm:spPr/>
      <dgm:t>
        <a:bodyPr/>
        <a:lstStyle/>
        <a:p>
          <a:endParaRPr lang="en-US"/>
        </a:p>
      </dgm:t>
    </dgm:pt>
    <dgm:pt modelId="{6B6BDA14-407D-4A73-B8CC-FC37315E0A5C}">
      <dgm:prSet/>
      <dgm:spPr/>
      <dgm:t>
        <a:bodyPr/>
        <a:lstStyle/>
        <a:p>
          <a:r>
            <a:rPr lang="en-US" b="1"/>
            <a:t>Smart Homes</a:t>
          </a:r>
          <a:endParaRPr lang="en-US"/>
        </a:p>
      </dgm:t>
    </dgm:pt>
    <dgm:pt modelId="{9252DE16-44B7-4CBA-A39E-2D90F8D3F350}" type="parTrans" cxnId="{1736AB43-5997-4F2D-8220-19962CBB407D}">
      <dgm:prSet/>
      <dgm:spPr/>
      <dgm:t>
        <a:bodyPr/>
        <a:lstStyle/>
        <a:p>
          <a:endParaRPr lang="en-US"/>
        </a:p>
      </dgm:t>
    </dgm:pt>
    <dgm:pt modelId="{5DFD6E5E-2EC0-4E91-894C-6FE3619705A5}" type="sibTrans" cxnId="{1736AB43-5997-4F2D-8220-19962CBB407D}">
      <dgm:prSet/>
      <dgm:spPr/>
      <dgm:t>
        <a:bodyPr/>
        <a:lstStyle/>
        <a:p>
          <a:endParaRPr lang="en-US"/>
        </a:p>
      </dgm:t>
    </dgm:pt>
    <dgm:pt modelId="{83CBC92E-DB39-41F4-8CFD-154A582BB01D}" type="pres">
      <dgm:prSet presAssocID="{C4201123-6D84-44C3-9352-5F538F0A492F}" presName="diagram" presStyleCnt="0">
        <dgm:presLayoutVars>
          <dgm:dir/>
          <dgm:resizeHandles val="exact"/>
        </dgm:presLayoutVars>
      </dgm:prSet>
      <dgm:spPr/>
    </dgm:pt>
    <dgm:pt modelId="{E00F1E2A-C405-46A3-A40D-353DF4824602}" type="pres">
      <dgm:prSet presAssocID="{0B0B3413-C9E7-48E5-9FB2-AE0235381D6F}" presName="node" presStyleLbl="node1" presStyleIdx="0" presStyleCnt="5">
        <dgm:presLayoutVars>
          <dgm:bulletEnabled val="1"/>
        </dgm:presLayoutVars>
      </dgm:prSet>
      <dgm:spPr/>
    </dgm:pt>
    <dgm:pt modelId="{2AD3C201-AFF7-4581-B0FC-378FDEC0846D}" type="pres">
      <dgm:prSet presAssocID="{7B6C5BE9-B002-42E9-A5FA-744A2579E02F}" presName="sibTrans" presStyleCnt="0"/>
      <dgm:spPr/>
    </dgm:pt>
    <dgm:pt modelId="{4F41B556-41AE-4BAE-9316-F5095F9F0A50}" type="pres">
      <dgm:prSet presAssocID="{AB04C1CE-D687-416B-BBA9-69BE1B95E41A}" presName="node" presStyleLbl="node1" presStyleIdx="1" presStyleCnt="5">
        <dgm:presLayoutVars>
          <dgm:bulletEnabled val="1"/>
        </dgm:presLayoutVars>
      </dgm:prSet>
      <dgm:spPr/>
    </dgm:pt>
    <dgm:pt modelId="{B9B41748-F913-4868-8630-51493204CD20}" type="pres">
      <dgm:prSet presAssocID="{6EF70EF1-827B-489E-BE63-29227162D987}" presName="sibTrans" presStyleCnt="0"/>
      <dgm:spPr/>
    </dgm:pt>
    <dgm:pt modelId="{85916682-5FF3-445C-ACC3-1549E2F07F5C}" type="pres">
      <dgm:prSet presAssocID="{752E1009-F754-4710-9199-BA74C32940F2}" presName="node" presStyleLbl="node1" presStyleIdx="2" presStyleCnt="5">
        <dgm:presLayoutVars>
          <dgm:bulletEnabled val="1"/>
        </dgm:presLayoutVars>
      </dgm:prSet>
      <dgm:spPr/>
    </dgm:pt>
    <dgm:pt modelId="{79919735-2439-4E31-BCCA-FCBBA62113AD}" type="pres">
      <dgm:prSet presAssocID="{BFFD850F-DB6C-4D73-BBA6-FA1FA795F3CF}" presName="sibTrans" presStyleCnt="0"/>
      <dgm:spPr/>
    </dgm:pt>
    <dgm:pt modelId="{8F5AB299-C9AA-49DD-952B-7C9E9F1963BE}" type="pres">
      <dgm:prSet presAssocID="{F3B92099-2476-4299-A7E2-B5DF462DE5A4}" presName="node" presStyleLbl="node1" presStyleIdx="3" presStyleCnt="5">
        <dgm:presLayoutVars>
          <dgm:bulletEnabled val="1"/>
        </dgm:presLayoutVars>
      </dgm:prSet>
      <dgm:spPr/>
    </dgm:pt>
    <dgm:pt modelId="{35F36C15-5D66-4788-AFB5-06D031101E2E}" type="pres">
      <dgm:prSet presAssocID="{6C18982D-D83B-4416-B4A6-B46203AA6407}" presName="sibTrans" presStyleCnt="0"/>
      <dgm:spPr/>
    </dgm:pt>
    <dgm:pt modelId="{96169273-382A-448D-B37E-CB520A989032}" type="pres">
      <dgm:prSet presAssocID="{6B6BDA14-407D-4A73-B8CC-FC37315E0A5C}" presName="node" presStyleLbl="node1" presStyleIdx="4" presStyleCnt="5">
        <dgm:presLayoutVars>
          <dgm:bulletEnabled val="1"/>
        </dgm:presLayoutVars>
      </dgm:prSet>
      <dgm:spPr/>
    </dgm:pt>
  </dgm:ptLst>
  <dgm:cxnLst>
    <dgm:cxn modelId="{C75E8928-526C-41C8-B9A8-C24E54360CCE}" type="presOf" srcId="{0B0B3413-C9E7-48E5-9FB2-AE0235381D6F}" destId="{E00F1E2A-C405-46A3-A40D-353DF4824602}" srcOrd="0" destOrd="0" presId="urn:microsoft.com/office/officeart/2005/8/layout/default"/>
    <dgm:cxn modelId="{D7DBF05D-BD94-4CFE-835E-2DE80FE774A9}" srcId="{C4201123-6D84-44C3-9352-5F538F0A492F}" destId="{F3B92099-2476-4299-A7E2-B5DF462DE5A4}" srcOrd="3" destOrd="0" parTransId="{D2C777FF-EF9D-48FC-92C9-CF4EDE4FDB2B}" sibTransId="{6C18982D-D83B-4416-B4A6-B46203AA6407}"/>
    <dgm:cxn modelId="{34196E63-0E61-4EA7-A555-5E9AF41BC1DE}" type="presOf" srcId="{F3B92099-2476-4299-A7E2-B5DF462DE5A4}" destId="{8F5AB299-C9AA-49DD-952B-7C9E9F1963BE}" srcOrd="0" destOrd="0" presId="urn:microsoft.com/office/officeart/2005/8/layout/default"/>
    <dgm:cxn modelId="{1736AB43-5997-4F2D-8220-19962CBB407D}" srcId="{C4201123-6D84-44C3-9352-5F538F0A492F}" destId="{6B6BDA14-407D-4A73-B8CC-FC37315E0A5C}" srcOrd="4" destOrd="0" parTransId="{9252DE16-44B7-4CBA-A39E-2D90F8D3F350}" sibTransId="{5DFD6E5E-2EC0-4E91-894C-6FE3619705A5}"/>
    <dgm:cxn modelId="{1B531E8F-E6DC-421E-BE1A-CB17964B4E4D}" type="presOf" srcId="{C4201123-6D84-44C3-9352-5F538F0A492F}" destId="{83CBC92E-DB39-41F4-8CFD-154A582BB01D}" srcOrd="0" destOrd="0" presId="urn:microsoft.com/office/officeart/2005/8/layout/default"/>
    <dgm:cxn modelId="{2698929B-0F82-471A-9F9E-E3C71691F4D3}" type="presOf" srcId="{752E1009-F754-4710-9199-BA74C32940F2}" destId="{85916682-5FF3-445C-ACC3-1549E2F07F5C}" srcOrd="0" destOrd="0" presId="urn:microsoft.com/office/officeart/2005/8/layout/default"/>
    <dgm:cxn modelId="{20D5BEA9-5DBD-4F1A-A026-66ED9BCED7D7}" type="presOf" srcId="{AB04C1CE-D687-416B-BBA9-69BE1B95E41A}" destId="{4F41B556-41AE-4BAE-9316-F5095F9F0A50}" srcOrd="0" destOrd="0" presId="urn:microsoft.com/office/officeart/2005/8/layout/default"/>
    <dgm:cxn modelId="{0B5FF4B5-ACA8-4548-AB5E-83951C92A4C7}" type="presOf" srcId="{6B6BDA14-407D-4A73-B8CC-FC37315E0A5C}" destId="{96169273-382A-448D-B37E-CB520A989032}" srcOrd="0" destOrd="0" presId="urn:microsoft.com/office/officeart/2005/8/layout/default"/>
    <dgm:cxn modelId="{49DB9BC3-E14B-4A67-989A-BF1A82B62BB9}" srcId="{C4201123-6D84-44C3-9352-5F538F0A492F}" destId="{AB04C1CE-D687-416B-BBA9-69BE1B95E41A}" srcOrd="1" destOrd="0" parTransId="{DB2BAFA9-F3B9-4C01-8298-C3CF86957121}" sibTransId="{6EF70EF1-827B-489E-BE63-29227162D987}"/>
    <dgm:cxn modelId="{C6E6CFED-DAAC-42E2-90E5-3E6666A714CE}" srcId="{C4201123-6D84-44C3-9352-5F538F0A492F}" destId="{0B0B3413-C9E7-48E5-9FB2-AE0235381D6F}" srcOrd="0" destOrd="0" parTransId="{C6161F7B-6E16-42E1-A8E4-4A942ECEFEE0}" sibTransId="{7B6C5BE9-B002-42E9-A5FA-744A2579E02F}"/>
    <dgm:cxn modelId="{343CDEF6-2CD7-4214-85F6-043AA48780A0}" srcId="{C4201123-6D84-44C3-9352-5F538F0A492F}" destId="{752E1009-F754-4710-9199-BA74C32940F2}" srcOrd="2" destOrd="0" parTransId="{E48E5EC8-0032-447B-8734-7AB50A763076}" sibTransId="{BFFD850F-DB6C-4D73-BBA6-FA1FA795F3CF}"/>
    <dgm:cxn modelId="{C4C121DF-875C-407F-B4A2-9E1F1A6EF594}" type="presParOf" srcId="{83CBC92E-DB39-41F4-8CFD-154A582BB01D}" destId="{E00F1E2A-C405-46A3-A40D-353DF4824602}" srcOrd="0" destOrd="0" presId="urn:microsoft.com/office/officeart/2005/8/layout/default"/>
    <dgm:cxn modelId="{4DFB9FFA-810E-4C1B-8492-91F228B4600E}" type="presParOf" srcId="{83CBC92E-DB39-41F4-8CFD-154A582BB01D}" destId="{2AD3C201-AFF7-4581-B0FC-378FDEC0846D}" srcOrd="1" destOrd="0" presId="urn:microsoft.com/office/officeart/2005/8/layout/default"/>
    <dgm:cxn modelId="{36F59A86-41FD-4889-9745-FBBC5E0DBA51}" type="presParOf" srcId="{83CBC92E-DB39-41F4-8CFD-154A582BB01D}" destId="{4F41B556-41AE-4BAE-9316-F5095F9F0A50}" srcOrd="2" destOrd="0" presId="urn:microsoft.com/office/officeart/2005/8/layout/default"/>
    <dgm:cxn modelId="{091BAEBF-8D85-4ACD-9A70-8FD37EDD02E0}" type="presParOf" srcId="{83CBC92E-DB39-41F4-8CFD-154A582BB01D}" destId="{B9B41748-F913-4868-8630-51493204CD20}" srcOrd="3" destOrd="0" presId="urn:microsoft.com/office/officeart/2005/8/layout/default"/>
    <dgm:cxn modelId="{D8DF07D7-64BA-4E63-A057-BC3D7BAB328B}" type="presParOf" srcId="{83CBC92E-DB39-41F4-8CFD-154A582BB01D}" destId="{85916682-5FF3-445C-ACC3-1549E2F07F5C}" srcOrd="4" destOrd="0" presId="urn:microsoft.com/office/officeart/2005/8/layout/default"/>
    <dgm:cxn modelId="{3A480AA8-01CF-444B-9E46-7B7CDD2ADD6B}" type="presParOf" srcId="{83CBC92E-DB39-41F4-8CFD-154A582BB01D}" destId="{79919735-2439-4E31-BCCA-FCBBA62113AD}" srcOrd="5" destOrd="0" presId="urn:microsoft.com/office/officeart/2005/8/layout/default"/>
    <dgm:cxn modelId="{4E235839-389F-4212-B5FC-C5D45D770545}" type="presParOf" srcId="{83CBC92E-DB39-41F4-8CFD-154A582BB01D}" destId="{8F5AB299-C9AA-49DD-952B-7C9E9F1963BE}" srcOrd="6" destOrd="0" presId="urn:microsoft.com/office/officeart/2005/8/layout/default"/>
    <dgm:cxn modelId="{26E84557-C388-4B0B-BB21-B711C65403EC}" type="presParOf" srcId="{83CBC92E-DB39-41F4-8CFD-154A582BB01D}" destId="{35F36C15-5D66-4788-AFB5-06D031101E2E}" srcOrd="7" destOrd="0" presId="urn:microsoft.com/office/officeart/2005/8/layout/default"/>
    <dgm:cxn modelId="{3D20105D-6136-4E13-B29C-9B2AF1615412}" type="presParOf" srcId="{83CBC92E-DB39-41F4-8CFD-154A582BB01D}" destId="{96169273-382A-448D-B37E-CB520A98903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5809B-DDD6-42C8-9CFD-99FFAE485547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201007-5C95-4C34-AE40-95BB47167F1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87F86-D459-441C-993A-D55E590B5A8F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application will read real-time data using smartphone sensors and location services.</a:t>
          </a:r>
        </a:p>
      </dsp:txBody>
      <dsp:txXfrm>
        <a:off x="1435590" y="531"/>
        <a:ext cx="9080009" cy="1242935"/>
      </dsp:txXfrm>
    </dsp:sp>
    <dsp:sp modelId="{BB0553F9-6709-4159-9192-860AE72AF42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B0150-C980-4B46-83E8-03135A61B04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1B457-8525-45E9-80DE-07E195B48D54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Accelerometer and gyroscope data signals are then fed to a model. The model detects anomalies in the data and predicts a fall.</a:t>
          </a:r>
        </a:p>
      </dsp:txBody>
      <dsp:txXfrm>
        <a:off x="1435590" y="1554201"/>
        <a:ext cx="9080009" cy="1242935"/>
      </dsp:txXfrm>
    </dsp:sp>
    <dsp:sp modelId="{2E9941A8-7FDE-4B93-9D42-C15403F5309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982F9-A82A-4735-8655-7DAC607ED97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F1DB8-FF23-4B18-ACBF-B5E653E527C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After a fall is predicted an alert notification will be sent to the user and if the user does not respond, an SOS will be sent to the emergency contact.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F1E2A-C405-46A3-A40D-353DF4824602}">
      <dsp:nvSpPr>
        <dsp:cNvPr id="0" name=""/>
        <dsp:cNvSpPr/>
      </dsp:nvSpPr>
      <dsp:spPr>
        <a:xfrm>
          <a:off x="0" y="797685"/>
          <a:ext cx="2544049" cy="1526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Elderly Care</a:t>
          </a:r>
          <a:endParaRPr lang="en-US" sz="3000" kern="1200"/>
        </a:p>
      </dsp:txBody>
      <dsp:txXfrm>
        <a:off x="0" y="797685"/>
        <a:ext cx="2544049" cy="1526430"/>
      </dsp:txXfrm>
    </dsp:sp>
    <dsp:sp modelId="{4F41B556-41AE-4BAE-9316-F5095F9F0A50}">
      <dsp:nvSpPr>
        <dsp:cNvPr id="0" name=""/>
        <dsp:cNvSpPr/>
      </dsp:nvSpPr>
      <dsp:spPr>
        <a:xfrm>
          <a:off x="2798455" y="797685"/>
          <a:ext cx="2544049" cy="1526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Health Monitoring</a:t>
          </a:r>
          <a:endParaRPr lang="en-US" sz="3000" kern="1200"/>
        </a:p>
      </dsp:txBody>
      <dsp:txXfrm>
        <a:off x="2798455" y="797685"/>
        <a:ext cx="2544049" cy="1526430"/>
      </dsp:txXfrm>
    </dsp:sp>
    <dsp:sp modelId="{85916682-5FF3-445C-ACC3-1549E2F07F5C}">
      <dsp:nvSpPr>
        <dsp:cNvPr id="0" name=""/>
        <dsp:cNvSpPr/>
      </dsp:nvSpPr>
      <dsp:spPr>
        <a:xfrm>
          <a:off x="5596910" y="797685"/>
          <a:ext cx="2544049" cy="1526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Sports &amp; Adventure Activities</a:t>
          </a:r>
          <a:endParaRPr lang="en-US" sz="3000" kern="1200"/>
        </a:p>
      </dsp:txBody>
      <dsp:txXfrm>
        <a:off x="5596910" y="797685"/>
        <a:ext cx="2544049" cy="1526430"/>
      </dsp:txXfrm>
    </dsp:sp>
    <dsp:sp modelId="{8F5AB299-C9AA-49DD-952B-7C9E9F1963BE}">
      <dsp:nvSpPr>
        <dsp:cNvPr id="0" name=""/>
        <dsp:cNvSpPr/>
      </dsp:nvSpPr>
      <dsp:spPr>
        <a:xfrm>
          <a:off x="1399227" y="2578520"/>
          <a:ext cx="2544049" cy="1526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Industrial Safety</a:t>
          </a:r>
          <a:endParaRPr lang="en-US" sz="3000" kern="1200"/>
        </a:p>
      </dsp:txBody>
      <dsp:txXfrm>
        <a:off x="1399227" y="2578520"/>
        <a:ext cx="2544049" cy="1526430"/>
      </dsp:txXfrm>
    </dsp:sp>
    <dsp:sp modelId="{96169273-382A-448D-B37E-CB520A989032}">
      <dsp:nvSpPr>
        <dsp:cNvPr id="0" name=""/>
        <dsp:cNvSpPr/>
      </dsp:nvSpPr>
      <dsp:spPr>
        <a:xfrm>
          <a:off x="4197682" y="2578520"/>
          <a:ext cx="2544049" cy="1526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Smart Homes</a:t>
          </a:r>
          <a:endParaRPr lang="en-US" sz="3000" kern="1200"/>
        </a:p>
      </dsp:txBody>
      <dsp:txXfrm>
        <a:off x="4197682" y="2578520"/>
        <a:ext cx="2544049" cy="1526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714BF1FC-9006-51F1-45A1-F894FD70D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" r="11071"/>
          <a:stretch/>
        </p:blipFill>
        <p:spPr>
          <a:xfrm>
            <a:off x="6315369" y="2951"/>
            <a:ext cx="5879278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731194-8484-1FEA-2B0A-23CA83C3A2EC}"/>
              </a:ext>
            </a:extLst>
          </p:cNvPr>
          <p:cNvSpPr txBox="1"/>
          <p:nvPr/>
        </p:nvSpPr>
        <p:spPr>
          <a:xfrm>
            <a:off x="774878" y="3425780"/>
            <a:ext cx="573753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Sitka Heading"/>
              </a:rPr>
              <a:t>Team number- </a:t>
            </a:r>
            <a:r>
              <a:rPr lang="en-US" sz="2400" dirty="0">
                <a:latin typeface="Sitka Heading"/>
              </a:rPr>
              <a:t>STREPC 1245</a:t>
            </a:r>
          </a:p>
          <a:p>
            <a:r>
              <a:rPr lang="en-US" sz="2400" b="1" dirty="0">
                <a:latin typeface="Sitka Heading"/>
              </a:rPr>
              <a:t>Team Name- </a:t>
            </a:r>
            <a:r>
              <a:rPr lang="en-US" sz="2400" dirty="0">
                <a:latin typeface="Sitka Heading"/>
              </a:rPr>
              <a:t>Bits N’ Bytes</a:t>
            </a:r>
          </a:p>
          <a:p>
            <a:r>
              <a:rPr lang="en-US" sz="2400" b="1" dirty="0">
                <a:latin typeface="Sitka Heading"/>
              </a:rPr>
              <a:t>Team Leader-</a:t>
            </a:r>
            <a:r>
              <a:rPr lang="en-US" sz="2400" dirty="0">
                <a:latin typeface="Sitka Heading"/>
              </a:rPr>
              <a:t>Vineet Alok</a:t>
            </a:r>
          </a:p>
          <a:p>
            <a:r>
              <a:rPr lang="en-US" sz="2400" b="1" dirty="0">
                <a:latin typeface="Sitka Heading"/>
              </a:rPr>
              <a:t>Team members- </a:t>
            </a:r>
            <a:r>
              <a:rPr lang="en-US" sz="2400" dirty="0">
                <a:latin typeface="Sitka Heading"/>
              </a:rPr>
              <a:t>Sania , Neha, Ripudaman</a:t>
            </a:r>
          </a:p>
          <a:p>
            <a:r>
              <a:rPr lang="en-US" sz="2400" b="1" dirty="0">
                <a:latin typeface="Sitka Heading"/>
              </a:rPr>
              <a:t>Institution- </a:t>
            </a:r>
            <a:r>
              <a:rPr lang="en-US" sz="2400" dirty="0">
                <a:latin typeface="Sitka Heading"/>
              </a:rPr>
              <a:t>The </a:t>
            </a:r>
            <a:r>
              <a:rPr lang="en-US" sz="2400" dirty="0" err="1">
                <a:latin typeface="Sitka Heading"/>
              </a:rPr>
              <a:t>Northcap</a:t>
            </a:r>
            <a:r>
              <a:rPr lang="en-US" sz="2400" dirty="0">
                <a:latin typeface="Sitka Heading"/>
              </a:rPr>
              <a:t> University</a:t>
            </a:r>
          </a:p>
          <a:p>
            <a:r>
              <a:rPr lang="en-US" sz="2400" b="1" dirty="0">
                <a:latin typeface="Sitka Heading"/>
              </a:rPr>
              <a:t>Mentor- </a:t>
            </a:r>
            <a:r>
              <a:rPr lang="en-US" sz="2400" dirty="0">
                <a:latin typeface="Sitka Heading"/>
              </a:rPr>
              <a:t>Dr Nidhi Malik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2DB5F-B69D-465E-72DF-6CD1AF075CE1}"/>
              </a:ext>
            </a:extLst>
          </p:cNvPr>
          <p:cNvSpPr txBox="1"/>
          <p:nvPr/>
        </p:nvSpPr>
        <p:spPr>
          <a:xfrm>
            <a:off x="774879" y="1408090"/>
            <a:ext cx="5544355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cap="all">
                <a:latin typeface="Sitka Heading"/>
                <a:cs typeface="Segoe UI"/>
              </a:rPr>
              <a:t>REAL TIME FALL </a:t>
            </a:r>
            <a:r>
              <a:rPr lang="en-US" sz="4800" b="1">
                <a:latin typeface="Sitka Heading"/>
                <a:cs typeface="Segoe UI"/>
              </a:rPr>
              <a:t>​</a:t>
            </a:r>
            <a:br>
              <a:rPr lang="en-US" sz="4800" b="1">
                <a:latin typeface="Sitka Heading"/>
                <a:cs typeface="Segoe UI"/>
              </a:rPr>
            </a:br>
            <a:r>
              <a:rPr lang="en-US" sz="4800" b="1" cap="all">
                <a:latin typeface="Sitka Heading"/>
                <a:cs typeface="Segoe UI"/>
              </a:rPr>
              <a:t>DETECTION APP</a:t>
            </a:r>
            <a:r>
              <a:rPr lang="en-US" sz="4800" b="1">
                <a:latin typeface="Sitka Heading"/>
                <a:cs typeface="Segoe UI"/>
              </a:rPr>
              <a:t>​</a:t>
            </a:r>
            <a:br>
              <a:rPr lang="en-US">
                <a:latin typeface="Sitka Heading"/>
                <a:cs typeface="Segoe UI"/>
              </a:rPr>
            </a:br>
            <a:r>
              <a:rPr lang="en-US">
                <a:latin typeface="Sitka Heading"/>
                <a:cs typeface="Segoe UI"/>
              </a:rPr>
              <a:t>​</a:t>
            </a:r>
          </a:p>
          <a:p>
            <a:r>
              <a:rPr lang="en-US">
                <a:latin typeface="Sitka Heading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0F5F-7F08-99BE-7A67-EEB37F42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477184"/>
            <a:ext cx="10515600" cy="1325563"/>
          </a:xfrm>
        </p:spPr>
        <p:txBody>
          <a:bodyPr/>
          <a:lstStyle/>
          <a:p>
            <a:r>
              <a:rPr lang="en-US">
                <a:latin typeface="Sitka Heading"/>
                <a:ea typeface="+mj-lt"/>
                <a:cs typeface="+mj-lt"/>
              </a:rPr>
              <a:t>Solution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9F5BD10-51B0-6F6D-6001-7C23CE1D3B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4" name="Picture 54">
            <a:extLst>
              <a:ext uri="{FF2B5EF4-FFF2-40B4-BE49-F238E27FC236}">
                <a16:creationId xmlns:a16="http://schemas.microsoft.com/office/drawing/2014/main" id="{7369EC36-EA8A-2E62-2C67-3723000A97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782" y="1347541"/>
            <a:ext cx="2743200" cy="33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4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CA4BD6EE-7B51-447C-AAB3-028B7A3E5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E6E1C-1A76-82AF-56D6-9CB35127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01" y="892828"/>
            <a:ext cx="5985244" cy="1751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latin typeface="Sitka Heading"/>
              </a:rPr>
              <a:t>Solution </a:t>
            </a:r>
            <a:br>
              <a:rPr lang="en-US" sz="6000" dirty="0">
                <a:latin typeface="Sitka Heading"/>
              </a:rPr>
            </a:br>
            <a:r>
              <a:rPr lang="en-US" sz="6000" dirty="0">
                <a:latin typeface="Sitka Heading"/>
              </a:rPr>
              <a:t>(code snippets)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AEA1992E-6CD5-0FEA-FBF7-6896F7EB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980" y="1214892"/>
            <a:ext cx="5593768" cy="1859928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6B5FF7CD-712E-4187-BFF5-B192FFB33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005089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126E4B4-28D4-FEF5-8825-FF51868EB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980" y="3499593"/>
            <a:ext cx="5384496" cy="3015350"/>
          </a:xfrm>
          <a:prstGeom prst="rect">
            <a:avLst/>
          </a:prstGeom>
        </p:spPr>
      </p:pic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2B9C7340-88CC-CD51-6DE0-A74A69272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16" y="3584605"/>
            <a:ext cx="4902643" cy="283411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8848EA8-CD30-959E-5D9F-02A97153C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" y="2702954"/>
            <a:ext cx="3863788" cy="409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69B5DB-E0A5-D799-AE84-C975595BF0CC}"/>
              </a:ext>
            </a:extLst>
          </p:cNvPr>
          <p:cNvSpPr txBox="1"/>
          <p:nvPr/>
        </p:nvSpPr>
        <p:spPr>
          <a:xfrm>
            <a:off x="5880287" y="627529"/>
            <a:ext cx="40061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Sitka Heading"/>
                <a:cs typeface="Calibri"/>
              </a:rPr>
              <a:t>Isolation Forest Training Model</a:t>
            </a:r>
            <a:endParaRPr lang="en-US" sz="2000">
              <a:latin typeface="Sitka Heading"/>
            </a:endParaRPr>
          </a:p>
        </p:txBody>
      </p:sp>
    </p:spTree>
    <p:extLst>
      <p:ext uri="{BB962C8B-B14F-4D97-AF65-F5344CB8AC3E}">
        <p14:creationId xmlns:p14="http://schemas.microsoft.com/office/powerpoint/2010/main" val="59775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FA61E-7E5F-6F08-B480-DB77C384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606" y="184877"/>
            <a:ext cx="881838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Sitka Heading"/>
                <a:ea typeface="+mj-lt"/>
                <a:cs typeface="+mj-lt"/>
              </a:rPr>
              <a:t>USE CASES / APPLICABILITY</a:t>
            </a:r>
            <a:endParaRPr lang="en-US" sz="5400">
              <a:latin typeface="Sitka Heading"/>
            </a:endParaRP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ECE3B09-65AF-7E02-C98D-2CA9E8326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538840"/>
              </p:ext>
            </p:extLst>
          </p:nvPr>
        </p:nvGraphicFramePr>
        <p:xfrm>
          <a:off x="1860380" y="1459570"/>
          <a:ext cx="8140960" cy="4902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490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31570-93C7-2AAE-AF05-DA24A5FE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latin typeface="Sitka Heading"/>
              </a:rPr>
              <a:t>Business Model Canvas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14D05A8-3080-0BFF-6266-9967D252F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676" y="1280563"/>
            <a:ext cx="7772701" cy="448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4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D06E9-74E3-905F-4B36-825898EA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43425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Sitka Heading"/>
                <a:cs typeface="Calibri Light"/>
              </a:rPr>
              <a:t>Credits:</a:t>
            </a:r>
            <a:endParaRPr lang="en-US" sz="5400">
              <a:latin typeface="Sitka Heading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547A-B1F0-26C2-4844-C9E6D2DD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200">
                <a:latin typeface="Sitka Heading"/>
                <a:cs typeface="Calibri"/>
              </a:rPr>
              <a:t>Dr Nidhi Malik (Mentor)</a:t>
            </a:r>
            <a:endParaRPr lang="en-US">
              <a:latin typeface="Sitka Heading"/>
            </a:endParaRPr>
          </a:p>
          <a:p>
            <a:pPr algn="just"/>
            <a:r>
              <a:rPr lang="en-US" sz="2200">
                <a:latin typeface="Sitka Heading"/>
                <a:ea typeface="+mn-lt"/>
                <a:cs typeface="+mn-lt"/>
              </a:rPr>
              <a:t>https://link.springer.com/article/10.1007/s10586-020-03051-z</a:t>
            </a:r>
          </a:p>
          <a:p>
            <a:pPr algn="just"/>
            <a:r>
              <a:rPr lang="en-US" sz="2200">
                <a:latin typeface="Sitka Heading"/>
                <a:ea typeface="+mn-lt"/>
                <a:cs typeface="+mn-lt"/>
              </a:rPr>
              <a:t>https://www.mdpi.com/1424-8220/21/15/5134</a:t>
            </a:r>
          </a:p>
          <a:p>
            <a:pPr algn="just"/>
            <a:r>
              <a:rPr lang="en-US" sz="2200">
                <a:latin typeface="Sitka Heading"/>
                <a:ea typeface="+mn-lt"/>
                <a:cs typeface="+mn-lt"/>
              </a:rPr>
              <a:t>https://www.hindawi.com/journals/bmri/2020/2167160/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96B5A3A-1585-6469-ECB4-D8A8C23F8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00" r="11150" b="7810"/>
          <a:stretch/>
        </p:blipFill>
        <p:spPr>
          <a:xfrm>
            <a:off x="5339328" y="10"/>
            <a:ext cx="7109442" cy="647078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127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E039E-C64F-B488-D6D9-D234C7E0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Sitka Heading"/>
                <a:ea typeface="+mj-lt"/>
                <a:cs typeface="+mj-lt"/>
              </a:rPr>
              <a:t>Agenda</a:t>
            </a:r>
            <a:endParaRPr lang="en-US" sz="5400">
              <a:latin typeface="Sitka Heading"/>
            </a:endParaRP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D41E8-A568-3B22-31AE-482F9E07C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>
                <a:latin typeface="Sitka Heading"/>
                <a:cs typeface="Calibri"/>
              </a:rPr>
              <a:t>Challenge</a:t>
            </a:r>
          </a:p>
          <a:p>
            <a:r>
              <a:rPr lang="en-US" sz="2200" dirty="0">
                <a:latin typeface="Sitka Heading"/>
                <a:cs typeface="Calibri"/>
              </a:rPr>
              <a:t>Problem statement</a:t>
            </a:r>
          </a:p>
          <a:p>
            <a:r>
              <a:rPr lang="en-US" sz="2200" dirty="0">
                <a:latin typeface="Sitka Heading"/>
                <a:cs typeface="Calibri"/>
              </a:rPr>
              <a:t>Research work</a:t>
            </a:r>
          </a:p>
          <a:p>
            <a:r>
              <a:rPr lang="en-US" sz="2200" dirty="0">
                <a:latin typeface="Sitka Heading"/>
                <a:cs typeface="Calibri"/>
              </a:rPr>
              <a:t>Workflow</a:t>
            </a:r>
          </a:p>
          <a:p>
            <a:r>
              <a:rPr lang="en-US" sz="2200" dirty="0">
                <a:latin typeface="Sitka Heading"/>
                <a:cs typeface="Calibri"/>
              </a:rPr>
              <a:t>Solution</a:t>
            </a:r>
          </a:p>
          <a:p>
            <a:r>
              <a:rPr lang="en-US" sz="2200" dirty="0">
                <a:latin typeface="Sitka Heading"/>
                <a:cs typeface="Calibri"/>
              </a:rPr>
              <a:t>Use cases/Applicability</a:t>
            </a:r>
          </a:p>
          <a:p>
            <a:r>
              <a:rPr lang="en-US" sz="2200" dirty="0">
                <a:latin typeface="Sitka Heading"/>
                <a:cs typeface="Calibri"/>
              </a:rPr>
              <a:t>Business Model Canvas</a:t>
            </a:r>
          </a:p>
          <a:p>
            <a:r>
              <a:rPr lang="en-US" sz="2200" dirty="0">
                <a:latin typeface="Sitka Heading"/>
                <a:cs typeface="Calibri"/>
              </a:rPr>
              <a:t>Credits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D74BCC2B-417A-1CF5-1735-DFD93DCF1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2" b="-3"/>
          <a:stretch/>
        </p:blipFill>
        <p:spPr>
          <a:xfrm>
            <a:off x="6145449" y="640080"/>
            <a:ext cx="536616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1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95AAA-3FEE-148F-1B32-393F2CB0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Sitka Heading"/>
                <a:cs typeface="Calibri Light"/>
              </a:rPr>
              <a:t>Challenge</a:t>
            </a:r>
            <a:endParaRPr lang="en-US" sz="5400">
              <a:latin typeface="Sitka Heading"/>
            </a:endParaRPr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9DC34EB0-FC12-7613-E68D-6237F75563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7" r="12331" b="7355"/>
          <a:stretch/>
        </p:blipFill>
        <p:spPr>
          <a:xfrm>
            <a:off x="20" y="504424"/>
            <a:ext cx="4066183" cy="6353646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D963-FE4A-973A-4BB7-91418666B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>
                <a:latin typeface="Sitka Heading"/>
                <a:ea typeface="+mn-lt"/>
                <a:cs typeface="+mn-lt"/>
              </a:rPr>
              <a:t>To create a system that can detect falls with high accuracy, respond quickly and effectively, and provide a user-friendly experience that can be trusted and adopted by the elderly and people with mobility issues.</a:t>
            </a:r>
            <a:endParaRPr lang="en-US" sz="2400">
              <a:latin typeface="Sitka Heading"/>
            </a:endParaRPr>
          </a:p>
        </p:txBody>
      </p:sp>
    </p:spTree>
    <p:extLst>
      <p:ext uri="{BB962C8B-B14F-4D97-AF65-F5344CB8AC3E}">
        <p14:creationId xmlns:p14="http://schemas.microsoft.com/office/powerpoint/2010/main" val="3891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6AB5-300B-5690-096E-16F4313A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74164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Sitka Heading"/>
              </a:rPr>
              <a:t>Problem statement 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12E020D4-98DA-562B-D854-D34D31171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70" b="12463"/>
          <a:stretch/>
        </p:blipFill>
        <p:spPr>
          <a:xfrm>
            <a:off x="20" y="10"/>
            <a:ext cx="12191980" cy="3882321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2D379A-34E3-5BBC-7AE8-AB91B86F0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4714" y="4021160"/>
            <a:ext cx="7485413" cy="245268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1600" b="1">
                <a:latin typeface="Sitka Heading"/>
              </a:rPr>
              <a:t>Description of the Idea:</a:t>
            </a:r>
            <a:r>
              <a:rPr lang="en-US" sz="1600">
                <a:latin typeface="Sitka Heading"/>
              </a:rPr>
              <a:t> Accidents related to falling or car accidents is a major issue in India</a:t>
            </a:r>
            <a:endParaRPr lang="en-US"/>
          </a:p>
          <a:p>
            <a:pPr algn="just"/>
            <a:r>
              <a:rPr lang="en-US" sz="1600">
                <a:latin typeface="Sitka Heading"/>
              </a:rPr>
              <a:t>It is important that a person that suffers an accident is aided as quickly as possible.</a:t>
            </a:r>
          </a:p>
          <a:p>
            <a:pPr marL="285750" algn="just"/>
            <a:r>
              <a:rPr lang="en-US" sz="1600">
                <a:latin typeface="Sitka Heading"/>
              </a:rPr>
              <a:t>Unable to call for help as the person can be injured or unconscious.</a:t>
            </a:r>
          </a:p>
          <a:p>
            <a:pPr marL="285750" algn="just"/>
            <a:r>
              <a:rPr lang="en-US" sz="1600">
                <a:latin typeface="Sitka Heading"/>
              </a:rPr>
              <a:t>Purpose: to examine the possibility of using sensors available in smartphones to implement an application for fall detection.</a:t>
            </a:r>
          </a:p>
          <a:p>
            <a:pPr marL="285750" algn="just"/>
            <a:r>
              <a:rPr lang="en-US" sz="1600">
                <a:latin typeface="Sitka Heading"/>
              </a:rPr>
              <a:t>Send an automatic alert notification could be of great use.</a:t>
            </a:r>
          </a:p>
          <a:p>
            <a:endParaRPr lang="en-US" sz="1400"/>
          </a:p>
        </p:txBody>
      </p:sp>
      <p:pic>
        <p:nvPicPr>
          <p:cNvPr id="4" name="Picture 5" descr="A picture containing text, candelabrum, vector graphics&#10;&#10;Description automatically generated">
            <a:extLst>
              <a:ext uri="{FF2B5EF4-FFF2-40B4-BE49-F238E27FC236}">
                <a16:creationId xmlns:a16="http://schemas.microsoft.com/office/drawing/2014/main" id="{C9622EF3-AB3C-C567-E0C9-EF442A395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105" y="4444252"/>
            <a:ext cx="1073525" cy="107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4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A4825-421C-5C35-B867-2C7FBACD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Sitka Heading"/>
                <a:ea typeface="+mj-lt"/>
                <a:cs typeface="+mj-lt"/>
              </a:rPr>
              <a:t>Problem statement </a:t>
            </a:r>
            <a:endParaRPr lang="en-US" sz="5400">
              <a:latin typeface="Sitka Heading"/>
              <a:ea typeface="+mj-lt"/>
              <a:cs typeface="+mj-l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4408-BA2C-F4DA-2D27-9440CF6A4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latin typeface="Sitka Heading"/>
                <a:ea typeface="+mn-lt"/>
                <a:cs typeface="+mn-lt"/>
              </a:rPr>
              <a:t>Develop a system that can accurately detect falls, quickly respond to the event, and aid the person who has fallen. </a:t>
            </a:r>
            <a:endParaRPr lang="en-US" sz="2400" dirty="0">
              <a:latin typeface="Sitka Heading"/>
            </a:endParaRPr>
          </a:p>
          <a:p>
            <a:pPr algn="just"/>
            <a:r>
              <a:rPr lang="en-US" sz="2400" dirty="0">
                <a:latin typeface="Sitka Heading"/>
                <a:ea typeface="+mn-lt"/>
                <a:cs typeface="+mn-lt"/>
              </a:rPr>
              <a:t>It must consider the limitations of smartphone sensors and processing power, as well as the diverse and changing environments in which falls can occur.</a:t>
            </a:r>
            <a:endParaRPr lang="en-US" sz="2400" dirty="0">
              <a:latin typeface="Sitka Heading"/>
            </a:endParaRPr>
          </a:p>
          <a:p>
            <a:pPr algn="just"/>
            <a:r>
              <a:rPr lang="en-US" sz="2400" dirty="0">
                <a:latin typeface="Sitka Heading"/>
                <a:ea typeface="+mn-lt"/>
                <a:cs typeface="+mn-lt"/>
              </a:rPr>
              <a:t> Additionally, the system must consider privacy concerns and the need for easy user interaction.</a:t>
            </a:r>
            <a:endParaRPr lang="en-US" sz="2400" dirty="0">
              <a:latin typeface="Sitka Heading"/>
              <a:cs typeface="Calibri"/>
            </a:endParaRPr>
          </a:p>
        </p:txBody>
      </p:sp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660CA73-134A-BB24-780F-FD241C92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459" y="639710"/>
            <a:ext cx="1028700" cy="1009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5AB1B6-8010-24D9-3767-DC0C73184A75}"/>
              </a:ext>
            </a:extLst>
          </p:cNvPr>
          <p:cNvSpPr/>
          <p:nvPr/>
        </p:nvSpPr>
        <p:spPr>
          <a:xfrm>
            <a:off x="7345993" y="1487465"/>
            <a:ext cx="4227534" cy="302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2C64E467-E7B6-A348-8175-F584746568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50" r="24865"/>
          <a:stretch/>
        </p:blipFill>
        <p:spPr>
          <a:xfrm>
            <a:off x="7541956" y="1312328"/>
            <a:ext cx="4041917" cy="42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3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87073-F254-E33A-A505-7879D10B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94464"/>
            <a:ext cx="5538432" cy="787746"/>
          </a:xfrm>
        </p:spPr>
        <p:txBody>
          <a:bodyPr anchor="b">
            <a:normAutofit fontScale="90000"/>
          </a:bodyPr>
          <a:lstStyle/>
          <a:p>
            <a:r>
              <a:rPr lang="en-US" sz="5400" dirty="0">
                <a:latin typeface="Sitka Heading"/>
                <a:ea typeface="+mj-lt"/>
                <a:cs typeface="+mj-lt"/>
              </a:rPr>
              <a:t>Research work</a:t>
            </a:r>
            <a:endParaRPr lang="en-US" sz="5400" dirty="0">
              <a:latin typeface="Sitka Heading"/>
            </a:endParaRP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067AF0-5018-263C-B568-7A2F34BF8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900">
                <a:latin typeface="Sitka Heading"/>
              </a:rPr>
              <a:t>How Rishabh Pant was rescued: 'The car had already caught sparks so I and the conductor rushed to get him out'</a:t>
            </a:r>
            <a:endParaRPr lang="en-US" sz="1900">
              <a:latin typeface="Sitka Heading"/>
              <a:cs typeface="Calibri" panose="020F0502020204030204"/>
            </a:endParaRPr>
          </a:p>
          <a:p>
            <a:pPr algn="just"/>
            <a:r>
              <a:rPr lang="en-US" sz="1900">
                <a:latin typeface="Sitka Heading"/>
                <a:ea typeface="+mn-lt"/>
                <a:cs typeface="+mn-lt"/>
              </a:rPr>
              <a:t>Globally, an average of 37.3 million people suffer from injuries related to a fall each year, which are severe enough to seek medical attention. </a:t>
            </a:r>
            <a:endParaRPr lang="en-US" sz="1900" b="1">
              <a:latin typeface="Sitka Heading"/>
              <a:ea typeface="+mn-lt"/>
              <a:cs typeface="+mn-lt"/>
            </a:endParaRPr>
          </a:p>
          <a:p>
            <a:pPr algn="just"/>
            <a:r>
              <a:rPr lang="en-US" sz="1900">
                <a:latin typeface="Sitka Heading"/>
                <a:ea typeface="+mn-lt"/>
                <a:cs typeface="+mn-lt"/>
              </a:rPr>
              <a:t>Out of these, no less than an estimated 640000 individuals die as a direct consequence of the fall.</a:t>
            </a:r>
            <a:endParaRPr lang="en-US" sz="1900" b="1">
              <a:latin typeface="Sitka Heading"/>
              <a:cs typeface="Calibri"/>
            </a:endParaRPr>
          </a:p>
          <a:p>
            <a:pPr marL="0" indent="0">
              <a:buNone/>
            </a:pPr>
            <a:endParaRPr lang="en-US" sz="1900">
              <a:cs typeface="Calibri"/>
            </a:endParaRPr>
          </a:p>
        </p:txBody>
      </p:sp>
      <p:pic>
        <p:nvPicPr>
          <p:cNvPr id="8" name="Picture 8" descr="Text, whiteboard&#10;&#10;Description automatically generated">
            <a:extLst>
              <a:ext uri="{FF2B5EF4-FFF2-40B4-BE49-F238E27FC236}">
                <a16:creationId xmlns:a16="http://schemas.microsoft.com/office/drawing/2014/main" id="{9CA4E4DA-33AC-92CD-FCD5-A6F02614E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04" r="27650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652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59AE9E-984E-FA36-B735-CF081BECB08F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latin typeface="Sitka Heading"/>
              </a:rPr>
              <a:t>Fig:1 Work areas with most reported fall accidents from standing level. Amount per 1000 employed women and men respectively</a:t>
            </a:r>
            <a:endParaRPr lang="en-US">
              <a:latin typeface="Sitka Heading"/>
              <a:cs typeface="Calibri" panose="020F0502020204030204"/>
            </a:endParaRPr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80E1AF38-3D8F-7218-C7CA-29AB65DB2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888543"/>
            <a:ext cx="5481509" cy="3165572"/>
          </a:xfrm>
          <a:prstGeom prst="rect">
            <a:avLst/>
          </a:prstGeom>
        </p:spPr>
      </p:pic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8E26C624-7659-75C1-B227-07CC8A504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049135"/>
            <a:ext cx="5523082" cy="28443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F9884D-9552-E863-A5F7-03FA2E54F86A}"/>
              </a:ext>
            </a:extLst>
          </p:cNvPr>
          <p:cNvSpPr txBox="1"/>
          <p:nvPr/>
        </p:nvSpPr>
        <p:spPr>
          <a:xfrm>
            <a:off x="1016893" y="1097203"/>
            <a:ext cx="39522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Sitka Heading"/>
                <a:cs typeface="Calibri"/>
              </a:rPr>
              <a:t>Research work</a:t>
            </a:r>
            <a:endParaRPr lang="en-US" sz="3600" dirty="0">
              <a:latin typeface="Sitka Heading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625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08F52-EC1F-E7F5-E0DA-E066B981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647" y="639193"/>
            <a:ext cx="3885574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latin typeface="Sitka Heading"/>
              </a:rPr>
              <a:t>Workflow</a:t>
            </a:r>
            <a:endParaRPr lang="en-US" sz="6000" kern="1200" dirty="0">
              <a:latin typeface="Sitka Heading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0A328C40-B6D4-04C7-7F9C-59C4DE6DF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595" y="145286"/>
            <a:ext cx="5487313" cy="659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3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3691A-13C0-C021-58F4-16C23F7F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525" y="522007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Sitka Heading"/>
              </a:rPr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734CF-ABFB-B310-9171-EA506C4A328A}"/>
              </a:ext>
            </a:extLst>
          </p:cNvPr>
          <p:cNvSpPr txBox="1"/>
          <p:nvPr/>
        </p:nvSpPr>
        <p:spPr>
          <a:xfrm>
            <a:off x="838200" y="2333297"/>
            <a:ext cx="5560915" cy="384366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itka Heading"/>
              </a:rPr>
              <a:t>A fall detection app is a mobile application designed to detect and respond to falls, by using sensors in a smartphone or wearable device. </a:t>
            </a:r>
            <a:endParaRPr lang="en-US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Sitka Heading"/>
            </a:endParaRPr>
          </a:p>
          <a:p>
            <a:pPr marL="4572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itka Heading"/>
              </a:rPr>
              <a:t>It can alert emergency contacts or send a call for help in case of a fall. </a:t>
            </a:r>
          </a:p>
          <a:p>
            <a:pPr marL="4572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Sitka Heading"/>
            </a:endParaRPr>
          </a:p>
          <a:p>
            <a:pPr marL="4572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itka Heading"/>
              </a:rPr>
              <a:t>Provide a fast and reliable way to get help in the event of a fall, especially for elderly or vulnerable individuals who may have trouble getting up after a fall or calling for help.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1696C53-8994-8BF5-A48D-F17D01B54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87" t="-164" r="33032"/>
          <a:stretch/>
        </p:blipFill>
        <p:spPr>
          <a:xfrm>
            <a:off x="6229215" y="11216"/>
            <a:ext cx="5959844" cy="6869223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61D2F79-AC42-D53C-FC45-EF9F478FF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94" y="1717335"/>
            <a:ext cx="2743200" cy="33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563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Sitka Heading</vt:lpstr>
      <vt:lpstr>office theme</vt:lpstr>
      <vt:lpstr>PowerPoint Presentation</vt:lpstr>
      <vt:lpstr>Agenda</vt:lpstr>
      <vt:lpstr>Challenge</vt:lpstr>
      <vt:lpstr>Problem statement </vt:lpstr>
      <vt:lpstr>Problem statement </vt:lpstr>
      <vt:lpstr>Research work</vt:lpstr>
      <vt:lpstr>PowerPoint Presentation</vt:lpstr>
      <vt:lpstr>Workflow</vt:lpstr>
      <vt:lpstr>Solution</vt:lpstr>
      <vt:lpstr>Solution</vt:lpstr>
      <vt:lpstr>Solution  (code snippets)</vt:lpstr>
      <vt:lpstr>USE CASES / APPLICABILITY</vt:lpstr>
      <vt:lpstr>Business Model Canvas</vt:lpstr>
      <vt:lpstr>Credits: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Sindhu</dc:creator>
  <cp:lastModifiedBy>Neha Sindhu</cp:lastModifiedBy>
  <cp:revision>196</cp:revision>
  <dcterms:created xsi:type="dcterms:W3CDTF">2023-02-02T13:17:59Z</dcterms:created>
  <dcterms:modified xsi:type="dcterms:W3CDTF">2023-02-04T02:10:08Z</dcterms:modified>
</cp:coreProperties>
</file>