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604020202020204" charset="0"/>
      <p:regular r:id="rId11"/>
      <p:bold r:id="rId12"/>
      <p:italic r:id="rId13"/>
      <p:boldItalic r:id="rId1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CF029-B588-57EE-FE1E-506DB8F1B5B6}" v="13" dt="2025-02-16T19:25:50.119"/>
    <p1510:client id="{8D47E7D4-2439-49E4-AF4B-467BBEC6A315}" v="143" dt="2025-02-16T20:07:06.885"/>
    <p1510:client id="{ACB82624-58C4-62B8-78E2-92052CC2A950}" v="2" dt="2025-02-16T19:57:01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5e5b989621f4d89a13c423a831fc12d63c52b57535a81df9b43ffae864315e9f::" providerId="AD" clId="Web-{ACB82624-58C4-62B8-78E2-92052CC2A950}"/>
    <pc:docChg chg="addSld delSld">
      <pc:chgData name="Utilisateur invité" userId="S::urn:spo:anon#5e5b989621f4d89a13c423a831fc12d63c52b57535a81df9b43ffae864315e9f::" providerId="AD" clId="Web-{ACB82624-58C4-62B8-78E2-92052CC2A950}" dt="2025-02-16T19:57:01.839" v="1"/>
      <pc:docMkLst>
        <pc:docMk/>
      </pc:docMkLst>
      <pc:sldChg chg="new del">
        <pc:chgData name="Utilisateur invité" userId="S::urn:spo:anon#5e5b989621f4d89a13c423a831fc12d63c52b57535a81df9b43ffae864315e9f::" providerId="AD" clId="Web-{ACB82624-58C4-62B8-78E2-92052CC2A950}" dt="2025-02-16T19:57:01.839" v="1"/>
        <pc:sldMkLst>
          <pc:docMk/>
          <pc:sldMk cId="3241048309" sldId="263"/>
        </pc:sldMkLst>
      </pc:sldChg>
    </pc:docChg>
  </pc:docChgLst>
  <pc:docChgLst>
    <pc:chgData name="Utilisateur invité" userId="S::urn:spo:anon#5e5b989621f4d89a13c423a831fc12d63c52b57535a81df9b43ffae864315e9f::" providerId="AD" clId="Web-{4AACF029-B588-57EE-FE1E-506DB8F1B5B6}"/>
    <pc:docChg chg="modSld">
      <pc:chgData name="Utilisateur invité" userId="S::urn:spo:anon#5e5b989621f4d89a13c423a831fc12d63c52b57535a81df9b43ffae864315e9f::" providerId="AD" clId="Web-{4AACF029-B588-57EE-FE1E-506DB8F1B5B6}" dt="2025-02-16T19:25:46.979" v="11" actId="20577"/>
      <pc:docMkLst>
        <pc:docMk/>
      </pc:docMkLst>
      <pc:sldChg chg="modSp">
        <pc:chgData name="Utilisateur invité" userId="S::urn:spo:anon#5e5b989621f4d89a13c423a831fc12d63c52b57535a81df9b43ffae864315e9f::" providerId="AD" clId="Web-{4AACF029-B588-57EE-FE1E-506DB8F1B5B6}" dt="2025-02-16T19:25:46.979" v="11" actId="20577"/>
        <pc:sldMkLst>
          <pc:docMk/>
          <pc:sldMk cId="0" sldId="262"/>
        </pc:sldMkLst>
        <pc:spChg chg="mod">
          <ac:chgData name="Utilisateur invité" userId="S::urn:spo:anon#5e5b989621f4d89a13c423a831fc12d63c52b57535a81df9b43ffae864315e9f::" providerId="AD" clId="Web-{4AACF029-B588-57EE-FE1E-506DB8F1B5B6}" dt="2025-02-16T19:25:46.979" v="11" actId="20577"/>
          <ac:spMkLst>
            <pc:docMk/>
            <pc:sldMk cId="0" sldId="262"/>
            <ac:spMk id="6" creationId="{00000000-0000-0000-0000-000000000000}"/>
          </ac:spMkLst>
        </pc:spChg>
      </pc:sldChg>
    </pc:docChg>
  </pc:docChgLst>
  <pc:docChgLst>
    <pc:chgData name="AÏHOU Ismaël Nathan Edjeha" userId="S::ismael.aihou@groupe-esigelec.org::b5c91958-46e5-47b0-b27a-e93846c2b19c" providerId="AD" clId="Web-{8D47E7D4-2439-49E4-AF4B-467BBEC6A315}"/>
    <pc:docChg chg="modSld">
      <pc:chgData name="AÏHOU Ismaël Nathan Edjeha" userId="S::ismael.aihou@groupe-esigelec.org::b5c91958-46e5-47b0-b27a-e93846c2b19c" providerId="AD" clId="Web-{8D47E7D4-2439-49E4-AF4B-467BBEC6A315}" dt="2025-02-16T20:07:06.885" v="131" actId="20577"/>
      <pc:docMkLst>
        <pc:docMk/>
      </pc:docMkLst>
      <pc:sldChg chg="addSp delSp modSp">
        <pc:chgData name="AÏHOU Ismaël Nathan Edjeha" userId="S::ismael.aihou@groupe-esigelec.org::b5c91958-46e5-47b0-b27a-e93846c2b19c" providerId="AD" clId="Web-{8D47E7D4-2439-49E4-AF4B-467BBEC6A315}" dt="2025-02-16T19:42:56.860" v="4" actId="14100"/>
        <pc:sldMkLst>
          <pc:docMk/>
          <pc:sldMk cId="0" sldId="256"/>
        </pc:sldMkLst>
        <pc:spChg chg="mod">
          <ac:chgData name="AÏHOU Ismaël Nathan Edjeha" userId="S::ismael.aihou@groupe-esigelec.org::b5c91958-46e5-47b0-b27a-e93846c2b19c" providerId="AD" clId="Web-{8D47E7D4-2439-49E4-AF4B-467BBEC6A315}" dt="2025-02-16T19:42:56.860" v="4" actId="14100"/>
          <ac:spMkLst>
            <pc:docMk/>
            <pc:sldMk cId="0" sldId="256"/>
            <ac:spMk id="3" creationId="{00000000-0000-0000-0000-000000000000}"/>
          </ac:spMkLst>
        </pc:spChg>
        <pc:picChg chg="del">
          <ac:chgData name="AÏHOU Ismaël Nathan Edjeha" userId="S::ismael.aihou@groupe-esigelec.org::b5c91958-46e5-47b0-b27a-e93846c2b19c" providerId="AD" clId="Web-{8D47E7D4-2439-49E4-AF4B-467BBEC6A315}" dt="2025-02-16T19:42:38.922" v="0"/>
          <ac:picMkLst>
            <pc:docMk/>
            <pc:sldMk cId="0" sldId="256"/>
            <ac:picMk id="5" creationId="{8BC21827-7F0C-51B4-F024-E15B8A1CCFDB}"/>
          </ac:picMkLst>
        </pc:picChg>
        <pc:picChg chg="add mod">
          <ac:chgData name="AÏHOU Ismaël Nathan Edjeha" userId="S::ismael.aihou@groupe-esigelec.org::b5c91958-46e5-47b0-b27a-e93846c2b19c" providerId="AD" clId="Web-{8D47E7D4-2439-49E4-AF4B-467BBEC6A315}" dt="2025-02-16T19:42:49.656" v="3" actId="14100"/>
          <ac:picMkLst>
            <pc:docMk/>
            <pc:sldMk cId="0" sldId="256"/>
            <ac:picMk id="7" creationId="{2A1655A4-3419-F042-8580-B2BE4A6B1F63}"/>
          </ac:picMkLst>
        </pc:picChg>
      </pc:sldChg>
      <pc:sldChg chg="modSp">
        <pc:chgData name="AÏHOU Ismaël Nathan Edjeha" userId="S::ismael.aihou@groupe-esigelec.org::b5c91958-46e5-47b0-b27a-e93846c2b19c" providerId="AD" clId="Web-{8D47E7D4-2439-49E4-AF4B-467BBEC6A315}" dt="2025-02-16T20:07:06.885" v="131" actId="20577"/>
        <pc:sldMkLst>
          <pc:docMk/>
          <pc:sldMk cId="0" sldId="260"/>
        </pc:sldMkLst>
        <pc:spChg chg="mod">
          <ac:chgData name="AÏHOU Ismaël Nathan Edjeha" userId="S::ismael.aihou@groupe-esigelec.org::b5c91958-46e5-47b0-b27a-e93846c2b19c" providerId="AD" clId="Web-{8D47E7D4-2439-49E4-AF4B-467BBEC6A315}" dt="2025-02-16T20:05:00.601" v="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7:03.167" v="129" actId="20577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7:06.885" v="131" actId="20577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5:19.257" v="42" actId="20577"/>
          <ac:spMkLst>
            <pc:docMk/>
            <pc:sldMk cId="0" sldId="260"/>
            <ac:spMk id="14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6:22.775" v="93" actId="20577"/>
          <ac:spMkLst>
            <pc:docMk/>
            <pc:sldMk cId="0" sldId="260"/>
            <ac:spMk id="15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6:38.838" v="110" actId="20577"/>
          <ac:spMkLst>
            <pc:docMk/>
            <pc:sldMk cId="0" sldId="260"/>
            <ac:spMk id="16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5:44.430" v="66" actId="20577"/>
          <ac:spMkLst>
            <pc:docMk/>
            <pc:sldMk cId="0" sldId="260"/>
            <ac:spMk id="18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6:53.510" v="121" actId="20577"/>
          <ac:spMkLst>
            <pc:docMk/>
            <pc:sldMk cId="0" sldId="260"/>
            <ac:spMk id="19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20:06:59.291" v="127" actId="20577"/>
          <ac:spMkLst>
            <pc:docMk/>
            <pc:sldMk cId="0" sldId="260"/>
            <ac:spMk id="20" creationId="{00000000-0000-0000-0000-000000000000}"/>
          </ac:spMkLst>
        </pc:spChg>
      </pc:sldChg>
      <pc:sldChg chg="delSp modSp">
        <pc:chgData name="AÏHOU Ismaël Nathan Edjeha" userId="S::ismael.aihou@groupe-esigelec.org::b5c91958-46e5-47b0-b27a-e93846c2b19c" providerId="AD" clId="Web-{8D47E7D4-2439-49E4-AF4B-467BBEC6A315}" dt="2025-02-16T19:43:46.892" v="11" actId="1076"/>
        <pc:sldMkLst>
          <pc:docMk/>
          <pc:sldMk cId="0" sldId="262"/>
        </pc:sldMkLst>
        <pc:spChg chg="mod">
          <ac:chgData name="AÏHOU Ismaël Nathan Edjeha" userId="S::ismael.aihou@groupe-esigelec.org::b5c91958-46e5-47b0-b27a-e93846c2b19c" providerId="AD" clId="Web-{8D47E7D4-2439-49E4-AF4B-467BBEC6A315}" dt="2025-02-16T19:43:46.877" v="10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19:43:46.892" v="11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19:43:32.220" v="7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AÏHOU Ismaël Nathan Edjeha" userId="S::ismael.aihou@groupe-esigelec.org::b5c91958-46e5-47b0-b27a-e93846c2b19c" providerId="AD" clId="Web-{8D47E7D4-2439-49E4-AF4B-467BBEC6A315}" dt="2025-02-16T19:43:32.220" v="8" actId="1076"/>
          <ac:spMkLst>
            <pc:docMk/>
            <pc:sldMk cId="0" sldId="262"/>
            <ac:spMk id="12" creationId="{00000000-0000-0000-0000-000000000000}"/>
          </ac:spMkLst>
        </pc:spChg>
        <pc:picChg chg="mod">
          <ac:chgData name="AÏHOU Ismaël Nathan Edjeha" userId="S::ismael.aihou@groupe-esigelec.org::b5c91958-46e5-47b0-b27a-e93846c2b19c" providerId="AD" clId="Web-{8D47E7D4-2439-49E4-AF4B-467BBEC6A315}" dt="2025-02-16T19:43:46.877" v="9" actId="1076"/>
          <ac:picMkLst>
            <pc:docMk/>
            <pc:sldMk cId="0" sldId="262"/>
            <ac:picMk id="7" creationId="{00000000-0000-0000-0000-000000000000}"/>
          </ac:picMkLst>
        </pc:picChg>
        <pc:picChg chg="mod">
          <ac:chgData name="AÏHOU Ismaël Nathan Edjeha" userId="S::ismael.aihou@groupe-esigelec.org::b5c91958-46e5-47b0-b27a-e93846c2b19c" providerId="AD" clId="Web-{8D47E7D4-2439-49E4-AF4B-467BBEC6A315}" dt="2025-02-16T19:43:32.204" v="6" actId="1076"/>
          <ac:picMkLst>
            <pc:docMk/>
            <pc:sldMk cId="0" sldId="262"/>
            <ac:picMk id="10" creationId="{00000000-0000-0000-0000-000000000000}"/>
          </ac:picMkLst>
        </pc:picChg>
        <pc:picChg chg="del">
          <ac:chgData name="AÏHOU Ismaël Nathan Edjeha" userId="S::ismael.aihou@groupe-esigelec.org::b5c91958-46e5-47b0-b27a-e93846c2b19c" providerId="AD" clId="Web-{8D47E7D4-2439-49E4-AF4B-467BBEC6A315}" dt="2025-02-16T19:43:07.157" v="5"/>
          <ac:picMkLst>
            <pc:docMk/>
            <pc:sldMk cId="0" sldId="262"/>
            <ac:picMk id="1026" creationId="{DBC52656-63A4-5061-56E3-79C3AD2544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278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4297" y="2402456"/>
            <a:ext cx="7849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Eco Detect : Approche Frugale et Efficace</a:t>
            </a:r>
            <a:endParaRPr lang="en-US" sz="4400" b="1"/>
          </a:p>
        </p:txBody>
      </p:sp>
      <p:sp>
        <p:nvSpPr>
          <p:cNvPr id="4" name="Text 1"/>
          <p:cNvSpPr/>
          <p:nvPr/>
        </p:nvSpPr>
        <p:spPr>
          <a:xfrm>
            <a:off x="8377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185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B980EA-4DC7-13D6-93BC-D125A44B241B}"/>
              </a:ext>
            </a:extLst>
          </p:cNvPr>
          <p:cNvSpPr txBox="1"/>
          <p:nvPr/>
        </p:nvSpPr>
        <p:spPr>
          <a:xfrm>
            <a:off x="702527" y="4951141"/>
            <a:ext cx="5196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Adji Khadidiatou DIAW​</a:t>
            </a:r>
          </a:p>
          <a:p>
            <a:endParaRPr lang="fr-FR" sz="2400" b="1">
              <a:solidFill>
                <a:schemeClr val="bg1"/>
              </a:solidFill>
            </a:endParaRPr>
          </a:p>
          <a:p>
            <a:r>
              <a:rPr lang="fr-FR" sz="2400" b="1">
                <a:solidFill>
                  <a:schemeClr val="bg1"/>
                </a:solidFill>
              </a:rPr>
              <a:t>Ismaël AÏHOU</a:t>
            </a:r>
          </a:p>
          <a:p>
            <a:endParaRPr lang="fr-FR" sz="2400" b="1">
              <a:solidFill>
                <a:schemeClr val="bg1"/>
              </a:solidFill>
            </a:endParaRPr>
          </a:p>
          <a:p>
            <a:r>
              <a:rPr lang="fr-FR" sz="2400" b="1">
                <a:solidFill>
                  <a:schemeClr val="bg1"/>
                </a:solidFill>
              </a:rPr>
              <a:t>Moussa SADIO</a:t>
            </a:r>
          </a:p>
        </p:txBody>
      </p:sp>
      <p:pic>
        <p:nvPicPr>
          <p:cNvPr id="7" name="Picture 2" descr="Une image contenant habits, personne, ordinateur, ordinateur portable&#10;&#10;Le contenu généré par l’IA peut être incorrect.">
            <a:extLst>
              <a:ext uri="{FF2B5EF4-FFF2-40B4-BE49-F238E27FC236}">
                <a16:creationId xmlns:a16="http://schemas.microsoft.com/office/drawing/2014/main" id="{2A1655A4-3419-F042-8580-B2BE4A6B1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6" t="11789" r="24898"/>
          <a:stretch/>
        </p:blipFill>
        <p:spPr bwMode="auto">
          <a:xfrm>
            <a:off x="8997911" y="36241"/>
            <a:ext cx="5632490" cy="815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Contexte et Objectif</a:t>
            </a:r>
            <a:endParaRPr lang="en-US" sz="440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5607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Détection d'anomalies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Notre projet vise à identifier des anomalies dans des images de manière éco-responsable.</a:t>
            </a:r>
            <a:endParaRPr lang="en-US" sz="185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Approche frugale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Nous minimisons la consommation énergétique sans compromettre la performance de la détection.</a:t>
            </a:r>
            <a:endParaRPr lang="en-US" sz="185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35397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Deux approches principales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Exploration de méthodes alternatives aux grands modèles d'IA, souvent coûteux.</a:t>
            </a:r>
            <a:endParaRPr lang="en-US" sz="18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22420"/>
            <a:ext cx="64150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Autoencodeur Convolutif</a:t>
            </a:r>
            <a:endParaRPr lang="en-US" sz="4400"/>
          </a:p>
        </p:txBody>
      </p:sp>
      <p:sp>
        <p:nvSpPr>
          <p:cNvPr id="4" name="Shape 1"/>
          <p:cNvSpPr/>
          <p:nvPr/>
        </p:nvSpPr>
        <p:spPr>
          <a:xfrm>
            <a:off x="837724" y="545461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005602" y="555486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/>
          </a:p>
        </p:txBody>
      </p:sp>
      <p:sp>
        <p:nvSpPr>
          <p:cNvPr id="6" name="Text 3"/>
          <p:cNvSpPr/>
          <p:nvPr/>
        </p:nvSpPr>
        <p:spPr>
          <a:xfrm>
            <a:off x="1615559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Principe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>
          <a:xfrm>
            <a:off x="1615559" y="5950148"/>
            <a:ext cx="338089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Reconstruction d'images normales pour détecter les anomalies via l'erreur.</a:t>
            </a:r>
            <a:endParaRPr lang="en-US" sz="1850"/>
          </a:p>
        </p:txBody>
      </p:sp>
      <p:sp>
        <p:nvSpPr>
          <p:cNvPr id="8" name="Shape 5"/>
          <p:cNvSpPr/>
          <p:nvPr/>
        </p:nvSpPr>
        <p:spPr>
          <a:xfrm>
            <a:off x="5235773" y="545461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5403652" y="555486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/>
          </a:p>
        </p:txBody>
      </p:sp>
      <p:sp>
        <p:nvSpPr>
          <p:cNvPr id="10" name="Text 7"/>
          <p:cNvSpPr/>
          <p:nvPr/>
        </p:nvSpPr>
        <p:spPr>
          <a:xfrm>
            <a:off x="6013609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Avantages</a:t>
            </a:r>
            <a:endParaRPr lang="en-US" sz="2200"/>
          </a:p>
        </p:txBody>
      </p:sp>
      <p:sp>
        <p:nvSpPr>
          <p:cNvPr id="11" name="Text 8"/>
          <p:cNvSpPr/>
          <p:nvPr/>
        </p:nvSpPr>
        <p:spPr>
          <a:xfrm>
            <a:off x="6013609" y="5950148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Pas de labels nécessaires et modèle léger.</a:t>
            </a:r>
            <a:endParaRPr lang="en-US" sz="1850"/>
          </a:p>
        </p:txBody>
      </p:sp>
      <p:sp>
        <p:nvSpPr>
          <p:cNvPr id="12" name="Shape 9"/>
          <p:cNvSpPr/>
          <p:nvPr/>
        </p:nvSpPr>
        <p:spPr>
          <a:xfrm>
            <a:off x="9633823" y="545461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9801701" y="555486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/>
          </a:p>
        </p:txBody>
      </p:sp>
      <p:sp>
        <p:nvSpPr>
          <p:cNvPr id="14" name="Text 11"/>
          <p:cNvSpPr/>
          <p:nvPr/>
        </p:nvSpPr>
        <p:spPr>
          <a:xfrm>
            <a:off x="10411658" y="5454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Inconvénient</a:t>
            </a:r>
            <a:endParaRPr lang="en-US" sz="2200"/>
          </a:p>
        </p:txBody>
      </p:sp>
      <p:sp>
        <p:nvSpPr>
          <p:cNvPr id="15" name="Text 12"/>
          <p:cNvSpPr/>
          <p:nvPr/>
        </p:nvSpPr>
        <p:spPr>
          <a:xfrm>
            <a:off x="10411658" y="5950148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Nécessité de fixer un seuil d'erreur optimal.</a:t>
            </a:r>
            <a:endParaRPr lang="en-US" sz="1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5062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Classification Binaire</a:t>
            </a:r>
            <a:endParaRPr lang="en-US" sz="44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213616"/>
            <a:ext cx="598408" cy="5984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40513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Principe</a:t>
            </a:r>
            <a:endParaRPr lang="en-US" sz="2200"/>
          </a:p>
        </p:txBody>
      </p:sp>
      <p:sp>
        <p:nvSpPr>
          <p:cNvPr id="6" name="Text 2"/>
          <p:cNvSpPr/>
          <p:nvPr/>
        </p:nvSpPr>
        <p:spPr>
          <a:xfrm>
            <a:off x="837724" y="4546878"/>
            <a:ext cx="28597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Utilisation d'un modèle pré-entraîné (ResNet) avec classifieur binaire.</a:t>
            </a:r>
            <a:endParaRPr lang="en-US" sz="18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459" y="3213616"/>
            <a:ext cx="598408" cy="5984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56459" y="40513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Avantages</a:t>
            </a:r>
            <a:endParaRPr lang="en-US" sz="2200"/>
          </a:p>
        </p:txBody>
      </p:sp>
      <p:sp>
        <p:nvSpPr>
          <p:cNvPr id="9" name="Text 4"/>
          <p:cNvSpPr/>
          <p:nvPr/>
        </p:nvSpPr>
        <p:spPr>
          <a:xfrm>
            <a:off x="4056459" y="4546878"/>
            <a:ext cx="28597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Exploitation des caractéristiques d'un modèle existant et pas de seuil requis.</a:t>
            </a:r>
            <a:endParaRPr lang="en-US" sz="18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195" y="3213616"/>
            <a:ext cx="598408" cy="5984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75195" y="40513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Inconvénients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>
          <a:xfrm>
            <a:off x="7275195" y="4546878"/>
            <a:ext cx="28597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Nécessite un dataset annoté et est moins frugal que l'autoencodeur.</a:t>
            </a:r>
            <a:endParaRPr lang="en-US" sz="1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630204"/>
            <a:ext cx="733579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Comparaison des Approches</a:t>
            </a:r>
            <a:endParaRPr lang="en-US" sz="4400"/>
          </a:p>
        </p:txBody>
      </p:sp>
      <p:sp>
        <p:nvSpPr>
          <p:cNvPr id="4" name="Shape 1"/>
          <p:cNvSpPr/>
          <p:nvPr/>
        </p:nvSpPr>
        <p:spPr>
          <a:xfrm>
            <a:off x="837724" y="2693194"/>
            <a:ext cx="7468553" cy="3906083"/>
          </a:xfrm>
          <a:prstGeom prst="roundRect">
            <a:avLst>
              <a:gd name="adj" fmla="val 919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Shape 2"/>
          <p:cNvSpPr/>
          <p:nvPr/>
        </p:nvSpPr>
        <p:spPr>
          <a:xfrm>
            <a:off x="845344" y="2700814"/>
            <a:ext cx="7452479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3"/>
          <p:cNvSpPr/>
          <p:nvPr/>
        </p:nvSpPr>
        <p:spPr>
          <a:xfrm>
            <a:off x="1085493" y="2852023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Critère</a:t>
            </a:r>
            <a:endParaRPr lang="en-US" sz="1850"/>
          </a:p>
        </p:txBody>
      </p:sp>
      <p:sp>
        <p:nvSpPr>
          <p:cNvPr id="7" name="Text 4"/>
          <p:cNvSpPr/>
          <p:nvPr/>
        </p:nvSpPr>
        <p:spPr>
          <a:xfrm>
            <a:off x="3573185" y="2852023"/>
            <a:ext cx="19976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Autoencodeur</a:t>
            </a:r>
            <a:endParaRPr lang="en-US" sz="1850"/>
          </a:p>
        </p:txBody>
      </p:sp>
      <p:sp>
        <p:nvSpPr>
          <p:cNvPr id="8" name="Text 5"/>
          <p:cNvSpPr/>
          <p:nvPr/>
        </p:nvSpPr>
        <p:spPr>
          <a:xfrm>
            <a:off x="6057067" y="2852023"/>
            <a:ext cx="2001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Classification Binaire</a:t>
            </a:r>
            <a:endParaRPr lang="en-US" sz="1850"/>
          </a:p>
        </p:txBody>
      </p:sp>
      <p:sp>
        <p:nvSpPr>
          <p:cNvPr id="9" name="Shape 6"/>
          <p:cNvSpPr/>
          <p:nvPr/>
        </p:nvSpPr>
        <p:spPr>
          <a:xfrm>
            <a:off x="845344" y="3769281"/>
            <a:ext cx="7452479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7"/>
          <p:cNvSpPr/>
          <p:nvPr/>
        </p:nvSpPr>
        <p:spPr>
          <a:xfrm>
            <a:off x="1085493" y="3920490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Accuracy</a:t>
            </a:r>
          </a:p>
        </p:txBody>
      </p:sp>
      <p:sp>
        <p:nvSpPr>
          <p:cNvPr id="11" name="Text 8"/>
          <p:cNvSpPr/>
          <p:nvPr/>
        </p:nvSpPr>
        <p:spPr>
          <a:xfrm>
            <a:off x="3573185" y="3920490"/>
            <a:ext cx="19976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74.70</a:t>
            </a:r>
          </a:p>
        </p:txBody>
      </p:sp>
      <p:sp>
        <p:nvSpPr>
          <p:cNvPr id="12" name="Text 9"/>
          <p:cNvSpPr/>
          <p:nvPr/>
        </p:nvSpPr>
        <p:spPr>
          <a:xfrm>
            <a:off x="6057067" y="3920490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78.77</a:t>
            </a:r>
          </a:p>
        </p:txBody>
      </p:sp>
      <p:sp>
        <p:nvSpPr>
          <p:cNvPr id="13" name="Shape 10"/>
          <p:cNvSpPr/>
          <p:nvPr/>
        </p:nvSpPr>
        <p:spPr>
          <a:xfrm>
            <a:off x="845344" y="4454723"/>
            <a:ext cx="7452479" cy="106846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1085493" y="4605933"/>
            <a:ext cx="2001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T Sans"/>
              </a:rPr>
              <a:t>CO2 </a:t>
            </a:r>
            <a:r>
              <a:rPr lang="en-US" sz="1850" err="1">
                <a:solidFill>
                  <a:srgbClr val="FFFFFF"/>
                </a:solidFill>
                <a:latin typeface="PT Sans"/>
              </a:rPr>
              <a:t>équivalent</a:t>
            </a:r>
          </a:p>
        </p:txBody>
      </p:sp>
      <p:sp>
        <p:nvSpPr>
          <p:cNvPr id="15" name="Text 12"/>
          <p:cNvSpPr/>
          <p:nvPr/>
        </p:nvSpPr>
        <p:spPr>
          <a:xfrm>
            <a:off x="3573185" y="4605933"/>
            <a:ext cx="19976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0.000058</a:t>
            </a:r>
          </a:p>
        </p:txBody>
      </p:sp>
      <p:sp>
        <p:nvSpPr>
          <p:cNvPr id="16" name="Text 13"/>
          <p:cNvSpPr/>
          <p:nvPr/>
        </p:nvSpPr>
        <p:spPr>
          <a:xfrm>
            <a:off x="6057067" y="4605933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0.00075</a:t>
            </a:r>
          </a:p>
        </p:txBody>
      </p:sp>
      <p:sp>
        <p:nvSpPr>
          <p:cNvPr id="17" name="Shape 14"/>
          <p:cNvSpPr/>
          <p:nvPr/>
        </p:nvSpPr>
        <p:spPr>
          <a:xfrm>
            <a:off x="845344" y="5523190"/>
            <a:ext cx="7452479" cy="10684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Text 15"/>
          <p:cNvSpPr/>
          <p:nvPr/>
        </p:nvSpPr>
        <p:spPr>
          <a:xfrm>
            <a:off x="1085493" y="5674400"/>
            <a:ext cx="2001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US" sz="1850">
                <a:solidFill>
                  <a:srgbClr val="FFFFFF"/>
                </a:solidFill>
                <a:latin typeface="PT Sans"/>
              </a:rPr>
              <a:t>Impact </a:t>
            </a:r>
            <a:r>
              <a:rPr lang="en-US" sz="1850" err="1">
                <a:solidFill>
                  <a:srgbClr val="FFFFFF"/>
                </a:solidFill>
                <a:latin typeface="PT Sans"/>
              </a:rPr>
              <a:t>environnemental</a:t>
            </a:r>
          </a:p>
        </p:txBody>
      </p:sp>
      <p:sp>
        <p:nvSpPr>
          <p:cNvPr id="19" name="Text 16"/>
          <p:cNvSpPr/>
          <p:nvPr/>
        </p:nvSpPr>
        <p:spPr>
          <a:xfrm>
            <a:off x="3573185" y="5674400"/>
            <a:ext cx="199763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68.92</a:t>
            </a:r>
          </a:p>
        </p:txBody>
      </p:sp>
      <p:sp>
        <p:nvSpPr>
          <p:cNvPr id="20" name="Text 17"/>
          <p:cNvSpPr/>
          <p:nvPr/>
        </p:nvSpPr>
        <p:spPr>
          <a:xfrm>
            <a:off x="6057067" y="5674400"/>
            <a:ext cx="200144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90995"/>
            <a:ext cx="610028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Résultats et Choix Final</a:t>
            </a:r>
            <a:endParaRPr lang="en-US" sz="44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473762"/>
            <a:ext cx="4078962" cy="25209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52938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Efficacité énergétique</a:t>
            </a:r>
            <a:endParaRPr lang="en-US" sz="2200"/>
          </a:p>
        </p:txBody>
      </p:sp>
      <p:sp>
        <p:nvSpPr>
          <p:cNvPr id="5" name="Text 2"/>
          <p:cNvSpPr/>
          <p:nvPr/>
        </p:nvSpPr>
        <p:spPr>
          <a:xfrm>
            <a:off x="837724" y="5789414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L'autoencodeur s'est révélé plus efficace sur le plan énergétique.</a:t>
            </a:r>
            <a:endParaRPr lang="en-US" sz="18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659" y="2473762"/>
            <a:ext cx="4078962" cy="25209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75659" y="52938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Bon équilibre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>
          <a:xfrm>
            <a:off x="5275659" y="5789414"/>
            <a:ext cx="40789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Il offre un bon compromis entre performance et consommation.</a:t>
            </a:r>
            <a:endParaRPr lang="en-US" sz="18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3595" y="2473762"/>
            <a:ext cx="4079081" cy="25210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3595" y="52939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Choix frugal</a:t>
            </a:r>
            <a:endParaRPr lang="en-US" sz="2200"/>
          </a:p>
        </p:txBody>
      </p:sp>
      <p:sp>
        <p:nvSpPr>
          <p:cNvPr id="11" name="Text 6"/>
          <p:cNvSpPr/>
          <p:nvPr/>
        </p:nvSpPr>
        <p:spPr>
          <a:xfrm>
            <a:off x="9713595" y="5789533"/>
            <a:ext cx="40790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Nous avons privilégié la frugalité (0.000056 kg CO₂ eq) tout en conservant l'efficacité.</a:t>
            </a:r>
            <a:endParaRPr lang="en-US"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1840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 Générale</a:t>
            </a:r>
            <a:endParaRPr lang="en-US" sz="44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3247073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4048839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Autoencodeur</a:t>
            </a:r>
            <a:endParaRPr lang="en-US" sz="2200"/>
          </a:p>
        </p:txBody>
      </p:sp>
      <p:sp>
        <p:nvSpPr>
          <p:cNvPr id="6" name="Text 2"/>
          <p:cNvSpPr/>
          <p:nvPr/>
        </p:nvSpPr>
        <p:spPr>
          <a:xfrm>
            <a:off x="837724" y="4544378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Non </a:t>
            </a:r>
            <a:r>
              <a:rPr lang="en-US" sz="1850" err="1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supervisé</a:t>
            </a:r>
            <a:r>
              <a:rPr lang="en-US" sz="1850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err="1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léger</a:t>
            </a:r>
            <a:r>
              <a:rPr lang="en-US" sz="1850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, </a:t>
            </a:r>
            <a:r>
              <a:rPr lang="en-US" sz="1850" err="1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efficace</a:t>
            </a:r>
            <a:r>
              <a:rPr lang="en-US" sz="1850">
                <a:solidFill>
                  <a:srgbClr val="FFFFFF"/>
                </a:solidFill>
                <a:latin typeface="PT Sans"/>
                <a:ea typeface="PT Sans" pitchFamily="34" charset="-122"/>
                <a:cs typeface="PT Sans" pitchFamily="34" charset="-120"/>
              </a:rPr>
              <a:t> et facile à implémenter.</a:t>
            </a:r>
            <a:endParaRPr lang="en-US" sz="1850">
              <a:latin typeface="PT Sans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449" y="3212783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81449" y="4014549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Classification Binaire</a:t>
            </a:r>
            <a:endParaRPr lang="en-US" sz="2200"/>
          </a:p>
        </p:txBody>
      </p:sp>
      <p:sp>
        <p:nvSpPr>
          <p:cNvPr id="9" name="Text 4"/>
          <p:cNvSpPr/>
          <p:nvPr/>
        </p:nvSpPr>
        <p:spPr>
          <a:xfrm>
            <a:off x="5881449" y="4862036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Plus précise, nécessite plus de ressources.</a:t>
            </a:r>
            <a:endParaRPr lang="en-US" sz="18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2295" y="3212783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742295" y="4014668"/>
            <a:ext cx="225028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Solution optimale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>
          <a:xfrm>
            <a:off x="10742295" y="4862155"/>
            <a:ext cx="225028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L'autoencodeur pour un contexte frugal.</a:t>
            </a:r>
            <a:endParaRPr lang="en-US" sz="18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2025-02-16T19:14:07Z</dcterms:created>
  <dcterms:modified xsi:type="dcterms:W3CDTF">2025-02-16T20:07:12Z</dcterms:modified>
</cp:coreProperties>
</file>