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303" r:id="rId5"/>
    <p:sldId id="284" r:id="rId6"/>
    <p:sldId id="286" r:id="rId7"/>
    <p:sldId id="287" r:id="rId8"/>
    <p:sldId id="298" r:id="rId9"/>
    <p:sldId id="308" r:id="rId10"/>
    <p:sldId id="296" r:id="rId11"/>
    <p:sldId id="307" r:id="rId12"/>
    <p:sldId id="288" r:id="rId13"/>
    <p:sldId id="311" r:id="rId14"/>
    <p:sldId id="305"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EFD3"/>
    <a:srgbClr val="E9C46A"/>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13" autoAdjust="0"/>
    <p:restoredTop sz="94899" autoAdjust="0"/>
  </p:normalViewPr>
  <p:slideViewPr>
    <p:cSldViewPr snapToGrid="0" snapToObjects="1" showGuides="1">
      <p:cViewPr varScale="1">
        <p:scale>
          <a:sx n="86" d="100"/>
          <a:sy n="86" d="100"/>
        </p:scale>
        <p:origin x="379"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6/16/2023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F485-CC38-1543-D56F-6C5F750DBDDF}"/>
              </a:ext>
            </a:extLst>
          </p:cNvPr>
          <p:cNvSpPr>
            <a:spLocks noGrp="1"/>
          </p:cNvSpPr>
          <p:nvPr>
            <p:ph type="title"/>
          </p:nvPr>
        </p:nvSpPr>
        <p:spPr>
          <a:xfrm>
            <a:off x="1139952" y="231253"/>
            <a:ext cx="9912096" cy="791301"/>
          </a:xfrm>
        </p:spPr>
        <p:txBody>
          <a:bodyPr/>
          <a:lstStyle/>
          <a:p>
            <a:r>
              <a:rPr lang="en-US" sz="2000" dirty="0"/>
              <a:t>International Islamic University Chittagong</a:t>
            </a:r>
            <a:br>
              <a:rPr lang="en-US" sz="2000" dirty="0"/>
            </a:br>
            <a:r>
              <a:rPr lang="en-US" sz="2000" dirty="0"/>
              <a:t>Department of Computer Science &amp; Engineering </a:t>
            </a:r>
          </a:p>
        </p:txBody>
      </p:sp>
      <p:sp>
        <p:nvSpPr>
          <p:cNvPr id="3" name="Text Placeholder 2">
            <a:extLst>
              <a:ext uri="{FF2B5EF4-FFF2-40B4-BE49-F238E27FC236}">
                <a16:creationId xmlns:a16="http://schemas.microsoft.com/office/drawing/2014/main" id="{7E44830B-289A-51AC-21C1-13B9D58E261C}"/>
              </a:ext>
            </a:extLst>
          </p:cNvPr>
          <p:cNvSpPr>
            <a:spLocks noGrp="1"/>
          </p:cNvSpPr>
          <p:nvPr>
            <p:ph type="body" sz="quarter" idx="14"/>
          </p:nvPr>
        </p:nvSpPr>
        <p:spPr>
          <a:xfrm>
            <a:off x="687194" y="2343526"/>
            <a:ext cx="5047488" cy="3993168"/>
          </a:xfrm>
        </p:spPr>
        <p:txBody>
          <a:bodyPr/>
          <a:lstStyle/>
          <a:p>
            <a:pPr marL="0" marR="0">
              <a:lnSpc>
                <a:spcPct val="107000"/>
              </a:lnSpc>
              <a:spcBef>
                <a:spcPts val="0"/>
              </a:spcBef>
              <a:spcAft>
                <a:spcPts val="800"/>
              </a:spcAft>
            </a:pPr>
            <a:r>
              <a:rPr lang="en-SG" sz="2000" b="1" dirty="0">
                <a:effectLst/>
                <a:latin typeface="Times New Roman" panose="02020603050405020304" pitchFamily="18" charset="0"/>
                <a:ea typeface="Calibri" panose="020F0502020204030204" pitchFamily="34" charset="0"/>
                <a:cs typeface="Arial" panose="020B0604020202020204" pitchFamily="34" charset="0"/>
              </a:rPr>
              <a:t>Submitted By</a:t>
            </a:r>
          </a:p>
          <a:p>
            <a:pPr marL="0" marR="0">
              <a:lnSpc>
                <a:spcPct val="107000"/>
              </a:lnSpc>
              <a:spcBef>
                <a:spcPts val="0"/>
              </a:spcBef>
              <a:spcAft>
                <a:spcPts val="800"/>
              </a:spcAft>
            </a:pPr>
            <a:r>
              <a:rPr lang="en-SG" b="1" dirty="0">
                <a:latin typeface="Times New Roman" panose="02020603050405020304" pitchFamily="18" charset="0"/>
                <a:ea typeface="Calibri" panose="020F0502020204030204" pitchFamily="34" charset="0"/>
                <a:cs typeface="Arial" panose="020B0604020202020204" pitchFamily="34" charset="0"/>
              </a:rPr>
              <a:t>Group : D</a:t>
            </a:r>
          </a:p>
          <a:p>
            <a:pPr marL="0" marR="0">
              <a:lnSpc>
                <a:spcPct val="107000"/>
              </a:lnSpc>
              <a:spcBef>
                <a:spcPts val="0"/>
              </a:spcBef>
              <a:spcAft>
                <a:spcPts val="800"/>
              </a:spcAft>
            </a:pPr>
            <a:r>
              <a:rPr lang="en-SG" sz="2000" dirty="0">
                <a:effectLst/>
                <a:latin typeface="Times New Roman" panose="02020603050405020304" pitchFamily="18" charset="0"/>
                <a:ea typeface="Calibri" panose="020F0502020204030204" pitchFamily="34" charset="0"/>
                <a:cs typeface="Arial" panose="020B0604020202020204" pitchFamily="34" charset="0"/>
              </a:rPr>
              <a:t>   </a:t>
            </a:r>
            <a:r>
              <a:rPr lang="en-SG" sz="1600" dirty="0">
                <a:effectLst/>
                <a:latin typeface="Times New Roman" panose="02020603050405020304" pitchFamily="18" charset="0"/>
                <a:ea typeface="Calibri" panose="020F0502020204030204" pitchFamily="34" charset="0"/>
                <a:cs typeface="Arial" panose="020B0604020202020204" pitchFamily="34" charset="0"/>
              </a:rPr>
              <a:t>C201205   </a:t>
            </a:r>
            <a:r>
              <a:rPr lang="en-SG" sz="1600" dirty="0" err="1">
                <a:effectLst/>
                <a:latin typeface="Times New Roman" panose="02020603050405020304" pitchFamily="18" charset="0"/>
                <a:ea typeface="Calibri" panose="020F0502020204030204" pitchFamily="34" charset="0"/>
                <a:cs typeface="Arial" panose="020B0604020202020204" pitchFamily="34" charset="0"/>
              </a:rPr>
              <a:t>Mashruran</a:t>
            </a:r>
            <a:r>
              <a:rPr lang="en-SG" sz="1600" dirty="0">
                <a:effectLst/>
                <a:latin typeface="Times New Roman" panose="02020603050405020304" pitchFamily="18" charset="0"/>
                <a:ea typeface="Calibri" panose="020F0502020204030204" pitchFamily="34" charset="0"/>
                <a:cs typeface="Arial" panose="020B0604020202020204" pitchFamily="34" charset="0"/>
              </a:rPr>
              <a:t> </a:t>
            </a:r>
            <a:r>
              <a:rPr lang="en-SG" sz="1600" dirty="0" err="1">
                <a:effectLst/>
                <a:latin typeface="Times New Roman" panose="02020603050405020304" pitchFamily="18" charset="0"/>
                <a:ea typeface="Calibri" panose="020F0502020204030204" pitchFamily="34" charset="0"/>
                <a:cs typeface="Arial" panose="020B0604020202020204" pitchFamily="34" charset="0"/>
              </a:rPr>
              <a:t>Tazri</a:t>
            </a:r>
            <a:endParaRPr lang="en-SG"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SG" sz="1600" dirty="0">
                <a:latin typeface="Times New Roman" panose="02020603050405020304" pitchFamily="18" charset="0"/>
                <a:ea typeface="Calibri" panose="020F0502020204030204" pitchFamily="34" charset="0"/>
                <a:cs typeface="Arial" panose="020B0604020202020204" pitchFamily="34" charset="0"/>
              </a:rPr>
              <a:t>    C201219</a:t>
            </a:r>
            <a:r>
              <a:rPr lang="en-SG" sz="1600" dirty="0">
                <a:effectLst/>
                <a:latin typeface="Times New Roman" panose="02020603050405020304" pitchFamily="18" charset="0"/>
                <a:ea typeface="Calibri" panose="020F0502020204030204" pitchFamily="34" charset="0"/>
                <a:cs typeface="Arial" panose="020B0604020202020204" pitchFamily="34" charset="0"/>
              </a:rPr>
              <a:t>   Sania Islam </a:t>
            </a:r>
            <a:r>
              <a:rPr lang="en-SG" sz="1600" dirty="0" err="1">
                <a:effectLst/>
                <a:latin typeface="Times New Roman" panose="02020603050405020304" pitchFamily="18" charset="0"/>
                <a:ea typeface="Calibri" panose="020F0502020204030204" pitchFamily="34" charset="0"/>
                <a:cs typeface="Arial" panose="020B0604020202020204" pitchFamily="34" charset="0"/>
              </a:rPr>
              <a:t>Nowshin</a:t>
            </a:r>
            <a:endParaRPr lang="en-SG"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SG" sz="1600" dirty="0">
                <a:effectLst/>
                <a:latin typeface="Times New Roman" panose="02020603050405020304" pitchFamily="18" charset="0"/>
                <a:ea typeface="Calibri" panose="020F0502020204030204" pitchFamily="34" charset="0"/>
                <a:cs typeface="Arial" panose="020B0604020202020204" pitchFamily="34" charset="0"/>
              </a:rPr>
              <a:t>    C201232   Rebeka Sultana</a:t>
            </a:r>
          </a:p>
          <a:p>
            <a:pPr marL="0" marR="0">
              <a:lnSpc>
                <a:spcPct val="107000"/>
              </a:lnSpc>
              <a:spcBef>
                <a:spcPts val="0"/>
              </a:spcBef>
              <a:spcAft>
                <a:spcPts val="800"/>
              </a:spcAft>
            </a:pPr>
            <a:r>
              <a:rPr lang="en-SG" sz="1600" dirty="0">
                <a:latin typeface="Times New Roman" panose="02020603050405020304" pitchFamily="18" charset="0"/>
                <a:ea typeface="Calibri" panose="020F0502020204030204" pitchFamily="34" charset="0"/>
                <a:cs typeface="Arial" panose="020B0604020202020204" pitchFamily="34" charset="0"/>
              </a:rPr>
              <a:t>    C201235   Umma </a:t>
            </a:r>
            <a:r>
              <a:rPr lang="en-US" sz="1600" dirty="0">
                <a:latin typeface="Times New Roman" panose="02020603050405020304" pitchFamily="18" charset="0"/>
                <a:ea typeface="Calibri" panose="020F0502020204030204" pitchFamily="34" charset="0"/>
                <a:cs typeface="Arial" panose="020B0604020202020204" pitchFamily="34" charset="0"/>
              </a:rPr>
              <a:t>Farzana </a:t>
            </a:r>
          </a:p>
          <a:p>
            <a:pPr marL="0" marR="0">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Arial" panose="020B0604020202020204" pitchFamily="34" charset="0"/>
              </a:rPr>
              <a:t>Section: </a:t>
            </a:r>
            <a:r>
              <a:rPr lang="en-US" dirty="0">
                <a:latin typeface="Times New Roman" panose="02020603050405020304" pitchFamily="18" charset="0"/>
                <a:ea typeface="Calibri" panose="020F0502020204030204" pitchFamily="34" charset="0"/>
                <a:cs typeface="Arial" panose="020B0604020202020204" pitchFamily="34" charset="0"/>
              </a:rPr>
              <a:t>6</a:t>
            </a:r>
            <a:r>
              <a:rPr lang="en-US" dirty="0">
                <a:effectLst/>
                <a:latin typeface="Times New Roman" panose="02020603050405020304" pitchFamily="18" charset="0"/>
                <a:ea typeface="Calibri" panose="020F0502020204030204" pitchFamily="34" charset="0"/>
                <a:cs typeface="Arial" panose="020B0604020202020204" pitchFamily="34" charset="0"/>
              </a:rPr>
              <a:t>AF</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5" name="Text Placeholder 4">
            <a:extLst>
              <a:ext uri="{FF2B5EF4-FFF2-40B4-BE49-F238E27FC236}">
                <a16:creationId xmlns:a16="http://schemas.microsoft.com/office/drawing/2014/main" id="{0FF9FC59-EB52-C3E3-AF8E-6E9EF1DCE363}"/>
              </a:ext>
            </a:extLst>
          </p:cNvPr>
          <p:cNvSpPr>
            <a:spLocks noGrp="1"/>
          </p:cNvSpPr>
          <p:nvPr>
            <p:ph type="body" sz="quarter" idx="19"/>
          </p:nvPr>
        </p:nvSpPr>
        <p:spPr>
          <a:xfrm>
            <a:off x="6358128" y="2343526"/>
            <a:ext cx="5047488" cy="3986784"/>
          </a:xfrm>
        </p:spPr>
        <p:txBody>
          <a:bodyPr/>
          <a:lstStyle/>
          <a:p>
            <a:r>
              <a:rPr lang="en-US" b="1" dirty="0">
                <a:latin typeface="Times New Roman" panose="02020603050405020304" pitchFamily="18" charset="0"/>
                <a:cs typeface="Times New Roman" panose="02020603050405020304" pitchFamily="18" charset="0"/>
              </a:rPr>
              <a:t>Submitted To</a:t>
            </a:r>
          </a:p>
          <a:p>
            <a:r>
              <a:rPr lang="en-US" b="1" dirty="0">
                <a:latin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b="1" dirty="0">
                <a:latin typeface="Times New Roman" panose="02020603050405020304" pitchFamily="18" charset="0"/>
                <a:cs typeface="Times New Roman" panose="02020603050405020304" pitchFamily="18" charset="0"/>
              </a:rPr>
              <a:t>        </a:t>
            </a:r>
            <a:r>
              <a:rPr lang="en-SG" sz="1800" dirty="0" err="1">
                <a:effectLst/>
                <a:latin typeface="Times New Roman" panose="02020603050405020304" pitchFamily="18" charset="0"/>
                <a:ea typeface="Calibri" panose="020F0502020204030204" pitchFamily="34" charset="0"/>
                <a:cs typeface="Arial" panose="020B0604020202020204" pitchFamily="34" charset="0"/>
              </a:rPr>
              <a:t>Nazmun</a:t>
            </a:r>
            <a:r>
              <a:rPr lang="en-SG" sz="1800" dirty="0">
                <a:effectLst/>
                <a:latin typeface="Times New Roman" panose="02020603050405020304" pitchFamily="18" charset="0"/>
                <a:ea typeface="Calibri" panose="020F0502020204030204" pitchFamily="34" charset="0"/>
                <a:cs typeface="Arial" panose="020B0604020202020204" pitchFamily="34" charset="0"/>
              </a:rPr>
              <a:t> Nahar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SG" sz="1800" dirty="0">
                <a:effectLst/>
                <a:latin typeface="Times New Roman" panose="02020603050405020304" pitchFamily="18" charset="0"/>
                <a:ea typeface="Calibri" panose="020F0502020204030204" pitchFamily="34" charset="0"/>
                <a:cs typeface="Arial" panose="020B0604020202020204" pitchFamily="34" charset="0"/>
              </a:rPr>
              <a:t>         Lecturer, </a:t>
            </a:r>
          </a:p>
          <a:p>
            <a:pPr marL="0" marR="0">
              <a:lnSpc>
                <a:spcPct val="107000"/>
              </a:lnSpc>
              <a:spcBef>
                <a:spcPts val="0"/>
              </a:spcBef>
              <a:spcAft>
                <a:spcPts val="800"/>
              </a:spcAft>
            </a:pPr>
            <a:r>
              <a:rPr lang="en-SG" sz="1800" dirty="0">
                <a:latin typeface="Times New Roman" panose="02020603050405020304" pitchFamily="18" charset="0"/>
                <a:ea typeface="Calibri" panose="020F0502020204030204" pitchFamily="34" charset="0"/>
                <a:cs typeface="Arial" panose="020B0604020202020204" pitchFamily="34" charset="0"/>
              </a:rPr>
              <a:t>         </a:t>
            </a:r>
            <a:r>
              <a:rPr lang="en-SG" sz="1800" dirty="0">
                <a:effectLst/>
                <a:latin typeface="Times New Roman" panose="02020603050405020304" pitchFamily="18" charset="0"/>
                <a:ea typeface="Calibri" panose="020F0502020204030204" pitchFamily="34" charset="0"/>
                <a:cs typeface="Arial" panose="020B0604020202020204" pitchFamily="34" charset="0"/>
              </a:rPr>
              <a:t>Institute of Information Technology(IIT)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SG" sz="1800" dirty="0">
                <a:effectLst/>
                <a:latin typeface="Times New Roman" panose="02020603050405020304" pitchFamily="18" charset="0"/>
                <a:ea typeface="Calibri" panose="020F0502020204030204" pitchFamily="34" charset="0"/>
                <a:cs typeface="Arial" panose="020B0604020202020204" pitchFamily="34" charset="0"/>
              </a:rPr>
              <a:t>         NSTU</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F9AF8007-C40E-ADD6-A657-8586BFF5B997}"/>
              </a:ext>
            </a:extLst>
          </p:cNvPr>
          <p:cNvSpPr>
            <a:spLocks noGrp="1"/>
          </p:cNvSpPr>
          <p:nvPr>
            <p:ph type="sldNum" sz="quarter" idx="12"/>
          </p:nvPr>
        </p:nvSpPr>
        <p:spPr/>
        <p:txBody>
          <a:bodyPr/>
          <a:lstStyle/>
          <a:p>
            <a:fld id="{8D0AFDD5-844D-364D-8AEC-50CF4D36D55D}" type="slidenum">
              <a:rPr lang="en-US" noProof="0" smtClean="0"/>
              <a:pPr/>
              <a:t>1</a:t>
            </a:fld>
            <a:endParaRPr lang="en-US" noProof="0" dirty="0"/>
          </a:p>
        </p:txBody>
      </p:sp>
      <p:sp>
        <p:nvSpPr>
          <p:cNvPr id="10" name="TextBox 9">
            <a:extLst>
              <a:ext uri="{FF2B5EF4-FFF2-40B4-BE49-F238E27FC236}">
                <a16:creationId xmlns:a16="http://schemas.microsoft.com/office/drawing/2014/main" id="{D6E3067F-1CE8-8D3F-8520-327C6BE17E72}"/>
              </a:ext>
            </a:extLst>
          </p:cNvPr>
          <p:cNvSpPr txBox="1"/>
          <p:nvPr/>
        </p:nvSpPr>
        <p:spPr>
          <a:xfrm>
            <a:off x="5643716" y="2954593"/>
            <a:ext cx="914400"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80BD9522-6A78-FE9A-092E-9540E091640D}"/>
              </a:ext>
            </a:extLst>
          </p:cNvPr>
          <p:cNvSpPr txBox="1"/>
          <p:nvPr/>
        </p:nvSpPr>
        <p:spPr>
          <a:xfrm>
            <a:off x="3647768" y="1742684"/>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C1AD7F3F-DCFB-3ADE-D120-8DE2FA236CA7}"/>
              </a:ext>
            </a:extLst>
          </p:cNvPr>
          <p:cNvSpPr txBox="1"/>
          <p:nvPr/>
        </p:nvSpPr>
        <p:spPr>
          <a:xfrm>
            <a:off x="5643716" y="2698955"/>
            <a:ext cx="914400" cy="914400"/>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81D5A596-8EBF-8610-E7D4-BC8CC67A8A5C}"/>
              </a:ext>
            </a:extLst>
          </p:cNvPr>
          <p:cNvSpPr txBox="1"/>
          <p:nvPr/>
        </p:nvSpPr>
        <p:spPr>
          <a:xfrm flipH="1">
            <a:off x="1956618" y="1022555"/>
            <a:ext cx="7747819" cy="1167243"/>
          </a:xfrm>
          <a:prstGeom prst="rect">
            <a:avLst/>
          </a:prstGeom>
          <a:noFill/>
        </p:spPr>
        <p:txBody>
          <a:bodyPr wrap="square" rtlCol="0">
            <a:spAutoFit/>
          </a:bodyPr>
          <a:lstStyle/>
          <a:p>
            <a:pPr marL="0" marR="0" algn="ctr">
              <a:lnSpc>
                <a:spcPct val="107000"/>
              </a:lnSpc>
              <a:spcBef>
                <a:spcPts val="0"/>
              </a:spcBef>
              <a:spcAft>
                <a:spcPts val="800"/>
              </a:spcAft>
            </a:pPr>
            <a:r>
              <a:rPr lang="en-SG" sz="1800" dirty="0">
                <a:effectLst/>
                <a:latin typeface="Times New Roman" panose="02020603050405020304" pitchFamily="18" charset="0"/>
                <a:ea typeface="Calibri" panose="020F0502020204030204" pitchFamily="34" charset="0"/>
                <a:cs typeface="Arial" panose="020B0604020202020204" pitchFamily="34" charset="0"/>
              </a:rPr>
              <a:t>Course Code: CSE-3636</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SG" sz="1800" dirty="0">
                <a:effectLst/>
                <a:latin typeface="Times New Roman" panose="02020603050405020304" pitchFamily="18" charset="0"/>
                <a:ea typeface="Calibri" panose="020F0502020204030204" pitchFamily="34" charset="0"/>
                <a:cs typeface="Arial" panose="020B0604020202020204" pitchFamily="34" charset="0"/>
              </a:rPr>
              <a:t>Course Title: Artificial Intelligence Lab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559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EA2CC6-876C-DC73-E491-37A4585069C8}"/>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3" name="Footer Placeholder 2">
            <a:extLst>
              <a:ext uri="{FF2B5EF4-FFF2-40B4-BE49-F238E27FC236}">
                <a16:creationId xmlns:a16="http://schemas.microsoft.com/office/drawing/2014/main" id="{6E12BFC5-C7CB-10AE-5EFB-9031AFDD76DF}"/>
              </a:ext>
            </a:extLst>
          </p:cNvPr>
          <p:cNvSpPr>
            <a:spLocks noGrp="1"/>
          </p:cNvSpPr>
          <p:nvPr>
            <p:ph type="ftr" sz="quarter" idx="11"/>
          </p:nvPr>
        </p:nvSpPr>
        <p:spPr/>
        <p:txBody>
          <a:bodyPr/>
          <a:lstStyle/>
          <a:p>
            <a:r>
              <a:rPr lang="en-US" noProof="0" dirty="0"/>
              <a:t>Movie Recommendation</a:t>
            </a:r>
          </a:p>
        </p:txBody>
      </p:sp>
      <p:sp>
        <p:nvSpPr>
          <p:cNvPr id="7" name="TextBox 6">
            <a:extLst>
              <a:ext uri="{FF2B5EF4-FFF2-40B4-BE49-F238E27FC236}">
                <a16:creationId xmlns:a16="http://schemas.microsoft.com/office/drawing/2014/main" id="{832D2EFB-C2D3-523B-E780-96BFC3EEAB80}"/>
              </a:ext>
            </a:extLst>
          </p:cNvPr>
          <p:cNvSpPr txBox="1"/>
          <p:nvPr/>
        </p:nvSpPr>
        <p:spPr>
          <a:xfrm>
            <a:off x="10697591" y="6400904"/>
            <a:ext cx="1095505" cy="276999"/>
          </a:xfrm>
          <a:prstGeom prst="rect">
            <a:avLst/>
          </a:prstGeom>
          <a:noFill/>
        </p:spPr>
        <p:txBody>
          <a:bodyPr wrap="square" rtlCol="0">
            <a:spAutoFit/>
          </a:bodyPr>
          <a:lstStyle/>
          <a:p>
            <a:r>
              <a:rPr lang="en-US" sz="1200" dirty="0"/>
              <a:t>16/6/23</a:t>
            </a:r>
          </a:p>
        </p:txBody>
      </p:sp>
      <p:pic>
        <p:nvPicPr>
          <p:cNvPr id="9" name="Picture 8">
            <a:extLst>
              <a:ext uri="{FF2B5EF4-FFF2-40B4-BE49-F238E27FC236}">
                <a16:creationId xmlns:a16="http://schemas.microsoft.com/office/drawing/2014/main" id="{12A80F8C-5900-C4F4-12EB-00B55FE6E723}"/>
              </a:ext>
            </a:extLst>
          </p:cNvPr>
          <p:cNvPicPr>
            <a:picLocks noChangeAspect="1"/>
          </p:cNvPicPr>
          <p:nvPr/>
        </p:nvPicPr>
        <p:blipFill>
          <a:blip r:embed="rId2"/>
          <a:stretch>
            <a:fillRect/>
          </a:stretch>
        </p:blipFill>
        <p:spPr>
          <a:xfrm>
            <a:off x="1203960" y="727969"/>
            <a:ext cx="10017415" cy="5354152"/>
          </a:xfrm>
          <a:prstGeom prst="rect">
            <a:avLst/>
          </a:prstGeom>
        </p:spPr>
      </p:pic>
    </p:spTree>
    <p:extLst>
      <p:ext uri="{BB962C8B-B14F-4D97-AF65-F5344CB8AC3E}">
        <p14:creationId xmlns:p14="http://schemas.microsoft.com/office/powerpoint/2010/main" val="1368015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9645-679C-9C49-CB75-E3EC796C9EB7}"/>
              </a:ext>
            </a:extLst>
          </p:cNvPr>
          <p:cNvSpPr>
            <a:spLocks noGrp="1"/>
          </p:cNvSpPr>
          <p:nvPr>
            <p:ph type="ctrTitle"/>
          </p:nvPr>
        </p:nvSpPr>
        <p:spPr>
          <a:xfrm>
            <a:off x="1447149" y="1111839"/>
            <a:ext cx="7181946" cy="903392"/>
          </a:xfrm>
        </p:spPr>
        <p:txBody>
          <a:bodyPr/>
          <a:lstStyle/>
          <a:p>
            <a:r>
              <a:rPr lang="en-US" sz="4800" dirty="0"/>
              <a:t>Future Scope</a:t>
            </a:r>
          </a:p>
        </p:txBody>
      </p:sp>
      <p:sp>
        <p:nvSpPr>
          <p:cNvPr id="3" name="Subtitle 2">
            <a:extLst>
              <a:ext uri="{FF2B5EF4-FFF2-40B4-BE49-F238E27FC236}">
                <a16:creationId xmlns:a16="http://schemas.microsoft.com/office/drawing/2014/main" id="{30D1540D-FB60-F572-02E5-BEBEBFB4D88C}"/>
              </a:ext>
            </a:extLst>
          </p:cNvPr>
          <p:cNvSpPr>
            <a:spLocks noGrp="1"/>
          </p:cNvSpPr>
          <p:nvPr>
            <p:ph type="subTitle" idx="1"/>
          </p:nvPr>
        </p:nvSpPr>
        <p:spPr>
          <a:xfrm>
            <a:off x="1358371" y="2263806"/>
            <a:ext cx="8620130" cy="3684233"/>
          </a:xfrm>
        </p:spPr>
        <p:txBody>
          <a:bodyPr/>
          <a:lstStyle/>
          <a:p>
            <a:pPr marL="342900" marR="0" lvl="0" indent="-342900" algn="just">
              <a:buFont typeface="+mj-lt"/>
              <a:buAutoNum type="arabicPeriod"/>
              <a:tabLst>
                <a:tab pos="228600" algn="l"/>
              </a:tabLst>
            </a:pPr>
            <a:r>
              <a:rPr lang="en-US" dirty="0">
                <a:effectLst/>
                <a:latin typeface="Times New Roman" panose="02020603050405020304" pitchFamily="18" charset="0"/>
                <a:ea typeface="Times New Roman" panose="02020603050405020304" pitchFamily="18" charset="0"/>
              </a:rPr>
              <a:t>User Feedback and Rating System: Implementing a feedback and rating system would enable users to provide feedback on recommended movies. This feedback can be used to improve the recommendation algorithm and refine the system's suggestions based on user preferences.</a:t>
            </a:r>
          </a:p>
          <a:p>
            <a:pPr marL="342900" marR="0" lvl="0" indent="-342900" algn="just">
              <a:buFont typeface="+mj-lt"/>
              <a:buAutoNum type="arabicPeriod"/>
              <a:tabLst>
                <a:tab pos="228600" algn="l"/>
              </a:tabLst>
            </a:pPr>
            <a:r>
              <a:rPr lang="en-US" dirty="0">
                <a:effectLst/>
                <a:latin typeface="Times New Roman" panose="02020603050405020304" pitchFamily="18" charset="0"/>
                <a:ea typeface="Times New Roman" panose="02020603050405020304" pitchFamily="18" charset="0"/>
              </a:rPr>
              <a:t>Social Media Integration: Integrating the system with social media platforms would enable users to share their movie recommendations with friends, see what movies their friends have watched, and discover new movies based on their social network's recommendations.</a:t>
            </a:r>
          </a:p>
          <a:p>
            <a:pPr marL="342900" marR="0" lvl="0" indent="-342900" algn="just">
              <a:buFont typeface="+mj-lt"/>
              <a:buAutoNum type="arabicPeriod"/>
              <a:tabLst>
                <a:tab pos="228600" algn="l"/>
              </a:tabLst>
            </a:pPr>
            <a:r>
              <a:rPr lang="en-US" dirty="0">
                <a:effectLst/>
                <a:latin typeface="Times New Roman" panose="02020603050405020304" pitchFamily="18" charset="0"/>
                <a:ea typeface="Times New Roman" panose="02020603050405020304" pitchFamily="18" charset="0"/>
              </a:rPr>
              <a:t>User Profiles and Preferences: Creating user profiles to store individual preferences, watch history, and ratings would enable the system to provide more personalized and tailored recommendations over time.</a:t>
            </a:r>
          </a:p>
          <a:p>
            <a:pPr algn="just"/>
            <a:endParaRPr lang="en-US" dirty="0"/>
          </a:p>
        </p:txBody>
      </p:sp>
      <p:sp>
        <p:nvSpPr>
          <p:cNvPr id="4" name="TextBox 3">
            <a:extLst>
              <a:ext uri="{FF2B5EF4-FFF2-40B4-BE49-F238E27FC236}">
                <a16:creationId xmlns:a16="http://schemas.microsoft.com/office/drawing/2014/main" id="{FB0D6776-3168-1C92-5CE0-868A8E3BA32F}"/>
              </a:ext>
            </a:extLst>
          </p:cNvPr>
          <p:cNvSpPr txBox="1"/>
          <p:nvPr/>
        </p:nvSpPr>
        <p:spPr>
          <a:xfrm>
            <a:off x="10786369" y="6471821"/>
            <a:ext cx="461639"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10</a:t>
            </a:r>
          </a:p>
        </p:txBody>
      </p:sp>
    </p:spTree>
    <p:extLst>
      <p:ext uri="{BB962C8B-B14F-4D97-AF65-F5344CB8AC3E}">
        <p14:creationId xmlns:p14="http://schemas.microsoft.com/office/powerpoint/2010/main" val="3319302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659124" y="2328080"/>
            <a:ext cx="4873752" cy="1709928"/>
          </a:xfrm>
        </p:spPr>
        <p:txBody>
          <a:bodyPr/>
          <a:lstStyle/>
          <a:p>
            <a:r>
              <a:rPr lang="en-US" dirty="0"/>
              <a:t>Thank you</a:t>
            </a:r>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3435658" y="2022777"/>
            <a:ext cx="5357208" cy="1759110"/>
          </a:xfrm>
        </p:spPr>
        <p:txBody>
          <a:bodyPr/>
          <a:lstStyle/>
          <a:p>
            <a:pPr marL="0" marR="0" algn="ctr">
              <a:lnSpc>
                <a:spcPct val="107000"/>
              </a:lnSpc>
              <a:spcBef>
                <a:spcPts val="0"/>
              </a:spcBef>
              <a:spcAft>
                <a:spcPts val="800"/>
              </a:spcAft>
            </a:pPr>
            <a:r>
              <a:rPr lang="en-US" sz="2800" dirty="0">
                <a:solidFill>
                  <a:schemeClr val="tx1"/>
                </a:solidFill>
              </a:rPr>
              <a:t>Expert system project</a:t>
            </a:r>
            <a:br>
              <a:rPr lang="en-US" sz="2800" dirty="0">
                <a:solidFill>
                  <a:schemeClr val="tx1"/>
                </a:solidFill>
              </a:rPr>
            </a:br>
            <a:r>
              <a:rPr lang="en-US" sz="2800" dirty="0">
                <a:solidFill>
                  <a:schemeClr val="tx1"/>
                </a:solidFill>
              </a:rPr>
              <a:t>Movie Recommendation </a:t>
            </a:r>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9702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Outlines</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a:xfrm>
            <a:off x="967666" y="2450237"/>
            <a:ext cx="1641485" cy="1613636"/>
          </a:xfrm>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sz="1800"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992056" y="4326702"/>
            <a:ext cx="1947672" cy="630936"/>
          </a:xfrm>
        </p:spPr>
        <p:txBody>
          <a:bodyPr/>
          <a:lstStyle/>
          <a:p>
            <a:r>
              <a:rPr lang="en-US" sz="1800" dirty="0"/>
              <a:t>Motivation</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5160010" y="4336794"/>
            <a:ext cx="2176272" cy="617876"/>
          </a:xfrm>
        </p:spPr>
        <p:txBody>
          <a:bodyPr/>
          <a:lstStyle/>
          <a:p>
            <a:r>
              <a:rPr lang="en-US" sz="1800" dirty="0"/>
              <a:t>Objectives</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sz="1800" dirty="0"/>
              <a:t>Methodology &amp; Flow Chart</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a:xfrm>
            <a:off x="9466008" y="4319944"/>
            <a:ext cx="1947672" cy="630936"/>
          </a:xfrm>
        </p:spPr>
        <p:txBody>
          <a:bodyPr/>
          <a:lstStyle/>
          <a:p>
            <a:r>
              <a:rPr lang="en-US" sz="1800" dirty="0"/>
              <a:t>Result(Outputs)</a:t>
            </a:r>
          </a:p>
          <a:p>
            <a:r>
              <a:rPr lang="en-US" sz="1800" dirty="0"/>
              <a:t>&amp; </a:t>
            </a:r>
          </a:p>
          <a:p>
            <a:r>
              <a:rPr lang="en-US" sz="1800" dirty="0"/>
              <a:t>Future Scope</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3</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Movie Recommendation</a:t>
            </a:r>
          </a:p>
        </p:txBody>
      </p:sp>
      <p:sp>
        <p:nvSpPr>
          <p:cNvPr id="13" name="TextBox 12">
            <a:extLst>
              <a:ext uri="{FF2B5EF4-FFF2-40B4-BE49-F238E27FC236}">
                <a16:creationId xmlns:a16="http://schemas.microsoft.com/office/drawing/2014/main" id="{5B1C0C75-E485-1F7F-9C61-ECA7E152FE03}"/>
              </a:ext>
            </a:extLst>
          </p:cNvPr>
          <p:cNvSpPr txBox="1"/>
          <p:nvPr/>
        </p:nvSpPr>
        <p:spPr>
          <a:xfrm>
            <a:off x="10717611" y="6401571"/>
            <a:ext cx="66887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16/6/23</a:t>
            </a:r>
          </a:p>
        </p:txBody>
      </p:sp>
    </p:spTree>
    <p:extLst>
      <p:ext uri="{BB962C8B-B14F-4D97-AF65-F5344CB8AC3E}">
        <p14:creationId xmlns:p14="http://schemas.microsoft.com/office/powerpoint/2010/main" val="68197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162974" y="966815"/>
            <a:ext cx="4769791" cy="1119437"/>
          </a:xfrm>
        </p:spPr>
        <p:txBody>
          <a:bodyPr/>
          <a:lstStyle/>
          <a:p>
            <a:r>
              <a:rPr lang="en-US" sz="5400" dirty="0"/>
              <a:t>Introduction</a:t>
            </a:r>
            <a:br>
              <a:rPr lang="en-US" dirty="0">
                <a:sym typeface="DM Sans Medium"/>
              </a:rPr>
            </a:br>
            <a:r>
              <a:rPr lang="en-US" dirty="0">
                <a:sym typeface="DM Sans Medium"/>
              </a:rPr>
              <a:t> </a:t>
            </a: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162974" y="1704512"/>
            <a:ext cx="6196613" cy="3835153"/>
          </a:xfrm>
        </p:spPr>
        <p:txBody>
          <a:bodyPr/>
          <a:lstStyle/>
          <a:p>
            <a:pPr marL="0" marR="0" algn="just">
              <a:lnSpc>
                <a:spcPct val="100000"/>
              </a:lnSpc>
              <a:spcBef>
                <a:spcPts val="0"/>
              </a:spcBef>
              <a:spcAft>
                <a:spcPts val="800"/>
              </a:spcAft>
            </a:pPr>
            <a:r>
              <a:rPr lang="en-US" dirty="0">
                <a:effectLst/>
                <a:latin typeface="Times New Roman" panose="02020603050405020304" pitchFamily="18" charset="0"/>
                <a:ea typeface="Calibri" panose="020F0502020204030204" pitchFamily="34" charset="0"/>
                <a:cs typeface="Arial" panose="020B0604020202020204" pitchFamily="34" charset="0"/>
              </a:rPr>
              <a:t>The Movie Recommendation Expert System is a computer program designed to suggest movies to users based on their preferences. The system will provide recommendations based on genre, director, actors, and other relevant factors to the users. The system's goal is to provide users with personalized movie suggestions that match their interests and preferences. The movie recommendation expert system can be used by streaming services, movie theaters, or any organization that wants to help users discover new movies to watch. The system can be built using various programming languages, including Prolog, which is a logic-based programming language that is well-suited for building expert systems.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0000"/>
              </a:lnSpc>
              <a:spcBef>
                <a:spcPts val="0"/>
              </a:spcBef>
              <a:spcAft>
                <a:spcPts val="800"/>
              </a:spcAft>
            </a:pPr>
            <a:r>
              <a:rPr lang="en-US" dirty="0">
                <a:effectLst/>
                <a:latin typeface="Times New Roman" panose="02020603050405020304" pitchFamily="18" charset="0"/>
                <a:ea typeface="Calibri" panose="020F0502020204030204" pitchFamily="34" charset="0"/>
                <a:cs typeface="Arial" panose="020B0604020202020204" pitchFamily="34" charset="0"/>
              </a:rPr>
              <a:t>The Movie Recommendation expert system implemented in Prolog is designed to provide personalized movie recommendations based on user preferences and input. The system takes into account various factors such as movie genre, duration, language preference, and mood to suggest suitable movies to the user.</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4</a:t>
            </a:fld>
            <a:endParaRPr lang="en-US" dirty="0"/>
          </a:p>
        </p:txBody>
      </p:sp>
      <p:sp>
        <p:nvSpPr>
          <p:cNvPr id="2" name="TextBox 1">
            <a:extLst>
              <a:ext uri="{FF2B5EF4-FFF2-40B4-BE49-F238E27FC236}">
                <a16:creationId xmlns:a16="http://schemas.microsoft.com/office/drawing/2014/main" id="{930B8A68-39C2-1A18-64C6-6AC6669AB7BA}"/>
              </a:ext>
            </a:extLst>
          </p:cNvPr>
          <p:cNvSpPr txBox="1"/>
          <p:nvPr/>
        </p:nvSpPr>
        <p:spPr>
          <a:xfrm>
            <a:off x="9135122" y="6400905"/>
            <a:ext cx="2251363" cy="246888"/>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16/6/23</a:t>
            </a:r>
          </a:p>
        </p:txBody>
      </p:sp>
    </p:spTree>
    <p:extLst>
      <p:ext uri="{BB962C8B-B14F-4D97-AF65-F5344CB8AC3E}">
        <p14:creationId xmlns:p14="http://schemas.microsoft.com/office/powerpoint/2010/main" val="378000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F765-51AF-BB64-95F5-6B1EE85EA41C}"/>
              </a:ext>
            </a:extLst>
          </p:cNvPr>
          <p:cNvSpPr>
            <a:spLocks noGrp="1"/>
          </p:cNvSpPr>
          <p:nvPr>
            <p:ph type="title"/>
          </p:nvPr>
        </p:nvSpPr>
        <p:spPr>
          <a:xfrm>
            <a:off x="1479167" y="547043"/>
            <a:ext cx="9233666" cy="1901952"/>
          </a:xfrm>
        </p:spPr>
        <p:txBody>
          <a:bodyPr/>
          <a:lstStyle/>
          <a:p>
            <a:pPr algn="ctr"/>
            <a:r>
              <a:rPr lang="en-US" sz="3600" dirty="0"/>
              <a:t>Motivation</a:t>
            </a:r>
          </a:p>
        </p:txBody>
      </p:sp>
      <p:sp>
        <p:nvSpPr>
          <p:cNvPr id="4" name="Content Placeholder 3">
            <a:extLst>
              <a:ext uri="{FF2B5EF4-FFF2-40B4-BE49-F238E27FC236}">
                <a16:creationId xmlns:a16="http://schemas.microsoft.com/office/drawing/2014/main" id="{93401CDB-5A43-E691-EF82-2B9D54E1A559}"/>
              </a:ext>
            </a:extLst>
          </p:cNvPr>
          <p:cNvSpPr>
            <a:spLocks noGrp="1"/>
          </p:cNvSpPr>
          <p:nvPr>
            <p:ph idx="1"/>
          </p:nvPr>
        </p:nvSpPr>
        <p:spPr>
          <a:xfrm>
            <a:off x="1479167" y="2059619"/>
            <a:ext cx="8664606" cy="5113537"/>
          </a:xfrm>
        </p:spPr>
        <p:txBody>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motivation behind developing this expert system is to assist users in finding movies that align with their preferences and current mood. With the abundance of movies available across different genres, languages, and time periods, it can be overwhelming for individuals to choose a movie that suits their taste. This system aims to simplify the movie selection process and enhance the user experience by providing tailored recommendations.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7" name="Footer Placeholder 6">
            <a:extLst>
              <a:ext uri="{FF2B5EF4-FFF2-40B4-BE49-F238E27FC236}">
                <a16:creationId xmlns:a16="http://schemas.microsoft.com/office/drawing/2014/main" id="{8BB38F5C-DD70-A1CE-6ECC-9A7F0FFAF0AE}"/>
              </a:ext>
            </a:extLst>
          </p:cNvPr>
          <p:cNvSpPr>
            <a:spLocks noGrp="1"/>
          </p:cNvSpPr>
          <p:nvPr>
            <p:ph type="ftr" sz="quarter" idx="17"/>
          </p:nvPr>
        </p:nvSpPr>
        <p:spPr>
          <a:xfrm>
            <a:off x="5326602" y="6400801"/>
            <a:ext cx="1500918" cy="301840"/>
          </a:xfrm>
        </p:spPr>
        <p:txBody>
          <a:bodyPr/>
          <a:lstStyle/>
          <a:p>
            <a:r>
              <a:rPr lang="en-US" noProof="0" dirty="0"/>
              <a:t>Movie Recommendation </a:t>
            </a:r>
          </a:p>
        </p:txBody>
      </p:sp>
      <p:sp>
        <p:nvSpPr>
          <p:cNvPr id="8" name="Slide Number Placeholder 7">
            <a:extLst>
              <a:ext uri="{FF2B5EF4-FFF2-40B4-BE49-F238E27FC236}">
                <a16:creationId xmlns:a16="http://schemas.microsoft.com/office/drawing/2014/main" id="{F1190C0B-A4DE-2D9B-2E86-9F0B77AD0609}"/>
              </a:ext>
            </a:extLst>
          </p:cNvPr>
          <p:cNvSpPr>
            <a:spLocks noGrp="1"/>
          </p:cNvSpPr>
          <p:nvPr>
            <p:ph type="sldNum" sz="quarter" idx="18"/>
          </p:nvPr>
        </p:nvSpPr>
        <p:spPr/>
        <p:txBody>
          <a:bodyPr/>
          <a:lstStyle/>
          <a:p>
            <a:fld id="{8D0AFDD5-844D-364D-8AEC-50CF4D36D55D}" type="slidenum">
              <a:rPr lang="en-US" noProof="0" smtClean="0"/>
              <a:pPr/>
              <a:t>5</a:t>
            </a:fld>
            <a:endParaRPr lang="en-US" noProof="0"/>
          </a:p>
        </p:txBody>
      </p:sp>
      <p:sp>
        <p:nvSpPr>
          <p:cNvPr id="3" name="TextBox 2">
            <a:extLst>
              <a:ext uri="{FF2B5EF4-FFF2-40B4-BE49-F238E27FC236}">
                <a16:creationId xmlns:a16="http://schemas.microsoft.com/office/drawing/2014/main" id="{6682D885-C26B-DF6D-8909-23ED3597EBC7}"/>
              </a:ext>
            </a:extLst>
          </p:cNvPr>
          <p:cNvSpPr txBox="1"/>
          <p:nvPr/>
        </p:nvSpPr>
        <p:spPr>
          <a:xfrm>
            <a:off x="10712833" y="6392026"/>
            <a:ext cx="673652" cy="246992"/>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16/6/23</a:t>
            </a:r>
          </a:p>
        </p:txBody>
      </p:sp>
    </p:spTree>
    <p:extLst>
      <p:ext uri="{BB962C8B-B14F-4D97-AF65-F5344CB8AC3E}">
        <p14:creationId xmlns:p14="http://schemas.microsoft.com/office/powerpoint/2010/main" val="81426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3F46-0292-109A-E21B-5EDB9CB60A71}"/>
              </a:ext>
            </a:extLst>
          </p:cNvPr>
          <p:cNvSpPr>
            <a:spLocks noGrp="1"/>
          </p:cNvSpPr>
          <p:nvPr>
            <p:ph type="title"/>
          </p:nvPr>
        </p:nvSpPr>
        <p:spPr/>
        <p:txBody>
          <a:bodyPr/>
          <a:lstStyle/>
          <a:p>
            <a:r>
              <a:rPr lang="en-US" dirty="0"/>
              <a:t>Objectives</a:t>
            </a:r>
          </a:p>
        </p:txBody>
      </p:sp>
      <p:sp>
        <p:nvSpPr>
          <p:cNvPr id="15" name="Slide Number Placeholder 14">
            <a:extLst>
              <a:ext uri="{FF2B5EF4-FFF2-40B4-BE49-F238E27FC236}">
                <a16:creationId xmlns:a16="http://schemas.microsoft.com/office/drawing/2014/main" id="{D259FD2D-AF30-0EE2-F6E1-9D12C9517BB8}"/>
              </a:ext>
            </a:extLst>
          </p:cNvPr>
          <p:cNvSpPr>
            <a:spLocks noGrp="1"/>
          </p:cNvSpPr>
          <p:nvPr>
            <p:ph type="sldNum" sz="quarter" idx="12"/>
          </p:nvPr>
        </p:nvSpPr>
        <p:spPr/>
        <p:txBody>
          <a:bodyPr/>
          <a:lstStyle/>
          <a:p>
            <a:fld id="{8D0AFDD5-844D-364D-8AEC-50CF4D36D55D}" type="slidenum">
              <a:rPr lang="en-US" noProof="0" smtClean="0"/>
              <a:pPr/>
              <a:t>6</a:t>
            </a:fld>
            <a:endParaRPr lang="en-US" noProof="0"/>
          </a:p>
        </p:txBody>
      </p:sp>
      <p:sp>
        <p:nvSpPr>
          <p:cNvPr id="16" name="Footer Placeholder 15">
            <a:extLst>
              <a:ext uri="{FF2B5EF4-FFF2-40B4-BE49-F238E27FC236}">
                <a16:creationId xmlns:a16="http://schemas.microsoft.com/office/drawing/2014/main" id="{64918419-B8DC-FDE0-FB0B-BA868FD9786B}"/>
              </a:ext>
            </a:extLst>
          </p:cNvPr>
          <p:cNvSpPr>
            <a:spLocks noGrp="1"/>
          </p:cNvSpPr>
          <p:nvPr>
            <p:ph type="ftr" sz="quarter" idx="11"/>
          </p:nvPr>
        </p:nvSpPr>
        <p:spPr/>
        <p:txBody>
          <a:bodyPr/>
          <a:lstStyle/>
          <a:p>
            <a:r>
              <a:rPr lang="en-US" noProof="0" dirty="0"/>
              <a:t>Movie Recommendation</a:t>
            </a:r>
          </a:p>
        </p:txBody>
      </p:sp>
      <p:sp>
        <p:nvSpPr>
          <p:cNvPr id="18" name="TextBox 17">
            <a:extLst>
              <a:ext uri="{FF2B5EF4-FFF2-40B4-BE49-F238E27FC236}">
                <a16:creationId xmlns:a16="http://schemas.microsoft.com/office/drawing/2014/main" id="{CE0C47D9-3F4F-D288-5B9D-B9C9E90229C5}"/>
              </a:ext>
            </a:extLst>
          </p:cNvPr>
          <p:cNvSpPr txBox="1"/>
          <p:nvPr/>
        </p:nvSpPr>
        <p:spPr>
          <a:xfrm>
            <a:off x="844769" y="2459115"/>
            <a:ext cx="2360070" cy="3077766"/>
          </a:xfrm>
          <a:prstGeom prst="rect">
            <a:avLst/>
          </a:prstGeom>
          <a:noFill/>
        </p:spPr>
        <p:txBody>
          <a:bodyPr wrap="square" rtlCol="0">
            <a:spAutoFit/>
          </a:bodyPr>
          <a:lstStyle/>
          <a:p>
            <a:pPr marL="342900" indent="-342900">
              <a:buAutoNum type="arabicPeriod"/>
            </a:pPr>
            <a:r>
              <a:rPr lang="en-US" sz="1600" dirty="0">
                <a:effectLst/>
                <a:latin typeface="Times New Roman" panose="02020603050405020304" pitchFamily="18" charset="0"/>
                <a:ea typeface="Calibri" panose="020F0502020204030204" pitchFamily="34" charset="0"/>
                <a:cs typeface="Arial" panose="020B0604020202020204" pitchFamily="34" charset="0"/>
              </a:rPr>
              <a:t>Gather user information: </a:t>
            </a:r>
          </a:p>
          <a:p>
            <a:pPr algn="just"/>
            <a:r>
              <a:rPr lang="en-US" sz="1600" dirty="0">
                <a:effectLst/>
                <a:latin typeface="Times New Roman" panose="02020603050405020304" pitchFamily="18" charset="0"/>
                <a:ea typeface="Calibri" panose="020F0502020204030204" pitchFamily="34" charset="0"/>
                <a:cs typeface="Arial" panose="020B0604020202020204" pitchFamily="34" charset="0"/>
              </a:rPr>
              <a:t>The system collects user information such as name, sex, mood, preference for old films, preferred genre, available time, preference for English cinema, and whether the main character should be male or not.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22" name="TextBox 21">
            <a:extLst>
              <a:ext uri="{FF2B5EF4-FFF2-40B4-BE49-F238E27FC236}">
                <a16:creationId xmlns:a16="http://schemas.microsoft.com/office/drawing/2014/main" id="{04F53DF9-010F-06DF-B257-A915AA63B3B7}"/>
              </a:ext>
            </a:extLst>
          </p:cNvPr>
          <p:cNvSpPr txBox="1"/>
          <p:nvPr/>
        </p:nvSpPr>
        <p:spPr>
          <a:xfrm>
            <a:off x="3648190" y="2459114"/>
            <a:ext cx="2360070" cy="2585323"/>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Arial" panose="020B0604020202020204" pitchFamily="34" charset="0"/>
              </a:rPr>
              <a:t>2. Analyze user preferences: </a:t>
            </a:r>
          </a:p>
          <a:p>
            <a:r>
              <a:rPr lang="en-US" sz="1600" dirty="0">
                <a:effectLst/>
                <a:latin typeface="Times New Roman" panose="02020603050405020304" pitchFamily="18" charset="0"/>
                <a:ea typeface="Calibri" panose="020F0502020204030204" pitchFamily="34" charset="0"/>
                <a:cs typeface="Arial" panose="020B0604020202020204" pitchFamily="34" charset="0"/>
              </a:rPr>
              <a:t>Based on the user input, the system evaluates the user's preferences and assigns weights to different factors such as genre, duration, language, and character gender.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23" name="TextBox 22">
            <a:extLst>
              <a:ext uri="{FF2B5EF4-FFF2-40B4-BE49-F238E27FC236}">
                <a16:creationId xmlns:a16="http://schemas.microsoft.com/office/drawing/2014/main" id="{0C91DF0F-EFFF-9B44-336A-15999D4A649E}"/>
              </a:ext>
            </a:extLst>
          </p:cNvPr>
          <p:cNvSpPr txBox="1"/>
          <p:nvPr/>
        </p:nvSpPr>
        <p:spPr>
          <a:xfrm>
            <a:off x="6561988" y="2459114"/>
            <a:ext cx="2360070" cy="3293209"/>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Arial" panose="020B0604020202020204" pitchFamily="34" charset="0"/>
              </a:rPr>
              <a:t>3. Match preferences with movie database: </a:t>
            </a:r>
          </a:p>
          <a:p>
            <a:pPr algn="just"/>
            <a:r>
              <a:rPr lang="en-US" sz="1600" dirty="0">
                <a:effectLst/>
                <a:latin typeface="Times New Roman" panose="02020603050405020304" pitchFamily="18" charset="0"/>
                <a:ea typeface="Calibri" panose="020F0502020204030204" pitchFamily="34" charset="0"/>
                <a:cs typeface="Arial" panose="020B0604020202020204" pitchFamily="34" charset="0"/>
              </a:rPr>
              <a:t>The system compares the user's preferences with the movie database, which contains information about various movies including their year of release, genre, duration, production, special features, and main characters.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endParaRPr lang="en-US" sz="1600" dirty="0"/>
          </a:p>
        </p:txBody>
      </p:sp>
      <p:sp>
        <p:nvSpPr>
          <p:cNvPr id="24" name="TextBox 23">
            <a:extLst>
              <a:ext uri="{FF2B5EF4-FFF2-40B4-BE49-F238E27FC236}">
                <a16:creationId xmlns:a16="http://schemas.microsoft.com/office/drawing/2014/main" id="{FF649BE5-18A2-5927-D92C-3C0C72C2DCBC}"/>
              </a:ext>
            </a:extLst>
          </p:cNvPr>
          <p:cNvSpPr txBox="1"/>
          <p:nvPr/>
        </p:nvSpPr>
        <p:spPr>
          <a:xfrm>
            <a:off x="9472474" y="2459114"/>
            <a:ext cx="2095130" cy="2800767"/>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Arial" panose="020B0604020202020204" pitchFamily="34" charset="0"/>
              </a:rPr>
              <a:t>4. Generate recommendations: Using a rule-based approach, the system filters the movie database and generates a list of movie recommendations that closely match the user's preferences.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endParaRPr lang="en-US" sz="1600" dirty="0"/>
          </a:p>
        </p:txBody>
      </p:sp>
      <p:sp>
        <p:nvSpPr>
          <p:cNvPr id="3" name="TextBox 2">
            <a:extLst>
              <a:ext uri="{FF2B5EF4-FFF2-40B4-BE49-F238E27FC236}">
                <a16:creationId xmlns:a16="http://schemas.microsoft.com/office/drawing/2014/main" id="{DF287A56-9C19-B4D4-70E0-9DD606783338}"/>
              </a:ext>
            </a:extLst>
          </p:cNvPr>
          <p:cNvSpPr txBox="1"/>
          <p:nvPr/>
        </p:nvSpPr>
        <p:spPr>
          <a:xfrm>
            <a:off x="10717611" y="6401571"/>
            <a:ext cx="668874" cy="246221"/>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16/6/23</a:t>
            </a:r>
          </a:p>
        </p:txBody>
      </p:sp>
    </p:spTree>
    <p:extLst>
      <p:ext uri="{BB962C8B-B14F-4D97-AF65-F5344CB8AC3E}">
        <p14:creationId xmlns:p14="http://schemas.microsoft.com/office/powerpoint/2010/main" val="22978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638127" y="1899970"/>
            <a:ext cx="3817397" cy="2425142"/>
          </a:xfrm>
        </p:spPr>
        <p:txBody>
          <a:bodyPr/>
          <a:lstStyle/>
          <a:p>
            <a:r>
              <a:rPr lang="en-US" sz="4000" dirty="0"/>
              <a:t>Methodology</a:t>
            </a:r>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2"/>
          <a:srcRect/>
          <a:stretch/>
        </p:blipFill>
        <p:spPr/>
      </p:pic>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a:xfrm>
            <a:off x="5628444" y="310718"/>
            <a:ext cx="6125592" cy="1349406"/>
          </a:xfrm>
        </p:spPr>
        <p:txBody>
          <a:bodyPr/>
          <a:lstStyle/>
          <a:p>
            <a:pPr algn="just"/>
            <a:r>
              <a:rPr lang="en-US" sz="1500" dirty="0">
                <a:effectLst/>
                <a:latin typeface="Times New Roman" panose="02020603050405020304" pitchFamily="18" charset="0"/>
                <a:ea typeface="Times New Roman" panose="02020603050405020304" pitchFamily="18" charset="0"/>
              </a:rPr>
              <a:t>User Input: The system begins by gathering user information through a series of questions. The user is prompted to provide their name, sex, mood, preference for old films, preferred genre, available time, preference for English cinema, and whether the main character should be male or not.</a:t>
            </a:r>
          </a:p>
          <a:p>
            <a:pPr algn="just"/>
            <a:endParaRPr lang="en-US" sz="1500" dirty="0"/>
          </a:p>
        </p:txBody>
      </p:sp>
      <p:pic>
        <p:nvPicPr>
          <p:cNvPr id="84" name="Picture Placeholder 83" descr="easel icon">
            <a:extLst>
              <a:ext uri="{FF2B5EF4-FFF2-40B4-BE49-F238E27FC236}">
                <a16:creationId xmlns:a16="http://schemas.microsoft.com/office/drawing/2014/main" id="{62583283-A6AD-B55E-25D4-E6CFB25B8FC2}"/>
              </a:ext>
            </a:extLst>
          </p:cNvPr>
          <p:cNvPicPr>
            <a:picLocks noGrp="1" noChangeAspect="1"/>
          </p:cNvPicPr>
          <p:nvPr>
            <p:ph type="pic" sz="quarter" idx="11"/>
          </p:nvPr>
        </p:nvPicPr>
        <p:blipFill rotWithShape="1">
          <a:blip r:embed="rId3"/>
          <a:srcRect/>
          <a:stretch/>
        </p:blipFill>
        <p:spPr/>
      </p:pic>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a:xfrm>
            <a:off x="5273336" y="1534505"/>
            <a:ext cx="6480700" cy="1076595"/>
          </a:xfrm>
        </p:spPr>
        <p:txBody>
          <a:bodyPr/>
          <a:lstStyle/>
          <a:p>
            <a:pPr marL="342900" marR="0" lvl="0" indent="-342900" algn="just">
              <a:lnSpc>
                <a:spcPct val="100000"/>
              </a:lnSpc>
              <a:tabLst>
                <a:tab pos="457200" algn="l"/>
              </a:tabLst>
            </a:pPr>
            <a:r>
              <a:rPr lang="en-US" sz="1500" dirty="0">
                <a:effectLst/>
                <a:latin typeface="Times New Roman" panose="02020603050405020304" pitchFamily="18" charset="0"/>
                <a:ea typeface="Times New Roman" panose="02020603050405020304" pitchFamily="18" charset="0"/>
              </a:rPr>
              <a:t>       Query KB: Once the user input is collected, the system queries the movie database based on the user's preferences. The movie database contains information about various movies, including their year of release, genre, duration, production, special features, and main characters.</a:t>
            </a:r>
          </a:p>
        </p:txBody>
      </p:sp>
      <p:pic>
        <p:nvPicPr>
          <p:cNvPr id="86" name="Picture Placeholder 85" descr="ruler icon">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rotWithShape="1">
          <a:blip r:embed="rId4"/>
          <a:srcRect/>
          <a:stretch/>
        </p:blipFill>
        <p:spPr/>
      </p:pic>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a:xfrm>
            <a:off x="5557421" y="2839074"/>
            <a:ext cx="6196615" cy="1173633"/>
          </a:xfrm>
        </p:spPr>
        <p:txBody>
          <a:bodyPr/>
          <a:lstStyle/>
          <a:p>
            <a:pPr algn="just"/>
            <a:r>
              <a:rPr lang="en-SG" sz="1500" dirty="0">
                <a:effectLst/>
                <a:latin typeface="Times New Roman" panose="02020603050405020304" pitchFamily="18" charset="0"/>
                <a:ea typeface="Calibri" panose="020F0502020204030204" pitchFamily="34" charset="0"/>
              </a:rPr>
              <a:t>Filter: Using a rule-based approach, the system filters the movie database based on the user's preferences. It applies rules and weights assigned to different factors such as genre, duration, language, and character gender to narrow down the selection of movies that closely match the user's preferences.</a:t>
            </a:r>
            <a:endParaRPr lang="en-US" sz="1500" dirty="0"/>
          </a:p>
        </p:txBody>
      </p:sp>
      <p:pic>
        <p:nvPicPr>
          <p:cNvPr id="88" name="Picture Placeholder 87" descr="strategy icon">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rotWithShape="1">
          <a:blip r:embed="rId5"/>
          <a:srcRect t="476" b="476"/>
          <a:stretch/>
        </p:blipFill>
        <p:spPr/>
      </p:pic>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a:xfrm>
            <a:off x="5628444" y="4224612"/>
            <a:ext cx="6125592" cy="338328"/>
          </a:xfrm>
        </p:spPr>
        <p:txBody>
          <a:bodyPr/>
          <a:lstStyle/>
          <a:p>
            <a:pPr algn="just"/>
            <a:r>
              <a:rPr lang="en-SG" sz="1500" dirty="0">
                <a:effectLst/>
                <a:latin typeface="Times New Roman" panose="02020603050405020304" pitchFamily="18" charset="0"/>
                <a:ea typeface="Calibri" panose="020F0502020204030204" pitchFamily="34" charset="0"/>
              </a:rPr>
              <a:t>Recommendations: After filtering the movie database, the system generates a list of movie recommendations. These recommendations are based on the user's preferences and the matches found in the database. </a:t>
            </a:r>
            <a:endParaRPr lang="en-US" sz="1500" dirty="0"/>
          </a:p>
        </p:txBody>
      </p:sp>
      <p:pic>
        <p:nvPicPr>
          <p:cNvPr id="90" name="Picture Placeholder 89" descr="airplane icon">
            <a:extLst>
              <a:ext uri="{FF2B5EF4-FFF2-40B4-BE49-F238E27FC236}">
                <a16:creationId xmlns:a16="http://schemas.microsoft.com/office/drawing/2014/main" id="{B6EFDE8D-973A-9009-9237-3CDC19C43D60}"/>
              </a:ext>
            </a:extLst>
          </p:cNvPr>
          <p:cNvPicPr>
            <a:picLocks noGrp="1" noChangeAspect="1"/>
          </p:cNvPicPr>
          <p:nvPr>
            <p:ph type="pic" sz="quarter" idx="14"/>
          </p:nvPr>
        </p:nvPicPr>
        <p:blipFill rotWithShape="1">
          <a:blip r:embed="rId6"/>
          <a:srcRect/>
          <a:stretch/>
        </p:blipFill>
        <p:spPr>
          <a:xfrm>
            <a:off x="4455524" y="5693076"/>
            <a:ext cx="640080" cy="640080"/>
          </a:xfrm>
        </p:spPr>
      </p:pic>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a:xfrm>
            <a:off x="5273336" y="5444013"/>
            <a:ext cx="6386004" cy="338328"/>
          </a:xfrm>
        </p:spPr>
        <p:txBody>
          <a:bodyPr/>
          <a:lstStyle/>
          <a:p>
            <a:pPr marL="342900" marR="0" lvl="0" indent="-342900" algn="just">
              <a:lnSpc>
                <a:spcPct val="100000"/>
              </a:lnSpc>
              <a:tabLst>
                <a:tab pos="457200" algn="l"/>
              </a:tabLst>
            </a:pPr>
            <a:r>
              <a:rPr lang="en-US" sz="1500" dirty="0">
                <a:effectLst/>
                <a:latin typeface="Times New Roman" panose="02020603050405020304" pitchFamily="18" charset="0"/>
                <a:ea typeface="Times New Roman" panose="02020603050405020304" pitchFamily="18" charset="0"/>
              </a:rPr>
              <a:t>       Output: The system presents the user with the movie recommendations. The user is provided with personalized suggestions based on their input and preferences. The system continues to generate recommendations until the user is satisfied or decides to exit the system.</a:t>
            </a:r>
          </a:p>
        </p:txBody>
      </p:sp>
      <p:sp>
        <p:nvSpPr>
          <p:cNvPr id="3" name="TextBox 2">
            <a:extLst>
              <a:ext uri="{FF2B5EF4-FFF2-40B4-BE49-F238E27FC236}">
                <a16:creationId xmlns:a16="http://schemas.microsoft.com/office/drawing/2014/main" id="{D49E126F-3E59-C1F9-9196-D5BB960786D2}"/>
              </a:ext>
            </a:extLst>
          </p:cNvPr>
          <p:cNvSpPr txBox="1"/>
          <p:nvPr/>
        </p:nvSpPr>
        <p:spPr>
          <a:xfrm>
            <a:off x="501055" y="6342034"/>
            <a:ext cx="274143" cy="276999"/>
          </a:xfrm>
          <a:prstGeom prst="rect">
            <a:avLst/>
          </a:prstGeom>
          <a:noFill/>
        </p:spPr>
        <p:txBody>
          <a:bodyPr wrap="square" rtlCol="0">
            <a:spAutoFit/>
          </a:bodyPr>
          <a:lstStyle/>
          <a:p>
            <a:r>
              <a:rPr lang="en-US" sz="1200" b="1" dirty="0"/>
              <a:t>7</a:t>
            </a:r>
          </a:p>
        </p:txBody>
      </p:sp>
    </p:spTree>
    <p:extLst>
      <p:ext uri="{BB962C8B-B14F-4D97-AF65-F5344CB8AC3E}">
        <p14:creationId xmlns:p14="http://schemas.microsoft.com/office/powerpoint/2010/main" val="866533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AC36-FE22-3984-03BF-E183FB1C26FA}"/>
              </a:ext>
            </a:extLst>
          </p:cNvPr>
          <p:cNvSpPr>
            <a:spLocks noGrp="1"/>
          </p:cNvSpPr>
          <p:nvPr>
            <p:ph type="title"/>
          </p:nvPr>
        </p:nvSpPr>
        <p:spPr>
          <a:xfrm>
            <a:off x="1525651" y="473963"/>
            <a:ext cx="8598852" cy="801831"/>
          </a:xfrm>
        </p:spPr>
        <p:txBody>
          <a:bodyPr/>
          <a:lstStyle/>
          <a:p>
            <a:r>
              <a:rPr lang="en-US" sz="4000" dirty="0"/>
              <a:t>Flow-chart</a:t>
            </a:r>
          </a:p>
        </p:txBody>
      </p:sp>
      <p:sp>
        <p:nvSpPr>
          <p:cNvPr id="4" name="Slide Number Placeholder 3">
            <a:extLst>
              <a:ext uri="{FF2B5EF4-FFF2-40B4-BE49-F238E27FC236}">
                <a16:creationId xmlns:a16="http://schemas.microsoft.com/office/drawing/2014/main" id="{B51AEDA1-F2A4-08B3-8C38-D3E419656CDF}"/>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5" name="Footer Placeholder 4">
            <a:extLst>
              <a:ext uri="{FF2B5EF4-FFF2-40B4-BE49-F238E27FC236}">
                <a16:creationId xmlns:a16="http://schemas.microsoft.com/office/drawing/2014/main" id="{7627F7F9-E672-C288-A691-9CD5036E33E1}"/>
              </a:ext>
            </a:extLst>
          </p:cNvPr>
          <p:cNvSpPr>
            <a:spLocks noGrp="1"/>
          </p:cNvSpPr>
          <p:nvPr>
            <p:ph type="ftr" sz="quarter" idx="11"/>
          </p:nvPr>
        </p:nvSpPr>
        <p:spPr/>
        <p:txBody>
          <a:bodyPr/>
          <a:lstStyle/>
          <a:p>
            <a:r>
              <a:rPr lang="en-US" noProof="0" dirty="0"/>
              <a:t>Movie Recommendation</a:t>
            </a:r>
          </a:p>
        </p:txBody>
      </p:sp>
      <p:pic>
        <p:nvPicPr>
          <p:cNvPr id="9" name="Content Placeholder 8">
            <a:extLst>
              <a:ext uri="{FF2B5EF4-FFF2-40B4-BE49-F238E27FC236}">
                <a16:creationId xmlns:a16="http://schemas.microsoft.com/office/drawing/2014/main" id="{D4EF6074-1E61-36FD-6943-3AB52303BEE4}"/>
              </a:ext>
            </a:extLst>
          </p:cNvPr>
          <p:cNvPicPr>
            <a:picLocks noGrp="1" noChangeAspect="1"/>
          </p:cNvPicPr>
          <p:nvPr>
            <p:ph idx="1"/>
          </p:nvPr>
        </p:nvPicPr>
        <p:blipFill>
          <a:blip r:embed="rId2"/>
          <a:stretch>
            <a:fillRect/>
          </a:stretch>
        </p:blipFill>
        <p:spPr>
          <a:xfrm>
            <a:off x="3485811" y="1275794"/>
            <a:ext cx="4678532" cy="4911942"/>
          </a:xfrm>
        </p:spPr>
      </p:pic>
      <p:sp>
        <p:nvSpPr>
          <p:cNvPr id="3" name="TextBox 2">
            <a:extLst>
              <a:ext uri="{FF2B5EF4-FFF2-40B4-BE49-F238E27FC236}">
                <a16:creationId xmlns:a16="http://schemas.microsoft.com/office/drawing/2014/main" id="{DD09A8FA-23AD-38CC-128B-8E5721E8FB43}"/>
              </a:ext>
            </a:extLst>
          </p:cNvPr>
          <p:cNvSpPr txBox="1"/>
          <p:nvPr/>
        </p:nvSpPr>
        <p:spPr>
          <a:xfrm>
            <a:off x="10717611" y="6401571"/>
            <a:ext cx="66887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16/6/23</a:t>
            </a:r>
          </a:p>
        </p:txBody>
      </p:sp>
    </p:spTree>
    <p:extLst>
      <p:ext uri="{BB962C8B-B14F-4D97-AF65-F5344CB8AC3E}">
        <p14:creationId xmlns:p14="http://schemas.microsoft.com/office/powerpoint/2010/main" val="397412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75000"/>
            <a:alpha val="6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4307149" y="969620"/>
            <a:ext cx="3577702" cy="1065320"/>
          </a:xfrm>
        </p:spPr>
        <p:txBody>
          <a:bodyPr/>
          <a:lstStyle/>
          <a:p>
            <a:r>
              <a:rPr lang="en-US" sz="3600" dirty="0"/>
              <a:t>Result(Output)</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a:xfrm>
            <a:off x="676656" y="603504"/>
            <a:ext cx="1235773" cy="1600250"/>
          </a:xfrm>
        </p:spPr>
        <p:txBody>
          <a:bodyPr/>
          <a:lstStyle/>
          <a:p>
            <a:r>
              <a:rPr lang="en-US" dirty="0"/>
              <a:t>“</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a:xfrm>
            <a:off x="1313037" y="1961788"/>
            <a:ext cx="8442102" cy="3478891"/>
          </a:xfrm>
        </p:spPr>
        <p:txBody>
          <a:bodyPr/>
          <a:lstStyle/>
          <a:p>
            <a:pPr marL="0" marR="0" algn="just">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The output of the Movie Recommendation expert system is a personalized movie recommendation based on the user's preferences. The system presents the user with a movie title, along with additional information such as the year of release, genre, duration, production details, special features, and the main character.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 Example output: "You should watch this movie: 'Inception' (2010). It is a thriller movie with a duration of 148 minutes. Directed by Christopher Nolan, it features mind-bending concepts and stunning visual effects."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 The system continues to provide recommendations until the user is satisfied or decides to exit the system.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 In conclusion, the Movie Recommendation expert system implemented in Prolog aims to assist users in finding movies that align with their preferences and current mood. By gathering user input and matching it with a movie database, the system generates personalized recommendations that enhance the movie selection process.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a:xfrm>
            <a:off x="9610345" y="4187953"/>
            <a:ext cx="1316736" cy="1444752"/>
          </a:xfrm>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9</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Movie Recommendation </a:t>
            </a:r>
          </a:p>
        </p:txBody>
      </p:sp>
      <p:sp>
        <p:nvSpPr>
          <p:cNvPr id="3" name="TextBox 2">
            <a:extLst>
              <a:ext uri="{FF2B5EF4-FFF2-40B4-BE49-F238E27FC236}">
                <a16:creationId xmlns:a16="http://schemas.microsoft.com/office/drawing/2014/main" id="{95AF6BDF-07CF-A4FA-0173-5786BBCBA690}"/>
              </a:ext>
            </a:extLst>
          </p:cNvPr>
          <p:cNvSpPr txBox="1"/>
          <p:nvPr/>
        </p:nvSpPr>
        <p:spPr>
          <a:xfrm>
            <a:off x="10717611" y="6401571"/>
            <a:ext cx="66887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16/6/23</a:t>
            </a:r>
          </a:p>
        </p:txBody>
      </p:sp>
    </p:spTree>
    <p:extLst>
      <p:ext uri="{BB962C8B-B14F-4D97-AF65-F5344CB8AC3E}">
        <p14:creationId xmlns:p14="http://schemas.microsoft.com/office/powerpoint/2010/main" val="61328899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{48DD874F-7268-49F3-BB40-0CD07DC9042D}tf11429527_win32</Template>
  <TotalTime>249</TotalTime>
  <Words>1051</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Karla</vt:lpstr>
      <vt:lpstr>Times New Roman</vt:lpstr>
      <vt:lpstr>Univers Condensed Light</vt:lpstr>
      <vt:lpstr>Office Theme</vt:lpstr>
      <vt:lpstr>International Islamic University Chittagong Department of Computer Science &amp; Engineering </vt:lpstr>
      <vt:lpstr>Expert system project Movie Recommendation </vt:lpstr>
      <vt:lpstr>Outlines</vt:lpstr>
      <vt:lpstr>Introduction  </vt:lpstr>
      <vt:lpstr>Motivation</vt:lpstr>
      <vt:lpstr>Objectives</vt:lpstr>
      <vt:lpstr>Methodology</vt:lpstr>
      <vt:lpstr>Flow-chart</vt:lpstr>
      <vt:lpstr>Result(Output)</vt:lpstr>
      <vt:lpstr>PowerPoint Presentation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Distance Measurement using Ultrasonic Sensor and Displaying on LCD</dc:title>
  <dc:creator>DELL</dc:creator>
  <cp:lastModifiedBy>DELL</cp:lastModifiedBy>
  <cp:revision>10</cp:revision>
  <dcterms:created xsi:type="dcterms:W3CDTF">2022-12-21T15:14:11Z</dcterms:created>
  <dcterms:modified xsi:type="dcterms:W3CDTF">2023-06-16T04:23:52Z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