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7" r:id="rId6"/>
    <p:sldId id="295" r:id="rId7"/>
    <p:sldId id="261" r:id="rId8"/>
    <p:sldId id="262" r:id="rId9"/>
    <p:sldId id="289" r:id="rId10"/>
    <p:sldId id="296" r:id="rId11"/>
    <p:sldId id="264" r:id="rId12"/>
    <p:sldId id="297" r:id="rId13"/>
    <p:sldId id="258" r:id="rId14"/>
    <p:sldId id="298" r:id="rId15"/>
    <p:sldId id="278" r:id="rId16"/>
    <p:sldId id="299" r:id="rId17"/>
    <p:sldId id="266" r:id="rId18"/>
    <p:sldId id="300" r:id="rId19"/>
    <p:sldId id="270" r:id="rId20"/>
    <p:sldId id="301" r:id="rId21"/>
    <p:sldId id="302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B9DD7-DF92-A8DF-97B1-AAF38846A9D5}" v="142" dt="2025-07-31T14:26:22.20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87" d="100"/>
          <a:sy n="87" d="100"/>
        </p:scale>
        <p:origin x="654" y="6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 m" userId="120ae56d784b81e4" providerId="Windows Live" clId="Web-{0DAB9DD7-DF92-A8DF-97B1-AAF38846A9D5}"/>
    <pc:docChg chg="modSld">
      <pc:chgData name="San m" userId="120ae56d784b81e4" providerId="Windows Live" clId="Web-{0DAB9DD7-DF92-A8DF-97B1-AAF38846A9D5}" dt="2025-07-31T14:26:22.203" v="136" actId="1076"/>
      <pc:docMkLst>
        <pc:docMk/>
      </pc:docMkLst>
      <pc:sldChg chg="modSp">
        <pc:chgData name="San m" userId="120ae56d784b81e4" providerId="Windows Live" clId="Web-{0DAB9DD7-DF92-A8DF-97B1-AAF38846A9D5}" dt="2025-07-31T14:14:55.259" v="40" actId="1076"/>
        <pc:sldMkLst>
          <pc:docMk/>
          <pc:sldMk cId="1642425379" sldId="256"/>
        </pc:sldMkLst>
        <pc:spChg chg="mod">
          <ac:chgData name="San m" userId="120ae56d784b81e4" providerId="Windows Live" clId="Web-{0DAB9DD7-DF92-A8DF-97B1-AAF38846A9D5}" dt="2025-07-31T14:14:35.759" v="33" actId="20577"/>
          <ac:spMkLst>
            <pc:docMk/>
            <pc:sldMk cId="1642425379" sldId="256"/>
            <ac:spMk id="2" creationId="{216815C6-3AD0-46E6-A74A-1967BD91AF50}"/>
          </ac:spMkLst>
        </pc:spChg>
        <pc:spChg chg="mod">
          <ac:chgData name="San m" userId="120ae56d784b81e4" providerId="Windows Live" clId="Web-{0DAB9DD7-DF92-A8DF-97B1-AAF38846A9D5}" dt="2025-07-31T14:14:55.259" v="40" actId="1076"/>
          <ac:spMkLst>
            <pc:docMk/>
            <pc:sldMk cId="1642425379" sldId="256"/>
            <ac:spMk id="3" creationId="{1901B20D-4C28-4DA3-ABBD-718C22A5E58B}"/>
          </ac:spMkLst>
        </pc:spChg>
      </pc:sldChg>
      <pc:sldChg chg="addSp delSp modSp">
        <pc:chgData name="San m" userId="120ae56d784b81e4" providerId="Windows Live" clId="Web-{0DAB9DD7-DF92-A8DF-97B1-AAF38846A9D5}" dt="2025-07-31T14:26:22.203" v="136" actId="1076"/>
        <pc:sldMkLst>
          <pc:docMk/>
          <pc:sldMk cId="1738561688" sldId="261"/>
        </pc:sldMkLst>
        <pc:spChg chg="mod">
          <ac:chgData name="San m" userId="120ae56d784b81e4" providerId="Windows Live" clId="Web-{0DAB9DD7-DF92-A8DF-97B1-AAF38846A9D5}" dt="2025-07-31T14:22:10.261" v="46" actId="20577"/>
          <ac:spMkLst>
            <pc:docMk/>
            <pc:sldMk cId="1738561688" sldId="261"/>
            <ac:spMk id="3" creationId="{7D779DE4-CAEA-4617-897E-FEC9A2AC2D6A}"/>
          </ac:spMkLst>
        </pc:spChg>
        <pc:spChg chg="del">
          <ac:chgData name="San m" userId="120ae56d784b81e4" providerId="Windows Live" clId="Web-{0DAB9DD7-DF92-A8DF-97B1-AAF38846A9D5}" dt="2025-07-31T14:25:14.920" v="122"/>
          <ac:spMkLst>
            <pc:docMk/>
            <pc:sldMk cId="1738561688" sldId="261"/>
            <ac:spMk id="4" creationId="{F5FF1291-56EB-4A7B-A198-1D91F9ECC5D3}"/>
          </ac:spMkLst>
        </pc:spChg>
        <pc:spChg chg="mod">
          <ac:chgData name="San m" userId="120ae56d784b81e4" providerId="Windows Live" clId="Web-{0DAB9DD7-DF92-A8DF-97B1-AAF38846A9D5}" dt="2025-07-31T14:26:02.437" v="133" actId="1076"/>
          <ac:spMkLst>
            <pc:docMk/>
            <pc:sldMk cId="1738561688" sldId="261"/>
            <ac:spMk id="5" creationId="{6184E21C-7534-4FB5-9709-F7D1A11034F3}"/>
          </ac:spMkLst>
        </pc:spChg>
        <pc:spChg chg="mod">
          <ac:chgData name="San m" userId="120ae56d784b81e4" providerId="Windows Live" clId="Web-{0DAB9DD7-DF92-A8DF-97B1-AAF38846A9D5}" dt="2025-07-31T14:26:10.593" v="134" actId="1076"/>
          <ac:spMkLst>
            <pc:docMk/>
            <pc:sldMk cId="1738561688" sldId="261"/>
            <ac:spMk id="6" creationId="{5C594564-4FC6-401A-8586-44735EE819EC}"/>
          </ac:spMkLst>
        </pc:spChg>
        <pc:spChg chg="mod">
          <ac:chgData name="San m" userId="120ae56d784b81e4" providerId="Windows Live" clId="Web-{0DAB9DD7-DF92-A8DF-97B1-AAF38846A9D5}" dt="2025-07-31T14:23:53.294" v="63" actId="20577"/>
          <ac:spMkLst>
            <pc:docMk/>
            <pc:sldMk cId="1738561688" sldId="261"/>
            <ac:spMk id="7" creationId="{D7EB25CA-DA83-483D-AF83-0001BDF2DE2B}"/>
          </ac:spMkLst>
        </pc:spChg>
        <pc:spChg chg="del mod">
          <ac:chgData name="San m" userId="120ae56d784b81e4" providerId="Windows Live" clId="Web-{0DAB9DD7-DF92-A8DF-97B1-AAF38846A9D5}" dt="2025-07-31T14:25:29.436" v="127"/>
          <ac:spMkLst>
            <pc:docMk/>
            <pc:sldMk cId="1738561688" sldId="261"/>
            <ac:spMk id="8" creationId="{B46CE8C6-E12D-4A0D-8553-7FFA31941D56}"/>
          </ac:spMkLst>
        </pc:spChg>
        <pc:spChg chg="mod">
          <ac:chgData name="San m" userId="120ae56d784b81e4" providerId="Windows Live" clId="Web-{0DAB9DD7-DF92-A8DF-97B1-AAF38846A9D5}" dt="2025-07-31T14:26:16.343" v="135" actId="1076"/>
          <ac:spMkLst>
            <pc:docMk/>
            <pc:sldMk cId="1738561688" sldId="261"/>
            <ac:spMk id="9" creationId="{1C7D5285-85DF-4331-A6FA-1AE847CA47AE}"/>
          </ac:spMkLst>
        </pc:spChg>
        <pc:spChg chg="mod">
          <ac:chgData name="San m" userId="120ae56d784b81e4" providerId="Windows Live" clId="Web-{0DAB9DD7-DF92-A8DF-97B1-AAF38846A9D5}" dt="2025-07-31T14:26:22.203" v="136" actId="1076"/>
          <ac:spMkLst>
            <pc:docMk/>
            <pc:sldMk cId="1738561688" sldId="261"/>
            <ac:spMk id="10" creationId="{02D305EF-9A88-496B-BFC1-D589A01EE381}"/>
          </ac:spMkLst>
        </pc:spChg>
        <pc:spChg chg="add del mod">
          <ac:chgData name="San m" userId="120ae56d784b81e4" providerId="Windows Live" clId="Web-{0DAB9DD7-DF92-A8DF-97B1-AAF38846A9D5}" dt="2025-07-31T14:25:22.108" v="123"/>
          <ac:spMkLst>
            <pc:docMk/>
            <pc:sldMk cId="1738561688" sldId="261"/>
            <ac:spMk id="15" creationId="{769BE9AC-5034-B730-3111-13A551E09A59}"/>
          </ac:spMkLst>
        </pc:spChg>
        <pc:spChg chg="add del mod">
          <ac:chgData name="San m" userId="120ae56d784b81e4" providerId="Windows Live" clId="Web-{0DAB9DD7-DF92-A8DF-97B1-AAF38846A9D5}" dt="2025-07-31T14:25:32.593" v="128"/>
          <ac:spMkLst>
            <pc:docMk/>
            <pc:sldMk cId="1738561688" sldId="261"/>
            <ac:spMk id="17" creationId="{C9AC51C9-6A5E-A958-B727-49C2626A3129}"/>
          </ac:spMkLst>
        </pc:spChg>
      </pc:sldChg>
      <pc:sldChg chg="modSp">
        <pc:chgData name="San m" userId="120ae56d784b81e4" providerId="Windows Live" clId="Web-{0DAB9DD7-DF92-A8DF-97B1-AAF38846A9D5}" dt="2025-07-31T14:15:50.010" v="43" actId="20577"/>
        <pc:sldMkLst>
          <pc:docMk/>
          <pc:sldMk cId="2243494996" sldId="277"/>
        </pc:sldMkLst>
        <pc:spChg chg="mod">
          <ac:chgData name="San m" userId="120ae56d784b81e4" providerId="Windows Live" clId="Web-{0DAB9DD7-DF92-A8DF-97B1-AAF38846A9D5}" dt="2025-07-31T14:15:50.010" v="43" actId="20577"/>
          <ac:spMkLst>
            <pc:docMk/>
            <pc:sldMk cId="2243494996" sldId="277"/>
            <ac:spMk id="3" creationId="{35E3EA69-4E0E-41BD-8095-A124225A264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OneDrive\Documents\Financial%20Statement\Nestle%20Income%20Statemen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90000</c:v>
                </c:pt>
                <c:pt idx="1">
                  <c:v>94000</c:v>
                </c:pt>
                <c:pt idx="2">
                  <c:v>98500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952051408"/>
        <c:axId val="1952051952"/>
      </c:barChart>
      <c:catAx>
        <c:axId val="1952051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051952"/>
        <c:crosses val="autoZero"/>
        <c:auto val="1"/>
        <c:lblAlgn val="ctr"/>
        <c:lblOffset val="100"/>
        <c:noMultiLvlLbl val="0"/>
      </c:catAx>
      <c:valAx>
        <c:axId val="195205195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2051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COGS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-56000</c:v>
                </c:pt>
                <c:pt idx="1">
                  <c:v>-57800</c:v>
                </c:pt>
                <c:pt idx="2">
                  <c:v>-59100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1764208"/>
        <c:axId val="18717696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Gross Profit Margin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2022</c:v>
                      </c:pt>
                      <c:pt idx="1">
                        <c:v>2023</c:v>
                      </c:pt>
                      <c:pt idx="2">
                        <c:v>2024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0.00%</c:formatCode>
                      <c:ptCount val="3"/>
                      <c:pt idx="0">
                        <c:v>0.37869999999999998</c:v>
                      </c:pt>
                      <c:pt idx="1">
                        <c:v>0.3851</c:v>
                      </c:pt>
                      <c:pt idx="2">
                        <c:v>0.4</c:v>
                      </c:pt>
                    </c:numCache>
                  </c:numRef>
                </c:val>
                <c:smooth val="0"/>
              </c15:ser>
            </c15:filteredLineSeries>
          </c:ext>
        </c:extLst>
      </c:lineChart>
      <c:catAx>
        <c:axId val="187176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769648"/>
        <c:crosses val="autoZero"/>
        <c:auto val="1"/>
        <c:lblAlgn val="ctr"/>
        <c:lblOffset val="100"/>
        <c:noMultiLvlLbl val="0"/>
      </c:catAx>
      <c:valAx>
        <c:axId val="1871769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176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 Margin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0.00%</c:formatCode>
                <c:ptCount val="3"/>
                <c:pt idx="0">
                  <c:v>0.37780000000000002</c:v>
                </c:pt>
                <c:pt idx="1">
                  <c:v>0.3851</c:v>
                </c:pt>
                <c:pt idx="2" formatCode="0%">
                  <c:v>0.4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59977296"/>
        <c:axId val="1959979472"/>
      </c:lineChart>
      <c:catAx>
        <c:axId val="195997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979472"/>
        <c:crosses val="autoZero"/>
        <c:auto val="1"/>
        <c:lblAlgn val="ctr"/>
        <c:lblOffset val="100"/>
        <c:noMultiLvlLbl val="0"/>
      </c:catAx>
      <c:valAx>
        <c:axId val="19599794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997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Expenses 2022-2024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'Expenses Allocation'!$B$1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chemeClr val="accent1">
                <a:shade val="65000"/>
              </a:schemeClr>
            </a:solidFill>
            <a:ln>
              <a:noFill/>
            </a:ln>
            <a:effectLst/>
          </c:spPr>
          <c:cat>
            <c:strRef>
              <c:f>'Expenses Allocation'!$A$2:$A$4</c:f>
              <c:strCache>
                <c:ptCount val="3"/>
                <c:pt idx="0">
                  <c:v>Selling, General &amp; Admin (SG&amp;A)</c:v>
                </c:pt>
                <c:pt idx="1">
                  <c:v>R&amp;D Expenses</c:v>
                </c:pt>
                <c:pt idx="2">
                  <c:v>Depreciation &amp; Amortization</c:v>
                </c:pt>
              </c:strCache>
            </c:strRef>
          </c:cat>
          <c:val>
            <c:numRef>
              <c:f>'Expenses Allocation'!$B$2:$B$4</c:f>
              <c:numCache>
                <c:formatCode>#,##0</c:formatCode>
                <c:ptCount val="3"/>
                <c:pt idx="0">
                  <c:v>-23800</c:v>
                </c:pt>
                <c:pt idx="1">
                  <c:v>-1400</c:v>
                </c:pt>
                <c:pt idx="2">
                  <c:v>-2600</c:v>
                </c:pt>
              </c:numCache>
            </c:numRef>
          </c:val>
        </c:ser>
        <c:ser>
          <c:idx val="1"/>
          <c:order val="1"/>
          <c:tx>
            <c:strRef>
              <c:f>'Expenses Allocation'!$C$1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'Expenses Allocation'!$A$2:$A$4</c:f>
              <c:strCache>
                <c:ptCount val="3"/>
                <c:pt idx="0">
                  <c:v>Selling, General &amp; Admin (SG&amp;A)</c:v>
                </c:pt>
                <c:pt idx="1">
                  <c:v>R&amp;D Expenses</c:v>
                </c:pt>
                <c:pt idx="2">
                  <c:v>Depreciation &amp; Amortization</c:v>
                </c:pt>
              </c:strCache>
            </c:strRef>
          </c:cat>
          <c:val>
            <c:numRef>
              <c:f>'Expenses Allocation'!$C$2:$C$4</c:f>
              <c:numCache>
                <c:formatCode>#,##0</c:formatCode>
                <c:ptCount val="3"/>
                <c:pt idx="0">
                  <c:v>-24800</c:v>
                </c:pt>
                <c:pt idx="1">
                  <c:v>-1500</c:v>
                </c:pt>
                <c:pt idx="2">
                  <c:v>-2800</c:v>
                </c:pt>
              </c:numCache>
            </c:numRef>
          </c:val>
        </c:ser>
        <c:ser>
          <c:idx val="2"/>
          <c:order val="2"/>
          <c:tx>
            <c:strRef>
              <c:f>'Expenses Allocation'!$D$1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cat>
            <c:strRef>
              <c:f>'Expenses Allocation'!$A$2:$A$4</c:f>
              <c:strCache>
                <c:ptCount val="3"/>
                <c:pt idx="0">
                  <c:v>Selling, General &amp; Admin (SG&amp;A)</c:v>
                </c:pt>
                <c:pt idx="1">
                  <c:v>R&amp;D Expenses</c:v>
                </c:pt>
                <c:pt idx="2">
                  <c:v>Depreciation &amp; Amortization</c:v>
                </c:pt>
              </c:strCache>
            </c:strRef>
          </c:cat>
          <c:val>
            <c:numRef>
              <c:f>'Expenses Allocation'!$D$2:$D$4</c:f>
              <c:numCache>
                <c:formatCode>#,##0</c:formatCode>
                <c:ptCount val="3"/>
                <c:pt idx="0">
                  <c:v>-26000</c:v>
                </c:pt>
                <c:pt idx="1">
                  <c:v>-1600</c:v>
                </c:pt>
                <c:pt idx="2">
                  <c:v>-3000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960241808"/>
        <c:axId val="1960242352"/>
      </c:areaChart>
      <c:catAx>
        <c:axId val="1960241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242352"/>
        <c:crosses val="autoZero"/>
        <c:auto val="1"/>
        <c:lblAlgn val="ctr"/>
        <c:lblOffset val="100"/>
        <c:noMultiLvlLbl val="0"/>
      </c:catAx>
      <c:valAx>
        <c:axId val="1960242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024180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EBITDA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0.00%</c:formatCode>
                <c:ptCount val="3"/>
                <c:pt idx="0">
                  <c:v>9.7799999999999998E-2</c:v>
                </c:pt>
                <c:pt idx="1">
                  <c:v>0.1053</c:v>
                </c:pt>
                <c:pt idx="2">
                  <c:v>0.1198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Interest Coverage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Sheet1!$B$2:$B$4</c:f>
              <c:numCache>
                <c:formatCode>0.00%</c:formatCode>
                <c:ptCount val="3"/>
                <c:pt idx="0">
                  <c:v>-7.2941000000000003</c:v>
                </c:pt>
                <c:pt idx="1">
                  <c:v>-7.8888999999999996</c:v>
                </c:pt>
                <c:pt idx="2">
                  <c:v>-9.2631999999999994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55304416"/>
        <c:axId val="1655312576"/>
      </c:barChart>
      <c:catAx>
        <c:axId val="16553044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312576"/>
        <c:crosses val="autoZero"/>
        <c:auto val="1"/>
        <c:lblAlgn val="ctr"/>
        <c:lblOffset val="100"/>
        <c:noMultiLvlLbl val="0"/>
      </c:catAx>
      <c:valAx>
        <c:axId val="165531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304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7/31/2025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32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8.svg"/><Relationship Id="rId4" Type="http://schemas.openxmlformats.org/officeDocument/2006/relationships/image" Target="../media/image9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xmlns="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E4B72DA-52CB-4D39-A342-8857B4D959B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21D9BCDA-DFB7-41A4-A7C7-CEE86CEDCB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xmlns="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xmlns="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xmlns="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xmlns="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xmlns="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xmlns="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xmlns="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xmlns="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xmlns="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xmlns="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xmlns="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xmlns="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xmlns="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xmlns="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xmlns="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xmlns="" id="{B0DFD584-E5CF-41EF-B51E-679CE22DDF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xmlns="" id="{E5C02DDF-25A6-42C7-9525-F279CE2095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xmlns="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xmlns="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xmlns="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xmlns="" id="{9D2AF524-D4B4-4A3A-9CE4-EDAFE1D5A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xmlns="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xmlns="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xmlns="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xmlns="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xmlns="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xmlns="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xmlns="" id="{D3795F91-C721-4363-956D-756673AE79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8AC14461-E27D-413D-B31A-47B74646AF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D6AEA4C-7710-4829-BA87-8DD77F15932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9BD473E-6203-491C-87AC-54AC0AB23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xmlns="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xmlns="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b="1" dirty="0"/>
              <a:t>Strategic Financial Analysis for Nestlé </a:t>
            </a:r>
            <a:br>
              <a:rPr lang="en-US" b="1" dirty="0"/>
            </a:br>
            <a:r>
              <a:rPr lang="en-US" b="1" dirty="0"/>
              <a:t>(2022–2024)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6597" y="5586890"/>
            <a:ext cx="4941770" cy="3966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dirty="0">
                <a:latin typeface="Century Gothic" panose="020B0502020202020204" pitchFamily="34" charset="0"/>
              </a:rPr>
              <a:t>Prepared for Managerial Decision-Making</a:t>
            </a:r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/>
          <a:lstStyle/>
          <a:p>
            <a:r>
              <a:rPr lang="en-US" b="1" dirty="0" smtClean="0"/>
              <a:t>SG&amp;A </a:t>
            </a:r>
            <a:r>
              <a:rPr lang="en-US" b="1" dirty="0"/>
              <a:t>Control: Audit Spending Mix, Not Just the Total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0856" y="1034143"/>
            <a:ext cx="5214257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entury Gothic" panose="020B0502020202020204" pitchFamily="34" charset="0"/>
              </a:rPr>
              <a:t>SG&amp;A </a:t>
            </a:r>
            <a:r>
              <a:rPr lang="en-US" sz="1600" dirty="0">
                <a:latin typeface="Century Gothic" panose="020B0502020202020204" pitchFamily="34" charset="0"/>
              </a:rPr>
              <a:t>has steadily increased but held flat as a % of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revenue </a:t>
            </a:r>
            <a:r>
              <a:rPr lang="en-US" sz="1600" dirty="0">
                <a:latin typeface="Century Gothic" panose="020B0502020202020204" pitchFamily="34" charset="0"/>
              </a:rPr>
              <a:t>(~26–27%). However, not all SG&amp;A categories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are </a:t>
            </a:r>
            <a:r>
              <a:rPr lang="en-US" sz="1600" dirty="0">
                <a:latin typeface="Century Gothic" panose="020B0502020202020204" pitchFamily="34" charset="0"/>
              </a:rPr>
              <a:t>equally efficient. An internal audit should identify</a:t>
            </a:r>
            <a:r>
              <a:rPr lang="en-US" sz="1600" dirty="0" smtClean="0">
                <a:latin typeface="Century Gothic" panose="020B0502020202020204" pitchFamily="34" charset="0"/>
              </a:rPr>
              <a:t>:</a:t>
            </a:r>
          </a:p>
          <a:p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latin typeface="Century Gothic" panose="020B0502020202020204" pitchFamily="34" charset="0"/>
              </a:rPr>
              <a:t>Which </a:t>
            </a:r>
            <a:r>
              <a:rPr lang="en-US" sz="1600" b="1" dirty="0">
                <a:latin typeface="Century Gothic" panose="020B0502020202020204" pitchFamily="34" charset="0"/>
              </a:rPr>
              <a:t>marketing channels drive ROI</a:t>
            </a:r>
            <a:r>
              <a:rPr lang="en-US" sz="1600" dirty="0">
                <a:latin typeface="Century Gothic" panose="020B0502020202020204" pitchFamily="34" charset="0"/>
              </a:rPr>
              <a:t> and reallocate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spend </a:t>
            </a:r>
            <a:r>
              <a:rPr lang="en-US" sz="1600" dirty="0">
                <a:latin typeface="Century Gothic" panose="020B0502020202020204" pitchFamily="34" charset="0"/>
              </a:rPr>
              <a:t>accordingly (e.g., cut underperforming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offline </a:t>
            </a:r>
            <a:r>
              <a:rPr lang="en-US" sz="1600" dirty="0">
                <a:latin typeface="Century Gothic" panose="020B0502020202020204" pitchFamily="34" charset="0"/>
              </a:rPr>
              <a:t>campaigns)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Whether </a:t>
            </a:r>
            <a:r>
              <a:rPr lang="en-US" sz="1600" b="1" dirty="0">
                <a:latin typeface="Century Gothic" panose="020B0502020202020204" pitchFamily="34" charset="0"/>
              </a:rPr>
              <a:t>admin overheads</a:t>
            </a:r>
            <a:r>
              <a:rPr lang="en-US" sz="1600" dirty="0">
                <a:latin typeface="Century Gothic" panose="020B0502020202020204" pitchFamily="34" charset="0"/>
              </a:rPr>
              <a:t> and </a:t>
            </a:r>
            <a:r>
              <a:rPr lang="en-US" sz="1600" b="1" dirty="0">
                <a:latin typeface="Century Gothic" panose="020B0502020202020204" pitchFamily="34" charset="0"/>
              </a:rPr>
              <a:t>support roles</a:t>
            </a:r>
            <a:r>
              <a:rPr lang="en-US" sz="1600" dirty="0">
                <a:latin typeface="Century Gothic" panose="020B0502020202020204" pitchFamily="34" charset="0"/>
              </a:rPr>
              <a:t>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have </a:t>
            </a:r>
            <a:r>
              <a:rPr lang="en-US" sz="1600" dirty="0">
                <a:latin typeface="Century Gothic" panose="020B0502020202020204" pitchFamily="34" charset="0"/>
              </a:rPr>
              <a:t>scaled proportionally with revenue or are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bloating</a:t>
            </a:r>
            <a:endParaRPr lang="en-US" sz="1600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entury Gothic" panose="020B0502020202020204" pitchFamily="34" charset="0"/>
              </a:rPr>
              <a:t>If </a:t>
            </a:r>
            <a:r>
              <a:rPr lang="en-US" sz="1600" b="1" dirty="0">
                <a:latin typeface="Century Gothic" panose="020B0502020202020204" pitchFamily="34" charset="0"/>
              </a:rPr>
              <a:t>R&amp;D</a:t>
            </a:r>
            <a:r>
              <a:rPr lang="en-US" sz="1600" dirty="0">
                <a:latin typeface="Century Gothic" panose="020B0502020202020204" pitchFamily="34" charset="0"/>
              </a:rPr>
              <a:t> (~CHF 1,600M in 2024) is translating into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actual </a:t>
            </a:r>
            <a:r>
              <a:rPr lang="en-US" sz="1600" dirty="0">
                <a:latin typeface="Century Gothic" panose="020B0502020202020204" pitchFamily="34" charset="0"/>
              </a:rPr>
              <a:t>product launches or patents</a:t>
            </a:r>
          </a:p>
          <a:p>
            <a:r>
              <a:rPr lang="en-US" sz="1600" dirty="0">
                <a:latin typeface="Century Gothic" panose="020B0502020202020204" pitchFamily="34" charset="0"/>
              </a:rPr>
              <a:t>Also, </a:t>
            </a:r>
            <a:r>
              <a:rPr lang="en-US" sz="1600" b="1" dirty="0">
                <a:latin typeface="Century Gothic" panose="020B0502020202020204" pitchFamily="34" charset="0"/>
              </a:rPr>
              <a:t>outsourcing non-core functions</a:t>
            </a:r>
            <a:r>
              <a:rPr lang="en-US" sz="1600" dirty="0">
                <a:latin typeface="Century Gothic" panose="020B0502020202020204" pitchFamily="34" charset="0"/>
              </a:rPr>
              <a:t> like payroll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or </a:t>
            </a:r>
            <a:r>
              <a:rPr lang="en-US" sz="1600" dirty="0">
                <a:latin typeface="Century Gothic" panose="020B0502020202020204" pitchFamily="34" charset="0"/>
              </a:rPr>
              <a:t>IT support can offer cost savings without </a:t>
            </a:r>
            <a:endParaRPr lang="en-US" sz="1600" dirty="0" smtClean="0">
              <a:latin typeface="Century Gothic" panose="020B0502020202020204" pitchFamily="34" charset="0"/>
            </a:endParaRPr>
          </a:p>
          <a:p>
            <a:r>
              <a:rPr lang="en-US" sz="1600" dirty="0" smtClean="0">
                <a:latin typeface="Century Gothic" panose="020B0502020202020204" pitchFamily="34" charset="0"/>
              </a:rPr>
              <a:t>affecting </a:t>
            </a:r>
            <a:r>
              <a:rPr lang="en-US" sz="1600" dirty="0">
                <a:latin typeface="Century Gothic" panose="020B0502020202020204" pitchFamily="34" charset="0"/>
              </a:rPr>
              <a:t>product quality.</a:t>
            </a:r>
          </a:p>
          <a:p>
            <a:endParaRPr lang="en-IN" sz="16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SG&amp;A ALLOCATION</a:t>
            </a:r>
            <a:endParaRPr lang="en-IN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2670814"/>
              </p:ext>
            </p:extLst>
          </p:nvPr>
        </p:nvGraphicFramePr>
        <p:xfrm>
          <a:off x="348342" y="1690688"/>
          <a:ext cx="11473543" cy="437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8383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3967" y="706453"/>
            <a:ext cx="5431971" cy="846301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Margin </a:t>
            </a:r>
            <a:r>
              <a:rPr lang="en-US" sz="3600" b="1" dirty="0"/>
              <a:t>Expansion: Focus on Operational Efficiency</a:t>
            </a:r>
          </a:p>
        </p:txBody>
      </p:sp>
      <p:sp>
        <p:nvSpPr>
          <p:cNvPr id="32" name="Date Placeholder 31">
            <a:extLst>
              <a:ext uri="{FF2B5EF4-FFF2-40B4-BE49-F238E27FC236}">
                <a16:creationId xmlns:a16="http://schemas.microsoft.com/office/drawing/2014/main" xmlns="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867401" y="2950029"/>
            <a:ext cx="605646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EBITDA </a:t>
            </a:r>
            <a:r>
              <a:rPr lang="en-US" dirty="0">
                <a:latin typeface="Century Gothic" panose="020B0502020202020204" pitchFamily="34" charset="0"/>
              </a:rPr>
              <a:t>margin grew from 9.8% in 2022 to 12%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in </a:t>
            </a:r>
            <a:r>
              <a:rPr lang="en-US" dirty="0">
                <a:latin typeface="Century Gothic" panose="020B0502020202020204" pitchFamily="34" charset="0"/>
              </a:rPr>
              <a:t>2024—a solid improvement. To continue this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trajectory</a:t>
            </a:r>
            <a:r>
              <a:rPr lang="en-US" dirty="0">
                <a:latin typeface="Century Gothic" panose="020B0502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Introduce </a:t>
            </a:r>
            <a:r>
              <a:rPr lang="en-US" b="1" dirty="0">
                <a:latin typeface="Century Gothic" panose="020B0502020202020204" pitchFamily="34" charset="0"/>
              </a:rPr>
              <a:t>lean manufacturing principles</a:t>
            </a:r>
            <a:r>
              <a:rPr lang="en-US" dirty="0">
                <a:latin typeface="Century Gothic" panose="020B0502020202020204" pitchFamily="34" charset="0"/>
              </a:rPr>
              <a:t> in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underperforming </a:t>
            </a:r>
            <a:r>
              <a:rPr lang="en-US" dirty="0">
                <a:latin typeface="Century Gothic" panose="020B0502020202020204" pitchFamily="34" charset="0"/>
              </a:rPr>
              <a:t>factories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entury Gothic" panose="020B0502020202020204" pitchFamily="34" charset="0"/>
              </a:rPr>
              <a:t>Automate repetitive tasks</a:t>
            </a:r>
            <a:r>
              <a:rPr lang="en-US" dirty="0">
                <a:latin typeface="Century Gothic" panose="020B0502020202020204" pitchFamily="34" charset="0"/>
              </a:rPr>
              <a:t> in finance, HR,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and </a:t>
            </a:r>
            <a:r>
              <a:rPr lang="en-US" dirty="0">
                <a:latin typeface="Century Gothic" panose="020B0502020202020204" pitchFamily="34" charset="0"/>
              </a:rPr>
              <a:t>supply chain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Implement </a:t>
            </a:r>
            <a:r>
              <a:rPr lang="en-US" b="1" dirty="0">
                <a:latin typeface="Century Gothic" panose="020B0502020202020204" pitchFamily="34" charset="0"/>
              </a:rPr>
              <a:t>dynamic pricing strategies</a:t>
            </a:r>
            <a:r>
              <a:rPr lang="en-US" dirty="0">
                <a:latin typeface="Century Gothic" panose="020B0502020202020204" pitchFamily="34" charset="0"/>
              </a:rPr>
              <a:t> to respond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to </a:t>
            </a:r>
            <a:r>
              <a:rPr lang="en-US" dirty="0">
                <a:latin typeface="Century Gothic" panose="020B0502020202020204" pitchFamily="34" charset="0"/>
              </a:rPr>
              <a:t>raw material price fluctuations in real time</a:t>
            </a:r>
          </a:p>
          <a:p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6011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EBITDA MARGIN</a:t>
            </a:r>
            <a:endParaRPr lang="en-IN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514879584"/>
              </p:ext>
            </p:extLst>
          </p:nvPr>
        </p:nvGraphicFramePr>
        <p:xfrm>
          <a:off x="1748972" y="1578731"/>
          <a:ext cx="8821057" cy="4777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0261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Improve </a:t>
            </a:r>
            <a:r>
              <a:rPr lang="en-US" sz="3600" b="1" dirty="0"/>
              <a:t>Interest Coverage &amp; Cash Flow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230086" y="2656114"/>
            <a:ext cx="107179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The </a:t>
            </a:r>
            <a:r>
              <a:rPr lang="en-US" dirty="0">
                <a:latin typeface="Century Gothic" panose="020B0502020202020204" pitchFamily="34" charset="0"/>
              </a:rPr>
              <a:t>interest coverage ratio rose to 9.26× in 2024, showing improved profitability and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debt </a:t>
            </a:r>
            <a:r>
              <a:rPr lang="en-US" dirty="0">
                <a:latin typeface="Century Gothic" panose="020B0502020202020204" pitchFamily="34" charset="0"/>
              </a:rPr>
              <a:t>servicing ability. However, interest expense is still a significant cost (CHF 950M).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We </a:t>
            </a:r>
            <a:r>
              <a:rPr lang="en-US" dirty="0">
                <a:latin typeface="Century Gothic" panose="020B0502020202020204" pitchFamily="34" charset="0"/>
              </a:rPr>
              <a:t>recommend: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Using surplus cash to </a:t>
            </a:r>
            <a:r>
              <a:rPr lang="en-US" b="1" dirty="0">
                <a:latin typeface="Century Gothic" panose="020B0502020202020204" pitchFamily="34" charset="0"/>
              </a:rPr>
              <a:t>reduce high-interest debt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Reassessing short-term borrowings and renegotiating terms, especially in low-interest regions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Exploring </a:t>
            </a:r>
            <a:r>
              <a:rPr lang="en-US" b="1" dirty="0">
                <a:latin typeface="Century Gothic" panose="020B0502020202020204" pitchFamily="34" charset="0"/>
              </a:rPr>
              <a:t>green financing options</a:t>
            </a:r>
            <a:r>
              <a:rPr lang="en-US" dirty="0">
                <a:latin typeface="Century Gothic" panose="020B0502020202020204" pitchFamily="34" charset="0"/>
              </a:rPr>
              <a:t> or sustainability-linked loans which carry incentives for </a:t>
            </a:r>
          </a:p>
          <a:p>
            <a:r>
              <a:rPr lang="en-US" dirty="0" smtClean="0">
                <a:latin typeface="Century Gothic" panose="020B0502020202020204" pitchFamily="34" charset="0"/>
              </a:rPr>
              <a:t>    ESG </a:t>
            </a:r>
            <a:r>
              <a:rPr lang="en-US" dirty="0">
                <a:latin typeface="Century Gothic" panose="020B0502020202020204" pitchFamily="34" charset="0"/>
              </a:rPr>
              <a:t>compliance</a:t>
            </a:r>
          </a:p>
          <a:p>
            <a:endParaRPr lang="en-IN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INTEREST COVERAGE RATIO</a:t>
            </a:r>
            <a:endParaRPr lang="en-IN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041719308"/>
              </p:ext>
            </p:extLst>
          </p:nvPr>
        </p:nvGraphicFramePr>
        <p:xfrm>
          <a:off x="1491343" y="1690688"/>
          <a:ext cx="8915400" cy="44731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698744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CONCLUSION</a:t>
            </a:r>
            <a:endParaRPr lang="en-US" sz="36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28657" y="2373086"/>
            <a:ext cx="61622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Nestlé </a:t>
            </a:r>
            <a:r>
              <a:rPr lang="en-US" dirty="0">
                <a:latin typeface="Century Gothic" panose="020B0502020202020204" pitchFamily="34" charset="0"/>
              </a:rPr>
              <a:t>is financially stable and operationally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improving</a:t>
            </a:r>
            <a:r>
              <a:rPr lang="en-US" dirty="0">
                <a:latin typeface="Century Gothic" panose="020B0502020202020204" pitchFamily="34" charset="0"/>
              </a:rPr>
              <a:t>, but we must now </a:t>
            </a:r>
            <a:r>
              <a:rPr lang="en-US" b="1" dirty="0">
                <a:latin typeface="Century Gothic" panose="020B0502020202020204" pitchFamily="34" charset="0"/>
              </a:rPr>
              <a:t>shift focus from </a:t>
            </a:r>
            <a:endParaRPr lang="en-US" b="1" dirty="0" smtClean="0">
              <a:latin typeface="Century Gothic" panose="020B0502020202020204" pitchFamily="34" charset="0"/>
            </a:endParaRPr>
          </a:p>
          <a:p>
            <a:r>
              <a:rPr lang="en-US" b="1" dirty="0" smtClean="0">
                <a:latin typeface="Century Gothic" panose="020B0502020202020204" pitchFamily="34" charset="0"/>
              </a:rPr>
              <a:t>growth </a:t>
            </a:r>
            <a:r>
              <a:rPr lang="en-US" b="1" dirty="0">
                <a:latin typeface="Century Gothic" panose="020B0502020202020204" pitchFamily="34" charset="0"/>
              </a:rPr>
              <a:t>to targeted efficiency</a:t>
            </a:r>
            <a:r>
              <a:rPr lang="en-US" dirty="0">
                <a:latin typeface="Century Gothic" panose="020B0502020202020204" pitchFamily="34" charset="0"/>
              </a:rPr>
              <a:t>. Every 1%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improvement </a:t>
            </a:r>
            <a:r>
              <a:rPr lang="en-US" dirty="0">
                <a:latin typeface="Century Gothic" panose="020B0502020202020204" pitchFamily="34" charset="0"/>
              </a:rPr>
              <a:t>in gross margin or SG&amp;A efficiency can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unlock </a:t>
            </a:r>
            <a:r>
              <a:rPr lang="en-US" b="1" dirty="0">
                <a:latin typeface="Century Gothic" panose="020B0502020202020204" pitchFamily="34" charset="0"/>
              </a:rPr>
              <a:t>hundreds of millions in net profit</a:t>
            </a:r>
            <a:r>
              <a:rPr lang="en-US" dirty="0">
                <a:latin typeface="Century Gothic" panose="020B0502020202020204" pitchFamily="34" charset="0"/>
              </a:rPr>
              <a:t>.</a:t>
            </a:r>
            <a:br>
              <a:rPr lang="en-US" dirty="0">
                <a:latin typeface="Century Gothic" panose="020B0502020202020204" pitchFamily="34" charset="0"/>
              </a:rPr>
            </a:br>
            <a:r>
              <a:rPr lang="en-US" dirty="0">
                <a:latin typeface="Century Gothic" panose="020B0502020202020204" pitchFamily="34" charset="0"/>
              </a:rPr>
              <a:t>Next, we recommend: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Running a </a:t>
            </a:r>
            <a:r>
              <a:rPr lang="en-US" b="1" dirty="0">
                <a:latin typeface="Century Gothic" panose="020B0502020202020204" pitchFamily="34" charset="0"/>
              </a:rPr>
              <a:t>segment-wise profitability analysis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Launching a </a:t>
            </a:r>
            <a:r>
              <a:rPr lang="en-US" b="1" dirty="0">
                <a:latin typeface="Century Gothic" panose="020B0502020202020204" pitchFamily="34" charset="0"/>
              </a:rPr>
              <a:t>cost transformation task force</a:t>
            </a:r>
            <a:endParaRPr lang="en-US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Piloting new margin-boosting initiatives in 1–2 test </a:t>
            </a:r>
            <a:endParaRPr lang="en-US" dirty="0" smtClean="0">
              <a:latin typeface="Century Gothic" panose="020B0502020202020204" pitchFamily="34" charset="0"/>
            </a:endParaRPr>
          </a:p>
          <a:p>
            <a:r>
              <a:rPr lang="en-US" dirty="0" smtClean="0">
                <a:latin typeface="Century Gothic" panose="020B0502020202020204" pitchFamily="34" charset="0"/>
              </a:rPr>
              <a:t>    markets </a:t>
            </a:r>
            <a:r>
              <a:rPr lang="en-US" dirty="0">
                <a:latin typeface="Century Gothic" panose="020B0502020202020204" pitchFamily="34" charset="0"/>
              </a:rPr>
              <a:t>before global </a:t>
            </a:r>
            <a:r>
              <a:rPr lang="en-US" dirty="0" err="1">
                <a:latin typeface="Century Gothic" panose="020B0502020202020204" pitchFamily="34" charset="0"/>
              </a:rPr>
              <a:t>rollo</a:t>
            </a:r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Excel dashboard</a:t>
            </a:r>
            <a:endParaRPr lang="en-IN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1690688"/>
            <a:ext cx="11484429" cy="41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5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Power bi dashboard</a:t>
            </a:r>
            <a:endParaRPr lang="en-IN" sz="36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764" y="1631898"/>
            <a:ext cx="7908472" cy="472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5737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sz="3600" b="1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88" y="3238103"/>
            <a:ext cx="4179570" cy="2004161"/>
          </a:xfrm>
        </p:spPr>
        <p:txBody>
          <a:bodyPr>
            <a:normAutofit/>
          </a:bodyPr>
          <a:lstStyle/>
          <a:p>
            <a:r>
              <a:rPr lang="en-US" sz="1800" dirty="0" err="1" smtClean="0">
                <a:latin typeface="Century Gothic" panose="020B0502020202020204" pitchFamily="34" charset="0"/>
              </a:rPr>
              <a:t>Sania</a:t>
            </a:r>
            <a:r>
              <a:rPr lang="en-US" sz="1800" dirty="0" smtClean="0">
                <a:latin typeface="Century Gothic" panose="020B0502020202020204" pitchFamily="34" charset="0"/>
              </a:rPr>
              <a:t> </a:t>
            </a:r>
            <a:r>
              <a:rPr lang="en-US" sz="1800" dirty="0" err="1" smtClean="0">
                <a:latin typeface="Century Gothic" panose="020B0502020202020204" pitchFamily="34" charset="0"/>
              </a:rPr>
              <a:t>Muqthar</a:t>
            </a:r>
            <a:endParaRPr lang="en-US" sz="1800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  <a:p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19F29B-F233-48AF-8261-F33A4E079E3E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323759"/>
            <a:ext cx="3171825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90000"/>
                  </a:schemeClr>
                </a:solidFill>
              </a:rPr>
              <a:t>ABOUT 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5E3EA69-4E0E-41BD-8095-A124225A2647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1649322"/>
            <a:ext cx="3171825" cy="25193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Over the past three years, Nestlé has shown consistent top-line growth, with revenue increasing from CHF 90,000 million in 2022 to CHF 98,500 million in 2024. However, to remain competitive in a rapidly evolving consumer landscape and drive bottom-line improvements, we must move beyond surface growth and focus on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strategic cost control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margin optimization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, and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targeted expansion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  <a:ea typeface="+mn-lt"/>
                <a:cs typeface="+mn-lt"/>
              </a:rPr>
              <a:t>. Below are key insights and data-driven recommendations: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19B51A1E-902D-48AF-9020-955120F399B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>
                    <a:lumMod val="50000"/>
                  </a:schemeClr>
                </a:solidFill>
              </a:rPr>
              <a:t>Income statement snapshot</a:t>
            </a:r>
            <a:endParaRPr lang="en-IN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06972"/>
              </p:ext>
            </p:extLst>
          </p:nvPr>
        </p:nvGraphicFramePr>
        <p:xfrm>
          <a:off x="293914" y="2483077"/>
          <a:ext cx="5134585" cy="3297237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2615962"/>
                <a:gridCol w="778705"/>
                <a:gridCol w="778705"/>
                <a:gridCol w="961213"/>
              </a:tblGrid>
              <a:tr h="2492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 dirty="0">
                          <a:effectLst/>
                        </a:rPr>
                        <a:t>Particulars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2022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2023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u="none" strike="noStrike">
                          <a:effectLst/>
                        </a:rPr>
                        <a:t>2024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Revenue (Sales)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90,000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94,000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98,500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Cost of Goods Sold (COGS)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-56,000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-57,800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-59,100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Gross Profit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34,000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36,200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39,400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Selling, General &amp; Admin (SG&amp;A)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-23,800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-24,800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-26,000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R&amp;D Expenses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-1,400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-1,500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-1,600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Depreciation &amp; Amortization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-2,600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-2,800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-3,000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Operating Profit (EBIT)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6,200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7,100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8,800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Gain on Sale of Assets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110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130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Foreign Exchange Gain / (Loss)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-180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-190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-200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Other Non-Operating Income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100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Earnings Before Interest &amp; Taxes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6,220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7,140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8,850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Interest Expense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-850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-900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-950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Interest Income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260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290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320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Earnings Before Tax (EBT)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5,630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6,530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8,220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>
                          <a:effectLst/>
                        </a:rPr>
                        <a:t>Income Tax Expense (20%)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-1,126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-1,306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-1,644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IN" sz="1100" u="none" strike="noStrike" dirty="0">
                          <a:effectLst/>
                        </a:rPr>
                        <a:t>Net Income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4,504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>
                          <a:effectLst/>
                        </a:rPr>
                        <a:t>5,224</a:t>
                      </a:r>
                      <a:endParaRPr lang="en-IN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1100" u="none" strike="noStrike" dirty="0">
                          <a:effectLst/>
                        </a:rPr>
                        <a:t>6,576</a:t>
                      </a:r>
                      <a:endParaRPr lang="en-IN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6240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revenue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5853" y="2657893"/>
            <a:ext cx="2141764" cy="5143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Net income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89526" y="3734219"/>
            <a:ext cx="2141764" cy="51435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COSTS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Increasing at a low rate 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697253" y="2779499"/>
            <a:ext cx="5539095" cy="101084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5% of Revenue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415911" y="3848535"/>
            <a:ext cx="5539095" cy="101084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rPr>
              <a:t>Increasing every year, causing the final Net Income to decrease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/>
          <a:p>
            <a:r>
              <a:rPr lang="en-IN" sz="3600" b="1" dirty="0" smtClean="0"/>
              <a:t>Next </a:t>
            </a:r>
            <a:r>
              <a:rPr lang="en-IN" sz="3600" b="1" dirty="0"/>
              <a:t>Steps</a:t>
            </a:r>
            <a:br>
              <a:rPr lang="en-IN" sz="3600" b="1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5900" y="2563123"/>
            <a:ext cx="4031945" cy="36512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REVENUE GROWTH STRATEGY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73004" y="2563123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SG&amp;A CONTROL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485899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MARGIN EXPANSION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xmlns="" id="{868F40F8-BF35-45E9-B3DD-5436362D746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72630" y="4319431"/>
            <a:ext cx="4031945" cy="365125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entury Gothic" panose="020B0502020202020204" pitchFamily="34" charset="0"/>
              </a:rPr>
              <a:t>COGS OPTIMIZATION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0" name="Date Placeholder 79">
            <a:extLst>
              <a:ext uri="{FF2B5EF4-FFF2-40B4-BE49-F238E27FC236}">
                <a16:creationId xmlns:a16="http://schemas.microsoft.com/office/drawing/2014/main" xmlns="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1" name="Footer Placeholder 80">
            <a:extLst>
              <a:ext uri="{FF2B5EF4-FFF2-40B4-BE49-F238E27FC236}">
                <a16:creationId xmlns:a16="http://schemas.microsoft.com/office/drawing/2014/main" xmlns="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82" name="Slide Number Placeholder 81">
            <a:extLst>
              <a:ext uri="{FF2B5EF4-FFF2-40B4-BE49-F238E27FC236}">
                <a16:creationId xmlns:a16="http://schemas.microsoft.com/office/drawing/2014/main" xmlns="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4156405"/>
            <a:ext cx="3139440" cy="1325563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Revenue </a:t>
            </a:r>
            <a:r>
              <a:rPr lang="en-US" sz="3600" b="1" dirty="0"/>
              <a:t>Growth Strategy: Shift from Volume to Value</a:t>
            </a:r>
          </a:p>
        </p:txBody>
      </p:sp>
      <p:sp>
        <p:nvSpPr>
          <p:cNvPr id="20" name="Date Placeholder 19">
            <a:extLst>
              <a:ext uri="{FF2B5EF4-FFF2-40B4-BE49-F238E27FC236}">
                <a16:creationId xmlns:a16="http://schemas.microsoft.com/office/drawing/2014/main" xmlns="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xmlns="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5"/>
          </p:nvPr>
        </p:nvSpPr>
        <p:spPr>
          <a:xfrm>
            <a:off x="5878282" y="1860060"/>
            <a:ext cx="5431971" cy="557950"/>
          </a:xfrm>
        </p:spPr>
        <p:txBody>
          <a:bodyPr>
            <a:normAutofit fontScale="25000" lnSpcReduction="20000"/>
          </a:bodyPr>
          <a:lstStyle/>
          <a:p>
            <a:r>
              <a:rPr lang="en-US" sz="5600" dirty="0">
                <a:latin typeface="Century Gothic" panose="020B0502020202020204" pitchFamily="34" charset="0"/>
              </a:rPr>
              <a:t>While revenue grew at a CAGR of ~4.6%, this pace is moderate for a global FMCG brand. Instead of chasing pure volume, Nestlé can increase revenue through </a:t>
            </a:r>
            <a:r>
              <a:rPr lang="en-US" sz="5600" b="1" dirty="0" err="1">
                <a:latin typeface="Century Gothic" panose="020B0502020202020204" pitchFamily="34" charset="0"/>
              </a:rPr>
              <a:t>premiumization</a:t>
            </a:r>
            <a:r>
              <a:rPr lang="en-US" sz="5600" dirty="0">
                <a:latin typeface="Century Gothic" panose="020B0502020202020204" pitchFamily="34" charset="0"/>
              </a:rPr>
              <a:t>—offering value-added, health-focused, or sustainable variants of existing product lines. These often carry </a:t>
            </a:r>
            <a:r>
              <a:rPr lang="en-US" sz="5600" b="1" dirty="0">
                <a:latin typeface="Century Gothic" panose="020B0502020202020204" pitchFamily="34" charset="0"/>
              </a:rPr>
              <a:t>higher price points and better margins</a:t>
            </a:r>
            <a:r>
              <a:rPr lang="en-US" sz="5600" dirty="0">
                <a:latin typeface="Century Gothic" panose="020B0502020202020204" pitchFamily="34" charset="0"/>
              </a:rPr>
              <a:t>. Additionally:</a:t>
            </a:r>
          </a:p>
          <a:p>
            <a:endParaRPr lang="en-IN" dirty="0">
              <a:latin typeface="Century Gothic" panose="020B0502020202020204" pitchFamily="34" charset="0"/>
            </a:endParaRPr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28"/>
          </p:nvPr>
        </p:nvSpPr>
        <p:spPr>
          <a:xfrm>
            <a:off x="5919680" y="3308880"/>
            <a:ext cx="5431971" cy="55795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Century Gothic" panose="020B0502020202020204" pitchFamily="34" charset="0"/>
              </a:rPr>
              <a:t>Expand </a:t>
            </a:r>
            <a:r>
              <a:rPr lang="en-US" b="1" dirty="0">
                <a:latin typeface="Century Gothic" panose="020B0502020202020204" pitchFamily="34" charset="0"/>
              </a:rPr>
              <a:t>digital and direct-to-consumer (D2C) channels</a:t>
            </a:r>
            <a:r>
              <a:rPr lang="en-US" dirty="0">
                <a:latin typeface="Century Gothic" panose="020B0502020202020204" pitchFamily="34" charset="0"/>
              </a:rPr>
              <a:t> to tap younger demographics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Enter high-growth regions (e.g., Southeast Asia, Sub-Saharan Africa) where Nestlé has under-penetrated segments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entury Gothic" panose="020B0502020202020204" pitchFamily="34" charset="0"/>
              </a:rPr>
              <a:t>Reinforce </a:t>
            </a:r>
            <a:r>
              <a:rPr lang="en-US" b="1" dirty="0">
                <a:latin typeface="Century Gothic" panose="020B0502020202020204" pitchFamily="34" charset="0"/>
              </a:rPr>
              <a:t>cross-brand bundles</a:t>
            </a:r>
            <a:r>
              <a:rPr lang="en-US" dirty="0">
                <a:latin typeface="Century Gothic" panose="020B0502020202020204" pitchFamily="34" charset="0"/>
              </a:rPr>
              <a:t> and loyalty programs to increase average order value per customer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REVENUE TREND</a:t>
            </a:r>
            <a:endParaRPr lang="en-IN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14" name="Chart 13"/>
          <p:cNvGraphicFramePr/>
          <p:nvPr>
            <p:extLst>
              <p:ext uri="{D42A27DB-BD31-4B8C-83A1-F6EECF244321}">
                <p14:modId xmlns:p14="http://schemas.microsoft.com/office/powerpoint/2010/main" val="2127941467"/>
              </p:ext>
            </p:extLst>
          </p:nvPr>
        </p:nvGraphicFramePr>
        <p:xfrm>
          <a:off x="2032000" y="1447800"/>
          <a:ext cx="8157029" cy="4690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00856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2357439"/>
            <a:ext cx="5111750" cy="1204912"/>
          </a:xfrm>
        </p:spPr>
        <p:txBody>
          <a:bodyPr>
            <a:noAutofit/>
          </a:bodyPr>
          <a:lstStyle/>
          <a:p>
            <a:r>
              <a:rPr lang="en-IN" sz="3600" b="1" dirty="0" smtClean="0"/>
              <a:t>COGS </a:t>
            </a:r>
            <a:r>
              <a:rPr lang="en-IN" sz="3600" b="1" dirty="0"/>
              <a:t>Optimization: Supplier Consolidation &amp; Smart Procurement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5618" y="3660774"/>
            <a:ext cx="5111750" cy="1525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Although Gross Profit Margin improved from 37.8% to 40% by 2024, COGS still accounts for over CHF 59,000 million—</a:t>
            </a:r>
            <a:r>
              <a:rPr lang="en-US" b="1" dirty="0">
                <a:latin typeface="Century Gothic" panose="020B0502020202020204" pitchFamily="34" charset="0"/>
              </a:rPr>
              <a:t>60% of total revenue</a:t>
            </a:r>
            <a:r>
              <a:rPr lang="en-US" dirty="0">
                <a:latin typeface="Century Gothic" panose="020B0502020202020204" pitchFamily="34" charset="0"/>
              </a:rPr>
              <a:t>. This leaves significant room to optimize</a:t>
            </a:r>
            <a:r>
              <a:rPr lang="en-US" dirty="0" smtClean="0">
                <a:latin typeface="Century Gothic" panose="020B0502020202020204" pitchFamily="34" charset="0"/>
              </a:rPr>
              <a:t>:</a:t>
            </a: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023259" y="4629477"/>
            <a:ext cx="636744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Consolidate suppliers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to negotiate better rates on raw materials</a:t>
            </a:r>
            <a:endParaRPr lang="en-US" sz="1400" dirty="0">
              <a:latin typeface="Century Gothic" panose="020B0502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Leverage AI in demand forecasting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to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reduce overproduction and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latin typeface="Century Gothic" panose="020B0502020202020204" pitchFamily="34" charset="0"/>
              </a:rPr>
              <a:t> 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inventory holding costs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Partner with local suppliers in emerging markets to cut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Century Gothic" panose="020B0502020202020204" pitchFamily="34" charset="0"/>
              </a:rPr>
              <a:t> </a:t>
            </a:r>
            <a:r>
              <a:rPr lang="en-US" sz="1400" dirty="0" smtClean="0">
                <a:latin typeface="Century Gothic" panose="020B0502020202020204" pitchFamily="34" charset="0"/>
              </a:rPr>
              <a:t>     </a:t>
            </a: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logistics expenses</a:t>
            </a:r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/>
              <a:t>COGS &amp; GROSS PROFIT MARGIN</a:t>
            </a:r>
            <a:endParaRPr lang="en-IN" sz="3600" b="1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Pitch Deck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249201505"/>
              </p:ext>
            </p:extLst>
          </p:nvPr>
        </p:nvGraphicFramePr>
        <p:xfrm>
          <a:off x="312057" y="1796143"/>
          <a:ext cx="5490029" cy="4146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/>
          <p:cNvGraphicFramePr/>
          <p:nvPr>
            <p:extLst>
              <p:ext uri="{D42A27DB-BD31-4B8C-83A1-F6EECF244321}">
                <p14:modId xmlns:p14="http://schemas.microsoft.com/office/powerpoint/2010/main" val="1838026361"/>
              </p:ext>
            </p:extLst>
          </p:nvPr>
        </p:nvGraphicFramePr>
        <p:xfrm>
          <a:off x="6281056" y="1810430"/>
          <a:ext cx="5588000" cy="4125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478793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noline">
  <a:themeElements>
    <a:clrScheme name="Custom 8">
      <a:dk1>
        <a:srgbClr val="875A4F"/>
      </a:dk1>
      <a:lt1>
        <a:sysClr val="window" lastClr="FFFFFF"/>
      </a:lt1>
      <a:dk2>
        <a:srgbClr val="44546A"/>
      </a:dk2>
      <a:lt2>
        <a:srgbClr val="E7E6E6"/>
      </a:lt2>
      <a:accent1>
        <a:srgbClr val="E1D0CC"/>
      </a:accent1>
      <a:accent2>
        <a:srgbClr val="E8DBD8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826</Words>
  <Application>Microsoft Office PowerPoint</Application>
  <PresentationFormat>Widescreen</PresentationFormat>
  <Paragraphs>204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Tenorite</vt:lpstr>
      <vt:lpstr>Monoline</vt:lpstr>
      <vt:lpstr>Strategic Financial Analysis for Nestlé  (2022–2024)</vt:lpstr>
      <vt:lpstr>ABOUT US</vt:lpstr>
      <vt:lpstr>Income statement snapshot</vt:lpstr>
      <vt:lpstr>PROBLEM</vt:lpstr>
      <vt:lpstr>Next Steps </vt:lpstr>
      <vt:lpstr>Revenue Growth Strategy: Shift from Volume to Value</vt:lpstr>
      <vt:lpstr>REVENUE TREND</vt:lpstr>
      <vt:lpstr>COGS Optimization: Supplier Consolidation &amp; Smart Procurement</vt:lpstr>
      <vt:lpstr>COGS &amp; GROSS PROFIT MARGIN</vt:lpstr>
      <vt:lpstr>SG&amp;A Control: Audit Spending Mix, Not Just the Total</vt:lpstr>
      <vt:lpstr>SG&amp;A ALLOCATION</vt:lpstr>
      <vt:lpstr>Margin Expansion: Focus on Operational Efficiency</vt:lpstr>
      <vt:lpstr>EBITDA MARGIN</vt:lpstr>
      <vt:lpstr>Improve Interest Coverage &amp; Cash Flow</vt:lpstr>
      <vt:lpstr>INTEREST COVERAGE RATIO</vt:lpstr>
      <vt:lpstr>CONCLUSION</vt:lpstr>
      <vt:lpstr>Excel dashboard</vt:lpstr>
      <vt:lpstr>Power bi dashboard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Financial Analysis for Nestlé  (2022–2024)</dc:title>
  <dc:creator/>
  <cp:lastModifiedBy>Microsoft account</cp:lastModifiedBy>
  <cp:revision>50</cp:revision>
  <dcterms:created xsi:type="dcterms:W3CDTF">2025-07-31T14:13:00Z</dcterms:created>
  <dcterms:modified xsi:type="dcterms:W3CDTF">2025-07-31T16:18:14Z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