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2" r:id="rId4"/>
    <p:sldId id="263" r:id="rId5"/>
    <p:sldId id="275" r:id="rId6"/>
    <p:sldId id="272" r:id="rId7"/>
    <p:sldId id="276" r:id="rId8"/>
    <p:sldId id="277" r:id="rId9"/>
    <p:sldId id="278" r:id="rId10"/>
    <p:sldId id="279" r:id="rId11"/>
    <p:sldId id="281" r:id="rId12"/>
    <p:sldId id="283" r:id="rId13"/>
    <p:sldId id="282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6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a" initials="A" lastIdx="0" clrIdx="0">
    <p:extLst>
      <p:ext uri="{19B8F6BF-5375-455C-9EA6-DF929625EA0E}">
        <p15:presenceInfo xmlns:p15="http://schemas.microsoft.com/office/powerpoint/2012/main" userId="Ali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D9D"/>
    <a:srgbClr val="FFFFFF"/>
    <a:srgbClr val="2B6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086" autoAdjust="0"/>
  </p:normalViewPr>
  <p:slideViewPr>
    <p:cSldViewPr snapToGrid="0">
      <p:cViewPr varScale="1">
        <p:scale>
          <a:sx n="80" d="100"/>
          <a:sy n="80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2FD70-E0F2-4834-8B6D-E066A27917D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C42A1-FFD7-4614-A813-06C906F3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81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646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13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320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638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089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645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638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929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45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018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90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14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8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74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873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1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42A1-FFD7-4614-A813-06C906F376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08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139-EF16-4451-951E-764F8C1E0DD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E10-4EC2-4D6E-85F0-B5FABC6B7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77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139-EF16-4451-951E-764F8C1E0DD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E10-4EC2-4D6E-85F0-B5FABC6B7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93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139-EF16-4451-951E-764F8C1E0DD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E10-4EC2-4D6E-85F0-B5FABC6B7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75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1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 noGrp="1"/>
          </p:cNvSpPr>
          <p:nvPr>
            <p:ph type="pic" sz="quarter" idx="10" hasCustomPrompt="1"/>
          </p:nvPr>
        </p:nvSpPr>
        <p:spPr>
          <a:xfrm>
            <a:off x="-832051" y="1864982"/>
            <a:ext cx="5072666" cy="3133493"/>
          </a:xfrm>
          <a:custGeom>
            <a:avLst/>
            <a:gdLst>
              <a:gd name="connsiteX0" fmla="*/ 783373 w 5072666"/>
              <a:gd name="connsiteY0" fmla="*/ 0 h 3133493"/>
              <a:gd name="connsiteX1" fmla="*/ 5072666 w 5072666"/>
              <a:gd name="connsiteY1" fmla="*/ 0 h 3133493"/>
              <a:gd name="connsiteX2" fmla="*/ 4289293 w 5072666"/>
              <a:gd name="connsiteY2" fmla="*/ 3133493 h 3133493"/>
              <a:gd name="connsiteX3" fmla="*/ 0 w 5072666"/>
              <a:gd name="connsiteY3" fmla="*/ 3133493 h 313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666" h="3133493">
                <a:moveTo>
                  <a:pt x="783373" y="0"/>
                </a:moveTo>
                <a:lnTo>
                  <a:pt x="5072666" y="0"/>
                </a:lnTo>
                <a:lnTo>
                  <a:pt x="4289293" y="3133493"/>
                </a:lnTo>
                <a:lnTo>
                  <a:pt x="0" y="31334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rgbClr val="154076"/>
                </a:solidFill>
              </a:defRPr>
            </a:lvl1pPr>
          </a:lstStyle>
          <a:p>
            <a:r>
              <a:rPr lang="ru-RU" dirty="0"/>
              <a:t>Вставить изображение</a:t>
            </a:r>
            <a:endParaRPr lang="en-US" dirty="0"/>
          </a:p>
        </p:txBody>
      </p:sp>
      <p:sp>
        <p:nvSpPr>
          <p:cNvPr id="12" name="Freeform 11"/>
          <p:cNvSpPr>
            <a:spLocks noGrp="1"/>
          </p:cNvSpPr>
          <p:nvPr>
            <p:ph type="pic" sz="quarter" idx="11" hasCustomPrompt="1"/>
          </p:nvPr>
        </p:nvSpPr>
        <p:spPr>
          <a:xfrm>
            <a:off x="3576151" y="1864981"/>
            <a:ext cx="5072666" cy="3133493"/>
          </a:xfrm>
          <a:custGeom>
            <a:avLst/>
            <a:gdLst>
              <a:gd name="connsiteX0" fmla="*/ 783374 w 5072666"/>
              <a:gd name="connsiteY0" fmla="*/ 0 h 3133493"/>
              <a:gd name="connsiteX1" fmla="*/ 5072666 w 5072666"/>
              <a:gd name="connsiteY1" fmla="*/ 0 h 3133493"/>
              <a:gd name="connsiteX2" fmla="*/ 4289293 w 5072666"/>
              <a:gd name="connsiteY2" fmla="*/ 3133493 h 3133493"/>
              <a:gd name="connsiteX3" fmla="*/ 0 w 5072666"/>
              <a:gd name="connsiteY3" fmla="*/ 3133493 h 313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666" h="3133493">
                <a:moveTo>
                  <a:pt x="783374" y="0"/>
                </a:moveTo>
                <a:lnTo>
                  <a:pt x="5072666" y="0"/>
                </a:lnTo>
                <a:lnTo>
                  <a:pt x="4289293" y="3133493"/>
                </a:lnTo>
                <a:lnTo>
                  <a:pt x="0" y="31334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rgbClr val="154076"/>
                </a:solidFill>
              </a:defRPr>
            </a:lvl1pPr>
          </a:lstStyle>
          <a:p>
            <a:r>
              <a:rPr lang="ru-RU" dirty="0"/>
              <a:t>Вставить изображение</a:t>
            </a:r>
            <a:endParaRPr lang="en-US" dirty="0"/>
          </a:p>
        </p:txBody>
      </p:sp>
      <p:sp>
        <p:nvSpPr>
          <p:cNvPr id="14" name="Freeform 13"/>
          <p:cNvSpPr>
            <a:spLocks noGrp="1"/>
          </p:cNvSpPr>
          <p:nvPr>
            <p:ph type="pic" sz="quarter" idx="12" hasCustomPrompt="1"/>
          </p:nvPr>
        </p:nvSpPr>
        <p:spPr>
          <a:xfrm>
            <a:off x="7951389" y="1864979"/>
            <a:ext cx="5072665" cy="3133492"/>
          </a:xfrm>
          <a:custGeom>
            <a:avLst/>
            <a:gdLst>
              <a:gd name="connsiteX0" fmla="*/ 783372 w 5072665"/>
              <a:gd name="connsiteY0" fmla="*/ 0 h 3133492"/>
              <a:gd name="connsiteX1" fmla="*/ 5072665 w 5072665"/>
              <a:gd name="connsiteY1" fmla="*/ 0 h 3133492"/>
              <a:gd name="connsiteX2" fmla="*/ 4289292 w 5072665"/>
              <a:gd name="connsiteY2" fmla="*/ 3133492 h 3133492"/>
              <a:gd name="connsiteX3" fmla="*/ 0 w 5072665"/>
              <a:gd name="connsiteY3" fmla="*/ 3133492 h 3133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665" h="3133492">
                <a:moveTo>
                  <a:pt x="783372" y="0"/>
                </a:moveTo>
                <a:lnTo>
                  <a:pt x="5072665" y="0"/>
                </a:lnTo>
                <a:lnTo>
                  <a:pt x="4289292" y="3133492"/>
                </a:lnTo>
                <a:lnTo>
                  <a:pt x="0" y="31334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rgbClr val="154076"/>
                </a:solidFill>
              </a:defRPr>
            </a:lvl1pPr>
          </a:lstStyle>
          <a:p>
            <a:r>
              <a:rPr lang="ru-RU" dirty="0"/>
              <a:t>Вставить изображение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176518" y="6385392"/>
            <a:ext cx="18389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1200" spc="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НИУ МГСУ 2022</a:t>
            </a:r>
            <a:endParaRPr lang="en-US" sz="1200" spc="3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663258" y="6385391"/>
            <a:ext cx="37221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2011EDBF-69F7-4E83-A8A8-FAC41C3FC6A0}" type="slidenum">
              <a:rPr lang="en-US" sz="1200" b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b="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99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25D976-8687-B644-AF5E-A2E58AF86516}"/>
              </a:ext>
            </a:extLst>
          </p:cNvPr>
          <p:cNvSpPr txBox="1"/>
          <p:nvPr userDrawn="1"/>
        </p:nvSpPr>
        <p:spPr>
          <a:xfrm>
            <a:off x="11704079" y="6450705"/>
            <a:ext cx="37221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2011EDBF-69F7-4E83-A8A8-FAC41C3FC6A0}" type="slidenum">
              <a:rPr lang="en-US" sz="1200" b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b="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8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-1981200" y="11723"/>
            <a:ext cx="8946444" cy="6858000"/>
          </a:xfrm>
          <a:custGeom>
            <a:avLst/>
            <a:gdLst>
              <a:gd name="connsiteX0" fmla="*/ 1714500 w 8026400"/>
              <a:gd name="connsiteY0" fmla="*/ 0 h 6858000"/>
              <a:gd name="connsiteX1" fmla="*/ 8026400 w 8026400"/>
              <a:gd name="connsiteY1" fmla="*/ 0 h 6858000"/>
              <a:gd name="connsiteX2" fmla="*/ 6311901 w 8026400"/>
              <a:gd name="connsiteY2" fmla="*/ 6858000 h 6858000"/>
              <a:gd name="connsiteX3" fmla="*/ 0 w 8026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6400" h="6858000">
                <a:moveTo>
                  <a:pt x="1714500" y="0"/>
                </a:moveTo>
                <a:lnTo>
                  <a:pt x="8026400" y="0"/>
                </a:lnTo>
                <a:lnTo>
                  <a:pt x="631190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rgbClr val="154076"/>
                </a:solidFill>
              </a:defRPr>
            </a:lvl1pPr>
          </a:lstStyle>
          <a:p>
            <a:r>
              <a:rPr lang="ru-RU" dirty="0"/>
              <a:t>Вставить изображение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F2789-1CA6-884F-9BDB-927739A1BAB2}"/>
              </a:ext>
            </a:extLst>
          </p:cNvPr>
          <p:cNvSpPr txBox="1"/>
          <p:nvPr userDrawn="1"/>
        </p:nvSpPr>
        <p:spPr>
          <a:xfrm>
            <a:off x="11663258" y="6385391"/>
            <a:ext cx="37221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2011EDBF-69F7-4E83-A8A8-FAC41C3FC6A0}" type="slidenum">
              <a:rPr lang="en-US" sz="1200" b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b="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2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139-EF16-4451-951E-764F8C1E0DD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E10-4EC2-4D6E-85F0-B5FABC6B7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1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139-EF16-4451-951E-764F8C1E0DD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E10-4EC2-4D6E-85F0-B5FABC6B7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00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139-EF16-4451-951E-764F8C1E0DD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E10-4EC2-4D6E-85F0-B5FABC6B7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99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139-EF16-4451-951E-764F8C1E0DD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E10-4EC2-4D6E-85F0-B5FABC6B7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57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139-EF16-4451-951E-764F8C1E0DD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E10-4EC2-4D6E-85F0-B5FABC6B7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60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139-EF16-4451-951E-764F8C1E0DD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E10-4EC2-4D6E-85F0-B5FABC6B7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28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139-EF16-4451-951E-764F8C1E0DD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E10-4EC2-4D6E-85F0-B5FABC6B7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94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139-EF16-4451-951E-764F8C1E0DD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E10-4EC2-4D6E-85F0-B5FABC6B7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A139-EF16-4451-951E-764F8C1E0DD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20E10-4EC2-4D6E-85F0-B5FABC6B7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61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76518" y="6385392"/>
            <a:ext cx="18389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1200" spc="300" dirty="0">
                <a:solidFill>
                  <a:schemeClr val="bg1"/>
                </a:solidFill>
              </a:rPr>
              <a:t>НИУ МГСУ 2022</a:t>
            </a:r>
            <a:endParaRPr lang="en-US" sz="1200" spc="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4484" y="1402923"/>
            <a:ext cx="4103031" cy="70788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ru-RU" b="1" cap="all" dirty="0">
                <a:solidFill>
                  <a:schemeClr val="bg1"/>
                </a:solidFill>
                <a:effectLst/>
                <a:latin typeface="HelveticaNeueCyr" panose="02000503040000020004"/>
                <a:ea typeface="Times New Roman" panose="02020603050405020304" pitchFamily="18" charset="0"/>
              </a:rPr>
              <a:t>КУРСОВОЙ ПРОЕКТ (РАБОТА)</a:t>
            </a:r>
            <a:endParaRPr lang="en-US" b="1" dirty="0">
              <a:solidFill>
                <a:schemeClr val="bg1"/>
              </a:solidFill>
              <a:latin typeface="HelveticaNeueCyr" panose="02000503040000020004" pitchFamily="2" charset="-5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95D7A-5CD1-B445-8CB5-F8BAC9B618D7}"/>
              </a:ext>
            </a:extLst>
          </p:cNvPr>
          <p:cNvSpPr txBox="1"/>
          <p:nvPr/>
        </p:nvSpPr>
        <p:spPr>
          <a:xfrm>
            <a:off x="713723" y="5135603"/>
            <a:ext cx="196620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</a:t>
            </a:r>
          </a:p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Мышкин А.В.</a:t>
            </a:r>
          </a:p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ИЦТМС 3 – 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6D0991-D5A7-5541-B284-D65DB1FBB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5" y="383668"/>
            <a:ext cx="2479919" cy="974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7774B-A5BB-4637-9DE7-340222BBA4F9}"/>
              </a:ext>
            </a:extLst>
          </p:cNvPr>
          <p:cNvSpPr txBox="1"/>
          <p:nvPr/>
        </p:nvSpPr>
        <p:spPr>
          <a:xfrm>
            <a:off x="3558497" y="382011"/>
            <a:ext cx="8369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anose="02000503040000020004" pitchFamily="2" charset="-52"/>
              </a:rPr>
              <a:t>ИНСТИТУТ ЦИФРОВЫХ ТЕХНОЛОГИЙ И МОДЕЛИРОВАНИЯ В СТРОИТЕЛЬСТВЕ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anose="02000503040000020004" pitchFamily="2" charset="-52"/>
            </a:endParaRPr>
          </a:p>
          <a:p>
            <a:pPr algn="ctr"/>
            <a:endParaRPr lang="ru-RU" sz="500" dirty="0">
              <a:solidFill>
                <a:schemeClr val="bg1"/>
              </a:solidFill>
              <a:latin typeface="HelveticaNeueCyr" panose="02000503040000020004" pitchFamily="2" charset="-52"/>
            </a:endParaRPr>
          </a:p>
          <a:p>
            <a:pPr algn="ctr"/>
            <a:r>
              <a:rPr lang="ru-RU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anose="02000503040000020004" pitchFamily="2" charset="-52"/>
              </a:rPr>
              <a:t>кафедра ИНФОРМАЦИОННЫХ СИСТЕМ, ТЕХНОЛОГИЙ И АВТОМАТИЗАЦИИ В СТРОИТЕЛЬСТВЕ</a:t>
            </a:r>
            <a:endParaRPr lang="ru-RU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anose="02000503040000020004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64B43-80A8-4D88-AA6C-0DFD281F5926}"/>
              </a:ext>
            </a:extLst>
          </p:cNvPr>
          <p:cNvSpPr txBox="1"/>
          <p:nvPr/>
        </p:nvSpPr>
        <p:spPr>
          <a:xfrm>
            <a:off x="2936783" y="3221018"/>
            <a:ext cx="5626605" cy="70788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ru-RU" sz="2000" b="0" i="0" dirty="0">
                <a:solidFill>
                  <a:schemeClr val="bg1"/>
                </a:solidFill>
                <a:effectLst/>
                <a:latin typeface="HelveticaNeueCyr" panose="02000503040000020004"/>
              </a:rPr>
              <a:t>Тема:</a:t>
            </a:r>
            <a:br>
              <a:rPr lang="ru-RU" sz="2000" dirty="0">
                <a:solidFill>
                  <a:schemeClr val="bg1"/>
                </a:solidFill>
                <a:latin typeface="HelveticaNeueCyr" panose="02000503040000020004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HelveticaNeueCyr" panose="02000503040000020004"/>
              </a:rPr>
              <a:t>«Разработка Web-страницы с </a:t>
            </a:r>
            <a:endParaRPr lang="en-US" sz="20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ru-RU" sz="2000" b="0" i="0" dirty="0">
                <a:solidFill>
                  <a:schemeClr val="bg1"/>
                </a:solidFill>
                <a:effectLst/>
                <a:latin typeface="HelveticaNeueCyr" panose="02000503040000020004"/>
              </a:rPr>
              <a:t>описанием разделов системного программного обеспечения»</a:t>
            </a:r>
            <a:endParaRPr lang="en-US" sz="2000" b="1" dirty="0">
              <a:solidFill>
                <a:schemeClr val="bg1"/>
              </a:solidFill>
              <a:latin typeface="HelveticaNeueCyr" panose="02000503040000020004" pitchFamily="2" charset="-52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AB052-022E-4420-84BB-EB87E98A7EC9}"/>
              </a:ext>
            </a:extLst>
          </p:cNvPr>
          <p:cNvSpPr txBox="1"/>
          <p:nvPr/>
        </p:nvSpPr>
        <p:spPr>
          <a:xfrm>
            <a:off x="2936784" y="2221211"/>
            <a:ext cx="5626605" cy="70788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HelveticaNeueCyr" panose="02000503040000020004" pitchFamily="2" charset="-52"/>
                <a:cs typeface="Arial" panose="020B0604020202020204" pitchFamily="34" charset="0"/>
              </a:rPr>
              <a:t>По дисциплине </a:t>
            </a:r>
          </a:p>
          <a:p>
            <a:pPr algn="ctr"/>
            <a:r>
              <a:rPr lang="ru-RU" b="1" dirty="0">
                <a:solidFill>
                  <a:schemeClr val="bg1"/>
                </a:solidFill>
                <a:latin typeface="HelveticaNeueCyr" panose="02000503040000020004" pitchFamily="2" charset="-52"/>
                <a:cs typeface="Arial" panose="020B0604020202020204" pitchFamily="34" charset="0"/>
              </a:rPr>
              <a:t>«Системное администрирование»</a:t>
            </a:r>
            <a:endParaRPr lang="en-US" b="1" dirty="0">
              <a:solidFill>
                <a:schemeClr val="bg1"/>
              </a:solidFill>
              <a:latin typeface="HelveticaNeueCyr" panose="02000503040000020004" pitchFamily="2" charset="-52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918B6-AFB1-4E11-B085-D9308EA76E70}"/>
              </a:ext>
            </a:extLst>
          </p:cNvPr>
          <p:cNvSpPr txBox="1"/>
          <p:nvPr/>
        </p:nvSpPr>
        <p:spPr>
          <a:xfrm>
            <a:off x="3003459" y="4145374"/>
            <a:ext cx="5626605" cy="70788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HelveticaNeueCyr" panose="02000503040000020004" pitchFamily="2" charset="-52"/>
                <a:cs typeface="Arial" panose="020B0604020202020204" pitchFamily="34" charset="0"/>
              </a:rPr>
              <a:t>Раздел: </a:t>
            </a:r>
          </a:p>
          <a:p>
            <a:pPr algn="ctr"/>
            <a:r>
              <a:rPr lang="ru-RU" b="1" dirty="0">
                <a:solidFill>
                  <a:schemeClr val="bg1"/>
                </a:solidFill>
                <a:latin typeface="HelveticaNeueCyr" panose="02000503040000020004" pitchFamily="2" charset="-52"/>
                <a:cs typeface="Arial" panose="020B0604020202020204" pitchFamily="34" charset="0"/>
              </a:rPr>
              <a:t>«Средства работы с реестром»</a:t>
            </a:r>
            <a:endParaRPr lang="en-US" b="1" dirty="0">
              <a:solidFill>
                <a:schemeClr val="bg1"/>
              </a:solidFill>
              <a:latin typeface="HelveticaNeueCyr" panose="02000503040000020004" pitchFamily="2" charset="-5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8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33209" y="124506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D34C8B-1B19-4123-AFE1-732A91ED7D19}"/>
              </a:ext>
            </a:extLst>
          </p:cNvPr>
          <p:cNvSpPr txBox="1"/>
          <p:nvPr/>
        </p:nvSpPr>
        <p:spPr>
          <a:xfrm>
            <a:off x="733209" y="406248"/>
            <a:ext cx="10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Вкладка Снимки реестра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00A01-9744-4877-8567-B399BBDD1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09" y="1630025"/>
            <a:ext cx="6096216" cy="4256388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430B777C-C54F-4B79-BEE5-71B882ED6874}"/>
              </a:ext>
            </a:extLst>
          </p:cNvPr>
          <p:cNvSpPr/>
          <p:nvPr/>
        </p:nvSpPr>
        <p:spPr>
          <a:xfrm>
            <a:off x="7072068" y="1630025"/>
            <a:ext cx="45912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Данная вкладка предназначена для создания снимков состояния.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Что бы в любой момент можно было вернуться к сохраненному состоянию  реестра.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Это функция позволяет вносить изменения не боясь за последствия.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1A4167-DAB2-42A2-84FD-C972AE33B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09" y="1630025"/>
            <a:ext cx="6241983" cy="441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33209" y="124506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D34C8B-1B19-4123-AFE1-732A91ED7D19}"/>
              </a:ext>
            </a:extLst>
          </p:cNvPr>
          <p:cNvSpPr txBox="1"/>
          <p:nvPr/>
        </p:nvSpPr>
        <p:spPr>
          <a:xfrm>
            <a:off x="733209" y="406248"/>
            <a:ext cx="10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Плюсы и минусы </a:t>
            </a:r>
            <a:r>
              <a:rPr lang="en-US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 Organizer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8DBC66-3847-468E-811C-3202A2AF2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71" y="4293260"/>
            <a:ext cx="4038600" cy="18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1A3E7F-C116-4F3B-BF41-95B3490F8F56}"/>
              </a:ext>
            </a:extLst>
          </p:cNvPr>
          <p:cNvSpPr txBox="1"/>
          <p:nvPr/>
        </p:nvSpPr>
        <p:spPr>
          <a:xfrm>
            <a:off x="733209" y="1607763"/>
            <a:ext cx="334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Русская локализация</a:t>
            </a:r>
            <a:endParaRPr lang="en-US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1C5FA-C20C-45A6-9FC5-A4E35595EF55}"/>
              </a:ext>
            </a:extLst>
          </p:cNvPr>
          <p:cNvSpPr txBox="1"/>
          <p:nvPr/>
        </p:nvSpPr>
        <p:spPr>
          <a:xfrm>
            <a:off x="733209" y="2223898"/>
            <a:ext cx="334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Простой интерфейс </a:t>
            </a:r>
            <a:endParaRPr lang="en-US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22F5B-313A-4466-8927-9F09CA690642}"/>
              </a:ext>
            </a:extLst>
          </p:cNvPr>
          <p:cNvSpPr txBox="1"/>
          <p:nvPr/>
        </p:nvSpPr>
        <p:spPr>
          <a:xfrm>
            <a:off x="6914933" y="1479968"/>
            <a:ext cx="482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Полный функционал стоит денег</a:t>
            </a:r>
            <a:endParaRPr lang="en-US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2BA64-D242-4299-8757-2373419FD1A0}"/>
              </a:ext>
            </a:extLst>
          </p:cNvPr>
          <p:cNvSpPr txBox="1"/>
          <p:nvPr/>
        </p:nvSpPr>
        <p:spPr>
          <a:xfrm>
            <a:off x="6914933" y="2039232"/>
            <a:ext cx="4829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После обновления программы лицензия исчезает</a:t>
            </a:r>
            <a:endParaRPr lang="en-US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4366EA-BDA4-469D-A5F3-5A892CF5EA92}"/>
              </a:ext>
            </a:extLst>
          </p:cNvPr>
          <p:cNvSpPr txBox="1"/>
          <p:nvPr/>
        </p:nvSpPr>
        <p:spPr>
          <a:xfrm>
            <a:off x="733209" y="2752609"/>
            <a:ext cx="351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Большой функционал</a:t>
            </a:r>
            <a:endParaRPr lang="en-US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28585-3279-4D9D-BFBD-EB7989FAEED9}"/>
              </a:ext>
            </a:extLst>
          </p:cNvPr>
          <p:cNvSpPr txBox="1"/>
          <p:nvPr/>
        </p:nvSpPr>
        <p:spPr>
          <a:xfrm>
            <a:off x="733208" y="3338268"/>
            <a:ext cx="380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Резервное копирование реестра</a:t>
            </a:r>
            <a:endParaRPr lang="en-US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5392" y="1081674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 Seeker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15034" y="194991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20662" y="2238375"/>
            <a:ext cx="46974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Reg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Seeker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(RS) – предназначен для управления реестром Windows. Вы можете искать элементы, удалять приложения, очищать историю и т. д</a:t>
            </a:r>
            <a:endParaRPr lang="en-US" sz="1600" dirty="0">
              <a:solidFill>
                <a:srgbClr val="657D9D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7795B6-0149-4207-97DE-0DEA26815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2" y="1481784"/>
            <a:ext cx="6477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82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33209" y="124506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D34C8B-1B19-4123-AFE1-732A91ED7D19}"/>
              </a:ext>
            </a:extLst>
          </p:cNvPr>
          <p:cNvSpPr txBox="1"/>
          <p:nvPr/>
        </p:nvSpPr>
        <p:spPr>
          <a:xfrm>
            <a:off x="733209" y="406248"/>
            <a:ext cx="10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Главное окно программы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0B777C-C54F-4B79-BEE5-71B882ED6874}"/>
              </a:ext>
            </a:extLst>
          </p:cNvPr>
          <p:cNvSpPr/>
          <p:nvPr/>
        </p:nvSpPr>
        <p:spPr>
          <a:xfrm>
            <a:off x="7072068" y="1630025"/>
            <a:ext cx="45912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 запуске </a:t>
            </a:r>
            <a:r>
              <a:rPr lang="ru-RU" dirty="0" err="1"/>
              <a:t>Reg</a:t>
            </a:r>
            <a:r>
              <a:rPr lang="ru-RU" dirty="0"/>
              <a:t> </a:t>
            </a:r>
            <a:r>
              <a:rPr lang="ru-RU" dirty="0" err="1"/>
              <a:t>Seeker</a:t>
            </a:r>
            <a:r>
              <a:rPr lang="ru-RU" dirty="0"/>
              <a:t> открывается вкладка </a:t>
            </a:r>
            <a:r>
              <a:rPr lang="ru-RU" b="1" dirty="0" err="1"/>
              <a:t>About</a:t>
            </a:r>
            <a:r>
              <a:rPr lang="ru-RU" dirty="0"/>
              <a:t> встречает экран с конфигурации машины. </a:t>
            </a:r>
          </a:p>
          <a:p>
            <a:pPr algn="just"/>
            <a:r>
              <a:rPr lang="ru-RU" dirty="0"/>
              <a:t>Так же слева есть разделы</a:t>
            </a:r>
          </a:p>
          <a:p>
            <a:pPr algn="just"/>
            <a:r>
              <a:rPr lang="ru-RU" dirty="0"/>
              <a:t>«</a:t>
            </a:r>
            <a:r>
              <a:rPr lang="en-US" b="1" dirty="0"/>
              <a:t>Applications and startup</a:t>
            </a:r>
            <a:r>
              <a:rPr lang="ru-RU" dirty="0"/>
              <a:t>»</a:t>
            </a:r>
            <a:endParaRPr lang="en-US" dirty="0"/>
          </a:p>
          <a:p>
            <a:pPr algn="just"/>
            <a:r>
              <a:rPr lang="ru-RU" dirty="0"/>
              <a:t>«</a:t>
            </a:r>
            <a:r>
              <a:rPr lang="en-US" b="1" dirty="0"/>
              <a:t>Tools and System</a:t>
            </a:r>
            <a:r>
              <a:rPr lang="ru-RU" dirty="0"/>
              <a:t>» - здесь расположены настройки локализации, и прочие настройки</a:t>
            </a:r>
            <a:endParaRPr lang="en-US" dirty="0"/>
          </a:p>
          <a:p>
            <a:pPr algn="just"/>
            <a:r>
              <a:rPr lang="ru-RU" dirty="0"/>
              <a:t>«</a:t>
            </a:r>
            <a:r>
              <a:rPr lang="en-US" b="1" dirty="0"/>
              <a:t>Computer Cleaning</a:t>
            </a:r>
            <a:r>
              <a:rPr lang="ru-RU" dirty="0"/>
              <a:t>» - Средства очищения</a:t>
            </a:r>
            <a:endParaRPr lang="en-US" dirty="0"/>
          </a:p>
          <a:p>
            <a:pPr algn="just"/>
            <a:r>
              <a:rPr lang="ru-RU" dirty="0"/>
              <a:t>«</a:t>
            </a:r>
            <a:r>
              <a:rPr lang="en-US" b="1" dirty="0"/>
              <a:t>Registry</a:t>
            </a:r>
            <a:r>
              <a:rPr lang="ru-RU" dirty="0"/>
              <a:t>» </a:t>
            </a:r>
            <a:r>
              <a:rPr lang="en-US" dirty="0"/>
              <a:t>- </a:t>
            </a:r>
            <a:r>
              <a:rPr lang="ru-RU" dirty="0"/>
              <a:t>основной раздел с реестром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486D46-AF8F-4FA3-B73F-6A1C4722C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10" y="1630025"/>
            <a:ext cx="6088408" cy="39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33209" y="124506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D34C8B-1B19-4123-AFE1-732A91ED7D19}"/>
              </a:ext>
            </a:extLst>
          </p:cNvPr>
          <p:cNvSpPr txBox="1"/>
          <p:nvPr/>
        </p:nvSpPr>
        <p:spPr>
          <a:xfrm>
            <a:off x="733209" y="406248"/>
            <a:ext cx="10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Вкладка </a:t>
            </a:r>
            <a:r>
              <a:rPr lang="en-US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Registry</a:t>
            </a:r>
            <a:endParaRPr lang="ru-RU" sz="3600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0B777C-C54F-4B79-BEE5-71B882ED6874}"/>
              </a:ext>
            </a:extLst>
          </p:cNvPr>
          <p:cNvSpPr/>
          <p:nvPr/>
        </p:nvSpPr>
        <p:spPr>
          <a:xfrm>
            <a:off x="7072068" y="1630025"/>
            <a:ext cx="45912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Основной функционал представлен во вкладке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Registry.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Тут есть возможность поиска по ключам, очистка, восстановление,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а так же  изменение самого реестра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Имеется возможность вносить изменения с учетом старых ос, то есть возвращать элементы интерфейса предыдущих ОС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486D46-AF8F-4FA3-B73F-6A1C4722C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10" y="1630025"/>
            <a:ext cx="6088408" cy="39135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2D6424-6615-4985-80D3-2119B0FB1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96" y="1630025"/>
            <a:ext cx="6168522" cy="39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4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33209" y="124506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D34C8B-1B19-4123-AFE1-732A91ED7D19}"/>
              </a:ext>
            </a:extLst>
          </p:cNvPr>
          <p:cNvSpPr txBox="1"/>
          <p:nvPr/>
        </p:nvSpPr>
        <p:spPr>
          <a:xfrm>
            <a:off x="733209" y="406248"/>
            <a:ext cx="10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Главное окно программы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0B777C-C54F-4B79-BEE5-71B882ED6874}"/>
              </a:ext>
            </a:extLst>
          </p:cNvPr>
          <p:cNvSpPr/>
          <p:nvPr/>
        </p:nvSpPr>
        <p:spPr>
          <a:xfrm>
            <a:off x="7072068" y="1630025"/>
            <a:ext cx="45912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 запуске </a:t>
            </a:r>
            <a:r>
              <a:rPr lang="ru-RU" dirty="0" err="1"/>
              <a:t>Reg</a:t>
            </a:r>
            <a:r>
              <a:rPr lang="ru-RU" dirty="0"/>
              <a:t> </a:t>
            </a:r>
            <a:r>
              <a:rPr lang="ru-RU" dirty="0" err="1"/>
              <a:t>Seeker</a:t>
            </a:r>
            <a:r>
              <a:rPr lang="ru-RU" dirty="0"/>
              <a:t> открывается вкладка </a:t>
            </a:r>
            <a:r>
              <a:rPr lang="ru-RU" b="1" dirty="0" err="1"/>
              <a:t>About</a:t>
            </a:r>
            <a:r>
              <a:rPr lang="ru-RU" dirty="0"/>
              <a:t> встречает экран с конфигурации машины. </a:t>
            </a:r>
          </a:p>
          <a:p>
            <a:pPr algn="just"/>
            <a:r>
              <a:rPr lang="ru-RU" dirty="0"/>
              <a:t>Так же слева есть разделы</a:t>
            </a:r>
          </a:p>
          <a:p>
            <a:pPr algn="just"/>
            <a:r>
              <a:rPr lang="ru-RU" dirty="0"/>
              <a:t>«</a:t>
            </a:r>
            <a:r>
              <a:rPr lang="en-US" b="1" dirty="0"/>
              <a:t>Applications and startup</a:t>
            </a:r>
            <a:r>
              <a:rPr lang="ru-RU" dirty="0"/>
              <a:t>»</a:t>
            </a:r>
            <a:endParaRPr lang="en-US" dirty="0"/>
          </a:p>
          <a:p>
            <a:pPr algn="just"/>
            <a:r>
              <a:rPr lang="ru-RU" dirty="0"/>
              <a:t>«</a:t>
            </a:r>
            <a:r>
              <a:rPr lang="en-US" b="1" dirty="0"/>
              <a:t>Tools and System</a:t>
            </a:r>
            <a:r>
              <a:rPr lang="ru-RU" dirty="0"/>
              <a:t>» - здесь расположены настройки локализации, и прочие настройки</a:t>
            </a:r>
            <a:endParaRPr lang="en-US" dirty="0"/>
          </a:p>
          <a:p>
            <a:pPr algn="just"/>
            <a:r>
              <a:rPr lang="ru-RU" dirty="0"/>
              <a:t>«</a:t>
            </a:r>
            <a:r>
              <a:rPr lang="en-US" b="1" dirty="0"/>
              <a:t>Computer Cleaning</a:t>
            </a:r>
            <a:r>
              <a:rPr lang="ru-RU" dirty="0"/>
              <a:t>» - Средства очищения</a:t>
            </a:r>
            <a:endParaRPr lang="en-US" dirty="0"/>
          </a:p>
          <a:p>
            <a:pPr algn="just"/>
            <a:r>
              <a:rPr lang="ru-RU" dirty="0"/>
              <a:t>«</a:t>
            </a:r>
            <a:r>
              <a:rPr lang="en-US" b="1" dirty="0"/>
              <a:t>Registry</a:t>
            </a:r>
            <a:r>
              <a:rPr lang="ru-RU" dirty="0"/>
              <a:t>» </a:t>
            </a:r>
            <a:r>
              <a:rPr lang="en-US" dirty="0"/>
              <a:t>- </a:t>
            </a:r>
            <a:r>
              <a:rPr lang="ru-RU" dirty="0"/>
              <a:t>основной раздел с реестром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486D46-AF8F-4FA3-B73F-6A1C4722C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10" y="1630025"/>
            <a:ext cx="6088408" cy="39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49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33209" y="124506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D34C8B-1B19-4123-AFE1-732A91ED7D19}"/>
              </a:ext>
            </a:extLst>
          </p:cNvPr>
          <p:cNvSpPr txBox="1"/>
          <p:nvPr/>
        </p:nvSpPr>
        <p:spPr>
          <a:xfrm>
            <a:off x="733209" y="406248"/>
            <a:ext cx="10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Плюсы и минусы </a:t>
            </a:r>
            <a:r>
              <a:rPr lang="en-US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 Seeker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8DBC66-3847-468E-811C-3202A2AF2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71" y="4293260"/>
            <a:ext cx="4038600" cy="18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1A3E7F-C116-4F3B-BF41-95B3490F8F56}"/>
              </a:ext>
            </a:extLst>
          </p:cNvPr>
          <p:cNvSpPr txBox="1"/>
          <p:nvPr/>
        </p:nvSpPr>
        <p:spPr>
          <a:xfrm>
            <a:off x="733208" y="1520026"/>
            <a:ext cx="3349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Возможность изменения элементов интерфейса</a:t>
            </a:r>
          </a:p>
          <a:p>
            <a:endParaRPr lang="en-US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1C5FA-C20C-45A6-9FC5-A4E35595EF55}"/>
              </a:ext>
            </a:extLst>
          </p:cNvPr>
          <p:cNvSpPr txBox="1"/>
          <p:nvPr/>
        </p:nvSpPr>
        <p:spPr>
          <a:xfrm>
            <a:off x="733208" y="2701948"/>
            <a:ext cx="334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Простой интерфейс </a:t>
            </a:r>
            <a:endParaRPr lang="en-US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22F5B-313A-4466-8927-9F09CA690642}"/>
              </a:ext>
            </a:extLst>
          </p:cNvPr>
          <p:cNvSpPr txBox="1"/>
          <p:nvPr/>
        </p:nvSpPr>
        <p:spPr>
          <a:xfrm>
            <a:off x="6914933" y="1479968"/>
            <a:ext cx="482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Отсутствует Русский язык</a:t>
            </a:r>
            <a:endParaRPr lang="en-US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2BA64-D242-4299-8757-2373419FD1A0}"/>
              </a:ext>
            </a:extLst>
          </p:cNvPr>
          <p:cNvSpPr txBox="1"/>
          <p:nvPr/>
        </p:nvSpPr>
        <p:spPr>
          <a:xfrm>
            <a:off x="6914933" y="2039232"/>
            <a:ext cx="482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Скромный функционал</a:t>
            </a:r>
            <a:endParaRPr lang="en-US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4366EA-BDA4-469D-A5F3-5A892CF5EA92}"/>
              </a:ext>
            </a:extLst>
          </p:cNvPr>
          <p:cNvSpPr txBox="1"/>
          <p:nvPr/>
        </p:nvSpPr>
        <p:spPr>
          <a:xfrm>
            <a:off x="650413" y="3322142"/>
            <a:ext cx="351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Отсутствие платной версии</a:t>
            </a:r>
            <a:endParaRPr lang="en-US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3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5392" y="1081674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Редактор </a:t>
            </a:r>
            <a:r>
              <a:rPr lang="en-US" sz="20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15034" y="194991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20662" y="2238375"/>
            <a:ext cx="46974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Редактор</a:t>
            </a:r>
            <a:r>
              <a:rPr lang="ru-R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реестра</a:t>
            </a:r>
            <a:r>
              <a:rPr lang="ru-R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— исполняемое приложение, которое хранится в системной папке операционной системы. Оттуда его также можно без труда запустить.</a:t>
            </a:r>
            <a:endParaRPr lang="en-US" dirty="0">
              <a:solidFill>
                <a:srgbClr val="657D9D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73957E-A49F-41F8-8F47-C1B0CEE60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87" y="695920"/>
            <a:ext cx="4352330" cy="435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4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33209" y="124506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D34C8B-1B19-4123-AFE1-732A91ED7D19}"/>
              </a:ext>
            </a:extLst>
          </p:cNvPr>
          <p:cNvSpPr txBox="1"/>
          <p:nvPr/>
        </p:nvSpPr>
        <p:spPr>
          <a:xfrm>
            <a:off x="733209" y="406248"/>
            <a:ext cx="10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Главное окно программы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0B777C-C54F-4B79-BEE5-71B882ED6874}"/>
              </a:ext>
            </a:extLst>
          </p:cNvPr>
          <p:cNvSpPr/>
          <p:nvPr/>
        </p:nvSpPr>
        <p:spPr>
          <a:xfrm>
            <a:off x="7072068" y="1568727"/>
            <a:ext cx="45912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На главном экране изображены корневые разделы реестра. Ключи или параметры хранятся в табличном формате и имею колонки Имени, Типа и Значения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Весь функционал расположен в верху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«Файл» - редактирование файла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«Правка» - изменение ключей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«Вид» - изменение интерфейса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«Избранное» - для быстрого перемещения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«Справка» - информация о продукте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E020BA-B6B8-4152-A041-8FA5C389B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09" y="1568727"/>
            <a:ext cx="6151643" cy="37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7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33209" y="124506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D34C8B-1B19-4123-AFE1-732A91ED7D19}"/>
              </a:ext>
            </a:extLst>
          </p:cNvPr>
          <p:cNvSpPr txBox="1"/>
          <p:nvPr/>
        </p:nvSpPr>
        <p:spPr>
          <a:xfrm>
            <a:off x="733209" y="406248"/>
            <a:ext cx="10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Поиск по реестру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0B777C-C54F-4B79-BEE5-71B882ED6874}"/>
              </a:ext>
            </a:extLst>
          </p:cNvPr>
          <p:cNvSpPr/>
          <p:nvPr/>
        </p:nvSpPr>
        <p:spPr>
          <a:xfrm>
            <a:off x="7072068" y="1568727"/>
            <a:ext cx="45912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Так же имеется расширенный поиск во вкладке Правка -&gt; Найти.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Тут можно настраивать поиск по Имени разделов, Имена параметров и Значение параметров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CD4BD0-0275-47A6-B9DF-CC8CD473C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09" y="1713618"/>
            <a:ext cx="5948362" cy="34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5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1C4174A-B178-E247-B866-B1DDC6A89741}"/>
              </a:ext>
            </a:extLst>
          </p:cNvPr>
          <p:cNvSpPr txBox="1"/>
          <p:nvPr/>
        </p:nvSpPr>
        <p:spPr>
          <a:xfrm>
            <a:off x="806395" y="353547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Реестр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331BC-BE3B-5444-8C23-112B1FE8D1BF}"/>
              </a:ext>
            </a:extLst>
          </p:cNvPr>
          <p:cNvSpPr txBox="1"/>
          <p:nvPr/>
        </p:nvSpPr>
        <p:spPr>
          <a:xfrm>
            <a:off x="927372" y="2236160"/>
            <a:ext cx="7530291" cy="3071336"/>
          </a:xfrm>
          <a:prstGeom prst="rect">
            <a:avLst/>
          </a:prstGeom>
          <a:noFill/>
        </p:spPr>
        <p:txBody>
          <a:bodyPr wrap="none" numCol="1" rtlCol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</a:rPr>
              <a:t>Реестр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 – это иерархически построенная база данных параметров и настроек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в большинстве операционных систем Microsoft Windows.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Реестр содержит информацию и настройки для аппаратного обеспечения,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программного обеспечения, профилей пользователей, предустановки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AA355988-A8ED-CB4A-8720-9230CC8CFBBD}"/>
              </a:ext>
            </a:extLst>
          </p:cNvPr>
          <p:cNvCxnSpPr/>
          <p:nvPr/>
        </p:nvCxnSpPr>
        <p:spPr>
          <a:xfrm>
            <a:off x="927372" y="1375480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19091864-C4CD-4201-AAF0-CBB923345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17" y="4293704"/>
            <a:ext cx="2073965" cy="155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88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33209" y="124506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D34C8B-1B19-4123-AFE1-732A91ED7D19}"/>
              </a:ext>
            </a:extLst>
          </p:cNvPr>
          <p:cNvSpPr txBox="1"/>
          <p:nvPr/>
        </p:nvSpPr>
        <p:spPr>
          <a:xfrm>
            <a:off x="733209" y="406248"/>
            <a:ext cx="10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Плюсы и минусы Редактора Реестра</a:t>
            </a:r>
            <a:endParaRPr lang="en-US" sz="3600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8DBC66-3847-468E-811C-3202A2AF2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71" y="4293260"/>
            <a:ext cx="4038600" cy="18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1A3E7F-C116-4F3B-BF41-95B3490F8F56}"/>
              </a:ext>
            </a:extLst>
          </p:cNvPr>
          <p:cNvSpPr txBox="1"/>
          <p:nvPr/>
        </p:nvSpPr>
        <p:spPr>
          <a:xfrm>
            <a:off x="733206" y="1776997"/>
            <a:ext cx="334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Встроен в </a:t>
            </a:r>
            <a:r>
              <a:rPr lang="en-US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Windows</a:t>
            </a:r>
            <a:endParaRPr lang="ru-RU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1C5FA-C20C-45A6-9FC5-A4E35595EF55}"/>
              </a:ext>
            </a:extLst>
          </p:cNvPr>
          <p:cNvSpPr txBox="1"/>
          <p:nvPr/>
        </p:nvSpPr>
        <p:spPr>
          <a:xfrm>
            <a:off x="733206" y="2565360"/>
            <a:ext cx="334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Простой интерфейс </a:t>
            </a:r>
            <a:endParaRPr lang="en-US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22F5B-313A-4466-8927-9F09CA690642}"/>
              </a:ext>
            </a:extLst>
          </p:cNvPr>
          <p:cNvSpPr txBox="1"/>
          <p:nvPr/>
        </p:nvSpPr>
        <p:spPr>
          <a:xfrm>
            <a:off x="6914933" y="1507931"/>
            <a:ext cx="4829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Отсутствие нормального функционала</a:t>
            </a:r>
            <a:endParaRPr lang="en-US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4366EA-BDA4-469D-A5F3-5A892CF5EA92}"/>
              </a:ext>
            </a:extLst>
          </p:cNvPr>
          <p:cNvSpPr txBox="1"/>
          <p:nvPr/>
        </p:nvSpPr>
        <p:spPr>
          <a:xfrm>
            <a:off x="733206" y="3312938"/>
            <a:ext cx="351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Локализация</a:t>
            </a:r>
            <a:endParaRPr lang="en-US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37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76518" y="6385392"/>
            <a:ext cx="18389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1200" spc="300" dirty="0">
                <a:solidFill>
                  <a:schemeClr val="bg1"/>
                </a:solidFill>
              </a:rPr>
              <a:t>НИУ МГСУ 2022</a:t>
            </a:r>
            <a:endParaRPr lang="en-US" sz="1200" spc="3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6D0991-D5A7-5541-B284-D65DB1FBB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4" y="615552"/>
            <a:ext cx="2479919" cy="97439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7958AAF-AEDB-4A6E-A685-82825C674316}"/>
              </a:ext>
            </a:extLst>
          </p:cNvPr>
          <p:cNvSpPr/>
          <p:nvPr/>
        </p:nvSpPr>
        <p:spPr>
          <a:xfrm>
            <a:off x="1281112" y="2543175"/>
            <a:ext cx="9629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Подводя итоги сравнения 3-х программ, победителям остаётся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Organizer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поскольку он имеет хороший функционал, бесплатен, в целом имеет больше плюсов чем остальные программы, но самое главное, он в состоянии поправить изменения реестра и в случае чего сможет восстановить его версию до изменения, а значит сможет сохранить ваши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26825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76518" y="6385392"/>
            <a:ext cx="18389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1200" spc="300" dirty="0">
                <a:solidFill>
                  <a:schemeClr val="bg1"/>
                </a:solidFill>
              </a:rPr>
              <a:t>НИУ МГСУ 2022</a:t>
            </a:r>
            <a:endParaRPr lang="en-US" sz="1200" spc="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2697" y="2891671"/>
            <a:ext cx="5626605" cy="70788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6D0991-D5A7-5541-B284-D65DB1FBB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4" y="615552"/>
            <a:ext cx="2479919" cy="9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6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7371" y="3752455"/>
            <a:ext cx="592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Редактор реестра </a:t>
            </a:r>
            <a:r>
              <a:rPr lang="en-US" sz="24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7371" y="2753324"/>
            <a:ext cx="217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 Seeker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7372" y="1754194"/>
            <a:ext cx="266065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 Organizer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3D1EE2-D962-8A43-9492-7A002462BC27}"/>
              </a:ext>
            </a:extLst>
          </p:cNvPr>
          <p:cNvSpPr txBox="1"/>
          <p:nvPr/>
        </p:nvSpPr>
        <p:spPr>
          <a:xfrm>
            <a:off x="2304846" y="369053"/>
            <a:ext cx="778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Средства работы с реестром</a:t>
            </a:r>
            <a:endParaRPr lang="en-US" sz="3600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6" name="Straight Connector 8">
            <a:extLst>
              <a:ext uri="{FF2B5EF4-FFF2-40B4-BE49-F238E27FC236}">
                <a16:creationId xmlns:a16="http://schemas.microsoft.com/office/drawing/2014/main" id="{9834C1AA-F969-B740-9721-D65CFFC9A591}"/>
              </a:ext>
            </a:extLst>
          </p:cNvPr>
          <p:cNvCxnSpPr/>
          <p:nvPr/>
        </p:nvCxnSpPr>
        <p:spPr>
          <a:xfrm>
            <a:off x="927372" y="1464380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613A80-F389-4831-8362-D87BF4785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7" y="1124545"/>
            <a:ext cx="4352330" cy="435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42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5392" y="1081674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 Organizer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15034" y="194991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20662" y="2238375"/>
            <a:ext cx="46974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Reg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Organizer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(RO) – проприетарное программное обеспечение, предназначенное для полного удаления программного обеспечения, настройки автоматически запускаемых приложений, расширенной чистки и оптимизации Windows, управления системным </a:t>
            </a:r>
            <a:r>
              <a:rPr lang="ru-RU" sz="1600" b="1" dirty="0">
                <a:latin typeface="Verdana" panose="020B0604030504040204" pitchFamily="34" charset="0"/>
                <a:ea typeface="Verdana" panose="020B0604030504040204" pitchFamily="34" charset="0"/>
              </a:rPr>
              <a:t>реестром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Windows</a:t>
            </a:r>
            <a:endParaRPr lang="en-US" sz="1600" dirty="0">
              <a:solidFill>
                <a:srgbClr val="657D9D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1ADF943F-F766-4F50-84E3-D3536A80C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75673"/>
            <a:ext cx="4697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9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33209" y="124506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D34C8B-1B19-4123-AFE1-732A91ED7D19}"/>
              </a:ext>
            </a:extLst>
          </p:cNvPr>
          <p:cNvSpPr txBox="1"/>
          <p:nvPr/>
        </p:nvSpPr>
        <p:spPr>
          <a:xfrm>
            <a:off x="733209" y="406248"/>
            <a:ext cx="10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Главное окно программы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2BF1D92-58D5-4326-817F-87E5256CB60D}"/>
              </a:ext>
            </a:extLst>
          </p:cNvPr>
          <p:cNvSpPr/>
          <p:nvPr/>
        </p:nvSpPr>
        <p:spPr>
          <a:xfrm>
            <a:off x="7062543" y="2090172"/>
            <a:ext cx="45912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При запуске представлен главный экран программы.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 целом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Reg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Organizer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является очень гибкой программой, однако рассматриваться будет лишь его раздел для работы с реестром</a:t>
            </a:r>
            <a:endParaRPr lang="en-US" dirty="0">
              <a:solidFill>
                <a:srgbClr val="657D9D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00A01-9744-4877-8567-B399BBDD1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09" y="1630025"/>
            <a:ext cx="6096216" cy="42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33209" y="124506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D34C8B-1B19-4123-AFE1-732A91ED7D19}"/>
              </a:ext>
            </a:extLst>
          </p:cNvPr>
          <p:cNvSpPr txBox="1"/>
          <p:nvPr/>
        </p:nvSpPr>
        <p:spPr>
          <a:xfrm>
            <a:off x="733209" y="406248"/>
            <a:ext cx="10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Функционал</a:t>
            </a:r>
            <a:r>
              <a:rPr lang="en-US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 </a:t>
            </a:r>
            <a:r>
              <a:rPr lang="en-US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 Organizer</a:t>
            </a:r>
            <a:endParaRPr lang="ru-RU" sz="3600" b="1" dirty="0">
              <a:solidFill>
                <a:srgbClr val="15407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2BF1D92-58D5-4326-817F-87E5256CB60D}"/>
              </a:ext>
            </a:extLst>
          </p:cNvPr>
          <p:cNvSpPr/>
          <p:nvPr/>
        </p:nvSpPr>
        <p:spPr>
          <a:xfrm>
            <a:off x="7072068" y="1630025"/>
            <a:ext cx="4591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Слева в 4-х вкладках представлен весь функционал программ.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«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Функции для всех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» - чистка компьютера.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«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Для опытных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» - Автозапуск и удаление программ.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«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Другие функции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» - Основные функции для работы с реестром.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00A01-9744-4877-8567-B399BBDD1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09" y="1630025"/>
            <a:ext cx="6096216" cy="42563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744406-CAB3-4FC8-9AD9-E65F4FEA4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09" y="1630025"/>
            <a:ext cx="6081905" cy="42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8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33209" y="124506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D34C8B-1B19-4123-AFE1-732A91ED7D19}"/>
              </a:ext>
            </a:extLst>
          </p:cNvPr>
          <p:cNvSpPr txBox="1"/>
          <p:nvPr/>
        </p:nvSpPr>
        <p:spPr>
          <a:xfrm>
            <a:off x="733209" y="406248"/>
            <a:ext cx="10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Вкладка Редактор реестра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00A01-9744-4877-8567-B399BBDD1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09" y="1630025"/>
            <a:ext cx="6096216" cy="42563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544D07-1068-44B1-B132-16D34334A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09" y="1630026"/>
            <a:ext cx="6096216" cy="4239404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430B777C-C54F-4B79-BEE5-71B882ED6874}"/>
              </a:ext>
            </a:extLst>
          </p:cNvPr>
          <p:cNvSpPr/>
          <p:nvPr/>
        </p:nvSpPr>
        <p:spPr>
          <a:xfrm>
            <a:off x="7072068" y="1630025"/>
            <a:ext cx="45912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Во вкладке «редактор реестра» расположился сам реестр для просмотра и непосредственно его изменения.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Так же здесь присутствует поиск по реестру на основе имен или ключей.</a:t>
            </a:r>
          </a:p>
        </p:txBody>
      </p:sp>
    </p:spTree>
    <p:extLst>
      <p:ext uri="{BB962C8B-B14F-4D97-AF65-F5344CB8AC3E}">
        <p14:creationId xmlns:p14="http://schemas.microsoft.com/office/powerpoint/2010/main" val="223775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33209" y="124506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D34C8B-1B19-4123-AFE1-732A91ED7D19}"/>
              </a:ext>
            </a:extLst>
          </p:cNvPr>
          <p:cNvSpPr txBox="1"/>
          <p:nvPr/>
        </p:nvSpPr>
        <p:spPr>
          <a:xfrm>
            <a:off x="733209" y="406248"/>
            <a:ext cx="10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Вкладка Редактор реестра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00A01-9744-4877-8567-B399BBDD1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09" y="1630025"/>
            <a:ext cx="6096216" cy="4256388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430B777C-C54F-4B79-BEE5-71B882ED6874}"/>
              </a:ext>
            </a:extLst>
          </p:cNvPr>
          <p:cNvSpPr/>
          <p:nvPr/>
        </p:nvSpPr>
        <p:spPr>
          <a:xfrm>
            <a:off x="7072068" y="1630025"/>
            <a:ext cx="45912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 контекстном меню (Кликом по любому ключу правой кнопкой мыши)можно узнать об свойствах, так же добавить новый ключ, удалить старый, переименовать, редактировать разрешения (задать User/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Root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– права), развернуть ключ и просмотреть древо ключей полностью, экспортировать и переносить в другое место. В правой верхней части рисунка расположился поиск по реестру, что существенно облегает навигацию в программе.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D2E587-2EEF-45C0-A7C8-347CC68FC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09" y="1640800"/>
            <a:ext cx="6241983" cy="42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7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33209" y="1245061"/>
            <a:ext cx="77681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5407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D34C8B-1B19-4123-AFE1-732A91ED7D19}"/>
              </a:ext>
            </a:extLst>
          </p:cNvPr>
          <p:cNvSpPr txBox="1"/>
          <p:nvPr/>
        </p:nvSpPr>
        <p:spPr>
          <a:xfrm>
            <a:off x="733209" y="406248"/>
            <a:ext cx="10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1540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Вкладка Важные разделы реестра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00A01-9744-4877-8567-B399BBDD1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09" y="1630025"/>
            <a:ext cx="6096216" cy="4256388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430B777C-C54F-4B79-BEE5-71B882ED6874}"/>
              </a:ext>
            </a:extLst>
          </p:cNvPr>
          <p:cNvSpPr/>
          <p:nvPr/>
        </p:nvSpPr>
        <p:spPr>
          <a:xfrm>
            <a:off x="7072068" y="1630025"/>
            <a:ext cx="4591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Имеет большой функционал и большое разнообразие разделов, но основная функция в этом разделе – это помогать искать ошибки, а в последующем изменять ключи для нормального функционирования.</a:t>
            </a:r>
          </a:p>
          <a:p>
            <a:pPr algn="just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Так же есть функция очистки старых ключей программ.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D2E587-2EEF-45C0-A7C8-347CC68FC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09" y="1640800"/>
            <a:ext cx="6241983" cy="42456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488686-D477-45E2-9B2E-DE32EDC8E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09" y="1630025"/>
            <a:ext cx="6241983" cy="43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69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844</Words>
  <Application>Microsoft Office PowerPoint</Application>
  <PresentationFormat>Широкоэкранный</PresentationFormat>
  <Paragraphs>118</Paragraphs>
  <Slides>22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HelveticaNeueCyr</vt:lpstr>
      <vt:lpstr>Open Sans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Alisa</dc:creator>
  <cp:lastModifiedBy>Sanich Myskin</cp:lastModifiedBy>
  <cp:revision>42</cp:revision>
  <dcterms:created xsi:type="dcterms:W3CDTF">2022-03-27T19:36:12Z</dcterms:created>
  <dcterms:modified xsi:type="dcterms:W3CDTF">2023-01-19T22:59:47Z</dcterms:modified>
</cp:coreProperties>
</file>