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3" r:id="rId3"/>
    <p:sldId id="322" r:id="rId5"/>
    <p:sldId id="257" r:id="rId6"/>
    <p:sldId id="323" r:id="rId7"/>
    <p:sldId id="260" r:id="rId8"/>
    <p:sldId id="261" r:id="rId9"/>
    <p:sldId id="301" r:id="rId10"/>
    <p:sldId id="262" r:id="rId11"/>
    <p:sldId id="263" r:id="rId12"/>
    <p:sldId id="264" r:id="rId13"/>
    <p:sldId id="304" r:id="rId14"/>
    <p:sldId id="267" r:id="rId15"/>
    <p:sldId id="268" r:id="rId16"/>
    <p:sldId id="266" r:id="rId17"/>
    <p:sldId id="269" r:id="rId18"/>
    <p:sldId id="272" r:id="rId19"/>
    <p:sldId id="306" r:id="rId20"/>
    <p:sldId id="307" r:id="rId21"/>
    <p:sldId id="308" r:id="rId22"/>
    <p:sldId id="309" r:id="rId23"/>
    <p:sldId id="310" r:id="rId24"/>
    <p:sldId id="311" r:id="rId25"/>
    <p:sldId id="312" r:id="rId26"/>
    <p:sldId id="313" r:id="rId27"/>
    <p:sldId id="314" r:id="rId28"/>
    <p:sldId id="316" r:id="rId29"/>
    <p:sldId id="317" r:id="rId30"/>
    <p:sldId id="318" r:id="rId31"/>
    <p:sldId id="319" r:id="rId32"/>
    <p:sldId id="320" r:id="rId33"/>
    <p:sldId id="271" r:id="rId34"/>
    <p:sldId id="30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D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png"/><Relationship Id="rId17" Type="http://schemas.openxmlformats.org/officeDocument/2006/relationships/notesSlide" Target="../notesSlides/notesSlide3.xml"/><Relationship Id="rId16" Type="http://schemas.openxmlformats.org/officeDocument/2006/relationships/slideLayout" Target="../slideLayouts/slideLayout4.xml"/><Relationship Id="rId15" Type="http://schemas.openxmlformats.org/officeDocument/2006/relationships/image" Target="../media/image20.png"/><Relationship Id="rId14" Type="http://schemas.openxmlformats.org/officeDocument/2006/relationships/image" Target="../media/image19.png"/><Relationship Id="rId13" Type="http://schemas.openxmlformats.org/officeDocument/2006/relationships/image" Target="../media/image18.png"/><Relationship Id="rId12" Type="http://schemas.openxmlformats.org/officeDocument/2006/relationships/image" Target="../media/image17.png"/><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image" Target="../media/image4.GIF"/></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image" Target="../media/image4.GI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4.GIF"/></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image" Target="../media/image4.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4.GI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4.GI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4.GIF"/></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2000" cy="5443312"/>
          </a:xfrm>
          <a:prstGeom prst="rect">
            <a:avLst/>
          </a:prstGeom>
          <a:solidFill>
            <a:srgbClr val="0252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Freeform 5"/>
          <p:cNvSpPr>
            <a:spLocks noEditPoints="1"/>
          </p:cNvSpPr>
          <p:nvPr/>
        </p:nvSpPr>
        <p:spPr bwMode="auto">
          <a:xfrm>
            <a:off x="2810256" y="762000"/>
            <a:ext cx="6571488" cy="3819384"/>
          </a:xfrm>
          <a:custGeom>
            <a:avLst/>
            <a:gdLst>
              <a:gd name="T0" fmla="*/ 135 w 139"/>
              <a:gd name="T1" fmla="*/ 61 h 81"/>
              <a:gd name="T2" fmla="*/ 131 w 139"/>
              <a:gd name="T3" fmla="*/ 56 h 81"/>
              <a:gd name="T4" fmla="*/ 131 w 139"/>
              <a:gd name="T5" fmla="*/ 27 h 81"/>
              <a:gd name="T6" fmla="*/ 139 w 139"/>
              <a:gd name="T7" fmla="*/ 24 h 81"/>
              <a:gd name="T8" fmla="*/ 70 w 139"/>
              <a:gd name="T9" fmla="*/ 0 h 81"/>
              <a:gd name="T10" fmla="*/ 0 w 139"/>
              <a:gd name="T11" fmla="*/ 24 h 81"/>
              <a:gd name="T12" fmla="*/ 70 w 139"/>
              <a:gd name="T13" fmla="*/ 48 h 81"/>
              <a:gd name="T14" fmla="*/ 127 w 139"/>
              <a:gd name="T15" fmla="*/ 28 h 81"/>
              <a:gd name="T16" fmla="*/ 127 w 139"/>
              <a:gd name="T17" fmla="*/ 56 h 81"/>
              <a:gd name="T18" fmla="*/ 123 w 139"/>
              <a:gd name="T19" fmla="*/ 61 h 81"/>
              <a:gd name="T20" fmla="*/ 126 w 139"/>
              <a:gd name="T21" fmla="*/ 64 h 81"/>
              <a:gd name="T22" fmla="*/ 123 w 139"/>
              <a:gd name="T23" fmla="*/ 81 h 81"/>
              <a:gd name="T24" fmla="*/ 135 w 139"/>
              <a:gd name="T25" fmla="*/ 81 h 81"/>
              <a:gd name="T26" fmla="*/ 132 w 139"/>
              <a:gd name="T27" fmla="*/ 64 h 81"/>
              <a:gd name="T28" fmla="*/ 135 w 139"/>
              <a:gd name="T29" fmla="*/ 61 h 81"/>
              <a:gd name="T30" fmla="*/ 28 w 139"/>
              <a:gd name="T31" fmla="*/ 42 h 81"/>
              <a:gd name="T32" fmla="*/ 28 w 139"/>
              <a:gd name="T33" fmla="*/ 69 h 81"/>
              <a:gd name="T34" fmla="*/ 70 w 139"/>
              <a:gd name="T35" fmla="*/ 81 h 81"/>
              <a:gd name="T36" fmla="*/ 111 w 139"/>
              <a:gd name="T37" fmla="*/ 69 h 81"/>
              <a:gd name="T38" fmla="*/ 111 w 139"/>
              <a:gd name="T39" fmla="*/ 42 h 81"/>
              <a:gd name="T40" fmla="*/ 70 w 139"/>
              <a:gd name="T41" fmla="*/ 56 h 81"/>
              <a:gd name="T42" fmla="*/ 28 w 139"/>
              <a:gd name="T43" fmla="*/ 4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81">
                <a:moveTo>
                  <a:pt x="135" y="61"/>
                </a:moveTo>
                <a:cubicBezTo>
                  <a:pt x="135" y="58"/>
                  <a:pt x="134" y="56"/>
                  <a:pt x="131" y="56"/>
                </a:cubicBezTo>
                <a:cubicBezTo>
                  <a:pt x="131" y="27"/>
                  <a:pt x="131" y="27"/>
                  <a:pt x="131" y="27"/>
                </a:cubicBezTo>
                <a:cubicBezTo>
                  <a:pt x="139" y="24"/>
                  <a:pt x="139" y="24"/>
                  <a:pt x="139" y="24"/>
                </a:cubicBezTo>
                <a:cubicBezTo>
                  <a:pt x="70" y="0"/>
                  <a:pt x="70" y="0"/>
                  <a:pt x="70" y="0"/>
                </a:cubicBezTo>
                <a:cubicBezTo>
                  <a:pt x="0" y="24"/>
                  <a:pt x="0" y="24"/>
                  <a:pt x="0" y="24"/>
                </a:cubicBezTo>
                <a:cubicBezTo>
                  <a:pt x="70" y="48"/>
                  <a:pt x="70" y="48"/>
                  <a:pt x="70" y="48"/>
                </a:cubicBezTo>
                <a:cubicBezTo>
                  <a:pt x="127" y="28"/>
                  <a:pt x="127" y="28"/>
                  <a:pt x="127" y="28"/>
                </a:cubicBezTo>
                <a:cubicBezTo>
                  <a:pt x="127" y="56"/>
                  <a:pt x="127" y="56"/>
                  <a:pt x="127" y="56"/>
                </a:cubicBezTo>
                <a:cubicBezTo>
                  <a:pt x="125" y="56"/>
                  <a:pt x="123" y="58"/>
                  <a:pt x="123" y="61"/>
                </a:cubicBezTo>
                <a:cubicBezTo>
                  <a:pt x="123" y="63"/>
                  <a:pt x="125" y="64"/>
                  <a:pt x="126" y="64"/>
                </a:cubicBezTo>
                <a:cubicBezTo>
                  <a:pt x="123" y="81"/>
                  <a:pt x="123" y="81"/>
                  <a:pt x="123" y="81"/>
                </a:cubicBezTo>
                <a:cubicBezTo>
                  <a:pt x="135" y="81"/>
                  <a:pt x="135" y="81"/>
                  <a:pt x="135" y="81"/>
                </a:cubicBezTo>
                <a:cubicBezTo>
                  <a:pt x="132" y="64"/>
                  <a:pt x="132" y="64"/>
                  <a:pt x="132" y="64"/>
                </a:cubicBezTo>
                <a:cubicBezTo>
                  <a:pt x="134" y="64"/>
                  <a:pt x="135" y="63"/>
                  <a:pt x="135" y="61"/>
                </a:cubicBezTo>
                <a:close/>
                <a:moveTo>
                  <a:pt x="28" y="42"/>
                </a:moveTo>
                <a:cubicBezTo>
                  <a:pt x="28" y="69"/>
                  <a:pt x="28" y="69"/>
                  <a:pt x="28" y="69"/>
                </a:cubicBezTo>
                <a:cubicBezTo>
                  <a:pt x="28" y="76"/>
                  <a:pt x="47" y="81"/>
                  <a:pt x="70" y="81"/>
                </a:cubicBezTo>
                <a:cubicBezTo>
                  <a:pt x="92" y="81"/>
                  <a:pt x="111" y="76"/>
                  <a:pt x="111" y="69"/>
                </a:cubicBezTo>
                <a:cubicBezTo>
                  <a:pt x="111" y="42"/>
                  <a:pt x="111" y="42"/>
                  <a:pt x="111" y="42"/>
                </a:cubicBezTo>
                <a:cubicBezTo>
                  <a:pt x="70" y="56"/>
                  <a:pt x="70" y="56"/>
                  <a:pt x="70" y="56"/>
                </a:cubicBezTo>
                <a:lnTo>
                  <a:pt x="28" y="42"/>
                </a:lnTo>
                <a:close/>
              </a:path>
            </a:pathLst>
          </a:custGeom>
          <a:noFill/>
          <a:ln w="19050">
            <a:solidFill>
              <a:srgbClr val="025CA0"/>
            </a:solidFill>
          </a:ln>
        </p:spPr>
        <p:style>
          <a:lnRef idx="2">
            <a:schemeClr val="accent1"/>
          </a:lnRef>
          <a:fillRef idx="1">
            <a:schemeClr val="lt1"/>
          </a:fillRef>
          <a:effectRef idx="0">
            <a:schemeClr val="accent1"/>
          </a:effectRef>
          <a:fontRef idx="minor">
            <a:schemeClr val="dk1"/>
          </a:fontRef>
        </p:style>
        <p:txBody>
          <a:bodyPr lIns="121917" tIns="60958" rIns="121917" bIns="60958"/>
          <a:lstStyle/>
          <a:p>
            <a:pPr>
              <a:defRPr/>
            </a:pPr>
            <a:endParaRPr lang="en-US" sz="2400">
              <a:cs typeface="+mn-ea"/>
              <a:sym typeface="+mn-lt"/>
            </a:endParaRPr>
          </a:p>
        </p:txBody>
      </p:sp>
      <p:grpSp>
        <p:nvGrpSpPr>
          <p:cNvPr id="3" name="组合 2"/>
          <p:cNvGrpSpPr/>
          <p:nvPr/>
        </p:nvGrpSpPr>
        <p:grpSpPr>
          <a:xfrm>
            <a:off x="2487507" y="5973233"/>
            <a:ext cx="7216987" cy="378460"/>
            <a:chOff x="580205" y="2721930"/>
            <a:chExt cx="4347985" cy="283845"/>
          </a:xfrm>
          <a:solidFill>
            <a:srgbClr val="00B0F0"/>
          </a:solidFill>
        </p:grpSpPr>
        <p:sp>
          <p:nvSpPr>
            <p:cNvPr id="27" name="矩形 26"/>
            <p:cNvSpPr/>
            <p:nvPr/>
          </p:nvSpPr>
          <p:spPr>
            <a:xfrm>
              <a:off x="580205" y="2721930"/>
              <a:ext cx="1786848" cy="283845"/>
            </a:xfrm>
            <a:prstGeom prst="roundRect">
              <a:avLst>
                <a:gd name="adj" fmla="val 50000"/>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735" dirty="0" smtClean="0">
                  <a:solidFill>
                    <a:schemeClr val="bg1"/>
                  </a:solidFill>
                  <a:latin typeface="Arial" panose="020B0604020202020204" pitchFamily="34" charset="0"/>
                  <a:ea typeface="Arial" panose="020B0604020202020204" pitchFamily="34" charset="0"/>
                </a:rPr>
                <a:t>By: Sanidhya Sinha</a:t>
              </a:r>
              <a:endParaRPr lang="en-IN" altLang="en-US" sz="1735" dirty="0" smtClean="0">
                <a:solidFill>
                  <a:schemeClr val="bg1"/>
                </a:solidFill>
                <a:latin typeface="Arial" panose="020B0604020202020204" pitchFamily="34" charset="0"/>
                <a:ea typeface="Arial" panose="020B0604020202020204" pitchFamily="34" charset="0"/>
              </a:endParaRPr>
            </a:p>
          </p:txBody>
        </p:sp>
        <p:sp>
          <p:nvSpPr>
            <p:cNvPr id="28" name="矩形 27"/>
            <p:cNvSpPr/>
            <p:nvPr/>
          </p:nvSpPr>
          <p:spPr>
            <a:xfrm>
              <a:off x="2912045" y="2721930"/>
              <a:ext cx="2016145" cy="283845"/>
            </a:xfrm>
            <a:prstGeom prst="roundRect">
              <a:avLst>
                <a:gd name="adj" fmla="val 50000"/>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35" dirty="0">
                  <a:solidFill>
                    <a:schemeClr val="bg1"/>
                  </a:solidFill>
                  <a:latin typeface="Arial" panose="020B0604020202020204" pitchFamily="34" charset="0"/>
                  <a:ea typeface="Arial" panose="020B0604020202020204" pitchFamily="34" charset="0"/>
                </a:rPr>
                <a:t>Tutor: </a:t>
              </a:r>
              <a:r>
                <a:rPr lang="en-IN" altLang="zh-CN" sz="1735" dirty="0">
                  <a:solidFill>
                    <a:schemeClr val="bg1"/>
                  </a:solidFill>
                  <a:latin typeface="Arial" panose="020B0604020202020204" pitchFamily="34" charset="0"/>
                  <a:ea typeface="Arial" panose="020B0604020202020204" pitchFamily="34" charset="0"/>
                </a:rPr>
                <a:t>Mr. Vimal Daga Sir</a:t>
              </a:r>
              <a:endParaRPr lang="en-IN" altLang="zh-CN" sz="1735" dirty="0">
                <a:solidFill>
                  <a:schemeClr val="bg1"/>
                </a:solidFill>
                <a:latin typeface="Arial" panose="020B0604020202020204" pitchFamily="34" charset="0"/>
                <a:ea typeface="Arial" panose="020B0604020202020204" pitchFamily="34" charset="0"/>
              </a:endParaRPr>
            </a:p>
          </p:txBody>
        </p:sp>
      </p:grpSp>
      <p:sp>
        <p:nvSpPr>
          <p:cNvPr id="29" name="TextBox 28"/>
          <p:cNvSpPr txBox="1"/>
          <p:nvPr/>
        </p:nvSpPr>
        <p:spPr>
          <a:xfrm>
            <a:off x="929640" y="1201743"/>
            <a:ext cx="10332720" cy="3629025"/>
          </a:xfrm>
          <a:prstGeom prst="rect">
            <a:avLst/>
          </a:prstGeom>
          <a:noFill/>
        </p:spPr>
        <p:txBody>
          <a:bodyPr wrap="square" lIns="121884" tIns="60941" rIns="121884" bIns="60941" rtlCol="0">
            <a:spAutoFit/>
          </a:bodyPr>
          <a:lstStyle/>
          <a:p>
            <a:pPr algn="ctr"/>
            <a:r>
              <a:rPr lang="en-IN" sz="7600" b="1" cap="all" dirty="0" smtClean="0">
                <a:solidFill>
                  <a:schemeClr val="bg1"/>
                </a:solidFill>
                <a:uFillTx/>
                <a:ea typeface="Arial" panose="020B0604020202020204" pitchFamily="34" charset="0"/>
                <a:cs typeface="Arial Black" panose="020B0A04020102020204" charset="0"/>
              </a:rPr>
              <a:t>automating machine learning using devops</a:t>
            </a:r>
            <a:endParaRPr lang="en-IN" sz="7600" b="1" cap="all" dirty="0" smtClean="0">
              <a:solidFill>
                <a:schemeClr val="bg1"/>
              </a:solidFill>
              <a:uFillTx/>
              <a:ea typeface="Arial" panose="020B0604020202020204" pitchFamily="34" charset="0"/>
              <a:cs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Problem Statement</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10516235" cy="4530725"/>
          </a:xfrm>
        </p:spPr>
        <p:txBody>
          <a:bodyPr>
            <a:normAutofit lnSpcReduction="10000"/>
          </a:bodyPr>
          <a:p>
            <a:pPr marL="0" indent="0">
              <a:buNone/>
            </a:pPr>
            <a:r>
              <a:rPr lang="en-IN" altLang="en-US"/>
              <a:t>We have to create a pipeline where we build any CNN model , and as we deploy , it will check the accuracy of the model and if it is less than the accuracy which the devloper is desired of then it will get tuned and the hyper parameters will change autoomatically inorder to get the accuracy above the desired</a:t>
            </a:r>
            <a:endParaRPr lang="en-IN" altLang="en-US"/>
          </a:p>
          <a:p>
            <a:pPr marL="0" indent="0">
              <a:buNone/>
            </a:pPr>
            <a:endParaRPr lang="en-IN" altLang="en-US" sz="2400"/>
          </a:p>
          <a:p>
            <a:pPr marL="0" indent="0">
              <a:buNone/>
            </a:pPr>
            <a:r>
              <a:rPr lang="en-IN" altLang="en-US">
                <a:solidFill>
                  <a:schemeClr val="accent5">
                    <a:lumMod val="60000"/>
                    <a:lumOff val="40000"/>
                  </a:schemeClr>
                </a:solidFill>
                <a:sym typeface="+mn-ea"/>
              </a:rPr>
              <a:t>The work I done in Project :</a:t>
            </a:r>
            <a:endParaRPr lang="en-IN" altLang="en-US" sz="2400">
              <a:sym typeface="+mn-ea"/>
            </a:endParaRPr>
          </a:p>
          <a:p>
            <a:pPr marL="0" indent="0">
              <a:buNone/>
            </a:pPr>
            <a:r>
              <a:rPr lang="en-IN" altLang="en-US" sz="2400">
                <a:sym typeface="+mn-ea"/>
              </a:rPr>
              <a:t>Here I tried to just build a basic model , where few hyperparameters are changing. But it can be extended and can build a lot much effective code where almost all the hyperparameters are decided by the tweaker.py and also backpropogation can be used if at any level the accuracy decreases. Then we can mail the complete information or can display in a seperate website.</a:t>
            </a:r>
            <a:endParaRPr lang="en-IN" altLang="en-US"/>
          </a:p>
          <a:p>
            <a:pPr marL="0" indent="0">
              <a:buNone/>
            </a:pPr>
            <a:endParaRPr lang="en-IN" altLang="en-US"/>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US" altLang="zh-CN" sz="2000" b="1" dirty="0" smtClean="0">
                <a:solidFill>
                  <a:srgbClr val="F9F9F9"/>
                </a:solidFill>
                <a:ea typeface="Arial" panose="020B0604020202020204" pitchFamily="34" charset="0"/>
                <a:cs typeface="Arial Black" panose="020B0A04020102020204" charset="0"/>
              </a:rPr>
              <a:t>0</a:t>
            </a:r>
            <a:r>
              <a:rPr lang="en-IN" altLang="en-US" sz="2000" b="1" dirty="0" smtClean="0">
                <a:solidFill>
                  <a:srgbClr val="F9F9F9"/>
                </a:solidFill>
                <a:ea typeface="Arial" panose="020B0604020202020204" pitchFamily="34" charset="0"/>
                <a:cs typeface="Arial Black" panose="020B0A04020102020204" charset="0"/>
              </a:rPr>
              <a:t>7</a:t>
            </a:r>
            <a:endParaRPr lang="en-I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Software Used</a:t>
            </a:r>
            <a:endParaRPr lang="en-IN" altLang="en-US">
              <a:solidFill>
                <a:schemeClr val="accent1">
                  <a:lumMod val="75000"/>
                </a:schemeClr>
              </a:solidFill>
            </a:endParaRPr>
          </a:p>
        </p:txBody>
      </p:sp>
      <p:pic>
        <p:nvPicPr>
          <p:cNvPr id="8" name="Content Placeholder 7" descr="a"/>
          <p:cNvPicPr>
            <a:picLocks noChangeAspect="1"/>
          </p:cNvPicPr>
          <p:nvPr>
            <p:ph sz="half" idx="1"/>
          </p:nvPr>
        </p:nvPicPr>
        <p:blipFill>
          <a:blip r:embed="rId1"/>
          <a:stretch>
            <a:fillRect/>
          </a:stretch>
        </p:blipFill>
        <p:spPr>
          <a:xfrm>
            <a:off x="1123950" y="4573905"/>
            <a:ext cx="1723390" cy="1116330"/>
          </a:xfrm>
          <a:prstGeom prst="rect">
            <a:avLst/>
          </a:prstGeom>
        </p:spPr>
      </p:pic>
      <p:pic>
        <p:nvPicPr>
          <p:cNvPr id="4" name="Content Placeholder 3" descr="1234"/>
          <p:cNvPicPr>
            <a:picLocks noChangeAspect="1"/>
          </p:cNvPicPr>
          <p:nvPr>
            <p:ph sz="half" idx="2"/>
          </p:nvPr>
        </p:nvPicPr>
        <p:blipFill>
          <a:blip r:embed="rId2"/>
          <a:stretch>
            <a:fillRect/>
          </a:stretch>
        </p:blipFill>
        <p:spPr>
          <a:xfrm>
            <a:off x="-9525" y="-5080"/>
            <a:ext cx="772795" cy="6885940"/>
          </a:xfrm>
          <a:prstGeom prst="rect">
            <a:avLst/>
          </a:prstGeom>
        </p:spPr>
      </p:pic>
      <p:pic>
        <p:nvPicPr>
          <p:cNvPr id="11" name="Picture 10" descr="b"/>
          <p:cNvPicPr>
            <a:picLocks noChangeAspect="1"/>
          </p:cNvPicPr>
          <p:nvPr/>
        </p:nvPicPr>
        <p:blipFill>
          <a:blip r:embed="rId3"/>
          <a:stretch>
            <a:fillRect/>
          </a:stretch>
        </p:blipFill>
        <p:spPr>
          <a:xfrm>
            <a:off x="3600450" y="1461135"/>
            <a:ext cx="1470660" cy="1630680"/>
          </a:xfrm>
          <a:prstGeom prst="rect">
            <a:avLst/>
          </a:prstGeom>
        </p:spPr>
      </p:pic>
      <p:pic>
        <p:nvPicPr>
          <p:cNvPr id="12" name="Picture 11" descr="c"/>
          <p:cNvPicPr>
            <a:picLocks noChangeAspect="1"/>
          </p:cNvPicPr>
          <p:nvPr/>
        </p:nvPicPr>
        <p:blipFill>
          <a:blip r:embed="rId4"/>
          <a:stretch>
            <a:fillRect/>
          </a:stretch>
        </p:blipFill>
        <p:spPr>
          <a:xfrm>
            <a:off x="1123950" y="3464560"/>
            <a:ext cx="2724150" cy="728345"/>
          </a:xfrm>
          <a:prstGeom prst="rect">
            <a:avLst/>
          </a:prstGeom>
        </p:spPr>
      </p:pic>
      <p:pic>
        <p:nvPicPr>
          <p:cNvPr id="13" name="Picture 12" descr="d"/>
          <p:cNvPicPr>
            <a:picLocks noChangeAspect="1"/>
          </p:cNvPicPr>
          <p:nvPr/>
        </p:nvPicPr>
        <p:blipFill>
          <a:blip r:embed="rId5"/>
          <a:stretch>
            <a:fillRect/>
          </a:stretch>
        </p:blipFill>
        <p:spPr>
          <a:xfrm>
            <a:off x="1123950" y="1691005"/>
            <a:ext cx="2320925" cy="876935"/>
          </a:xfrm>
          <a:prstGeom prst="rect">
            <a:avLst/>
          </a:prstGeom>
        </p:spPr>
      </p:pic>
      <p:pic>
        <p:nvPicPr>
          <p:cNvPr id="14" name="Picture 13" descr="doc"/>
          <p:cNvPicPr>
            <a:picLocks noChangeAspect="1"/>
          </p:cNvPicPr>
          <p:nvPr/>
        </p:nvPicPr>
        <p:blipFill>
          <a:blip r:embed="rId6"/>
          <a:stretch>
            <a:fillRect/>
          </a:stretch>
        </p:blipFill>
        <p:spPr>
          <a:xfrm>
            <a:off x="6698615" y="4909820"/>
            <a:ext cx="2426335" cy="1378585"/>
          </a:xfrm>
          <a:prstGeom prst="rect">
            <a:avLst/>
          </a:prstGeom>
        </p:spPr>
      </p:pic>
      <p:pic>
        <p:nvPicPr>
          <p:cNvPr id="15" name="Picture 14" descr="e"/>
          <p:cNvPicPr>
            <a:picLocks noChangeAspect="1"/>
          </p:cNvPicPr>
          <p:nvPr/>
        </p:nvPicPr>
        <p:blipFill>
          <a:blip r:embed="rId7"/>
          <a:stretch>
            <a:fillRect/>
          </a:stretch>
        </p:blipFill>
        <p:spPr>
          <a:xfrm>
            <a:off x="9385300" y="4379595"/>
            <a:ext cx="2194560" cy="1310640"/>
          </a:xfrm>
          <a:prstGeom prst="rect">
            <a:avLst/>
          </a:prstGeom>
        </p:spPr>
      </p:pic>
      <p:pic>
        <p:nvPicPr>
          <p:cNvPr id="16" name="Picture 15" descr="f"/>
          <p:cNvPicPr>
            <a:picLocks noChangeAspect="1"/>
          </p:cNvPicPr>
          <p:nvPr/>
        </p:nvPicPr>
        <p:blipFill>
          <a:blip r:embed="rId8"/>
          <a:stretch>
            <a:fillRect/>
          </a:stretch>
        </p:blipFill>
        <p:spPr>
          <a:xfrm>
            <a:off x="9019540" y="2849245"/>
            <a:ext cx="2783205" cy="905510"/>
          </a:xfrm>
          <a:prstGeom prst="rect">
            <a:avLst/>
          </a:prstGeom>
        </p:spPr>
      </p:pic>
      <p:pic>
        <p:nvPicPr>
          <p:cNvPr id="17" name="Picture 16" descr="l"/>
          <p:cNvPicPr>
            <a:picLocks noChangeAspect="1"/>
          </p:cNvPicPr>
          <p:nvPr/>
        </p:nvPicPr>
        <p:blipFill>
          <a:blip r:embed="rId9"/>
          <a:stretch>
            <a:fillRect/>
          </a:stretch>
        </p:blipFill>
        <p:spPr>
          <a:xfrm>
            <a:off x="5352415" y="1612265"/>
            <a:ext cx="1426845" cy="955675"/>
          </a:xfrm>
          <a:prstGeom prst="rect">
            <a:avLst/>
          </a:prstGeom>
        </p:spPr>
      </p:pic>
      <p:pic>
        <p:nvPicPr>
          <p:cNvPr id="18" name="Picture 17" descr="g"/>
          <p:cNvPicPr>
            <a:picLocks noChangeAspect="1"/>
          </p:cNvPicPr>
          <p:nvPr/>
        </p:nvPicPr>
        <p:blipFill>
          <a:blip r:embed="rId10"/>
          <a:stretch>
            <a:fillRect/>
          </a:stretch>
        </p:blipFill>
        <p:spPr>
          <a:xfrm>
            <a:off x="3303905" y="5199380"/>
            <a:ext cx="1105535" cy="1210310"/>
          </a:xfrm>
          <a:prstGeom prst="rect">
            <a:avLst/>
          </a:prstGeom>
        </p:spPr>
      </p:pic>
      <p:pic>
        <p:nvPicPr>
          <p:cNvPr id="19" name="Picture 18" descr="i"/>
          <p:cNvPicPr>
            <a:picLocks noChangeAspect="1"/>
          </p:cNvPicPr>
          <p:nvPr/>
        </p:nvPicPr>
        <p:blipFill>
          <a:blip r:embed="rId11"/>
          <a:stretch>
            <a:fillRect/>
          </a:stretch>
        </p:blipFill>
        <p:spPr>
          <a:xfrm>
            <a:off x="6987540" y="2849245"/>
            <a:ext cx="1456055" cy="765175"/>
          </a:xfrm>
          <a:prstGeom prst="rect">
            <a:avLst/>
          </a:prstGeom>
        </p:spPr>
      </p:pic>
      <p:pic>
        <p:nvPicPr>
          <p:cNvPr id="20" name="Picture 19" descr="j"/>
          <p:cNvPicPr>
            <a:picLocks noChangeAspect="1"/>
          </p:cNvPicPr>
          <p:nvPr/>
        </p:nvPicPr>
        <p:blipFill>
          <a:blip r:embed="rId12"/>
          <a:stretch>
            <a:fillRect/>
          </a:stretch>
        </p:blipFill>
        <p:spPr>
          <a:xfrm>
            <a:off x="7506335" y="1612265"/>
            <a:ext cx="1704975" cy="678180"/>
          </a:xfrm>
          <a:prstGeom prst="rect">
            <a:avLst/>
          </a:prstGeom>
        </p:spPr>
      </p:pic>
      <p:pic>
        <p:nvPicPr>
          <p:cNvPr id="21" name="Picture 20" descr="jup"/>
          <p:cNvPicPr>
            <a:picLocks noChangeAspect="1"/>
          </p:cNvPicPr>
          <p:nvPr/>
        </p:nvPicPr>
        <p:blipFill>
          <a:blip r:embed="rId13"/>
          <a:stretch>
            <a:fillRect/>
          </a:stretch>
        </p:blipFill>
        <p:spPr>
          <a:xfrm>
            <a:off x="4631690" y="3278505"/>
            <a:ext cx="1033145" cy="1101090"/>
          </a:xfrm>
          <a:prstGeom prst="rect">
            <a:avLst/>
          </a:prstGeom>
        </p:spPr>
      </p:pic>
      <p:pic>
        <p:nvPicPr>
          <p:cNvPr id="22" name="Picture 21" descr="k"/>
          <p:cNvPicPr>
            <a:picLocks noChangeAspect="1"/>
          </p:cNvPicPr>
          <p:nvPr/>
        </p:nvPicPr>
        <p:blipFill>
          <a:blip r:embed="rId14"/>
          <a:stretch>
            <a:fillRect/>
          </a:stretch>
        </p:blipFill>
        <p:spPr>
          <a:xfrm>
            <a:off x="9714230" y="1720850"/>
            <a:ext cx="1536700" cy="817245"/>
          </a:xfrm>
          <a:prstGeom prst="rect">
            <a:avLst/>
          </a:prstGeom>
        </p:spPr>
      </p:pic>
      <p:sp>
        <p:nvSpPr>
          <p:cNvPr id="23" name="Text Box 22"/>
          <p:cNvSpPr txBox="1"/>
          <p:nvPr/>
        </p:nvSpPr>
        <p:spPr>
          <a:xfrm>
            <a:off x="6987540" y="3614420"/>
            <a:ext cx="1390650" cy="521970"/>
          </a:xfrm>
          <a:prstGeom prst="rect">
            <a:avLst/>
          </a:prstGeom>
          <a:noFill/>
        </p:spPr>
        <p:txBody>
          <a:bodyPr wrap="square" rtlCol="0">
            <a:spAutoFit/>
          </a:bodyPr>
          <a:p>
            <a:r>
              <a:rPr lang="en-IN" altLang="en-US" sz="2800" b="1">
                <a:solidFill>
                  <a:schemeClr val="bg2">
                    <a:lumMod val="50000"/>
                  </a:schemeClr>
                </a:solidFill>
                <a:latin typeface="Agency FB" panose="020B0503020202020204" charset="0"/>
                <a:cs typeface="Agency FB" panose="020B0503020202020204" charset="0"/>
                <a:sym typeface="+mn-ea"/>
              </a:rPr>
              <a:t> smtplib</a:t>
            </a:r>
            <a:endParaRPr lang="en-IN" altLang="en-US" sz="2800" b="1">
              <a:solidFill>
                <a:schemeClr val="bg2">
                  <a:lumMod val="50000"/>
                </a:schemeClr>
              </a:solidFill>
              <a:latin typeface="Agency FB" panose="020B0503020202020204" charset="0"/>
              <a:cs typeface="Agency FB" panose="020B0503020202020204" charset="0"/>
              <a:sym typeface="+mn-ea"/>
            </a:endParaRPr>
          </a:p>
        </p:txBody>
      </p:sp>
      <p:sp>
        <p:nvSpPr>
          <p:cNvPr id="30" name="文本框 10"/>
          <p:cNvSpPr txBox="1"/>
          <p:nvPr/>
        </p:nvSpPr>
        <p:spPr>
          <a:xfrm>
            <a:off x="38508" y="300659"/>
            <a:ext cx="488466" cy="398780"/>
          </a:xfrm>
          <a:prstGeom prst="rect">
            <a:avLst/>
          </a:prstGeom>
          <a:noFill/>
        </p:spPr>
        <p:txBody>
          <a:bodyPr wrap="square" rtlCol="0">
            <a:spAutoFit/>
          </a:bodyPr>
          <a:lstStyle/>
          <a:p>
            <a:pPr algn="ctr"/>
            <a:r>
              <a:rPr lang="en-US" altLang="zh-CN" sz="2000" b="1" dirty="0" smtClean="0">
                <a:solidFill>
                  <a:srgbClr val="F9F9F9"/>
                </a:solidFill>
                <a:ea typeface="Arial" panose="020B0604020202020204" pitchFamily="34" charset="0"/>
                <a:cs typeface="Arial Black" panose="020B0A04020102020204" charset="0"/>
              </a:rPr>
              <a:t>0</a:t>
            </a:r>
            <a:r>
              <a:rPr lang="en-IN" altLang="en-US" sz="2000" b="1" dirty="0" smtClean="0">
                <a:solidFill>
                  <a:srgbClr val="F9F9F9"/>
                </a:solidFill>
                <a:ea typeface="Arial" panose="020B0604020202020204" pitchFamily="34" charset="0"/>
                <a:cs typeface="Arial Black" panose="020B0A04020102020204" charset="0"/>
              </a:rPr>
              <a:t>8</a:t>
            </a:r>
            <a:endParaRPr lang="en-IN" altLang="en-US" sz="2000" b="1" dirty="0" smtClean="0">
              <a:solidFill>
                <a:srgbClr val="F9F9F9"/>
              </a:solidFill>
              <a:ea typeface="Arial" panose="020B0604020202020204" pitchFamily="34" charset="0"/>
              <a:cs typeface="Arial Black" panose="020B0A04020102020204" charset="0"/>
            </a:endParaRPr>
          </a:p>
        </p:txBody>
      </p:sp>
      <p:pic>
        <p:nvPicPr>
          <p:cNvPr id="24" name="Picture 23" descr="open"/>
          <p:cNvPicPr>
            <a:picLocks noChangeAspect="1"/>
          </p:cNvPicPr>
          <p:nvPr/>
        </p:nvPicPr>
        <p:blipFill>
          <a:blip r:embed="rId15"/>
          <a:stretch>
            <a:fillRect/>
          </a:stretch>
        </p:blipFill>
        <p:spPr>
          <a:xfrm>
            <a:off x="4571365" y="4496435"/>
            <a:ext cx="2127250" cy="8140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Why Docker?</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10516235" cy="4530725"/>
          </a:xfrm>
        </p:spPr>
        <p:txBody>
          <a:bodyPr/>
          <a:p>
            <a:pPr marL="0" indent="0">
              <a:buBlip>
                <a:blip r:embed="rId1"/>
              </a:buBlip>
            </a:pPr>
            <a:r>
              <a:rPr lang="en-IN" altLang="en-US"/>
              <a:t>Docker is tool which works on the concept of containerization.</a:t>
            </a:r>
            <a:endParaRPr lang="en-IN" altLang="en-US"/>
          </a:p>
          <a:p>
            <a:pPr marL="0" indent="0">
              <a:buBlip>
                <a:blip r:embed="rId1"/>
              </a:buBlip>
            </a:pPr>
            <a:r>
              <a:rPr lang="en-IN" altLang="en-US"/>
              <a:t>It launches the Operating System based on this concept because of which OS gets launched in 1-2 seconds.</a:t>
            </a:r>
            <a:endParaRPr lang="en-IN" altLang="en-US"/>
          </a:p>
          <a:p>
            <a:pPr marL="0" indent="0">
              <a:buBlip>
                <a:blip r:embed="rId1"/>
              </a:buBlip>
            </a:pPr>
            <a:r>
              <a:rPr lang="en-IN" altLang="en-US"/>
              <a:t>Here we will get the RAM and storage which will get utilized very effectively.</a:t>
            </a:r>
            <a:endParaRPr lang="en-IN" altLang="en-US"/>
          </a:p>
          <a:p>
            <a:pPr marL="0" indent="0">
              <a:buBlip>
                <a:blip r:embed="rId1"/>
              </a:buBlip>
            </a:pPr>
            <a:r>
              <a:rPr lang="en-IN" altLang="en-US"/>
              <a:t>If Failure also occurs in the OS then it can launch new OS instantly</a:t>
            </a:r>
            <a:endParaRPr lang="en-IN" altLang="en-US"/>
          </a:p>
          <a:p>
            <a:pPr marL="0" indent="0">
              <a:buBlip>
                <a:blip r:embed="rId1"/>
              </a:buBlip>
            </a:pPr>
            <a:r>
              <a:rPr lang="en-IN" altLang="en-US"/>
              <a:t>We use our own Dockerfile image to launch OS .</a:t>
            </a:r>
            <a:endParaRPr lang="en-IN" altLang="en-US"/>
          </a:p>
        </p:txBody>
      </p:sp>
      <p:pic>
        <p:nvPicPr>
          <p:cNvPr id="4" name="Content Placeholder 3" descr="1234"/>
          <p:cNvPicPr>
            <a:picLocks noChangeAspect="1"/>
          </p:cNvPicPr>
          <p:nvPr>
            <p:ph sz="half" idx="2"/>
          </p:nvPr>
        </p:nvPicPr>
        <p:blipFill>
          <a:blip r:embed="rId2"/>
          <a:stretch>
            <a:fillRect/>
          </a:stretch>
        </p:blipFill>
        <p:spPr>
          <a:xfrm>
            <a:off x="-9525" y="-5080"/>
            <a:ext cx="772795" cy="6885940"/>
          </a:xfrm>
          <a:prstGeom prst="rect">
            <a:avLst/>
          </a:prstGeom>
        </p:spPr>
      </p:pic>
      <p:pic>
        <p:nvPicPr>
          <p:cNvPr id="5" name="Picture 4" descr="doc"/>
          <p:cNvPicPr>
            <a:picLocks noChangeAspect="1"/>
          </p:cNvPicPr>
          <p:nvPr/>
        </p:nvPicPr>
        <p:blipFill>
          <a:blip r:embed="rId3"/>
          <a:stretch>
            <a:fillRect/>
          </a:stretch>
        </p:blipFill>
        <p:spPr>
          <a:xfrm>
            <a:off x="4017010" y="338455"/>
            <a:ext cx="3534410" cy="1378585"/>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US" altLang="zh-CN" sz="2000" b="1" dirty="0" smtClean="0">
                <a:solidFill>
                  <a:srgbClr val="F9F9F9"/>
                </a:solidFill>
                <a:ea typeface="Arial" panose="020B0604020202020204" pitchFamily="34" charset="0"/>
                <a:cs typeface="Arial Black" panose="020B0A04020102020204" charset="0"/>
              </a:rPr>
              <a:t>0</a:t>
            </a:r>
            <a:r>
              <a:rPr lang="en-IN" altLang="en-US" sz="2000" b="1" dirty="0" smtClean="0">
                <a:solidFill>
                  <a:srgbClr val="F9F9F9"/>
                </a:solidFill>
                <a:ea typeface="Arial" panose="020B0604020202020204" pitchFamily="34" charset="0"/>
                <a:cs typeface="Arial Black" panose="020B0A04020102020204" charset="0"/>
              </a:rPr>
              <a:t>9</a:t>
            </a:r>
            <a:endParaRPr lang="en-I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Redhat </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10516235" cy="1598930"/>
          </a:xfrm>
        </p:spPr>
        <p:txBody>
          <a:bodyPr/>
          <a:p>
            <a:pPr marL="0" indent="0">
              <a:buBlip>
                <a:blip r:embed="rId1"/>
              </a:buBlip>
            </a:pPr>
            <a:r>
              <a:rPr lang="en-IN" altLang="en-US"/>
              <a:t>Linux based Operating System.</a:t>
            </a:r>
            <a:endParaRPr lang="en-IN" altLang="en-US"/>
          </a:p>
          <a:p>
            <a:pPr marL="0" indent="0">
              <a:buBlip>
                <a:blip r:embed="rId1"/>
              </a:buBlip>
            </a:pPr>
            <a:r>
              <a:rPr lang="en-IN" altLang="en-US"/>
              <a:t>Here docker and jenkins will be installed .</a:t>
            </a:r>
            <a:endParaRPr lang="en-IN" altLang="en-US"/>
          </a:p>
          <a:p>
            <a:pPr marL="0" indent="0">
              <a:buBlip>
                <a:blip r:embed="rId1"/>
              </a:buBlip>
            </a:pPr>
            <a:r>
              <a:rPr lang="en-IN" altLang="en-US"/>
              <a:t>The codes will also get copied in this environment. </a:t>
            </a:r>
            <a:endParaRPr lang="en-IN" altLang="en-US"/>
          </a:p>
        </p:txBody>
      </p:sp>
      <p:pic>
        <p:nvPicPr>
          <p:cNvPr id="4" name="Content Placeholder 3" descr="1234"/>
          <p:cNvPicPr>
            <a:picLocks noChangeAspect="1"/>
          </p:cNvPicPr>
          <p:nvPr>
            <p:ph sz="half" idx="2"/>
          </p:nvPr>
        </p:nvPicPr>
        <p:blipFill>
          <a:blip r:embed="rId2"/>
          <a:stretch>
            <a:fillRect/>
          </a:stretch>
        </p:blipFill>
        <p:spPr>
          <a:xfrm>
            <a:off x="-9525" y="-5080"/>
            <a:ext cx="772795" cy="6885940"/>
          </a:xfrm>
          <a:prstGeom prst="rect">
            <a:avLst/>
          </a:prstGeom>
        </p:spPr>
      </p:pic>
      <p:sp>
        <p:nvSpPr>
          <p:cNvPr id="5" name="Title 1"/>
          <p:cNvSpPr>
            <a:spLocks noGrp="1"/>
          </p:cNvSpPr>
          <p:nvPr/>
        </p:nvSpPr>
        <p:spPr>
          <a:xfrm>
            <a:off x="838835" y="35553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a:solidFill>
                  <a:schemeClr val="accent1">
                    <a:lumMod val="75000"/>
                  </a:schemeClr>
                </a:solidFill>
              </a:rPr>
              <a:t>Github </a:t>
            </a:r>
            <a:endParaRPr lang="en-IN" altLang="en-US">
              <a:solidFill>
                <a:schemeClr val="accent1">
                  <a:lumMod val="75000"/>
                </a:schemeClr>
              </a:solidFill>
            </a:endParaRPr>
          </a:p>
        </p:txBody>
      </p:sp>
      <p:sp>
        <p:nvSpPr>
          <p:cNvPr id="6" name="Content Placeholder 2"/>
          <p:cNvSpPr>
            <a:spLocks noGrp="1"/>
          </p:cNvSpPr>
          <p:nvPr/>
        </p:nvSpPr>
        <p:spPr>
          <a:xfrm>
            <a:off x="924560" y="4881245"/>
            <a:ext cx="10516235" cy="15989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Blip>
                <a:blip r:embed="rId1"/>
              </a:buBlip>
            </a:pPr>
            <a:r>
              <a:rPr lang="en-IN" altLang="en-US"/>
              <a:t>Here all the codes writen in python and any text files will get uploaded in a repository(folder)</a:t>
            </a:r>
            <a:endParaRPr lang="en-IN" altLang="en-US"/>
          </a:p>
          <a:p>
            <a:pPr marL="0" indent="0">
              <a:buBlip>
                <a:blip r:embed="rId1"/>
              </a:buBlip>
            </a:pPr>
            <a:r>
              <a:rPr lang="en-IN" altLang="en-US"/>
              <a:t>Using the repository link we can easily use it</a:t>
            </a:r>
            <a:endParaRPr lang="en-IN" altLang="en-US"/>
          </a:p>
        </p:txBody>
      </p:sp>
      <p:pic>
        <p:nvPicPr>
          <p:cNvPr id="7" name="Picture 6" descr="hat"/>
          <p:cNvPicPr>
            <a:picLocks noChangeAspect="1"/>
          </p:cNvPicPr>
          <p:nvPr/>
        </p:nvPicPr>
        <p:blipFill>
          <a:blip r:embed="rId3"/>
          <a:stretch>
            <a:fillRect/>
          </a:stretch>
        </p:blipFill>
        <p:spPr>
          <a:xfrm>
            <a:off x="3086735" y="466090"/>
            <a:ext cx="1152525" cy="853440"/>
          </a:xfrm>
          <a:prstGeom prst="rect">
            <a:avLst/>
          </a:prstGeom>
        </p:spPr>
      </p:pic>
      <p:pic>
        <p:nvPicPr>
          <p:cNvPr id="8" name="Picture 7" descr="git"/>
          <p:cNvPicPr>
            <a:picLocks noChangeAspect="1"/>
          </p:cNvPicPr>
          <p:nvPr/>
        </p:nvPicPr>
        <p:blipFill>
          <a:blip r:embed="rId4"/>
          <a:stretch>
            <a:fillRect/>
          </a:stretch>
        </p:blipFill>
        <p:spPr>
          <a:xfrm>
            <a:off x="2707005" y="3724275"/>
            <a:ext cx="1177925" cy="988060"/>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US" altLang="zh-CN" sz="2000" b="1" dirty="0" smtClean="0">
                <a:solidFill>
                  <a:srgbClr val="F9F9F9"/>
                </a:solidFill>
                <a:ea typeface="Arial" panose="020B0604020202020204" pitchFamily="34" charset="0"/>
                <a:cs typeface="Arial Black" panose="020B0A04020102020204" charset="0"/>
              </a:rPr>
              <a:t>1</a:t>
            </a:r>
            <a:r>
              <a:rPr lang="en-IN" altLang="en-US" sz="2000" b="1" dirty="0" smtClean="0">
                <a:solidFill>
                  <a:srgbClr val="F9F9F9"/>
                </a:solidFill>
                <a:ea typeface="Arial" panose="020B0604020202020204" pitchFamily="34" charset="0"/>
                <a:cs typeface="Arial Black" panose="020B0A04020102020204" charset="0"/>
              </a:rPr>
              <a:t>0</a:t>
            </a:r>
            <a:endParaRPr lang="en-I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How we will do Automation?</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10516235" cy="4530725"/>
          </a:xfrm>
        </p:spPr>
        <p:txBody>
          <a:bodyPr/>
          <a:p>
            <a:pPr marL="0" indent="0">
              <a:buNone/>
            </a:pPr>
            <a:r>
              <a:rPr lang="en-IN" altLang="en-US"/>
              <a:t>We will use Jenkins for this operation.</a:t>
            </a:r>
            <a:endParaRPr lang="en-IN" altLang="en-US"/>
          </a:p>
          <a:p>
            <a:pPr marL="0" indent="0">
              <a:buNone/>
            </a:pPr>
            <a:r>
              <a:rPr lang="en-IN" altLang="en-US"/>
              <a:t>As it knows all the commands of containerization so it gets easily synced with Docker.</a:t>
            </a:r>
            <a:endParaRPr lang="en-IN" altLang="en-US"/>
          </a:p>
          <a:p>
            <a:pPr marL="0" indent="0">
              <a:buNone/>
            </a:pPr>
            <a:r>
              <a:rPr lang="en-IN" altLang="en-US"/>
              <a:t>It also get attached with the github , so we can easily import the code from there or as any code gets commited there jenkins will trigger , hence complete automation.</a:t>
            </a:r>
            <a:endParaRPr lang="en-IN" altLang="en-US"/>
          </a:p>
          <a:p>
            <a:pPr marL="0" indent="0">
              <a:buNone/>
            </a:pPr>
            <a:endParaRPr lang="en-IN" altLang="en-US"/>
          </a:p>
          <a:p>
            <a:pPr marL="0" indent="0">
              <a:buNone/>
            </a:pPr>
            <a:endParaRPr lang="en-IN" altLang="en-US"/>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pic>
        <p:nvPicPr>
          <p:cNvPr id="5" name="Picture 4" descr="jk"/>
          <p:cNvPicPr>
            <a:picLocks noChangeAspect="1"/>
          </p:cNvPicPr>
          <p:nvPr/>
        </p:nvPicPr>
        <p:blipFill>
          <a:blip r:embed="rId2"/>
          <a:stretch>
            <a:fillRect/>
          </a:stretch>
        </p:blipFill>
        <p:spPr>
          <a:xfrm>
            <a:off x="7651750" y="347980"/>
            <a:ext cx="1171575" cy="1360805"/>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IN" altLang="en-US" sz="2000" b="1" dirty="0" smtClean="0">
                <a:solidFill>
                  <a:srgbClr val="F9F9F9"/>
                </a:solidFill>
                <a:ea typeface="Arial" panose="020B0604020202020204" pitchFamily="34" charset="0"/>
                <a:cs typeface="Arial Black" panose="020B0A04020102020204" charset="0"/>
              </a:rPr>
              <a:t>1</a:t>
            </a:r>
            <a:r>
              <a:rPr lang="en-US" altLang="zh-CN" sz="2000" b="1" dirty="0" smtClean="0">
                <a:solidFill>
                  <a:srgbClr val="F9F9F9"/>
                </a:solidFill>
                <a:ea typeface="Arial" panose="020B0604020202020204" pitchFamily="34" charset="0"/>
                <a:cs typeface="Arial Black" panose="020B0A04020102020204" charset="0"/>
              </a:rPr>
              <a:t>1</a:t>
            </a:r>
            <a:endParaRPr lang="zh-C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Architecture of the Automated Pipeline</a:t>
            </a:r>
            <a:endParaRPr lang="en-IN" altLang="en-US">
              <a:solidFill>
                <a:schemeClr val="accent1">
                  <a:lumMod val="75000"/>
                </a:schemeClr>
              </a:solidFill>
            </a:endParaRPr>
          </a:p>
        </p:txBody>
      </p:sp>
      <p:pic>
        <p:nvPicPr>
          <p:cNvPr id="5" name="Content Placeholder 4" descr="archi"/>
          <p:cNvPicPr>
            <a:picLocks noChangeAspect="1"/>
          </p:cNvPicPr>
          <p:nvPr>
            <p:ph sz="half" idx="1"/>
          </p:nvPr>
        </p:nvPicPr>
        <p:blipFill>
          <a:blip r:embed="rId1"/>
          <a:stretch>
            <a:fillRect/>
          </a:stretch>
        </p:blipFill>
        <p:spPr>
          <a:xfrm>
            <a:off x="838200" y="1533525"/>
            <a:ext cx="10515600" cy="5064760"/>
          </a:xfrm>
          <a:prstGeom prst="rect">
            <a:avLst/>
          </a:prstGeom>
        </p:spPr>
      </p:pic>
      <p:pic>
        <p:nvPicPr>
          <p:cNvPr id="4" name="Content Placeholder 3" descr="1234"/>
          <p:cNvPicPr>
            <a:picLocks noChangeAspect="1"/>
          </p:cNvPicPr>
          <p:nvPr>
            <p:ph sz="half" idx="2"/>
          </p:nvPr>
        </p:nvPicPr>
        <p:blipFill>
          <a:blip r:embed="rId2"/>
          <a:stretch>
            <a:fillRect/>
          </a:stretch>
        </p:blipFill>
        <p:spPr>
          <a:xfrm>
            <a:off x="-9525" y="-5080"/>
            <a:ext cx="772795" cy="6885940"/>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p>
            <a:pPr algn="ctr"/>
            <a:r>
              <a:rPr lang="en-IN" altLang="en-US" sz="2000" b="1" dirty="0" smtClean="0">
                <a:solidFill>
                  <a:srgbClr val="F9F9F9"/>
                </a:solidFill>
                <a:ea typeface="Arial" panose="020B0604020202020204" pitchFamily="34" charset="0"/>
                <a:cs typeface="Arial Black" panose="020B0A04020102020204" charset="0"/>
              </a:rPr>
              <a:t>12</a:t>
            </a:r>
            <a:endParaRPr lang="zh-C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522095"/>
            <a:ext cx="10515600" cy="3813810"/>
          </a:xfrm>
        </p:spPr>
        <p:txBody>
          <a:bodyPr/>
          <a:p>
            <a:pPr>
              <a:lnSpc>
                <a:spcPct val="90000"/>
              </a:lnSpc>
            </a:pPr>
            <a:r>
              <a:rPr lang="en-IN" altLang="en-US">
                <a:solidFill>
                  <a:schemeClr val="accent1">
                    <a:lumMod val="75000"/>
                  </a:schemeClr>
                </a:solidFill>
              </a:rPr>
              <a:t>Github link for code : </a:t>
            </a:r>
            <a:br>
              <a:rPr lang="en-IN" altLang="en-US">
                <a:solidFill>
                  <a:schemeClr val="accent1">
                    <a:lumMod val="75000"/>
                  </a:schemeClr>
                </a:solidFill>
              </a:rPr>
            </a:br>
            <a:r>
              <a:rPr lang="en-IN" altLang="en-US" sz="3600">
                <a:solidFill>
                  <a:schemeClr val="bg2">
                    <a:lumMod val="50000"/>
                  </a:schemeClr>
                </a:solidFill>
              </a:rPr>
              <a:t>https://github.com/Sanidhya-Sinha/MLopsproject.git</a:t>
            </a:r>
            <a:endParaRPr lang="en-IN" altLang="en-US" sz="3600">
              <a:solidFill>
                <a:schemeClr val="bg2">
                  <a:lumMod val="50000"/>
                </a:schemeClr>
              </a:solidFill>
            </a:endParaRPr>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IN" altLang="en-US" sz="2000" b="1" dirty="0" smtClean="0">
                <a:solidFill>
                  <a:srgbClr val="F9F9F9"/>
                </a:solidFill>
                <a:ea typeface="Arial" panose="020B0604020202020204" pitchFamily="34" charset="0"/>
                <a:cs typeface="Arial Black" panose="020B0A04020102020204" charset="0"/>
              </a:rPr>
              <a:t>13</a:t>
            </a:r>
            <a:endParaRPr lang="zh-C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66060"/>
            <a:ext cx="10515600" cy="1325563"/>
          </a:xfrm>
        </p:spPr>
        <p:txBody>
          <a:bodyPr>
            <a:noAutofit/>
          </a:bodyPr>
          <a:p>
            <a:pPr algn="ctr"/>
            <a:r>
              <a:rPr lang="en-IN" altLang="en-US" sz="9600" b="1">
                <a:solidFill>
                  <a:schemeClr val="accent1">
                    <a:lumMod val="75000"/>
                  </a:schemeClr>
                </a:solidFill>
                <a:latin typeface="Algerian" panose="04020705040A02060702" charset="0"/>
                <a:cs typeface="Algerian" panose="04020705040A02060702" charset="0"/>
              </a:rPr>
              <a:t>PROCESS OF AUTOMATION </a:t>
            </a:r>
            <a:endParaRPr lang="en-IN" altLang="en-US" sz="9600" b="1">
              <a:solidFill>
                <a:schemeClr val="accent1">
                  <a:lumMod val="75000"/>
                </a:schemeClr>
              </a:solidFill>
              <a:latin typeface="Algerian" panose="04020705040A02060702" charset="0"/>
              <a:cs typeface="Algerian" panose="04020705040A02060702" charset="0"/>
            </a:endParaRPr>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Before job1 :</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10516235" cy="4530725"/>
          </a:xfrm>
        </p:spPr>
        <p:txBody>
          <a:bodyPr>
            <a:normAutofit/>
          </a:bodyPr>
          <a:p>
            <a:pPr marL="0" indent="0">
              <a:buBlip>
                <a:blip r:embed="rId1"/>
              </a:buBlip>
            </a:pPr>
            <a:r>
              <a:rPr lang="en-IN" altLang="en-US"/>
              <a:t>First we will create a container image that has python3.6 installed (in addition to all the other libraries which will be necessary for a ML/DL code to run) using Dockerfile.</a:t>
            </a:r>
            <a:endParaRPr lang="en-IN" altLang="en-US"/>
          </a:p>
          <a:p>
            <a:pPr marL="0" indent="0">
              <a:buBlip>
                <a:blip r:embed="rId1"/>
              </a:buBlip>
            </a:pPr>
            <a:endParaRPr lang="en-IN" altLang="en-US"/>
          </a:p>
          <a:p>
            <a:pPr marL="0" indent="0">
              <a:buBlip>
                <a:blip r:embed="rId1"/>
              </a:buBlip>
            </a:pPr>
            <a:r>
              <a:rPr lang="en-IN" altLang="en-US"/>
              <a:t>Go inside any folder and create Dockerfile</a:t>
            </a:r>
            <a:endParaRPr lang="en-IN" altLang="en-US"/>
          </a:p>
          <a:p>
            <a:pPr marL="0" indent="0">
              <a:buBlip>
                <a:blip r:embed="rId1"/>
              </a:buBlip>
            </a:pPr>
            <a:endParaRPr lang="en-IN" altLang="en-US" i="1">
              <a:latin typeface="Agency FB" panose="020B0503020202020204" charset="0"/>
              <a:cs typeface="Agency FB" panose="020B0503020202020204" charset="0"/>
            </a:endParaRPr>
          </a:p>
          <a:p>
            <a:pPr marL="0" indent="0">
              <a:buNone/>
            </a:pPr>
            <a:r>
              <a:rPr lang="en-IN" altLang="en-US" i="1">
                <a:latin typeface="Agency FB" panose="020B0503020202020204" charset="0"/>
                <a:cs typeface="Agency FB" panose="020B0503020202020204" charset="0"/>
              </a:rPr>
              <a:t># mkdir mlops</a:t>
            </a:r>
            <a:endParaRPr lang="en-IN" altLang="en-US" i="1">
              <a:latin typeface="Agency FB" panose="020B0503020202020204" charset="0"/>
              <a:cs typeface="Agency FB" panose="020B0503020202020204" charset="0"/>
            </a:endParaRPr>
          </a:p>
          <a:p>
            <a:pPr marL="0" indent="0">
              <a:buNone/>
            </a:pPr>
            <a:r>
              <a:rPr lang="en-IN" altLang="en-US" i="1">
                <a:latin typeface="Agency FB" panose="020B0503020202020204" charset="0"/>
                <a:cs typeface="Agency FB" panose="020B0503020202020204" charset="0"/>
              </a:rPr>
              <a:t># cd mlops</a:t>
            </a:r>
            <a:endParaRPr lang="en-IN" altLang="en-US" i="1">
              <a:latin typeface="Agency FB" panose="020B0503020202020204" charset="0"/>
              <a:cs typeface="Agency FB" panose="020B0503020202020204" charset="0"/>
            </a:endParaRPr>
          </a:p>
          <a:p>
            <a:pPr marL="0" indent="0">
              <a:buNone/>
            </a:pPr>
            <a:r>
              <a:rPr lang="en-IN" altLang="en-US" i="1">
                <a:latin typeface="Agency FB" panose="020B0503020202020204" charset="0"/>
                <a:cs typeface="Agency FB" panose="020B0503020202020204" charset="0"/>
              </a:rPr>
              <a:t># gedit Dockerfile</a:t>
            </a:r>
            <a:endParaRPr lang="en-IN" altLang="en-US"/>
          </a:p>
          <a:p>
            <a:pPr marL="0" indent="0">
              <a:buNone/>
            </a:pPr>
            <a:endParaRPr lang="en-IN" altLang="en-US"/>
          </a:p>
          <a:p>
            <a:pPr marL="0" indent="0">
              <a:buNone/>
            </a:pPr>
            <a:endParaRPr lang="en-IN" altLang="en-US"/>
          </a:p>
        </p:txBody>
      </p:sp>
      <p:pic>
        <p:nvPicPr>
          <p:cNvPr id="4" name="Content Placeholder 3" descr="1234"/>
          <p:cNvPicPr>
            <a:picLocks noChangeAspect="1"/>
          </p:cNvPicPr>
          <p:nvPr>
            <p:ph sz="half" idx="2"/>
          </p:nvPr>
        </p:nvPicPr>
        <p:blipFill>
          <a:blip r:embed="rId2"/>
          <a:stretch>
            <a:fillRect/>
          </a:stretch>
        </p:blipFill>
        <p:spPr>
          <a:xfrm>
            <a:off x="-9525" y="-5080"/>
            <a:ext cx="772795" cy="6885940"/>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IN" altLang="en-US" sz="2000" b="1" dirty="0" smtClean="0">
                <a:solidFill>
                  <a:srgbClr val="F9F9F9"/>
                </a:solidFill>
                <a:ea typeface="Arial" panose="020B0604020202020204" pitchFamily="34" charset="0"/>
                <a:cs typeface="Arial Black" panose="020B0A04020102020204" charset="0"/>
              </a:rPr>
              <a:t>14</a:t>
            </a:r>
            <a:endParaRPr lang="zh-C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sym typeface="+mn-ea"/>
              </a:rPr>
              <a:t>Before job1 :</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10516235" cy="4530725"/>
          </a:xfrm>
        </p:spPr>
        <p:txBody>
          <a:bodyPr>
            <a:normAutofit lnSpcReduction="20000"/>
          </a:bodyPr>
          <a:p>
            <a:pPr marL="0" indent="0">
              <a:buBlip>
                <a:blip r:embed="rId1"/>
              </a:buBlip>
            </a:pPr>
            <a:r>
              <a:rPr lang="en-IN" altLang="en-US"/>
              <a:t>Inside the Dockerfile</a:t>
            </a:r>
            <a:endParaRPr lang="en-IN" altLang="en-US"/>
          </a:p>
          <a:p>
            <a:pPr marL="0" indent="0">
              <a:buBlip>
                <a:blip r:embed="rId1"/>
              </a:buBlip>
            </a:pPr>
            <a:endParaRPr lang="en-IN" altLang="en-US"/>
          </a:p>
          <a:p>
            <a:pPr marL="0" indent="0">
              <a:buBlip>
                <a:blip r:embed="rId1"/>
              </a:buBlip>
            </a:pPr>
            <a:endParaRPr lang="en-IN" altLang="en-US"/>
          </a:p>
          <a:p>
            <a:pPr marL="0" indent="0">
              <a:buBlip>
                <a:blip r:embed="rId1"/>
              </a:buBlip>
            </a:pPr>
            <a:endParaRPr lang="en-IN" altLang="en-US"/>
          </a:p>
          <a:p>
            <a:pPr marL="0" indent="0">
              <a:buBlip>
                <a:blip r:embed="rId1"/>
              </a:buBlip>
            </a:pPr>
            <a:endParaRPr lang="en-IN" altLang="en-US"/>
          </a:p>
          <a:p>
            <a:pPr marL="0" indent="0">
              <a:buBlip>
                <a:blip r:embed="rId1"/>
              </a:buBlip>
            </a:pPr>
            <a:endParaRPr lang="en-IN" altLang="en-US"/>
          </a:p>
          <a:p>
            <a:pPr marL="0" indent="0">
              <a:buBlip>
                <a:blip r:embed="rId1"/>
              </a:buBlip>
            </a:pPr>
            <a:endParaRPr lang="en-IN" altLang="en-US"/>
          </a:p>
          <a:p>
            <a:pPr marL="0" indent="0">
              <a:buBlip>
                <a:blip r:embed="rId1"/>
              </a:buBlip>
            </a:pPr>
            <a:r>
              <a:rPr lang="en-IN" altLang="en-US"/>
              <a:t>Save it and after that build the image using</a:t>
            </a:r>
            <a:endParaRPr lang="en-IN" altLang="en-US"/>
          </a:p>
          <a:p>
            <a:pPr marL="0" indent="0">
              <a:buNone/>
            </a:pPr>
            <a:endParaRPr lang="en-IN" altLang="en-US"/>
          </a:p>
          <a:p>
            <a:pPr marL="0" indent="0">
              <a:buNone/>
            </a:pPr>
            <a:r>
              <a:rPr lang="en-IN" altLang="en-US">
                <a:solidFill>
                  <a:schemeClr val="bg2">
                    <a:lumMod val="50000"/>
                  </a:schemeClr>
                </a:solidFill>
                <a:latin typeface="Agency FB" panose="020B0503020202020204" charset="0"/>
                <a:cs typeface="Agency FB" panose="020B0503020202020204" charset="0"/>
              </a:rPr>
              <a:t>#  docker build -t mlops_setup:v3 /mlops/</a:t>
            </a:r>
            <a:endParaRPr lang="en-IN" altLang="en-US">
              <a:solidFill>
                <a:schemeClr val="bg2">
                  <a:lumMod val="50000"/>
                </a:schemeClr>
              </a:solidFill>
              <a:latin typeface="Agency FB" panose="020B0503020202020204" charset="0"/>
              <a:cs typeface="Agency FB" panose="020B0503020202020204" charset="0"/>
            </a:endParaRPr>
          </a:p>
        </p:txBody>
      </p:sp>
      <p:pic>
        <p:nvPicPr>
          <p:cNvPr id="4" name="Content Placeholder 3" descr="1234"/>
          <p:cNvPicPr>
            <a:picLocks noChangeAspect="1"/>
          </p:cNvPicPr>
          <p:nvPr>
            <p:ph sz="half" idx="2"/>
          </p:nvPr>
        </p:nvPicPr>
        <p:blipFill>
          <a:blip r:embed="rId2"/>
          <a:stretch>
            <a:fillRect/>
          </a:stretch>
        </p:blipFill>
        <p:spPr>
          <a:xfrm>
            <a:off x="-9525" y="-5080"/>
            <a:ext cx="772795" cy="6885940"/>
          </a:xfrm>
          <a:prstGeom prst="rect">
            <a:avLst/>
          </a:prstGeom>
        </p:spPr>
      </p:pic>
      <p:pic>
        <p:nvPicPr>
          <p:cNvPr id="5" name="Picture 4" descr="1"/>
          <p:cNvPicPr>
            <a:picLocks noChangeAspect="1"/>
          </p:cNvPicPr>
          <p:nvPr/>
        </p:nvPicPr>
        <p:blipFill>
          <a:blip r:embed="rId3"/>
          <a:srcRect l="12854" r="15522"/>
          <a:stretch>
            <a:fillRect/>
          </a:stretch>
        </p:blipFill>
        <p:spPr>
          <a:xfrm>
            <a:off x="4615180" y="1318895"/>
            <a:ext cx="6930390" cy="3211195"/>
          </a:xfrm>
          <a:prstGeom prst="round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IN" altLang="en-US" sz="2000" b="1" dirty="0" smtClean="0">
                <a:solidFill>
                  <a:srgbClr val="F9F9F9"/>
                </a:solidFill>
                <a:ea typeface="Arial" panose="020B0604020202020204" pitchFamily="34" charset="0"/>
                <a:cs typeface="Arial Black" panose="020B0A04020102020204" charset="0"/>
              </a:rPr>
              <a:t>15</a:t>
            </a:r>
            <a:endParaRPr lang="zh-C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4114799" cy="6858000"/>
          </a:xfrm>
          <a:prstGeom prst="rect">
            <a:avLst/>
          </a:prstGeom>
          <a:solidFill>
            <a:srgbClr val="0252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Freeform 5"/>
          <p:cNvSpPr>
            <a:spLocks noEditPoints="1"/>
          </p:cNvSpPr>
          <p:nvPr/>
        </p:nvSpPr>
        <p:spPr bwMode="auto">
          <a:xfrm>
            <a:off x="227983" y="4375365"/>
            <a:ext cx="3513640" cy="2042147"/>
          </a:xfrm>
          <a:custGeom>
            <a:avLst/>
            <a:gdLst>
              <a:gd name="T0" fmla="*/ 135 w 139"/>
              <a:gd name="T1" fmla="*/ 61 h 81"/>
              <a:gd name="T2" fmla="*/ 131 w 139"/>
              <a:gd name="T3" fmla="*/ 56 h 81"/>
              <a:gd name="T4" fmla="*/ 131 w 139"/>
              <a:gd name="T5" fmla="*/ 27 h 81"/>
              <a:gd name="T6" fmla="*/ 139 w 139"/>
              <a:gd name="T7" fmla="*/ 24 h 81"/>
              <a:gd name="T8" fmla="*/ 70 w 139"/>
              <a:gd name="T9" fmla="*/ 0 h 81"/>
              <a:gd name="T10" fmla="*/ 0 w 139"/>
              <a:gd name="T11" fmla="*/ 24 h 81"/>
              <a:gd name="T12" fmla="*/ 70 w 139"/>
              <a:gd name="T13" fmla="*/ 48 h 81"/>
              <a:gd name="T14" fmla="*/ 127 w 139"/>
              <a:gd name="T15" fmla="*/ 28 h 81"/>
              <a:gd name="T16" fmla="*/ 127 w 139"/>
              <a:gd name="T17" fmla="*/ 56 h 81"/>
              <a:gd name="T18" fmla="*/ 123 w 139"/>
              <a:gd name="T19" fmla="*/ 61 h 81"/>
              <a:gd name="T20" fmla="*/ 126 w 139"/>
              <a:gd name="T21" fmla="*/ 64 h 81"/>
              <a:gd name="T22" fmla="*/ 123 w 139"/>
              <a:gd name="T23" fmla="*/ 81 h 81"/>
              <a:gd name="T24" fmla="*/ 135 w 139"/>
              <a:gd name="T25" fmla="*/ 81 h 81"/>
              <a:gd name="T26" fmla="*/ 132 w 139"/>
              <a:gd name="T27" fmla="*/ 64 h 81"/>
              <a:gd name="T28" fmla="*/ 135 w 139"/>
              <a:gd name="T29" fmla="*/ 61 h 81"/>
              <a:gd name="T30" fmla="*/ 28 w 139"/>
              <a:gd name="T31" fmla="*/ 42 h 81"/>
              <a:gd name="T32" fmla="*/ 28 w 139"/>
              <a:gd name="T33" fmla="*/ 69 h 81"/>
              <a:gd name="T34" fmla="*/ 70 w 139"/>
              <a:gd name="T35" fmla="*/ 81 h 81"/>
              <a:gd name="T36" fmla="*/ 111 w 139"/>
              <a:gd name="T37" fmla="*/ 69 h 81"/>
              <a:gd name="T38" fmla="*/ 111 w 139"/>
              <a:gd name="T39" fmla="*/ 42 h 81"/>
              <a:gd name="T40" fmla="*/ 70 w 139"/>
              <a:gd name="T41" fmla="*/ 56 h 81"/>
              <a:gd name="T42" fmla="*/ 28 w 139"/>
              <a:gd name="T43" fmla="*/ 4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81">
                <a:moveTo>
                  <a:pt x="135" y="61"/>
                </a:moveTo>
                <a:cubicBezTo>
                  <a:pt x="135" y="58"/>
                  <a:pt x="134" y="56"/>
                  <a:pt x="131" y="56"/>
                </a:cubicBezTo>
                <a:cubicBezTo>
                  <a:pt x="131" y="27"/>
                  <a:pt x="131" y="27"/>
                  <a:pt x="131" y="27"/>
                </a:cubicBezTo>
                <a:cubicBezTo>
                  <a:pt x="139" y="24"/>
                  <a:pt x="139" y="24"/>
                  <a:pt x="139" y="24"/>
                </a:cubicBezTo>
                <a:cubicBezTo>
                  <a:pt x="70" y="0"/>
                  <a:pt x="70" y="0"/>
                  <a:pt x="70" y="0"/>
                </a:cubicBezTo>
                <a:cubicBezTo>
                  <a:pt x="0" y="24"/>
                  <a:pt x="0" y="24"/>
                  <a:pt x="0" y="24"/>
                </a:cubicBezTo>
                <a:cubicBezTo>
                  <a:pt x="70" y="48"/>
                  <a:pt x="70" y="48"/>
                  <a:pt x="70" y="48"/>
                </a:cubicBezTo>
                <a:cubicBezTo>
                  <a:pt x="127" y="28"/>
                  <a:pt x="127" y="28"/>
                  <a:pt x="127" y="28"/>
                </a:cubicBezTo>
                <a:cubicBezTo>
                  <a:pt x="127" y="56"/>
                  <a:pt x="127" y="56"/>
                  <a:pt x="127" y="56"/>
                </a:cubicBezTo>
                <a:cubicBezTo>
                  <a:pt x="125" y="56"/>
                  <a:pt x="123" y="58"/>
                  <a:pt x="123" y="61"/>
                </a:cubicBezTo>
                <a:cubicBezTo>
                  <a:pt x="123" y="63"/>
                  <a:pt x="125" y="64"/>
                  <a:pt x="126" y="64"/>
                </a:cubicBezTo>
                <a:cubicBezTo>
                  <a:pt x="123" y="81"/>
                  <a:pt x="123" y="81"/>
                  <a:pt x="123" y="81"/>
                </a:cubicBezTo>
                <a:cubicBezTo>
                  <a:pt x="135" y="81"/>
                  <a:pt x="135" y="81"/>
                  <a:pt x="135" y="81"/>
                </a:cubicBezTo>
                <a:cubicBezTo>
                  <a:pt x="132" y="64"/>
                  <a:pt x="132" y="64"/>
                  <a:pt x="132" y="64"/>
                </a:cubicBezTo>
                <a:cubicBezTo>
                  <a:pt x="134" y="64"/>
                  <a:pt x="135" y="63"/>
                  <a:pt x="135" y="61"/>
                </a:cubicBezTo>
                <a:close/>
                <a:moveTo>
                  <a:pt x="28" y="42"/>
                </a:moveTo>
                <a:cubicBezTo>
                  <a:pt x="28" y="69"/>
                  <a:pt x="28" y="69"/>
                  <a:pt x="28" y="69"/>
                </a:cubicBezTo>
                <a:cubicBezTo>
                  <a:pt x="28" y="76"/>
                  <a:pt x="47" y="81"/>
                  <a:pt x="70" y="81"/>
                </a:cubicBezTo>
                <a:cubicBezTo>
                  <a:pt x="92" y="81"/>
                  <a:pt x="111" y="76"/>
                  <a:pt x="111" y="69"/>
                </a:cubicBezTo>
                <a:cubicBezTo>
                  <a:pt x="111" y="42"/>
                  <a:pt x="111" y="42"/>
                  <a:pt x="111" y="42"/>
                </a:cubicBezTo>
                <a:cubicBezTo>
                  <a:pt x="70" y="56"/>
                  <a:pt x="70" y="56"/>
                  <a:pt x="70" y="56"/>
                </a:cubicBezTo>
                <a:lnTo>
                  <a:pt x="28" y="42"/>
                </a:lnTo>
                <a:close/>
              </a:path>
            </a:pathLst>
          </a:custGeom>
          <a:noFill/>
          <a:ln w="19050">
            <a:solidFill>
              <a:srgbClr val="025CA0"/>
            </a:solidFill>
          </a:ln>
        </p:spPr>
        <p:style>
          <a:lnRef idx="2">
            <a:schemeClr val="accent1"/>
          </a:lnRef>
          <a:fillRef idx="1">
            <a:schemeClr val="lt1"/>
          </a:fillRef>
          <a:effectRef idx="0">
            <a:schemeClr val="accent1"/>
          </a:effectRef>
          <a:fontRef idx="minor">
            <a:schemeClr val="dk1"/>
          </a:fontRef>
        </p:style>
        <p:txBody>
          <a:bodyPr lIns="121917" tIns="60958" rIns="121917" bIns="60958"/>
          <a:lstStyle/>
          <a:p>
            <a:pPr>
              <a:defRPr/>
            </a:pPr>
            <a:endParaRPr lang="en-US" sz="2400">
              <a:cs typeface="+mn-ea"/>
              <a:sym typeface="+mn-lt"/>
            </a:endParaRPr>
          </a:p>
        </p:txBody>
      </p:sp>
      <p:sp>
        <p:nvSpPr>
          <p:cNvPr id="3" name="文本框 2"/>
          <p:cNvSpPr txBox="1"/>
          <p:nvPr/>
        </p:nvSpPr>
        <p:spPr>
          <a:xfrm>
            <a:off x="1185025" y="160855"/>
            <a:ext cx="8848185" cy="1322070"/>
          </a:xfrm>
          <a:prstGeom prst="rect">
            <a:avLst/>
          </a:prstGeom>
          <a:noFill/>
        </p:spPr>
        <p:txBody>
          <a:bodyPr vert="horz" wrap="square" rtlCol="0">
            <a:spAutoFit/>
          </a:bodyPr>
          <a:lstStyle/>
          <a:p>
            <a:r>
              <a:rPr lang="en-US" altLang="zh-CN" sz="8000" b="1" dirty="0" smtClean="0">
                <a:solidFill>
                  <a:schemeClr val="bg1"/>
                </a:solidFill>
                <a:ea typeface="Arial" panose="020B0604020202020204" pitchFamily="34" charset="0"/>
                <a:cs typeface="Arial Black" panose="020B0A04020102020204" charset="0"/>
              </a:rPr>
              <a:t>CONTE</a:t>
            </a:r>
            <a:r>
              <a:rPr lang="en-US" altLang="zh-CN" sz="8000" b="1" dirty="0" smtClean="0">
                <a:solidFill>
                  <a:srgbClr val="02528C"/>
                </a:solidFill>
                <a:ea typeface="Arial" panose="020B0604020202020204" pitchFamily="34" charset="0"/>
                <a:cs typeface="Arial Black" panose="020B0A04020102020204" charset="0"/>
              </a:rPr>
              <a:t>NTS</a:t>
            </a:r>
            <a:endParaRPr lang="en-US" altLang="zh-CN" sz="8000" b="1" dirty="0">
              <a:solidFill>
                <a:srgbClr val="02528C"/>
              </a:solidFill>
              <a:ea typeface="Arial" panose="020B0604020202020204" pitchFamily="34" charset="0"/>
              <a:cs typeface="Arial Black" panose="020B0A04020102020204" charset="0"/>
            </a:endParaRPr>
          </a:p>
        </p:txBody>
      </p:sp>
      <p:sp>
        <p:nvSpPr>
          <p:cNvPr id="21" name="文本框 20"/>
          <p:cNvSpPr txBox="1"/>
          <p:nvPr/>
        </p:nvSpPr>
        <p:spPr>
          <a:xfrm>
            <a:off x="5838613" y="1482520"/>
            <a:ext cx="4448387" cy="501650"/>
          </a:xfrm>
          <a:prstGeom prst="rect">
            <a:avLst/>
          </a:prstGeom>
          <a:noFill/>
        </p:spPr>
        <p:txBody>
          <a:bodyPr wrap="square" rtlCol="0">
            <a:spAutoFit/>
          </a:bodyPr>
          <a:lstStyle/>
          <a:p>
            <a:r>
              <a:rPr lang="en-IN" altLang="zh-CN" sz="2665" b="1" dirty="0" smtClean="0">
                <a:solidFill>
                  <a:srgbClr val="02528C"/>
                </a:solidFill>
                <a:latin typeface="Arial" panose="020B0604020202020204" pitchFamily="34" charset="0"/>
                <a:ea typeface="Arial" panose="020B0604020202020204" pitchFamily="34" charset="0"/>
              </a:rPr>
              <a:t>Intorduction</a:t>
            </a:r>
            <a:endParaRPr lang="en-IN" altLang="zh-CN" sz="2665" b="1" dirty="0" smtClean="0">
              <a:solidFill>
                <a:srgbClr val="02528C"/>
              </a:solidFill>
              <a:latin typeface="Arial" panose="020B0604020202020204" pitchFamily="34" charset="0"/>
              <a:ea typeface="Arial" panose="020B0604020202020204" pitchFamily="34" charset="0"/>
            </a:endParaRPr>
          </a:p>
        </p:txBody>
      </p:sp>
      <p:sp>
        <p:nvSpPr>
          <p:cNvPr id="23" name="文本框 17"/>
          <p:cNvSpPr txBox="1"/>
          <p:nvPr/>
        </p:nvSpPr>
        <p:spPr>
          <a:xfrm>
            <a:off x="4681453" y="1665404"/>
            <a:ext cx="733304" cy="501650"/>
          </a:xfrm>
          <a:prstGeom prst="rect">
            <a:avLst/>
          </a:prstGeom>
          <a:noFill/>
        </p:spPr>
        <p:txBody>
          <a:bodyPr wrap="square" rtlCol="0">
            <a:spAutoFit/>
          </a:bodyPr>
          <a:lstStyle/>
          <a:p>
            <a:pPr algn="ctr">
              <a:defRPr/>
            </a:pPr>
            <a:r>
              <a:rPr lang="en-US" altLang="zh-CN" sz="2665" b="1" dirty="0">
                <a:solidFill>
                  <a:schemeClr val="bg1"/>
                </a:solidFill>
                <a:latin typeface="Arial" panose="020B0604020202020204" pitchFamily="34" charset="0"/>
                <a:ea typeface="Arial" panose="020B0604020202020204" pitchFamily="34" charset="0"/>
                <a:sym typeface="+mn-ea"/>
              </a:rPr>
              <a:t>01</a:t>
            </a:r>
            <a:endParaRPr lang="en-US" altLang="zh-CN" sz="2665" b="1" dirty="0">
              <a:solidFill>
                <a:schemeClr val="bg1"/>
              </a:solidFill>
              <a:latin typeface="Arial" panose="020B0604020202020204" pitchFamily="34" charset="0"/>
              <a:ea typeface="Arial" panose="020B0604020202020204" pitchFamily="34" charset="0"/>
              <a:sym typeface="+mn-ea"/>
            </a:endParaRPr>
          </a:p>
        </p:txBody>
      </p:sp>
      <p:sp>
        <p:nvSpPr>
          <p:cNvPr id="30" name="文本框 10"/>
          <p:cNvSpPr txBox="1"/>
          <p:nvPr/>
        </p:nvSpPr>
        <p:spPr>
          <a:xfrm>
            <a:off x="5838613" y="5291673"/>
            <a:ext cx="4425527" cy="501650"/>
          </a:xfrm>
          <a:prstGeom prst="rect">
            <a:avLst/>
          </a:prstGeom>
          <a:noFill/>
        </p:spPr>
        <p:txBody>
          <a:bodyPr wrap="square" rtlCol="0">
            <a:spAutoFit/>
          </a:bodyPr>
          <a:lstStyle/>
          <a:p>
            <a:r>
              <a:rPr lang="en-IN" altLang="zh-CN" sz="2665" b="1" dirty="0" smtClean="0">
                <a:solidFill>
                  <a:srgbClr val="02528C"/>
                </a:solidFill>
                <a:latin typeface="Arial" panose="020B0604020202020204" pitchFamily="34" charset="0"/>
                <a:ea typeface="Arial" panose="020B0604020202020204" pitchFamily="34" charset="0"/>
                <a:sym typeface="+mn-ea"/>
              </a:rPr>
              <a:t>Process of Automation</a:t>
            </a:r>
            <a:endParaRPr lang="en-IN" altLang="zh-CN" sz="2665" b="1" dirty="0" smtClean="0">
              <a:solidFill>
                <a:srgbClr val="02528C"/>
              </a:solidFill>
              <a:latin typeface="Arial" panose="020B0604020202020204" pitchFamily="34" charset="0"/>
              <a:ea typeface="Arial" panose="020B0604020202020204" pitchFamily="34" charset="0"/>
              <a:sym typeface="+mn-ea"/>
            </a:endParaRPr>
          </a:p>
        </p:txBody>
      </p:sp>
      <p:sp>
        <p:nvSpPr>
          <p:cNvPr id="31" name="文本框 10"/>
          <p:cNvSpPr txBox="1"/>
          <p:nvPr/>
        </p:nvSpPr>
        <p:spPr>
          <a:xfrm>
            <a:off x="5838613" y="2204720"/>
            <a:ext cx="4715933" cy="501650"/>
          </a:xfrm>
          <a:prstGeom prst="rect">
            <a:avLst/>
          </a:prstGeom>
          <a:noFill/>
        </p:spPr>
        <p:txBody>
          <a:bodyPr wrap="square" rtlCol="0">
            <a:spAutoFit/>
          </a:bodyPr>
          <a:lstStyle/>
          <a:p>
            <a:r>
              <a:rPr lang="en-IN" altLang="zh-CN" sz="2665" b="1" dirty="0" smtClean="0">
                <a:solidFill>
                  <a:srgbClr val="02528C"/>
                </a:solidFill>
                <a:latin typeface="Arial" panose="020B0604020202020204" pitchFamily="34" charset="0"/>
                <a:ea typeface="Arial" panose="020B0604020202020204" pitchFamily="34" charset="0"/>
                <a:sym typeface="+mn-ea"/>
              </a:rPr>
              <a:t>About Hyper Parameters</a:t>
            </a:r>
            <a:endParaRPr lang="en-IN" altLang="zh-CN" sz="2665" b="1" dirty="0" smtClean="0">
              <a:solidFill>
                <a:srgbClr val="02528C"/>
              </a:solidFill>
              <a:latin typeface="Arial" panose="020B0604020202020204" pitchFamily="34" charset="0"/>
              <a:ea typeface="Arial" panose="020B0604020202020204" pitchFamily="34" charset="0"/>
              <a:sym typeface="+mn-ea"/>
            </a:endParaRPr>
          </a:p>
        </p:txBody>
      </p:sp>
      <p:sp>
        <p:nvSpPr>
          <p:cNvPr id="32" name="圆角矩形 31"/>
          <p:cNvSpPr/>
          <p:nvPr/>
        </p:nvSpPr>
        <p:spPr>
          <a:xfrm>
            <a:off x="4343400" y="2198793"/>
            <a:ext cx="1365673" cy="542713"/>
          </a:xfrm>
          <a:prstGeom prst="roundRect">
            <a:avLst/>
          </a:prstGeom>
          <a:solidFill>
            <a:srgbClr val="02528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665" b="1">
              <a:solidFill>
                <a:srgbClr val="0D0B0C"/>
              </a:solidFill>
              <a:latin typeface="Arial" panose="020B0604020202020204" pitchFamily="34" charset="0"/>
              <a:ea typeface="Arial" panose="020B0604020202020204" pitchFamily="34" charset="0"/>
            </a:endParaRPr>
          </a:p>
        </p:txBody>
      </p:sp>
      <p:sp>
        <p:nvSpPr>
          <p:cNvPr id="33" name="文本框 17"/>
          <p:cNvSpPr txBox="1"/>
          <p:nvPr/>
        </p:nvSpPr>
        <p:spPr>
          <a:xfrm>
            <a:off x="4386580" y="2197100"/>
            <a:ext cx="1320800" cy="501650"/>
          </a:xfrm>
          <a:prstGeom prst="rect">
            <a:avLst/>
          </a:prstGeom>
          <a:noFill/>
        </p:spPr>
        <p:txBody>
          <a:bodyPr wrap="square" rtlCol="0">
            <a:spAutoFit/>
          </a:bodyPr>
          <a:lstStyle/>
          <a:p>
            <a:pPr algn="ctr">
              <a:defRPr/>
            </a:pPr>
            <a:r>
              <a:rPr lang="en-US" altLang="zh-CN" sz="2665" b="1" dirty="0" smtClean="0">
                <a:solidFill>
                  <a:schemeClr val="bg1"/>
                </a:solidFill>
                <a:latin typeface="Arial" panose="020B0604020202020204" pitchFamily="34" charset="0"/>
                <a:ea typeface="Arial" panose="020B0604020202020204" pitchFamily="34" charset="0"/>
                <a:sym typeface="+mn-ea"/>
              </a:rPr>
              <a:t>02 </a:t>
            </a:r>
            <a:r>
              <a:rPr lang="en-IN" altLang="en-US" sz="2665" b="1" dirty="0" smtClean="0">
                <a:solidFill>
                  <a:schemeClr val="bg1"/>
                </a:solidFill>
                <a:latin typeface="Arial" panose="020B0604020202020204" pitchFamily="34" charset="0"/>
                <a:ea typeface="Arial" panose="020B0604020202020204" pitchFamily="34" charset="0"/>
                <a:sym typeface="+mn-ea"/>
              </a:rPr>
              <a:t>- 06</a:t>
            </a:r>
            <a:endParaRPr lang="en-IN" altLang="en-US" sz="2665" b="1" dirty="0" smtClean="0">
              <a:solidFill>
                <a:schemeClr val="bg1"/>
              </a:solidFill>
              <a:latin typeface="Arial" panose="020B0604020202020204" pitchFamily="34" charset="0"/>
              <a:ea typeface="Arial" panose="020B0604020202020204" pitchFamily="34" charset="0"/>
              <a:sym typeface="+mn-ea"/>
            </a:endParaRPr>
          </a:p>
        </p:txBody>
      </p:sp>
      <p:sp>
        <p:nvSpPr>
          <p:cNvPr id="34" name="文本框 10"/>
          <p:cNvSpPr txBox="1"/>
          <p:nvPr/>
        </p:nvSpPr>
        <p:spPr>
          <a:xfrm>
            <a:off x="5861473" y="6080767"/>
            <a:ext cx="4072467" cy="501650"/>
          </a:xfrm>
          <a:prstGeom prst="rect">
            <a:avLst/>
          </a:prstGeom>
          <a:noFill/>
        </p:spPr>
        <p:txBody>
          <a:bodyPr wrap="square" rtlCol="0">
            <a:spAutoFit/>
          </a:bodyPr>
          <a:lstStyle/>
          <a:p>
            <a:r>
              <a:rPr lang="zh-CN" altLang="en-US" sz="2665" b="1" dirty="0" smtClean="0">
                <a:solidFill>
                  <a:srgbClr val="02528C"/>
                </a:solidFill>
                <a:latin typeface="Arial" panose="020B0604020202020204" pitchFamily="34" charset="0"/>
                <a:ea typeface="Arial" panose="020B0604020202020204" pitchFamily="34" charset="0"/>
                <a:sym typeface="+mn-ea"/>
              </a:rPr>
              <a:t>Conclusions</a:t>
            </a:r>
            <a:endParaRPr lang="zh-CN" altLang="en-US" sz="2665" b="1" dirty="0" smtClean="0">
              <a:solidFill>
                <a:srgbClr val="02528C"/>
              </a:solidFill>
              <a:latin typeface="Arial" panose="020B0604020202020204" pitchFamily="34" charset="0"/>
              <a:ea typeface="Arial" panose="020B0604020202020204" pitchFamily="34" charset="0"/>
              <a:sym typeface="+mn-ea"/>
            </a:endParaRPr>
          </a:p>
        </p:txBody>
      </p:sp>
      <p:sp>
        <p:nvSpPr>
          <p:cNvPr id="2" name="圆角矩形 31"/>
          <p:cNvSpPr/>
          <p:nvPr/>
        </p:nvSpPr>
        <p:spPr>
          <a:xfrm>
            <a:off x="4364567" y="1482513"/>
            <a:ext cx="1365673" cy="542713"/>
          </a:xfrm>
          <a:prstGeom prst="roundRect">
            <a:avLst/>
          </a:prstGeom>
          <a:solidFill>
            <a:srgbClr val="02528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2665" b="1">
              <a:solidFill>
                <a:srgbClr val="0D0B0C"/>
              </a:solidFill>
              <a:latin typeface="Arial" panose="020B0604020202020204" pitchFamily="34" charset="0"/>
              <a:ea typeface="Arial" panose="020B0604020202020204" pitchFamily="34" charset="0"/>
            </a:endParaRPr>
          </a:p>
        </p:txBody>
      </p:sp>
      <p:sp>
        <p:nvSpPr>
          <p:cNvPr id="4" name="文本框 17"/>
          <p:cNvSpPr txBox="1"/>
          <p:nvPr/>
        </p:nvSpPr>
        <p:spPr>
          <a:xfrm>
            <a:off x="4388273" y="1482513"/>
            <a:ext cx="1320800" cy="501650"/>
          </a:xfrm>
          <a:prstGeom prst="rect">
            <a:avLst/>
          </a:prstGeom>
          <a:noFill/>
        </p:spPr>
        <p:txBody>
          <a:bodyPr wrap="square" rtlCol="0">
            <a:spAutoFit/>
          </a:bodyPr>
          <a:p>
            <a:pPr algn="ctr">
              <a:defRPr/>
            </a:pPr>
            <a:r>
              <a:rPr lang="en-US" altLang="zh-CN" sz="2665" b="1" dirty="0" smtClean="0">
                <a:solidFill>
                  <a:schemeClr val="bg1"/>
                </a:solidFill>
                <a:latin typeface="Arial" panose="020B0604020202020204" pitchFamily="34" charset="0"/>
                <a:ea typeface="Arial" panose="020B0604020202020204" pitchFamily="34" charset="0"/>
                <a:sym typeface="+mn-ea"/>
              </a:rPr>
              <a:t>0</a:t>
            </a:r>
            <a:r>
              <a:rPr lang="en-IN" altLang="en-US" sz="2665" b="1" dirty="0" smtClean="0">
                <a:solidFill>
                  <a:schemeClr val="bg1"/>
                </a:solidFill>
                <a:latin typeface="Arial" panose="020B0604020202020204" pitchFamily="34" charset="0"/>
                <a:ea typeface="Arial" panose="020B0604020202020204" pitchFamily="34" charset="0"/>
                <a:sym typeface="+mn-ea"/>
              </a:rPr>
              <a:t>1</a:t>
            </a:r>
            <a:endParaRPr lang="en-IN" altLang="en-US" sz="2665" b="1" dirty="0" smtClean="0">
              <a:solidFill>
                <a:schemeClr val="bg1"/>
              </a:solidFill>
              <a:latin typeface="Arial" panose="020B0604020202020204" pitchFamily="34" charset="0"/>
              <a:ea typeface="Arial" panose="020B0604020202020204" pitchFamily="34" charset="0"/>
              <a:sym typeface="+mn-ea"/>
            </a:endParaRPr>
          </a:p>
        </p:txBody>
      </p:sp>
      <p:sp>
        <p:nvSpPr>
          <p:cNvPr id="5" name="圆角矩形 31"/>
          <p:cNvSpPr/>
          <p:nvPr/>
        </p:nvSpPr>
        <p:spPr>
          <a:xfrm>
            <a:off x="4363720" y="2949787"/>
            <a:ext cx="1365673" cy="542713"/>
          </a:xfrm>
          <a:prstGeom prst="roundRect">
            <a:avLst/>
          </a:prstGeom>
          <a:solidFill>
            <a:srgbClr val="02528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2665" b="1">
              <a:solidFill>
                <a:srgbClr val="0D0B0C"/>
              </a:solidFill>
              <a:latin typeface="Arial" panose="020B0604020202020204" pitchFamily="34" charset="0"/>
              <a:ea typeface="Arial" panose="020B0604020202020204" pitchFamily="34" charset="0"/>
            </a:endParaRPr>
          </a:p>
        </p:txBody>
      </p:sp>
      <p:sp>
        <p:nvSpPr>
          <p:cNvPr id="6" name="圆角矩形 31"/>
          <p:cNvSpPr/>
          <p:nvPr/>
        </p:nvSpPr>
        <p:spPr>
          <a:xfrm>
            <a:off x="4386580" y="4487333"/>
            <a:ext cx="1365673" cy="542713"/>
          </a:xfrm>
          <a:prstGeom prst="roundRect">
            <a:avLst/>
          </a:prstGeom>
          <a:solidFill>
            <a:srgbClr val="02528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2665" b="1">
              <a:solidFill>
                <a:srgbClr val="0D0B0C"/>
              </a:solidFill>
              <a:latin typeface="Arial" panose="020B0604020202020204" pitchFamily="34" charset="0"/>
              <a:ea typeface="Arial" panose="020B0604020202020204" pitchFamily="34" charset="0"/>
            </a:endParaRPr>
          </a:p>
        </p:txBody>
      </p:sp>
      <p:sp>
        <p:nvSpPr>
          <p:cNvPr id="7" name="圆角矩形 31"/>
          <p:cNvSpPr/>
          <p:nvPr/>
        </p:nvSpPr>
        <p:spPr>
          <a:xfrm>
            <a:off x="4388273" y="3711787"/>
            <a:ext cx="1365673" cy="542713"/>
          </a:xfrm>
          <a:prstGeom prst="roundRect">
            <a:avLst/>
          </a:prstGeom>
          <a:solidFill>
            <a:srgbClr val="02528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2665" b="1">
              <a:solidFill>
                <a:srgbClr val="0D0B0C"/>
              </a:solidFill>
              <a:latin typeface="Arial" panose="020B0604020202020204" pitchFamily="34" charset="0"/>
              <a:ea typeface="Arial" panose="020B0604020202020204" pitchFamily="34" charset="0"/>
            </a:endParaRPr>
          </a:p>
        </p:txBody>
      </p:sp>
      <p:sp>
        <p:nvSpPr>
          <p:cNvPr id="8" name="圆角矩形 31"/>
          <p:cNvSpPr/>
          <p:nvPr/>
        </p:nvSpPr>
        <p:spPr>
          <a:xfrm>
            <a:off x="4385733" y="5280660"/>
            <a:ext cx="1365673" cy="542713"/>
          </a:xfrm>
          <a:prstGeom prst="roundRect">
            <a:avLst/>
          </a:prstGeom>
          <a:solidFill>
            <a:srgbClr val="02528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2665" b="1">
              <a:solidFill>
                <a:srgbClr val="0D0B0C"/>
              </a:solidFill>
              <a:latin typeface="Arial" panose="020B0604020202020204" pitchFamily="34" charset="0"/>
              <a:ea typeface="Arial" panose="020B0604020202020204" pitchFamily="34" charset="0"/>
            </a:endParaRPr>
          </a:p>
        </p:txBody>
      </p:sp>
      <p:sp>
        <p:nvSpPr>
          <p:cNvPr id="9" name="文本框 17"/>
          <p:cNvSpPr txBox="1"/>
          <p:nvPr/>
        </p:nvSpPr>
        <p:spPr>
          <a:xfrm>
            <a:off x="4385733" y="2949787"/>
            <a:ext cx="1320800" cy="501650"/>
          </a:xfrm>
          <a:prstGeom prst="rect">
            <a:avLst/>
          </a:prstGeom>
          <a:noFill/>
        </p:spPr>
        <p:txBody>
          <a:bodyPr wrap="square" rtlCol="0">
            <a:spAutoFit/>
          </a:bodyPr>
          <a:p>
            <a:pPr algn="ctr">
              <a:defRPr/>
            </a:pPr>
            <a:r>
              <a:rPr lang="en-IN" altLang="en-US" sz="2665" b="1" dirty="0" smtClean="0">
                <a:solidFill>
                  <a:schemeClr val="bg1"/>
                </a:solidFill>
                <a:latin typeface="Arial" panose="020B0604020202020204" pitchFamily="34" charset="0"/>
                <a:ea typeface="Arial" panose="020B0604020202020204" pitchFamily="34" charset="0"/>
                <a:sym typeface="+mn-ea"/>
              </a:rPr>
              <a:t>07</a:t>
            </a:r>
            <a:endParaRPr lang="en-IN" altLang="en-US" sz="2665" b="1" dirty="0" smtClean="0">
              <a:solidFill>
                <a:schemeClr val="bg1"/>
              </a:solidFill>
              <a:latin typeface="Arial" panose="020B0604020202020204" pitchFamily="34" charset="0"/>
              <a:ea typeface="Arial" panose="020B0604020202020204" pitchFamily="34" charset="0"/>
              <a:sym typeface="+mn-ea"/>
            </a:endParaRPr>
          </a:p>
        </p:txBody>
      </p:sp>
      <p:sp>
        <p:nvSpPr>
          <p:cNvPr id="10" name="文本框 10"/>
          <p:cNvSpPr txBox="1"/>
          <p:nvPr/>
        </p:nvSpPr>
        <p:spPr>
          <a:xfrm>
            <a:off x="5838613" y="2949793"/>
            <a:ext cx="4425527" cy="501650"/>
          </a:xfrm>
          <a:prstGeom prst="rect">
            <a:avLst/>
          </a:prstGeom>
          <a:noFill/>
        </p:spPr>
        <p:txBody>
          <a:bodyPr wrap="square" rtlCol="0">
            <a:spAutoFit/>
          </a:bodyPr>
          <a:p>
            <a:r>
              <a:rPr lang="en-IN" altLang="zh-CN" sz="2665" b="1" dirty="0" smtClean="0">
                <a:solidFill>
                  <a:srgbClr val="02528C"/>
                </a:solidFill>
                <a:latin typeface="Arial" panose="020B0604020202020204" pitchFamily="34" charset="0"/>
                <a:ea typeface="Arial" panose="020B0604020202020204" pitchFamily="34" charset="0"/>
                <a:sym typeface="+mn-ea"/>
              </a:rPr>
              <a:t>Problem Statement</a:t>
            </a:r>
            <a:endParaRPr lang="en-IN" altLang="zh-CN" sz="2665" b="1" dirty="0" smtClean="0">
              <a:solidFill>
                <a:srgbClr val="02528C"/>
              </a:solidFill>
              <a:latin typeface="Arial" panose="020B0604020202020204" pitchFamily="34" charset="0"/>
              <a:ea typeface="Arial" panose="020B0604020202020204" pitchFamily="34" charset="0"/>
              <a:sym typeface="+mn-ea"/>
            </a:endParaRPr>
          </a:p>
        </p:txBody>
      </p:sp>
      <p:sp>
        <p:nvSpPr>
          <p:cNvPr id="11" name="圆角矩形 31"/>
          <p:cNvSpPr/>
          <p:nvPr/>
        </p:nvSpPr>
        <p:spPr>
          <a:xfrm>
            <a:off x="4385733" y="6080760"/>
            <a:ext cx="1365673" cy="542713"/>
          </a:xfrm>
          <a:prstGeom prst="roundRect">
            <a:avLst/>
          </a:prstGeom>
          <a:solidFill>
            <a:srgbClr val="02528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2665" b="1">
              <a:solidFill>
                <a:srgbClr val="0D0B0C"/>
              </a:solidFill>
              <a:latin typeface="Arial" panose="020B0604020202020204" pitchFamily="34" charset="0"/>
              <a:ea typeface="Arial" panose="020B0604020202020204" pitchFamily="34" charset="0"/>
            </a:endParaRPr>
          </a:p>
        </p:txBody>
      </p:sp>
      <p:sp>
        <p:nvSpPr>
          <p:cNvPr id="12" name="文本框 10"/>
          <p:cNvSpPr txBox="1"/>
          <p:nvPr/>
        </p:nvSpPr>
        <p:spPr>
          <a:xfrm>
            <a:off x="5838613" y="4493267"/>
            <a:ext cx="4425527" cy="501650"/>
          </a:xfrm>
          <a:prstGeom prst="rect">
            <a:avLst/>
          </a:prstGeom>
          <a:noFill/>
        </p:spPr>
        <p:txBody>
          <a:bodyPr wrap="square" rtlCol="0">
            <a:spAutoFit/>
          </a:bodyPr>
          <a:p>
            <a:r>
              <a:rPr lang="en-IN" altLang="zh-CN" sz="2665" b="1" dirty="0" smtClean="0">
                <a:solidFill>
                  <a:srgbClr val="02528C"/>
                </a:solidFill>
                <a:latin typeface="Arial" panose="020B0604020202020204" pitchFamily="34" charset="0"/>
                <a:ea typeface="Arial" panose="020B0604020202020204" pitchFamily="34" charset="0"/>
                <a:sym typeface="+mn-ea"/>
              </a:rPr>
              <a:t>Architecture of Pipeline</a:t>
            </a:r>
            <a:endParaRPr lang="en-IN" altLang="zh-CN" sz="2665" b="1" dirty="0" smtClean="0">
              <a:solidFill>
                <a:srgbClr val="02528C"/>
              </a:solidFill>
              <a:latin typeface="Arial" panose="020B0604020202020204" pitchFamily="34" charset="0"/>
              <a:ea typeface="Arial" panose="020B0604020202020204" pitchFamily="34" charset="0"/>
              <a:sym typeface="+mn-ea"/>
            </a:endParaRPr>
          </a:p>
        </p:txBody>
      </p:sp>
      <p:sp>
        <p:nvSpPr>
          <p:cNvPr id="13" name="文本框 10"/>
          <p:cNvSpPr txBox="1"/>
          <p:nvPr/>
        </p:nvSpPr>
        <p:spPr>
          <a:xfrm>
            <a:off x="5838613" y="3716873"/>
            <a:ext cx="4425527" cy="501650"/>
          </a:xfrm>
          <a:prstGeom prst="rect">
            <a:avLst/>
          </a:prstGeom>
          <a:noFill/>
        </p:spPr>
        <p:txBody>
          <a:bodyPr wrap="square" rtlCol="0">
            <a:spAutoFit/>
          </a:bodyPr>
          <a:lstStyle/>
          <a:p>
            <a:r>
              <a:rPr lang="en-IN" altLang="zh-CN" sz="2665" b="1" dirty="0" smtClean="0">
                <a:solidFill>
                  <a:srgbClr val="02528C"/>
                </a:solidFill>
                <a:latin typeface="Arial" panose="020B0604020202020204" pitchFamily="34" charset="0"/>
                <a:ea typeface="Arial" panose="020B0604020202020204" pitchFamily="34" charset="0"/>
                <a:sym typeface="+mn-ea"/>
              </a:rPr>
              <a:t>Process of Automation</a:t>
            </a:r>
            <a:endParaRPr lang="en-IN" altLang="zh-CN" sz="2665" b="1" dirty="0" smtClean="0">
              <a:solidFill>
                <a:srgbClr val="02528C"/>
              </a:solidFill>
              <a:latin typeface="Arial" panose="020B0604020202020204" pitchFamily="34" charset="0"/>
              <a:ea typeface="Arial" panose="020B0604020202020204" pitchFamily="34" charset="0"/>
              <a:sym typeface="+mn-ea"/>
            </a:endParaRPr>
          </a:p>
        </p:txBody>
      </p:sp>
      <p:sp>
        <p:nvSpPr>
          <p:cNvPr id="14" name="文本框 17"/>
          <p:cNvSpPr txBox="1"/>
          <p:nvPr/>
        </p:nvSpPr>
        <p:spPr>
          <a:xfrm>
            <a:off x="4407747" y="3711787"/>
            <a:ext cx="1320800" cy="501650"/>
          </a:xfrm>
          <a:prstGeom prst="rect">
            <a:avLst/>
          </a:prstGeom>
          <a:noFill/>
        </p:spPr>
        <p:txBody>
          <a:bodyPr wrap="square" rtlCol="0">
            <a:spAutoFit/>
          </a:bodyPr>
          <a:p>
            <a:pPr algn="ctr">
              <a:defRPr/>
            </a:pPr>
            <a:r>
              <a:rPr lang="en-IN" altLang="en-US" sz="2665" b="1" dirty="0" smtClean="0">
                <a:solidFill>
                  <a:schemeClr val="bg1"/>
                </a:solidFill>
                <a:latin typeface="Arial" panose="020B0604020202020204" pitchFamily="34" charset="0"/>
                <a:ea typeface="Arial" panose="020B0604020202020204" pitchFamily="34" charset="0"/>
                <a:sym typeface="+mn-ea"/>
              </a:rPr>
              <a:t>08 - 11</a:t>
            </a:r>
            <a:endParaRPr lang="en-IN" altLang="en-US" sz="2665" b="1" dirty="0" smtClean="0">
              <a:solidFill>
                <a:schemeClr val="bg1"/>
              </a:solidFill>
              <a:latin typeface="Arial" panose="020B0604020202020204" pitchFamily="34" charset="0"/>
              <a:ea typeface="Arial" panose="020B0604020202020204" pitchFamily="34" charset="0"/>
              <a:sym typeface="+mn-ea"/>
            </a:endParaRPr>
          </a:p>
        </p:txBody>
      </p:sp>
      <p:sp>
        <p:nvSpPr>
          <p:cNvPr id="15" name="文本框 17"/>
          <p:cNvSpPr txBox="1"/>
          <p:nvPr/>
        </p:nvSpPr>
        <p:spPr>
          <a:xfrm>
            <a:off x="4385733" y="4487333"/>
            <a:ext cx="1320800" cy="501650"/>
          </a:xfrm>
          <a:prstGeom prst="rect">
            <a:avLst/>
          </a:prstGeom>
          <a:noFill/>
        </p:spPr>
        <p:txBody>
          <a:bodyPr wrap="square" rtlCol="0">
            <a:spAutoFit/>
          </a:bodyPr>
          <a:p>
            <a:pPr algn="ctr">
              <a:defRPr/>
            </a:pPr>
            <a:r>
              <a:rPr lang="en-IN" altLang="en-US" sz="2665" b="1" dirty="0" smtClean="0">
                <a:solidFill>
                  <a:schemeClr val="bg1"/>
                </a:solidFill>
                <a:latin typeface="Arial" panose="020B0604020202020204" pitchFamily="34" charset="0"/>
                <a:ea typeface="Arial" panose="020B0604020202020204" pitchFamily="34" charset="0"/>
                <a:sym typeface="+mn-ea"/>
              </a:rPr>
              <a:t>12</a:t>
            </a:r>
            <a:endParaRPr lang="en-IN" altLang="en-US" sz="2665" b="1" dirty="0" smtClean="0">
              <a:solidFill>
                <a:schemeClr val="bg1"/>
              </a:solidFill>
              <a:latin typeface="Arial" panose="020B0604020202020204" pitchFamily="34" charset="0"/>
              <a:ea typeface="Arial" panose="020B0604020202020204" pitchFamily="34" charset="0"/>
              <a:sym typeface="+mn-ea"/>
            </a:endParaRPr>
          </a:p>
        </p:txBody>
      </p:sp>
      <p:sp>
        <p:nvSpPr>
          <p:cNvPr id="16" name="文本框 17"/>
          <p:cNvSpPr txBox="1"/>
          <p:nvPr/>
        </p:nvSpPr>
        <p:spPr>
          <a:xfrm>
            <a:off x="4411133" y="5291667"/>
            <a:ext cx="1320800" cy="501650"/>
          </a:xfrm>
          <a:prstGeom prst="rect">
            <a:avLst/>
          </a:prstGeom>
          <a:noFill/>
        </p:spPr>
        <p:txBody>
          <a:bodyPr wrap="square" rtlCol="0">
            <a:spAutoFit/>
          </a:bodyPr>
          <a:p>
            <a:pPr algn="ctr">
              <a:defRPr/>
            </a:pPr>
            <a:r>
              <a:rPr lang="en-IN" altLang="en-US" sz="2665" b="1" dirty="0" smtClean="0">
                <a:solidFill>
                  <a:schemeClr val="bg1"/>
                </a:solidFill>
                <a:latin typeface="Arial" panose="020B0604020202020204" pitchFamily="34" charset="0"/>
                <a:ea typeface="Arial" panose="020B0604020202020204" pitchFamily="34" charset="0"/>
                <a:sym typeface="+mn-ea"/>
              </a:rPr>
              <a:t>14 - 26 </a:t>
            </a:r>
            <a:endParaRPr lang="en-IN" altLang="en-US" sz="2665" b="1" dirty="0" smtClean="0">
              <a:solidFill>
                <a:schemeClr val="bg1"/>
              </a:solidFill>
              <a:latin typeface="Arial" panose="020B0604020202020204" pitchFamily="34" charset="0"/>
              <a:ea typeface="Arial" panose="020B0604020202020204" pitchFamily="34" charset="0"/>
              <a:sym typeface="+mn-ea"/>
            </a:endParaRPr>
          </a:p>
        </p:txBody>
      </p:sp>
      <p:sp>
        <p:nvSpPr>
          <p:cNvPr id="17" name="文本框 17"/>
          <p:cNvSpPr txBox="1"/>
          <p:nvPr/>
        </p:nvSpPr>
        <p:spPr>
          <a:xfrm>
            <a:off x="4388273" y="6080760"/>
            <a:ext cx="1320800" cy="501650"/>
          </a:xfrm>
          <a:prstGeom prst="rect">
            <a:avLst/>
          </a:prstGeom>
          <a:noFill/>
        </p:spPr>
        <p:txBody>
          <a:bodyPr wrap="square" rtlCol="0">
            <a:spAutoFit/>
          </a:bodyPr>
          <a:p>
            <a:pPr algn="ctr">
              <a:defRPr/>
            </a:pPr>
            <a:r>
              <a:rPr lang="en-IN" altLang="en-US" sz="2665" b="1" dirty="0" smtClean="0">
                <a:solidFill>
                  <a:schemeClr val="bg1"/>
                </a:solidFill>
                <a:latin typeface="Arial" panose="020B0604020202020204" pitchFamily="34" charset="0"/>
                <a:ea typeface="Arial" panose="020B0604020202020204" pitchFamily="34" charset="0"/>
                <a:sym typeface="+mn-ea"/>
              </a:rPr>
              <a:t>27</a:t>
            </a:r>
            <a:endParaRPr lang="en-IN" altLang="en-US" sz="2665" b="1" dirty="0" smtClean="0">
              <a:solidFill>
                <a:schemeClr val="bg1"/>
              </a:solidFill>
              <a:latin typeface="Arial" panose="020B0604020202020204" pitchFamily="34" charset="0"/>
              <a:ea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JOB 1 :</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10516235" cy="4530725"/>
          </a:xfrm>
        </p:spPr>
        <p:txBody>
          <a:bodyPr/>
          <a:p>
            <a:pPr marL="0" indent="0">
              <a:buNone/>
            </a:pPr>
            <a:r>
              <a:rPr lang="en-IN" altLang="en-US" sz="2400"/>
              <a:t>Here it will pull the github repository automatically when the developer push the code in the github repo.</a:t>
            </a:r>
            <a:endParaRPr lang="en-IN" altLang="en-US" sz="2400"/>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pic>
        <p:nvPicPr>
          <p:cNvPr id="5" name="Picture 4" descr="2"/>
          <p:cNvPicPr>
            <a:picLocks noChangeAspect="1"/>
          </p:cNvPicPr>
          <p:nvPr/>
        </p:nvPicPr>
        <p:blipFill>
          <a:blip r:embed="rId2"/>
          <a:srcRect l="16481" r="18136"/>
          <a:stretch>
            <a:fillRect/>
          </a:stretch>
        </p:blipFill>
        <p:spPr>
          <a:xfrm>
            <a:off x="6300470" y="2753995"/>
            <a:ext cx="4113530" cy="3788410"/>
          </a:xfrm>
          <a:prstGeom prst="rect">
            <a:avLst/>
          </a:prstGeom>
        </p:spPr>
      </p:pic>
      <p:pic>
        <p:nvPicPr>
          <p:cNvPr id="6" name="Content Placeholder 4" descr="q"/>
          <p:cNvPicPr>
            <a:picLocks noChangeAspect="1"/>
          </p:cNvPicPr>
          <p:nvPr/>
        </p:nvPicPr>
        <p:blipFill>
          <a:blip r:embed="rId3"/>
          <a:srcRect l="16513" r="16873"/>
          <a:stretch>
            <a:fillRect/>
          </a:stretch>
        </p:blipFill>
        <p:spPr>
          <a:xfrm>
            <a:off x="1744345" y="2753995"/>
            <a:ext cx="4157980" cy="3787775"/>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IN" altLang="en-US" sz="2000" b="1" dirty="0" smtClean="0">
                <a:solidFill>
                  <a:srgbClr val="F9F9F9"/>
                </a:solidFill>
                <a:ea typeface="Arial" panose="020B0604020202020204" pitchFamily="34" charset="0"/>
                <a:cs typeface="Arial Black" panose="020B0A04020102020204" charset="0"/>
              </a:rPr>
              <a:t>16</a:t>
            </a:r>
            <a:endParaRPr lang="zh-C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JOB 2 :</a:t>
            </a:r>
            <a:endParaRPr lang="en-IN" altLang="en-US">
              <a:solidFill>
                <a:schemeClr val="accent1">
                  <a:lumMod val="75000"/>
                </a:schemeClr>
              </a:solidFill>
            </a:endParaRPr>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sp>
        <p:nvSpPr>
          <p:cNvPr id="6" name="Content Placeholder 5"/>
          <p:cNvSpPr/>
          <p:nvPr>
            <p:ph sz="half" idx="1"/>
          </p:nvPr>
        </p:nvSpPr>
        <p:spPr>
          <a:xfrm>
            <a:off x="838200" y="1825625"/>
            <a:ext cx="5503545" cy="4351655"/>
          </a:xfrm>
        </p:spPr>
        <p:txBody>
          <a:bodyPr/>
          <a:p>
            <a:r>
              <a:rPr lang="en-US" sz="2400"/>
              <a:t>By looking at the code or program file , Jenkins should automatically start the respective machine learning software installed interpreter install image container to deploy code and start training( eg. If code uses CNN, then Jenkins should start the container that has already installed all the software required for the CNN processing).</a:t>
            </a:r>
            <a:endParaRPr lang="en-US" sz="2400"/>
          </a:p>
        </p:txBody>
      </p:sp>
      <p:pic>
        <p:nvPicPr>
          <p:cNvPr id="7" name="Picture 6" descr="1"/>
          <p:cNvPicPr>
            <a:picLocks noChangeAspect="1"/>
          </p:cNvPicPr>
          <p:nvPr/>
        </p:nvPicPr>
        <p:blipFill>
          <a:blip r:embed="rId2"/>
          <a:srcRect l="16355" r="15588"/>
          <a:stretch>
            <a:fillRect/>
          </a:stretch>
        </p:blipFill>
        <p:spPr>
          <a:xfrm>
            <a:off x="6699885" y="1718945"/>
            <a:ext cx="4653915" cy="4564380"/>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IN" altLang="en-US" sz="2000" b="1" dirty="0" smtClean="0">
                <a:solidFill>
                  <a:srgbClr val="F9F9F9"/>
                </a:solidFill>
                <a:ea typeface="Arial" panose="020B0604020202020204" pitchFamily="34" charset="0"/>
                <a:cs typeface="Arial Black" panose="020B0A04020102020204" charset="0"/>
              </a:rPr>
              <a:t>17</a:t>
            </a:r>
            <a:endParaRPr lang="zh-C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JOB 2 :</a:t>
            </a:r>
            <a:endParaRPr lang="en-IN" altLang="en-US">
              <a:solidFill>
                <a:schemeClr val="accent1">
                  <a:lumMod val="75000"/>
                </a:schemeClr>
              </a:solidFill>
            </a:endParaRPr>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sp>
        <p:nvSpPr>
          <p:cNvPr id="6" name="Content Placeholder 5"/>
          <p:cNvSpPr/>
          <p:nvPr>
            <p:ph sz="half" idx="1"/>
          </p:nvPr>
        </p:nvSpPr>
        <p:spPr>
          <a:xfrm>
            <a:off x="838200" y="1825625"/>
            <a:ext cx="10642600" cy="4351655"/>
          </a:xfrm>
        </p:spPr>
        <p:txBody>
          <a:bodyPr>
            <a:normAutofit/>
          </a:bodyPr>
          <a:p>
            <a:pPr marL="0" indent="0">
              <a:buNone/>
            </a:pPr>
            <a:endParaRPr lang="en-US" sz="2400">
              <a:sym typeface="+mn-ea"/>
            </a:endParaRPr>
          </a:p>
          <a:p>
            <a:pPr marL="0" indent="0">
              <a:buNone/>
            </a:pPr>
            <a:endParaRPr lang="en-US" sz="2400">
              <a:sym typeface="+mn-ea"/>
            </a:endParaRPr>
          </a:p>
          <a:p>
            <a:pPr marL="0" indent="0">
              <a:buNone/>
            </a:pPr>
            <a:endParaRPr lang="en-US" sz="2400">
              <a:sym typeface="+mn-ea"/>
            </a:endParaRPr>
          </a:p>
          <a:p>
            <a:pPr marL="0" indent="0">
              <a:buNone/>
            </a:pPr>
            <a:endParaRPr lang="en-US" sz="2400">
              <a:sym typeface="+mn-ea"/>
            </a:endParaRPr>
          </a:p>
          <a:p>
            <a:pPr marL="0" indent="0">
              <a:buNone/>
            </a:pPr>
            <a:endParaRPr lang="en-US" sz="2400">
              <a:sym typeface="+mn-ea"/>
            </a:endParaRPr>
          </a:p>
          <a:p>
            <a:pPr marL="0" indent="0">
              <a:buNone/>
            </a:pPr>
            <a:endParaRPr lang="en-US" sz="2400">
              <a:sym typeface="+mn-ea"/>
            </a:endParaRPr>
          </a:p>
          <a:p>
            <a:pPr marL="0" indent="0">
              <a:buNone/>
            </a:pPr>
            <a:endParaRPr lang="en-US" sz="2400">
              <a:sym typeface="+mn-ea"/>
            </a:endParaRPr>
          </a:p>
          <a:p>
            <a:pPr marL="0" indent="0">
              <a:buNone/>
            </a:pPr>
            <a:r>
              <a:rPr lang="en-US" sz="2400">
                <a:sym typeface="+mn-ea"/>
              </a:rPr>
              <a:t>This job will automatically trigger if Job1 runs accurately otherwise it will not execute.</a:t>
            </a:r>
            <a:endParaRPr lang="en-US"/>
          </a:p>
          <a:p>
            <a:pPr marL="0" indent="0">
              <a:buNone/>
            </a:pPr>
            <a:endParaRPr lang="en-US"/>
          </a:p>
          <a:p>
            <a:pPr marL="0" indent="0">
              <a:buNone/>
            </a:pPr>
            <a:endParaRPr lang="en-US"/>
          </a:p>
        </p:txBody>
      </p:sp>
      <p:pic>
        <p:nvPicPr>
          <p:cNvPr id="7" name="Picture 6" descr="2"/>
          <p:cNvPicPr>
            <a:picLocks noChangeAspect="1"/>
          </p:cNvPicPr>
          <p:nvPr/>
        </p:nvPicPr>
        <p:blipFill>
          <a:blip r:embed="rId2"/>
          <a:srcRect l="16817" t="7627" r="17636" b="-7627"/>
          <a:stretch>
            <a:fillRect/>
          </a:stretch>
        </p:blipFill>
        <p:spPr>
          <a:xfrm>
            <a:off x="3326130" y="1201420"/>
            <a:ext cx="5539105" cy="4143375"/>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IN" altLang="en-US" sz="2000" b="1" dirty="0" smtClean="0">
                <a:solidFill>
                  <a:srgbClr val="F9F9F9"/>
                </a:solidFill>
                <a:ea typeface="Arial" panose="020B0604020202020204" pitchFamily="34" charset="0"/>
                <a:cs typeface="Arial Black" panose="020B0A04020102020204" charset="0"/>
              </a:rPr>
              <a:t>18</a:t>
            </a:r>
            <a:endParaRPr lang="zh-C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JOB 3:</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10516235" cy="4530725"/>
          </a:xfrm>
        </p:spPr>
        <p:txBody>
          <a:bodyPr/>
          <a:p>
            <a:pPr marL="0" indent="0">
              <a:buNone/>
            </a:pPr>
            <a:r>
              <a:rPr lang="en-IN" altLang="en-US"/>
              <a:t>It will train the model and will give the accuracy . It will trigger after Job2 completion</a:t>
            </a:r>
            <a:endParaRPr lang="en-IN" altLang="en-US"/>
          </a:p>
          <a:p>
            <a:pPr marL="0" indent="0">
              <a:buNone/>
            </a:pPr>
            <a:endParaRPr lang="en-IN" altLang="en-US"/>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pic>
        <p:nvPicPr>
          <p:cNvPr id="5" name="Picture 4" descr="1"/>
          <p:cNvPicPr>
            <a:picLocks noChangeAspect="1"/>
          </p:cNvPicPr>
          <p:nvPr/>
        </p:nvPicPr>
        <p:blipFill>
          <a:blip r:embed="rId2"/>
          <a:srcRect l="17090" r="18271"/>
          <a:stretch>
            <a:fillRect/>
          </a:stretch>
        </p:blipFill>
        <p:spPr>
          <a:xfrm>
            <a:off x="1982470" y="2646045"/>
            <a:ext cx="4559935" cy="4003675"/>
          </a:xfrm>
          <a:prstGeom prst="rect">
            <a:avLst/>
          </a:prstGeom>
        </p:spPr>
      </p:pic>
      <p:pic>
        <p:nvPicPr>
          <p:cNvPr id="6" name="Picture 5" descr="2"/>
          <p:cNvPicPr>
            <a:picLocks noChangeAspect="1"/>
          </p:cNvPicPr>
          <p:nvPr/>
        </p:nvPicPr>
        <p:blipFill>
          <a:blip r:embed="rId3"/>
          <a:srcRect l="17286" r="17875"/>
          <a:stretch>
            <a:fillRect/>
          </a:stretch>
        </p:blipFill>
        <p:spPr>
          <a:xfrm>
            <a:off x="6998970" y="2646045"/>
            <a:ext cx="4460875" cy="4003675"/>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IN" altLang="en-US" sz="2000" b="1" dirty="0" smtClean="0">
                <a:solidFill>
                  <a:srgbClr val="F9F9F9"/>
                </a:solidFill>
                <a:ea typeface="Arial" panose="020B0604020202020204" pitchFamily="34" charset="0"/>
                <a:cs typeface="Arial Black" panose="020B0A04020102020204" charset="0"/>
              </a:rPr>
              <a:t>19</a:t>
            </a:r>
            <a:endParaRPr lang="zh-C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JOB 3:</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10516235" cy="4530725"/>
          </a:xfrm>
        </p:spPr>
        <p:txBody>
          <a:bodyPr/>
          <a:p>
            <a:pPr marL="0" indent="0">
              <a:buNone/>
            </a:pPr>
            <a:endParaRPr lang="en-IN" altLang="en-US">
              <a:sym typeface="+mn-ea"/>
            </a:endParaRPr>
          </a:p>
          <a:p>
            <a:pPr marL="0" indent="0">
              <a:buNone/>
            </a:pPr>
            <a:endParaRPr lang="en-IN" altLang="en-US">
              <a:sym typeface="+mn-ea"/>
            </a:endParaRPr>
          </a:p>
          <a:p>
            <a:pPr marL="0" indent="0">
              <a:buNone/>
            </a:pPr>
            <a:endParaRPr lang="en-IN" altLang="en-US">
              <a:sym typeface="+mn-ea"/>
            </a:endParaRPr>
          </a:p>
          <a:p>
            <a:pPr marL="0" indent="0">
              <a:buNone/>
            </a:pPr>
            <a:endParaRPr lang="en-IN" altLang="en-US">
              <a:sym typeface="+mn-ea"/>
            </a:endParaRPr>
          </a:p>
          <a:p>
            <a:pPr marL="0" indent="0">
              <a:buNone/>
            </a:pPr>
            <a:endParaRPr lang="en-IN" altLang="en-US">
              <a:sym typeface="+mn-ea"/>
            </a:endParaRPr>
          </a:p>
          <a:p>
            <a:pPr marL="0" indent="0">
              <a:buNone/>
            </a:pPr>
            <a:endParaRPr lang="en-IN" altLang="en-US">
              <a:sym typeface="+mn-ea"/>
            </a:endParaRPr>
          </a:p>
          <a:p>
            <a:pPr marL="0" indent="0">
              <a:buNone/>
            </a:pPr>
            <a:endParaRPr lang="en-IN" altLang="en-US">
              <a:sym typeface="+mn-ea"/>
            </a:endParaRPr>
          </a:p>
          <a:p>
            <a:pPr marL="0" indent="0">
              <a:buNone/>
            </a:pPr>
            <a:r>
              <a:rPr lang="en-IN" altLang="en-US">
                <a:sym typeface="+mn-ea"/>
              </a:rPr>
              <a:t>This accuracy we will store in a .txt file so that we can extract it and use in further jobs.</a:t>
            </a:r>
            <a:endParaRPr lang="en-IN" altLang="en-US"/>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pic>
        <p:nvPicPr>
          <p:cNvPr id="5" name="Picture 4" descr="3"/>
          <p:cNvPicPr>
            <a:picLocks noChangeAspect="1"/>
          </p:cNvPicPr>
          <p:nvPr/>
        </p:nvPicPr>
        <p:blipFill>
          <a:blip r:embed="rId2"/>
          <a:srcRect l="18776" r="9810"/>
          <a:stretch>
            <a:fillRect/>
          </a:stretch>
        </p:blipFill>
        <p:spPr>
          <a:xfrm>
            <a:off x="3434080" y="1302385"/>
            <a:ext cx="6018530" cy="3870960"/>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IN" altLang="zh-CN" sz="2000" b="1" dirty="0" smtClean="0">
                <a:solidFill>
                  <a:srgbClr val="F9F9F9"/>
                </a:solidFill>
                <a:ea typeface="Arial" panose="020B0604020202020204" pitchFamily="34" charset="0"/>
                <a:cs typeface="Arial Black" panose="020B0A04020102020204" charset="0"/>
              </a:rPr>
              <a:t>20</a:t>
            </a:r>
            <a:endParaRPr lang="en-IN" altLang="zh-CN"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JOB 4:</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5227955" cy="4530725"/>
          </a:xfrm>
        </p:spPr>
        <p:txBody>
          <a:bodyPr/>
          <a:p>
            <a:pPr marL="0" indent="0">
              <a:buNone/>
            </a:pPr>
            <a:r>
              <a:rPr lang="en-IN" altLang="en-US" sz="2200"/>
              <a:t>It will check the accuracy if it is above 90% then it will send mail to the developer that the code has the accuracy more than the desired .</a:t>
            </a:r>
            <a:endParaRPr lang="en-IN" altLang="en-US" sz="2200"/>
          </a:p>
          <a:p>
            <a:pPr marL="0" indent="0">
              <a:buNone/>
            </a:pPr>
            <a:endParaRPr lang="en-IN" altLang="en-US" sz="2200"/>
          </a:p>
          <a:p>
            <a:pPr marL="0" indent="0">
              <a:buNone/>
            </a:pPr>
            <a:r>
              <a:rPr lang="en-IN" altLang="en-US" sz="2200"/>
              <a:t>But if it has less accuracy then it will send mail to the developer that the accuracy doesn't match with the required. And then it will trigger Job5 for tweaking</a:t>
            </a:r>
            <a:endParaRPr lang="en-IN" altLang="en-US" sz="2200"/>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pic>
        <p:nvPicPr>
          <p:cNvPr id="5" name="Picture 4" descr="1"/>
          <p:cNvPicPr>
            <a:picLocks noChangeAspect="1"/>
          </p:cNvPicPr>
          <p:nvPr/>
        </p:nvPicPr>
        <p:blipFill>
          <a:blip r:embed="rId2"/>
          <a:srcRect l="16100" r="18114"/>
          <a:stretch>
            <a:fillRect/>
          </a:stretch>
        </p:blipFill>
        <p:spPr>
          <a:xfrm>
            <a:off x="6354445" y="1825625"/>
            <a:ext cx="5599430" cy="4518660"/>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p>
            <a:pPr algn="ctr"/>
            <a:r>
              <a:rPr lang="en-IN" altLang="zh-CN" sz="2000" b="1" dirty="0" smtClean="0">
                <a:solidFill>
                  <a:srgbClr val="F9F9F9"/>
                </a:solidFill>
                <a:ea typeface="Arial" panose="020B0604020202020204" pitchFamily="34" charset="0"/>
                <a:cs typeface="Arial Black" panose="020B0A04020102020204" charset="0"/>
              </a:rPr>
              <a:t>21</a:t>
            </a:r>
            <a:endParaRPr lang="en-IN" altLang="zh-CN"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JOB 4:</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10516235" cy="4530725"/>
          </a:xfrm>
        </p:spPr>
        <p:txBody>
          <a:bodyPr/>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pPr marL="0" indent="0">
              <a:buNone/>
            </a:pPr>
            <a:r>
              <a:rPr lang="en-IN" altLang="en-US"/>
              <a:t>It will send the mail because of low accuracy of the model . This job will run after the completion of Job3.</a:t>
            </a:r>
            <a:endParaRPr lang="en-IN" altLang="en-US"/>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pic>
        <p:nvPicPr>
          <p:cNvPr id="5" name="Picture 4" descr="2"/>
          <p:cNvPicPr>
            <a:picLocks noChangeAspect="1"/>
          </p:cNvPicPr>
          <p:nvPr/>
        </p:nvPicPr>
        <p:blipFill>
          <a:blip r:embed="rId2"/>
          <a:srcRect l="17796" r="16960"/>
          <a:stretch>
            <a:fillRect/>
          </a:stretch>
        </p:blipFill>
        <p:spPr>
          <a:xfrm>
            <a:off x="1646555" y="1415415"/>
            <a:ext cx="3821430" cy="3089910"/>
          </a:xfrm>
          <a:prstGeom prst="rect">
            <a:avLst/>
          </a:prstGeom>
        </p:spPr>
      </p:pic>
      <p:pic>
        <p:nvPicPr>
          <p:cNvPr id="6" name="Content Placeholder 4" descr="3"/>
          <p:cNvPicPr>
            <a:picLocks noChangeAspect="1"/>
          </p:cNvPicPr>
          <p:nvPr/>
        </p:nvPicPr>
        <p:blipFill>
          <a:blip r:embed="rId3"/>
          <a:stretch>
            <a:fillRect/>
          </a:stretch>
        </p:blipFill>
        <p:spPr>
          <a:xfrm>
            <a:off x="5913755" y="1585595"/>
            <a:ext cx="5440045" cy="2750185"/>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IN" altLang="zh-CN" sz="2000" b="1" dirty="0" smtClean="0">
                <a:solidFill>
                  <a:srgbClr val="F9F9F9"/>
                </a:solidFill>
                <a:ea typeface="Arial" panose="020B0604020202020204" pitchFamily="34" charset="0"/>
                <a:cs typeface="Arial Black" panose="020B0A04020102020204" charset="0"/>
              </a:rPr>
              <a:t>22</a:t>
            </a:r>
            <a:endParaRPr lang="en-IN" altLang="zh-CN"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JOB 5:</a:t>
            </a:r>
            <a:endParaRPr lang="en-IN" altLang="en-US">
              <a:solidFill>
                <a:schemeClr val="accent1">
                  <a:lumMod val="75000"/>
                </a:schemeClr>
              </a:solidFill>
            </a:endParaRPr>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sp>
        <p:nvSpPr>
          <p:cNvPr id="6" name="Content Placeholder 5"/>
          <p:cNvSpPr/>
          <p:nvPr>
            <p:ph sz="half" idx="1"/>
          </p:nvPr>
        </p:nvSpPr>
        <p:spPr>
          <a:xfrm>
            <a:off x="838200" y="1825625"/>
            <a:ext cx="10581640" cy="4351655"/>
          </a:xfrm>
        </p:spPr>
        <p:txBody>
          <a:bodyPr/>
          <a:p>
            <a:pPr marL="0" indent="0">
              <a:buNone/>
            </a:pPr>
            <a:r>
              <a:rPr lang="en-US" sz="2200"/>
              <a:t>It will tweak the model and will make changes in the code in order to achieve the required accuracy.Here we will extract the accuracy number from that .txt file and will pass through the tweaker.py code.</a:t>
            </a:r>
            <a:endParaRPr lang="en-US" sz="2200"/>
          </a:p>
        </p:txBody>
      </p:sp>
      <p:pic>
        <p:nvPicPr>
          <p:cNvPr id="7" name="Picture 6" descr="1"/>
          <p:cNvPicPr>
            <a:picLocks noChangeAspect="1"/>
          </p:cNvPicPr>
          <p:nvPr/>
        </p:nvPicPr>
        <p:blipFill>
          <a:blip r:embed="rId2"/>
          <a:srcRect l="17476" r="17004"/>
          <a:stretch>
            <a:fillRect/>
          </a:stretch>
        </p:blipFill>
        <p:spPr>
          <a:xfrm>
            <a:off x="6518275" y="2846705"/>
            <a:ext cx="5319395" cy="3703320"/>
          </a:xfrm>
          <a:prstGeom prst="rect">
            <a:avLst/>
          </a:prstGeom>
        </p:spPr>
      </p:pic>
      <p:pic>
        <p:nvPicPr>
          <p:cNvPr id="8" name="Picture 7" descr="2"/>
          <p:cNvPicPr>
            <a:picLocks noChangeAspect="1"/>
          </p:cNvPicPr>
          <p:nvPr/>
        </p:nvPicPr>
        <p:blipFill>
          <a:blip r:embed="rId3"/>
          <a:srcRect l="16899" r="17972"/>
          <a:stretch>
            <a:fillRect/>
          </a:stretch>
        </p:blipFill>
        <p:spPr>
          <a:xfrm>
            <a:off x="963295" y="2846070"/>
            <a:ext cx="5151755" cy="3703955"/>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IN" altLang="zh-CN" sz="2000" b="1" dirty="0" smtClean="0">
                <a:solidFill>
                  <a:srgbClr val="F9F9F9"/>
                </a:solidFill>
                <a:ea typeface="Arial" panose="020B0604020202020204" pitchFamily="34" charset="0"/>
                <a:cs typeface="Arial Black" panose="020B0A04020102020204" charset="0"/>
              </a:rPr>
              <a:t>23</a:t>
            </a:r>
            <a:endParaRPr lang="en-IN" altLang="zh-CN"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JOB 5:</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10516235" cy="4530725"/>
          </a:xfrm>
        </p:spPr>
        <p:txBody>
          <a:bodyPr>
            <a:normAutofit fontScale="90000"/>
          </a:bodyPr>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pPr marL="0" indent="0">
              <a:buNone/>
            </a:pPr>
            <a:r>
              <a:rPr lang="en-IN" altLang="en-US"/>
              <a:t>This job will push the mail when the accuracy will be achieved.</a:t>
            </a:r>
            <a:endParaRPr lang="en-IN" altLang="en-US"/>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pic>
        <p:nvPicPr>
          <p:cNvPr id="5" name="Picture 4" descr="3"/>
          <p:cNvPicPr>
            <a:picLocks noChangeAspect="1"/>
          </p:cNvPicPr>
          <p:nvPr/>
        </p:nvPicPr>
        <p:blipFill>
          <a:blip r:embed="rId2"/>
          <a:srcRect l="22532" r="9671"/>
          <a:stretch>
            <a:fillRect/>
          </a:stretch>
        </p:blipFill>
        <p:spPr>
          <a:xfrm>
            <a:off x="996950" y="1581785"/>
            <a:ext cx="5106035" cy="3595370"/>
          </a:xfrm>
          <a:prstGeom prst="rect">
            <a:avLst/>
          </a:prstGeom>
        </p:spPr>
      </p:pic>
      <p:pic>
        <p:nvPicPr>
          <p:cNvPr id="6" name="Picture 5" descr="4"/>
          <p:cNvPicPr>
            <a:picLocks noChangeAspect="1"/>
          </p:cNvPicPr>
          <p:nvPr/>
        </p:nvPicPr>
        <p:blipFill>
          <a:blip r:embed="rId3"/>
          <a:stretch>
            <a:fillRect/>
          </a:stretch>
        </p:blipFill>
        <p:spPr>
          <a:xfrm>
            <a:off x="6286500" y="1581785"/>
            <a:ext cx="5418455" cy="3594735"/>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IN" altLang="zh-CN" sz="2000" b="1" dirty="0" smtClean="0">
                <a:solidFill>
                  <a:srgbClr val="F9F9F9"/>
                </a:solidFill>
                <a:ea typeface="Arial" panose="020B0604020202020204" pitchFamily="34" charset="0"/>
                <a:cs typeface="Arial Black" panose="020B0A04020102020204" charset="0"/>
              </a:rPr>
              <a:t>24</a:t>
            </a:r>
            <a:endParaRPr lang="en-IN" altLang="zh-CN"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JOB 6:</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10516235" cy="4530725"/>
          </a:xfrm>
        </p:spPr>
        <p:txBody>
          <a:bodyPr/>
          <a:p>
            <a:pPr marL="0" indent="0">
              <a:buNone/>
            </a:pPr>
            <a:r>
              <a:rPr lang="en-IN" altLang="en-US" sz="2200"/>
              <a:t>If the container where the code is running fails due to any reason then this job will automatically start the container again. It will trigger when job2 is unstable</a:t>
            </a:r>
            <a:endParaRPr lang="en-IN" altLang="en-US" sz="2200"/>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pic>
        <p:nvPicPr>
          <p:cNvPr id="6" name="Picture 5" descr="2"/>
          <p:cNvPicPr>
            <a:picLocks noChangeAspect="1"/>
          </p:cNvPicPr>
          <p:nvPr/>
        </p:nvPicPr>
        <p:blipFill>
          <a:blip r:embed="rId2"/>
          <a:srcRect l="16509" r="18059"/>
          <a:stretch>
            <a:fillRect/>
          </a:stretch>
        </p:blipFill>
        <p:spPr>
          <a:xfrm>
            <a:off x="6288405" y="2681605"/>
            <a:ext cx="4531360" cy="3674745"/>
          </a:xfrm>
          <a:prstGeom prst="rect">
            <a:avLst/>
          </a:prstGeom>
        </p:spPr>
      </p:pic>
      <p:pic>
        <p:nvPicPr>
          <p:cNvPr id="7" name="Picture 6" descr="wrfsdv"/>
          <p:cNvPicPr>
            <a:picLocks noChangeAspect="1"/>
          </p:cNvPicPr>
          <p:nvPr/>
        </p:nvPicPr>
        <p:blipFill>
          <a:blip r:embed="rId3"/>
          <a:srcRect l="17213" r="18163"/>
          <a:stretch>
            <a:fillRect/>
          </a:stretch>
        </p:blipFill>
        <p:spPr>
          <a:xfrm>
            <a:off x="1173480" y="2681605"/>
            <a:ext cx="4704080" cy="3674745"/>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IN" altLang="zh-CN" sz="2000" b="1" dirty="0" smtClean="0">
                <a:solidFill>
                  <a:srgbClr val="F9F9F9"/>
                </a:solidFill>
                <a:ea typeface="Arial" panose="020B0604020202020204" pitchFamily="34" charset="0"/>
                <a:cs typeface="Arial Black" panose="020B0A04020102020204" charset="0"/>
              </a:rPr>
              <a:t>25</a:t>
            </a:r>
            <a:endParaRPr lang="en-IN" altLang="zh-CN"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Introduction</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10516235" cy="1597660"/>
          </a:xfrm>
        </p:spPr>
        <p:txBody>
          <a:bodyPr/>
          <a:p>
            <a:pPr marL="0" indent="0">
              <a:buNone/>
            </a:pPr>
            <a:r>
              <a:rPr lang="en-IN" altLang="en-US"/>
              <a:t>In this project I'm going to automate the Machine Learning (via Deep Learning) program using DevOps with tools like Docker ,  Jekins , Redhat and Git/Github.</a:t>
            </a:r>
            <a:endParaRPr lang="en-IN" altLang="en-US"/>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pic>
        <p:nvPicPr>
          <p:cNvPr id="5" name="Picture 4" descr="download"/>
          <p:cNvPicPr>
            <a:picLocks noChangeAspect="1"/>
          </p:cNvPicPr>
          <p:nvPr/>
        </p:nvPicPr>
        <p:blipFill>
          <a:blip r:embed="rId2"/>
          <a:stretch>
            <a:fillRect/>
          </a:stretch>
        </p:blipFill>
        <p:spPr>
          <a:xfrm>
            <a:off x="2296160" y="3423285"/>
            <a:ext cx="7599680" cy="3143250"/>
          </a:xfrm>
          <a:prstGeom prst="rect">
            <a:avLst/>
          </a:prstGeom>
        </p:spPr>
      </p:pic>
      <p:sp>
        <p:nvSpPr>
          <p:cNvPr id="6" name="文本框 10"/>
          <p:cNvSpPr txBox="1"/>
          <p:nvPr/>
        </p:nvSpPr>
        <p:spPr>
          <a:xfrm>
            <a:off x="38508" y="300659"/>
            <a:ext cx="488466" cy="398780"/>
          </a:xfrm>
          <a:prstGeom prst="rect">
            <a:avLst/>
          </a:prstGeom>
          <a:noFill/>
        </p:spPr>
        <p:txBody>
          <a:bodyPr wrap="square" rtlCol="0">
            <a:spAutoFit/>
          </a:bodyPr>
          <a:lstStyle/>
          <a:p>
            <a:pPr algn="ctr"/>
            <a:r>
              <a:rPr lang="en-US" altLang="zh-CN" sz="2000" b="1" dirty="0" smtClean="0">
                <a:solidFill>
                  <a:srgbClr val="F9F9F9"/>
                </a:solidFill>
                <a:ea typeface="Arial" panose="020B0604020202020204" pitchFamily="34" charset="0"/>
                <a:cs typeface="Arial Black" panose="020B0A04020102020204" charset="0"/>
              </a:rPr>
              <a:t>01</a:t>
            </a:r>
            <a:endParaRPr lang="zh-C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sz="3600">
                <a:solidFill>
                  <a:schemeClr val="accent1">
                    <a:lumMod val="75000"/>
                  </a:schemeClr>
                </a:solidFill>
              </a:rPr>
              <a:t>The complete pipeline of this project will look like this :-</a:t>
            </a:r>
            <a:endParaRPr lang="en-IN" altLang="en-US" sz="3600">
              <a:solidFill>
                <a:schemeClr val="accent1">
                  <a:lumMod val="75000"/>
                </a:schemeClr>
              </a:solidFill>
            </a:endParaRPr>
          </a:p>
        </p:txBody>
      </p:sp>
      <p:pic>
        <p:nvPicPr>
          <p:cNvPr id="5" name="Content Placeholder 4" descr="last"/>
          <p:cNvPicPr>
            <a:picLocks noChangeAspect="1"/>
          </p:cNvPicPr>
          <p:nvPr>
            <p:ph sz="half" idx="1"/>
          </p:nvPr>
        </p:nvPicPr>
        <p:blipFill>
          <a:blip r:embed="rId1"/>
          <a:stretch>
            <a:fillRect/>
          </a:stretch>
        </p:blipFill>
        <p:spPr>
          <a:xfrm>
            <a:off x="1195070" y="1825625"/>
            <a:ext cx="9922510" cy="4530725"/>
          </a:xfrm>
          <a:prstGeom prst="rect">
            <a:avLst/>
          </a:prstGeom>
        </p:spPr>
      </p:pic>
      <p:pic>
        <p:nvPicPr>
          <p:cNvPr id="4" name="Content Placeholder 3" descr="1234"/>
          <p:cNvPicPr>
            <a:picLocks noChangeAspect="1"/>
          </p:cNvPicPr>
          <p:nvPr>
            <p:ph sz="half" idx="2"/>
          </p:nvPr>
        </p:nvPicPr>
        <p:blipFill>
          <a:blip r:embed="rId2"/>
          <a:stretch>
            <a:fillRect/>
          </a:stretch>
        </p:blipFill>
        <p:spPr>
          <a:xfrm>
            <a:off x="-9525" y="-5080"/>
            <a:ext cx="772795" cy="6885940"/>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IN" altLang="zh-CN" sz="2000" b="1" dirty="0" smtClean="0">
                <a:solidFill>
                  <a:srgbClr val="F9F9F9"/>
                </a:solidFill>
                <a:ea typeface="Arial" panose="020B0604020202020204" pitchFamily="34" charset="0"/>
                <a:cs typeface="Arial Black" panose="020B0A04020102020204" charset="0"/>
              </a:rPr>
              <a:t>26</a:t>
            </a:r>
            <a:endParaRPr lang="en-IN" altLang="zh-CN"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Conclusion</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10516235" cy="4530725"/>
          </a:xfrm>
        </p:spPr>
        <p:txBody>
          <a:bodyPr/>
          <a:p>
            <a:pPr>
              <a:lnSpc>
                <a:spcPct val="140000"/>
              </a:lnSpc>
              <a:buBlip>
                <a:blip r:embed="rId1"/>
              </a:buBlip>
            </a:pPr>
            <a:r>
              <a:rPr lang="en-IN" altLang="en-US"/>
              <a:t>Learned about hyperparameters and how it affects the model.</a:t>
            </a:r>
            <a:endParaRPr lang="en-IN" altLang="en-US"/>
          </a:p>
          <a:p>
            <a:pPr>
              <a:lnSpc>
                <a:spcPct val="140000"/>
              </a:lnSpc>
              <a:buBlip>
                <a:blip r:embed="rId1"/>
              </a:buBlip>
            </a:pPr>
            <a:r>
              <a:rPr lang="en-IN" altLang="en-US"/>
              <a:t>Overshadowing some main problems of hyperparameters.</a:t>
            </a:r>
            <a:endParaRPr lang="en-IN" altLang="en-US"/>
          </a:p>
          <a:p>
            <a:pPr>
              <a:lnSpc>
                <a:spcPct val="140000"/>
              </a:lnSpc>
              <a:buBlip>
                <a:blip r:embed="rId1"/>
              </a:buBlip>
            </a:pPr>
            <a:r>
              <a:rPr lang="en-IN" altLang="en-US"/>
              <a:t>Tried to build a prototype , pipeline to automate the CNN code.</a:t>
            </a:r>
            <a:endParaRPr lang="en-IN" altLang="en-US"/>
          </a:p>
          <a:p>
            <a:pPr>
              <a:lnSpc>
                <a:spcPct val="140000"/>
              </a:lnSpc>
              <a:buBlip>
                <a:blip r:embed="rId1"/>
              </a:buBlip>
            </a:pPr>
            <a:r>
              <a:rPr lang="en-IN" altLang="en-US"/>
              <a:t>It helps the developer w.r.t , time, power, cost.</a:t>
            </a:r>
            <a:endParaRPr lang="en-IN" altLang="en-US"/>
          </a:p>
          <a:p>
            <a:pPr marL="0" indent="0">
              <a:buNone/>
            </a:pPr>
            <a:endParaRPr lang="en-IN" altLang="en-US"/>
          </a:p>
        </p:txBody>
      </p:sp>
      <p:pic>
        <p:nvPicPr>
          <p:cNvPr id="4" name="Content Placeholder 3" descr="1234"/>
          <p:cNvPicPr>
            <a:picLocks noChangeAspect="1"/>
          </p:cNvPicPr>
          <p:nvPr>
            <p:ph sz="half" idx="2"/>
          </p:nvPr>
        </p:nvPicPr>
        <p:blipFill>
          <a:blip r:embed="rId2"/>
          <a:stretch>
            <a:fillRect/>
          </a:stretch>
        </p:blipFill>
        <p:spPr>
          <a:xfrm>
            <a:off x="-9525" y="-5080"/>
            <a:ext cx="772795" cy="6885940"/>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IN" altLang="zh-CN" sz="2000" b="1" dirty="0" smtClean="0">
                <a:solidFill>
                  <a:srgbClr val="F9F9F9"/>
                </a:solidFill>
                <a:ea typeface="Arial" panose="020B0604020202020204" pitchFamily="34" charset="0"/>
                <a:cs typeface="Arial Black" panose="020B0A04020102020204" charset="0"/>
              </a:rPr>
              <a:t>27</a:t>
            </a:r>
            <a:endParaRPr lang="en-IN" altLang="zh-CN"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5443312"/>
          </a:xfrm>
          <a:prstGeom prst="rect">
            <a:avLst/>
          </a:prstGeom>
          <a:solidFill>
            <a:srgbClr val="0252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Freeform 5"/>
          <p:cNvSpPr>
            <a:spLocks noEditPoints="1"/>
          </p:cNvSpPr>
          <p:nvPr/>
        </p:nvSpPr>
        <p:spPr bwMode="auto">
          <a:xfrm>
            <a:off x="2810256" y="762000"/>
            <a:ext cx="6571488" cy="3819384"/>
          </a:xfrm>
          <a:custGeom>
            <a:avLst/>
            <a:gdLst>
              <a:gd name="T0" fmla="*/ 135 w 139"/>
              <a:gd name="T1" fmla="*/ 61 h 81"/>
              <a:gd name="T2" fmla="*/ 131 w 139"/>
              <a:gd name="T3" fmla="*/ 56 h 81"/>
              <a:gd name="T4" fmla="*/ 131 w 139"/>
              <a:gd name="T5" fmla="*/ 27 h 81"/>
              <a:gd name="T6" fmla="*/ 139 w 139"/>
              <a:gd name="T7" fmla="*/ 24 h 81"/>
              <a:gd name="T8" fmla="*/ 70 w 139"/>
              <a:gd name="T9" fmla="*/ 0 h 81"/>
              <a:gd name="T10" fmla="*/ 0 w 139"/>
              <a:gd name="T11" fmla="*/ 24 h 81"/>
              <a:gd name="T12" fmla="*/ 70 w 139"/>
              <a:gd name="T13" fmla="*/ 48 h 81"/>
              <a:gd name="T14" fmla="*/ 127 w 139"/>
              <a:gd name="T15" fmla="*/ 28 h 81"/>
              <a:gd name="T16" fmla="*/ 127 w 139"/>
              <a:gd name="T17" fmla="*/ 56 h 81"/>
              <a:gd name="T18" fmla="*/ 123 w 139"/>
              <a:gd name="T19" fmla="*/ 61 h 81"/>
              <a:gd name="T20" fmla="*/ 126 w 139"/>
              <a:gd name="T21" fmla="*/ 64 h 81"/>
              <a:gd name="T22" fmla="*/ 123 w 139"/>
              <a:gd name="T23" fmla="*/ 81 h 81"/>
              <a:gd name="T24" fmla="*/ 135 w 139"/>
              <a:gd name="T25" fmla="*/ 81 h 81"/>
              <a:gd name="T26" fmla="*/ 132 w 139"/>
              <a:gd name="T27" fmla="*/ 64 h 81"/>
              <a:gd name="T28" fmla="*/ 135 w 139"/>
              <a:gd name="T29" fmla="*/ 61 h 81"/>
              <a:gd name="T30" fmla="*/ 28 w 139"/>
              <a:gd name="T31" fmla="*/ 42 h 81"/>
              <a:gd name="T32" fmla="*/ 28 w 139"/>
              <a:gd name="T33" fmla="*/ 69 h 81"/>
              <a:gd name="T34" fmla="*/ 70 w 139"/>
              <a:gd name="T35" fmla="*/ 81 h 81"/>
              <a:gd name="T36" fmla="*/ 111 w 139"/>
              <a:gd name="T37" fmla="*/ 69 h 81"/>
              <a:gd name="T38" fmla="*/ 111 w 139"/>
              <a:gd name="T39" fmla="*/ 42 h 81"/>
              <a:gd name="T40" fmla="*/ 70 w 139"/>
              <a:gd name="T41" fmla="*/ 56 h 81"/>
              <a:gd name="T42" fmla="*/ 28 w 139"/>
              <a:gd name="T43" fmla="*/ 4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81">
                <a:moveTo>
                  <a:pt x="135" y="61"/>
                </a:moveTo>
                <a:cubicBezTo>
                  <a:pt x="135" y="58"/>
                  <a:pt x="134" y="56"/>
                  <a:pt x="131" y="56"/>
                </a:cubicBezTo>
                <a:cubicBezTo>
                  <a:pt x="131" y="27"/>
                  <a:pt x="131" y="27"/>
                  <a:pt x="131" y="27"/>
                </a:cubicBezTo>
                <a:cubicBezTo>
                  <a:pt x="139" y="24"/>
                  <a:pt x="139" y="24"/>
                  <a:pt x="139" y="24"/>
                </a:cubicBezTo>
                <a:cubicBezTo>
                  <a:pt x="70" y="0"/>
                  <a:pt x="70" y="0"/>
                  <a:pt x="70" y="0"/>
                </a:cubicBezTo>
                <a:cubicBezTo>
                  <a:pt x="0" y="24"/>
                  <a:pt x="0" y="24"/>
                  <a:pt x="0" y="24"/>
                </a:cubicBezTo>
                <a:cubicBezTo>
                  <a:pt x="70" y="48"/>
                  <a:pt x="70" y="48"/>
                  <a:pt x="70" y="48"/>
                </a:cubicBezTo>
                <a:cubicBezTo>
                  <a:pt x="127" y="28"/>
                  <a:pt x="127" y="28"/>
                  <a:pt x="127" y="28"/>
                </a:cubicBezTo>
                <a:cubicBezTo>
                  <a:pt x="127" y="56"/>
                  <a:pt x="127" y="56"/>
                  <a:pt x="127" y="56"/>
                </a:cubicBezTo>
                <a:cubicBezTo>
                  <a:pt x="125" y="56"/>
                  <a:pt x="123" y="58"/>
                  <a:pt x="123" y="61"/>
                </a:cubicBezTo>
                <a:cubicBezTo>
                  <a:pt x="123" y="63"/>
                  <a:pt x="125" y="64"/>
                  <a:pt x="126" y="64"/>
                </a:cubicBezTo>
                <a:cubicBezTo>
                  <a:pt x="123" y="81"/>
                  <a:pt x="123" y="81"/>
                  <a:pt x="123" y="81"/>
                </a:cubicBezTo>
                <a:cubicBezTo>
                  <a:pt x="135" y="81"/>
                  <a:pt x="135" y="81"/>
                  <a:pt x="135" y="81"/>
                </a:cubicBezTo>
                <a:cubicBezTo>
                  <a:pt x="132" y="64"/>
                  <a:pt x="132" y="64"/>
                  <a:pt x="132" y="64"/>
                </a:cubicBezTo>
                <a:cubicBezTo>
                  <a:pt x="134" y="64"/>
                  <a:pt x="135" y="63"/>
                  <a:pt x="135" y="61"/>
                </a:cubicBezTo>
                <a:close/>
                <a:moveTo>
                  <a:pt x="28" y="42"/>
                </a:moveTo>
                <a:cubicBezTo>
                  <a:pt x="28" y="69"/>
                  <a:pt x="28" y="69"/>
                  <a:pt x="28" y="69"/>
                </a:cubicBezTo>
                <a:cubicBezTo>
                  <a:pt x="28" y="76"/>
                  <a:pt x="47" y="81"/>
                  <a:pt x="70" y="81"/>
                </a:cubicBezTo>
                <a:cubicBezTo>
                  <a:pt x="92" y="81"/>
                  <a:pt x="111" y="76"/>
                  <a:pt x="111" y="69"/>
                </a:cubicBezTo>
                <a:cubicBezTo>
                  <a:pt x="111" y="42"/>
                  <a:pt x="111" y="42"/>
                  <a:pt x="111" y="42"/>
                </a:cubicBezTo>
                <a:cubicBezTo>
                  <a:pt x="70" y="56"/>
                  <a:pt x="70" y="56"/>
                  <a:pt x="70" y="56"/>
                </a:cubicBezTo>
                <a:lnTo>
                  <a:pt x="28" y="42"/>
                </a:lnTo>
                <a:close/>
              </a:path>
            </a:pathLst>
          </a:custGeom>
          <a:noFill/>
          <a:ln w="19050">
            <a:solidFill>
              <a:srgbClr val="025CA0"/>
            </a:solidFill>
          </a:ln>
        </p:spPr>
        <p:style>
          <a:lnRef idx="2">
            <a:schemeClr val="accent1"/>
          </a:lnRef>
          <a:fillRef idx="1">
            <a:schemeClr val="lt1"/>
          </a:fillRef>
          <a:effectRef idx="0">
            <a:schemeClr val="accent1"/>
          </a:effectRef>
          <a:fontRef idx="minor">
            <a:schemeClr val="dk1"/>
          </a:fontRef>
        </p:style>
        <p:txBody>
          <a:bodyPr lIns="121917" tIns="60958" rIns="121917" bIns="60958"/>
          <a:lstStyle/>
          <a:p>
            <a:pPr>
              <a:defRPr/>
            </a:pPr>
            <a:endParaRPr lang="en-US" sz="2400">
              <a:cs typeface="+mn-ea"/>
              <a:sym typeface="+mn-lt"/>
            </a:endParaRPr>
          </a:p>
        </p:txBody>
      </p:sp>
      <p:sp>
        <p:nvSpPr>
          <p:cNvPr id="10" name="文本框 9"/>
          <p:cNvSpPr txBox="1"/>
          <p:nvPr/>
        </p:nvSpPr>
        <p:spPr>
          <a:xfrm>
            <a:off x="2411731" y="1975036"/>
            <a:ext cx="7368540" cy="1424940"/>
          </a:xfrm>
          <a:prstGeom prst="rect">
            <a:avLst/>
          </a:prstGeom>
          <a:noFill/>
        </p:spPr>
        <p:txBody>
          <a:bodyPr wrap="square" lIns="91440" tIns="45720" rIns="91440" bIns="45720" rtlCol="0">
            <a:spAutoFit/>
          </a:bodyPr>
          <a:lstStyle/>
          <a:p>
            <a:pPr algn="ctr">
              <a:defRPr/>
            </a:pPr>
            <a:r>
              <a:rPr lang="en-US" altLang="zh-CN" sz="8665" b="1" dirty="0">
                <a:solidFill>
                  <a:schemeClr val="bg1"/>
                </a:solidFill>
                <a:latin typeface="Arial" panose="020B0604020202020204" pitchFamily="34" charset="0"/>
                <a:ea typeface="Arial" panose="020B0604020202020204" pitchFamily="34" charset="0"/>
                <a:cs typeface="Arial" panose="020B0604020202020204" pitchFamily="34" charset="0"/>
                <a:sym typeface="+mn-ea"/>
              </a:rPr>
              <a:t>THANK YOU</a:t>
            </a:r>
            <a:endParaRPr lang="en-US" altLang="zh-CN" sz="8665" b="1" dirty="0">
              <a:solidFill>
                <a:schemeClr val="bg1"/>
              </a:solidFill>
              <a:latin typeface="Arial" panose="020B0604020202020204" pitchFamily="34" charset="0"/>
              <a:ea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74950"/>
            <a:ext cx="10515600" cy="1325563"/>
          </a:xfrm>
        </p:spPr>
        <p:txBody>
          <a:bodyPr/>
          <a:p>
            <a:pPr algn="ctr"/>
            <a:r>
              <a:rPr lang="en-IN" altLang="en-US">
                <a:solidFill>
                  <a:schemeClr val="accent1">
                    <a:lumMod val="75000"/>
                  </a:schemeClr>
                </a:solidFill>
                <a:latin typeface="Algerian" panose="04020705040A02060702" charset="0"/>
                <a:cs typeface="Algerian" panose="04020705040A02060702" charset="0"/>
              </a:rPr>
              <a:t>About HyperParameters</a:t>
            </a:r>
            <a:endParaRPr lang="en-IN" altLang="en-US">
              <a:solidFill>
                <a:schemeClr val="accent1">
                  <a:lumMod val="75000"/>
                </a:schemeClr>
              </a:solidFill>
              <a:latin typeface="Algerian" panose="04020705040A02060702" charset="0"/>
              <a:cs typeface="Algerian" panose="04020705040A02060702" charset="0"/>
            </a:endParaRPr>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What is Hyper Parameter ?</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10516235" cy="4530725"/>
          </a:xfrm>
        </p:spPr>
        <p:txBody>
          <a:bodyPr/>
          <a:p>
            <a:pPr marL="0" indent="0">
              <a:buNone/>
            </a:pPr>
            <a:r>
              <a:rPr lang="en-IN" altLang="en-US"/>
              <a:t>In machine learning, a hyperparameter is a parameter whose value is set before the learning process begins. By contrast, the values of other parameters are derived via training.</a:t>
            </a:r>
            <a:endParaRPr lang="en-IN" altLang="en-US"/>
          </a:p>
          <a:p>
            <a:pPr marL="0" indent="0">
              <a:buNone/>
            </a:pPr>
            <a:endParaRPr lang="en-IN" altLang="en-US"/>
          </a:p>
          <a:p>
            <a:pPr marL="0" indent="0">
              <a:buNone/>
            </a:pPr>
            <a:r>
              <a:rPr lang="en-IN" altLang="en-US"/>
              <a:t>These values are given by the developer before building the model .</a:t>
            </a:r>
            <a:endParaRPr lang="en-IN" altLang="en-US"/>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pic>
        <p:nvPicPr>
          <p:cNvPr id="5" name="Picture 4" descr="are-hyper-parameters-really-important-in-machine-learning"/>
          <p:cNvPicPr>
            <a:picLocks noChangeAspect="1"/>
          </p:cNvPicPr>
          <p:nvPr/>
        </p:nvPicPr>
        <p:blipFill>
          <a:blip r:embed="rId2"/>
          <a:stretch>
            <a:fillRect/>
          </a:stretch>
        </p:blipFill>
        <p:spPr>
          <a:xfrm>
            <a:off x="6118225" y="4364990"/>
            <a:ext cx="5049520" cy="2330450"/>
          </a:xfrm>
          <a:prstGeom prst="rect">
            <a:avLst/>
          </a:prstGeom>
        </p:spPr>
      </p:pic>
      <p:sp>
        <p:nvSpPr>
          <p:cNvPr id="6" name="文本框 10"/>
          <p:cNvSpPr txBox="1"/>
          <p:nvPr/>
        </p:nvSpPr>
        <p:spPr>
          <a:xfrm>
            <a:off x="38508" y="300659"/>
            <a:ext cx="488466" cy="398780"/>
          </a:xfrm>
          <a:prstGeom prst="rect">
            <a:avLst/>
          </a:prstGeom>
          <a:noFill/>
        </p:spPr>
        <p:txBody>
          <a:bodyPr wrap="square" rtlCol="0">
            <a:spAutoFit/>
          </a:bodyPr>
          <a:lstStyle/>
          <a:p>
            <a:pPr algn="ctr"/>
            <a:r>
              <a:rPr lang="en-US" altLang="zh-CN" sz="2000" b="1" dirty="0" smtClean="0">
                <a:solidFill>
                  <a:srgbClr val="F9F9F9"/>
                </a:solidFill>
                <a:ea typeface="Arial" panose="020B0604020202020204" pitchFamily="34" charset="0"/>
                <a:cs typeface="Arial Black" panose="020B0A04020102020204" charset="0"/>
              </a:rPr>
              <a:t>0</a:t>
            </a:r>
            <a:r>
              <a:rPr lang="en-IN" altLang="en-US" sz="2000" b="1" dirty="0" smtClean="0">
                <a:solidFill>
                  <a:srgbClr val="F9F9F9"/>
                </a:solidFill>
                <a:ea typeface="Arial" panose="020B0604020202020204" pitchFamily="34" charset="0"/>
                <a:cs typeface="Arial Black" panose="020B0A04020102020204" charset="0"/>
              </a:rPr>
              <a:t>2</a:t>
            </a:r>
            <a:endParaRPr lang="en-I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Hyper Parameter Importance</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10516235" cy="4530725"/>
          </a:xfrm>
        </p:spPr>
        <p:txBody>
          <a:bodyPr/>
          <a:p>
            <a:pPr>
              <a:buFont typeface="Wingdings" panose="05000000000000000000" charset="0"/>
              <a:buBlip>
                <a:blip r:embed="rId1"/>
              </a:buBlip>
            </a:pPr>
            <a:r>
              <a:rPr lang="en-IN" altLang="en-US"/>
              <a:t>In DL/ML , model performance depends heavily on the hyperparameter values selected. </a:t>
            </a:r>
            <a:endParaRPr lang="en-IN" altLang="en-US"/>
          </a:p>
          <a:p>
            <a:pPr>
              <a:buFont typeface="Wingdings" panose="05000000000000000000" charset="0"/>
              <a:buBlip>
                <a:blip r:embed="rId1"/>
              </a:buBlip>
            </a:pPr>
            <a:r>
              <a:rPr lang="en-IN" altLang="en-US"/>
              <a:t>The goal of hyperparameter is to search across various hyperparameter configurations to find a configuration that results in the best performance.</a:t>
            </a:r>
            <a:endParaRPr lang="en-IN" altLang="en-US"/>
          </a:p>
          <a:p>
            <a:pPr>
              <a:buFont typeface="Wingdings" panose="05000000000000000000" charset="0"/>
              <a:buBlip>
                <a:blip r:embed="rId1"/>
              </a:buBlip>
            </a:pPr>
            <a:r>
              <a:rPr lang="en-IN" altLang="en-US"/>
              <a:t>It works on hit and trial method by the developer.</a:t>
            </a:r>
            <a:endParaRPr lang="en-IN" altLang="en-US"/>
          </a:p>
          <a:p>
            <a:pPr>
              <a:buFont typeface="Wingdings" panose="05000000000000000000" charset="0"/>
              <a:buBlip>
                <a:blip r:embed="rId1"/>
              </a:buBlip>
            </a:pPr>
            <a:r>
              <a:rPr lang="en-IN" altLang="en-US"/>
              <a:t>Hyperparameters are used to determine the structure of the model in use.</a:t>
            </a:r>
            <a:endParaRPr lang="en-IN" altLang="en-US"/>
          </a:p>
        </p:txBody>
      </p:sp>
      <p:pic>
        <p:nvPicPr>
          <p:cNvPr id="4" name="Content Placeholder 3" descr="1234"/>
          <p:cNvPicPr>
            <a:picLocks noChangeAspect="1"/>
          </p:cNvPicPr>
          <p:nvPr>
            <p:ph sz="half" idx="2"/>
          </p:nvPr>
        </p:nvPicPr>
        <p:blipFill>
          <a:blip r:embed="rId2"/>
          <a:stretch>
            <a:fillRect/>
          </a:stretch>
        </p:blipFill>
        <p:spPr>
          <a:xfrm>
            <a:off x="-9525" y="-5080"/>
            <a:ext cx="772795" cy="6885940"/>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US" altLang="zh-CN" sz="2000" b="1" dirty="0" smtClean="0">
                <a:solidFill>
                  <a:srgbClr val="F9F9F9"/>
                </a:solidFill>
                <a:ea typeface="Arial" panose="020B0604020202020204" pitchFamily="34" charset="0"/>
                <a:cs typeface="Arial Black" panose="020B0A04020102020204" charset="0"/>
              </a:rPr>
              <a:t>0</a:t>
            </a:r>
            <a:r>
              <a:rPr lang="en-IN" altLang="en-US" sz="2000" b="1" dirty="0" smtClean="0">
                <a:solidFill>
                  <a:srgbClr val="F9F9F9"/>
                </a:solidFill>
                <a:ea typeface="Arial" panose="020B0604020202020204" pitchFamily="34" charset="0"/>
                <a:cs typeface="Arial Black" panose="020B0A04020102020204" charset="0"/>
              </a:rPr>
              <a:t>3</a:t>
            </a:r>
            <a:endParaRPr lang="en-I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Hyper Parameter Importance  </a:t>
            </a:r>
            <a:r>
              <a:rPr lang="en-IN" altLang="en-US" sz="3200">
                <a:solidFill>
                  <a:schemeClr val="accent1">
                    <a:lumMod val="75000"/>
                  </a:schemeClr>
                </a:solidFill>
              </a:rPr>
              <a:t>cont.</a:t>
            </a:r>
            <a:endParaRPr lang="en-IN" altLang="en-US" sz="3200">
              <a:solidFill>
                <a:schemeClr val="accent1">
                  <a:lumMod val="75000"/>
                </a:schemeClr>
              </a:solidFill>
            </a:endParaRPr>
          </a:p>
        </p:txBody>
      </p:sp>
      <p:sp>
        <p:nvSpPr>
          <p:cNvPr id="3" name="Content Placeholder 2"/>
          <p:cNvSpPr>
            <a:spLocks noGrp="1"/>
          </p:cNvSpPr>
          <p:nvPr>
            <p:ph sz="half" idx="1"/>
          </p:nvPr>
        </p:nvSpPr>
        <p:spPr>
          <a:xfrm>
            <a:off x="838200" y="1825625"/>
            <a:ext cx="10516235" cy="4530725"/>
          </a:xfrm>
        </p:spPr>
        <p:txBody>
          <a:bodyPr/>
          <a:p>
            <a:pPr marL="0" indent="0">
              <a:buBlip>
                <a:blip r:embed="rId1"/>
              </a:buBlip>
            </a:pPr>
            <a:r>
              <a:rPr lang="en-IN" altLang="en-US"/>
              <a:t>A hyperparameter can change the outcome of a model for good with regards to the time taken to train it. </a:t>
            </a:r>
            <a:endParaRPr lang="en-IN" altLang="en-US"/>
          </a:p>
          <a:p>
            <a:pPr marL="0" indent="0">
              <a:buBlip>
                <a:blip r:embed="rId1"/>
              </a:buBlip>
            </a:pPr>
            <a:r>
              <a:rPr lang="en-IN" altLang="en-US"/>
              <a:t>Having hyperparameters is half part of the solution, the second part is knowing what kind of hyperparameters suits the need.</a:t>
            </a:r>
            <a:endParaRPr lang="en-IN" altLang="en-US"/>
          </a:p>
        </p:txBody>
      </p:sp>
      <p:pic>
        <p:nvPicPr>
          <p:cNvPr id="4" name="Content Placeholder 3" descr="1234"/>
          <p:cNvPicPr>
            <a:picLocks noChangeAspect="1"/>
          </p:cNvPicPr>
          <p:nvPr>
            <p:ph sz="half" idx="2"/>
          </p:nvPr>
        </p:nvPicPr>
        <p:blipFill>
          <a:blip r:embed="rId2"/>
          <a:stretch>
            <a:fillRect/>
          </a:stretch>
        </p:blipFill>
        <p:spPr>
          <a:xfrm>
            <a:off x="-9525" y="-5080"/>
            <a:ext cx="772795" cy="6885940"/>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US" altLang="zh-CN" sz="2000" b="1" dirty="0" smtClean="0">
                <a:solidFill>
                  <a:srgbClr val="F9F9F9"/>
                </a:solidFill>
                <a:ea typeface="Arial" panose="020B0604020202020204" pitchFamily="34" charset="0"/>
                <a:cs typeface="Arial Black" panose="020B0A04020102020204" charset="0"/>
              </a:rPr>
              <a:t>0</a:t>
            </a:r>
            <a:r>
              <a:rPr lang="en-IN" altLang="en-US" sz="2000" b="1" dirty="0" smtClean="0">
                <a:solidFill>
                  <a:srgbClr val="F9F9F9"/>
                </a:solidFill>
                <a:ea typeface="Arial" panose="020B0604020202020204" pitchFamily="34" charset="0"/>
                <a:cs typeface="Arial Black" panose="020B0A04020102020204" charset="0"/>
              </a:rPr>
              <a:t>4</a:t>
            </a:r>
            <a:endParaRPr lang="en-I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Difference</a:t>
            </a:r>
            <a:endParaRPr lang="en-IN" altLang="en-US">
              <a:solidFill>
                <a:schemeClr val="accent1">
                  <a:lumMod val="75000"/>
                </a:schemeClr>
              </a:solidFill>
            </a:endParaRPr>
          </a:p>
        </p:txBody>
      </p:sp>
      <p:pic>
        <p:nvPicPr>
          <p:cNvPr id="4" name="Content Placeholder 3" descr="1234"/>
          <p:cNvPicPr>
            <a:picLocks noChangeAspect="1"/>
          </p:cNvPicPr>
          <p:nvPr>
            <p:ph sz="half" idx="2"/>
          </p:nvPr>
        </p:nvPicPr>
        <p:blipFill>
          <a:blip r:embed="rId1"/>
          <a:stretch>
            <a:fillRect/>
          </a:stretch>
        </p:blipFill>
        <p:spPr>
          <a:xfrm>
            <a:off x="-9525" y="-5080"/>
            <a:ext cx="772795" cy="6885940"/>
          </a:xfrm>
          <a:prstGeom prst="rect">
            <a:avLst/>
          </a:prstGeom>
        </p:spPr>
      </p:pic>
      <p:pic>
        <p:nvPicPr>
          <p:cNvPr id="7" name="Content Placeholder 6" descr="Model-Parameters-vs-Hyperparameters-Artificial-Intelligence-Interview-Questions-Edureka-507x300 (1)"/>
          <p:cNvPicPr>
            <a:picLocks noChangeAspect="1"/>
          </p:cNvPicPr>
          <p:nvPr>
            <p:ph sz="half" idx="1"/>
          </p:nvPr>
        </p:nvPicPr>
        <p:blipFill>
          <a:blip r:embed="rId2"/>
          <a:stretch>
            <a:fillRect/>
          </a:stretch>
        </p:blipFill>
        <p:spPr>
          <a:xfrm>
            <a:off x="949960" y="1997075"/>
            <a:ext cx="6390640" cy="4368800"/>
          </a:xfrm>
          <a:prstGeom prst="rect">
            <a:avLst/>
          </a:prstGeom>
        </p:spPr>
      </p:pic>
      <p:pic>
        <p:nvPicPr>
          <p:cNvPr id="9" name="Picture 8" descr="hyper-parameters"/>
          <p:cNvPicPr>
            <a:picLocks noChangeAspect="1"/>
          </p:cNvPicPr>
          <p:nvPr/>
        </p:nvPicPr>
        <p:blipFill>
          <a:blip r:embed="rId3"/>
          <a:stretch>
            <a:fillRect/>
          </a:stretch>
        </p:blipFill>
        <p:spPr>
          <a:xfrm>
            <a:off x="7697470" y="1997075"/>
            <a:ext cx="4171950" cy="4369435"/>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US" altLang="zh-CN" sz="2000" b="1" dirty="0" smtClean="0">
                <a:solidFill>
                  <a:srgbClr val="F9F9F9"/>
                </a:solidFill>
                <a:ea typeface="Arial" panose="020B0604020202020204" pitchFamily="34" charset="0"/>
                <a:cs typeface="Arial Black" panose="020B0A04020102020204" charset="0"/>
              </a:rPr>
              <a:t>0</a:t>
            </a:r>
            <a:r>
              <a:rPr lang="en-IN" altLang="en-US" sz="2000" b="1" dirty="0" smtClean="0">
                <a:solidFill>
                  <a:srgbClr val="F9F9F9"/>
                </a:solidFill>
                <a:ea typeface="Arial" panose="020B0604020202020204" pitchFamily="34" charset="0"/>
                <a:cs typeface="Arial Black" panose="020B0A04020102020204" charset="0"/>
              </a:rPr>
              <a:t>5</a:t>
            </a:r>
            <a:endParaRPr lang="en-I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lumMod val="75000"/>
                  </a:schemeClr>
                </a:solidFill>
              </a:rPr>
              <a:t>Problems Faced by Hyper Parameter</a:t>
            </a:r>
            <a:endParaRPr lang="en-IN" altLang="en-US">
              <a:solidFill>
                <a:schemeClr val="accent1">
                  <a:lumMod val="75000"/>
                </a:schemeClr>
              </a:solidFill>
            </a:endParaRPr>
          </a:p>
        </p:txBody>
      </p:sp>
      <p:sp>
        <p:nvSpPr>
          <p:cNvPr id="3" name="Content Placeholder 2"/>
          <p:cNvSpPr>
            <a:spLocks noGrp="1"/>
          </p:cNvSpPr>
          <p:nvPr>
            <p:ph sz="half" idx="1"/>
          </p:nvPr>
        </p:nvSpPr>
        <p:spPr>
          <a:xfrm>
            <a:off x="838200" y="1825625"/>
            <a:ext cx="10516235" cy="2375535"/>
          </a:xfrm>
        </p:spPr>
        <p:txBody>
          <a:bodyPr/>
          <a:p>
            <a:pPr marL="0" indent="0">
              <a:buBlip>
                <a:blip r:embed="rId1"/>
              </a:buBlip>
            </a:pPr>
            <a:r>
              <a:rPr lang="en-IN" altLang="en-US"/>
              <a:t>As we don't know the correct values because of which we have to hit and try different combinations for max accuracy.</a:t>
            </a:r>
            <a:endParaRPr lang="en-IN" altLang="en-US"/>
          </a:p>
          <a:p>
            <a:pPr marL="0" indent="0">
              <a:buBlip>
                <a:blip r:embed="rId1"/>
              </a:buBlip>
            </a:pPr>
            <a:r>
              <a:rPr lang="en-IN" altLang="en-US"/>
              <a:t>More hit and try means more power , more time , more cost . </a:t>
            </a:r>
            <a:endParaRPr lang="en-IN" altLang="en-US"/>
          </a:p>
          <a:p>
            <a:pPr marL="0" indent="0">
              <a:buBlip>
                <a:blip r:embed="rId1"/>
              </a:buBlip>
            </a:pPr>
            <a:r>
              <a:rPr lang="en-IN" altLang="en-US"/>
              <a:t>Time of Developers also get wasted.</a:t>
            </a:r>
            <a:endParaRPr lang="en-IN" altLang="en-US"/>
          </a:p>
        </p:txBody>
      </p:sp>
      <p:pic>
        <p:nvPicPr>
          <p:cNvPr id="4" name="Content Placeholder 3" descr="1234"/>
          <p:cNvPicPr>
            <a:picLocks noChangeAspect="1"/>
          </p:cNvPicPr>
          <p:nvPr>
            <p:ph sz="half" idx="2"/>
          </p:nvPr>
        </p:nvPicPr>
        <p:blipFill>
          <a:blip r:embed="rId2"/>
          <a:stretch>
            <a:fillRect/>
          </a:stretch>
        </p:blipFill>
        <p:spPr>
          <a:xfrm>
            <a:off x="-9525" y="-5080"/>
            <a:ext cx="772795" cy="6885940"/>
          </a:xfrm>
          <a:prstGeom prst="rect">
            <a:avLst/>
          </a:prstGeom>
        </p:spPr>
      </p:pic>
      <p:sp>
        <p:nvSpPr>
          <p:cNvPr id="30" name="文本框 10"/>
          <p:cNvSpPr txBox="1"/>
          <p:nvPr/>
        </p:nvSpPr>
        <p:spPr>
          <a:xfrm>
            <a:off x="38508" y="300659"/>
            <a:ext cx="488466" cy="398780"/>
          </a:xfrm>
          <a:prstGeom prst="rect">
            <a:avLst/>
          </a:prstGeom>
          <a:noFill/>
        </p:spPr>
        <p:txBody>
          <a:bodyPr wrap="square" rtlCol="0">
            <a:spAutoFit/>
          </a:bodyPr>
          <a:lstStyle/>
          <a:p>
            <a:pPr algn="ctr"/>
            <a:r>
              <a:rPr lang="en-US" altLang="zh-CN" sz="2000" b="1" dirty="0" smtClean="0">
                <a:solidFill>
                  <a:srgbClr val="F9F9F9"/>
                </a:solidFill>
                <a:ea typeface="Arial" panose="020B0604020202020204" pitchFamily="34" charset="0"/>
                <a:cs typeface="Arial Black" panose="020B0A04020102020204" charset="0"/>
              </a:rPr>
              <a:t>0</a:t>
            </a:r>
            <a:r>
              <a:rPr lang="en-IN" altLang="en-US" sz="2000" b="1" dirty="0" smtClean="0">
                <a:solidFill>
                  <a:srgbClr val="F9F9F9"/>
                </a:solidFill>
                <a:ea typeface="Arial" panose="020B0604020202020204" pitchFamily="34" charset="0"/>
                <a:cs typeface="Arial Black" panose="020B0A04020102020204" charset="0"/>
              </a:rPr>
              <a:t>6</a:t>
            </a:r>
            <a:endParaRPr lang="en-IN" altLang="en-US" sz="2000" b="1" dirty="0" smtClean="0">
              <a:solidFill>
                <a:srgbClr val="F9F9F9"/>
              </a:solidFill>
              <a:ea typeface="Arial" panose="020B0604020202020204" pitchFamily="34" charset="0"/>
              <a:cs typeface="Arial Black" panose="020B0A04020102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5814</Words>
  <Application>WPS Presentation</Application>
  <PresentationFormat>Widescreen</PresentationFormat>
  <Paragraphs>275</Paragraphs>
  <Slides>32</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32</vt:i4>
      </vt:variant>
    </vt:vector>
  </HeadingPairs>
  <TitlesOfParts>
    <vt:vector size="55" baseType="lpstr">
      <vt:lpstr>Arial</vt:lpstr>
      <vt:lpstr>SimSun</vt:lpstr>
      <vt:lpstr>Wingdings</vt:lpstr>
      <vt:lpstr>Calibri Light</vt:lpstr>
      <vt:lpstr>Calibri</vt:lpstr>
      <vt:lpstr>Microsoft YaHei</vt:lpstr>
      <vt:lpstr>Arial Unicode MS</vt:lpstr>
      <vt:lpstr>Bernard MT Condensed</vt:lpstr>
      <vt:lpstr>Times New Roman</vt:lpstr>
      <vt:lpstr>Malgun Gothic</vt:lpstr>
      <vt:lpstr>Malgun Gothic Semilight</vt:lpstr>
      <vt:lpstr>Microsoft JhengHei</vt:lpstr>
      <vt:lpstr>Microsoft JhengHei Light</vt:lpstr>
      <vt:lpstr>Microsoft YaHei Light</vt:lpstr>
      <vt:lpstr>MS Gothic</vt:lpstr>
      <vt:lpstr>MingLiU_HKSCS-ExtB</vt:lpstr>
      <vt:lpstr>Wingdings</vt:lpstr>
      <vt:lpstr>Arial Black</vt:lpstr>
      <vt:lpstr>Microsoft JhengHei UI Light</vt:lpstr>
      <vt:lpstr>Algerian</vt:lpstr>
      <vt:lpstr>Arial Narrow</vt:lpstr>
      <vt:lpstr>Agency FB</vt:lpstr>
      <vt:lpstr>Office Theme</vt:lpstr>
      <vt:lpstr>PowerPoint 演示文稿</vt:lpstr>
      <vt:lpstr>PowerPoint 演示文稿</vt:lpstr>
      <vt:lpstr>PowerPoint 演示文稿</vt:lpstr>
      <vt:lpstr>Introduction</vt:lpstr>
      <vt:lpstr>Introduction</vt:lpstr>
      <vt:lpstr>Introduction</vt:lpstr>
      <vt:lpstr>Hyper Parameter Importance</vt:lpstr>
      <vt:lpstr>Introduction</vt:lpstr>
      <vt:lpstr>Introduction</vt:lpstr>
      <vt:lpstr>Introduction</vt:lpstr>
      <vt:lpstr>Software Used</vt:lpstr>
      <vt:lpstr>Introduction</vt:lpstr>
      <vt:lpstr>Redhat </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KIIT</cp:lastModifiedBy>
  <cp:revision>2</cp:revision>
  <dcterms:created xsi:type="dcterms:W3CDTF">2020-05-28T09:39:43Z</dcterms:created>
  <dcterms:modified xsi:type="dcterms:W3CDTF">2020-05-28T09:41:22Z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