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c56d1d98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c56d1d98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2c56d1d98c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2c56d1d98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2c56d1d98c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2c56d1d98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2c6c3ea0e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2c6c3ea0e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2c56d1d98c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2c56d1d98c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c56d1d98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c56d1d98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c6c3ea0e2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c6c3ea0e2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influencermarketinghub.com/refersio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refersion.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affiliate-program.amazon.co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influencermarketinghub.com/bigcommerce/"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73000" y="1282500"/>
            <a:ext cx="8359200" cy="750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7QMubes</a:t>
            </a:r>
            <a:endParaRPr/>
          </a:p>
        </p:txBody>
      </p:sp>
      <p:sp>
        <p:nvSpPr>
          <p:cNvPr id="55" name="Google Shape;55;p13"/>
          <p:cNvSpPr txBox="1">
            <a:spLocks noGrp="1"/>
          </p:cNvSpPr>
          <p:nvPr>
            <p:ph type="subTitle" idx="1"/>
          </p:nvPr>
        </p:nvSpPr>
        <p:spPr>
          <a:xfrm>
            <a:off x="238375" y="137457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300">
                <a:solidFill>
                  <a:schemeClr val="lt1"/>
                </a:solidFill>
              </a:rPr>
              <a:t>GOPLUTUS</a:t>
            </a:r>
            <a:endParaRPr sz="3300">
              <a:solidFill>
                <a:schemeClr val="lt1"/>
              </a:solidFill>
            </a:endParaRPr>
          </a:p>
        </p:txBody>
      </p:sp>
      <p:sp>
        <p:nvSpPr>
          <p:cNvPr id="56" name="Google Shape;56;p13"/>
          <p:cNvSpPr txBox="1"/>
          <p:nvPr/>
        </p:nvSpPr>
        <p:spPr>
          <a:xfrm>
            <a:off x="1742050" y="2561175"/>
            <a:ext cx="5537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t>Market Research on Affiliate Programs</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rPr>
              <a:t>Introduction About Affiliate Program</a:t>
            </a:r>
            <a:endParaRPr>
              <a:solidFill>
                <a:srgbClr val="000000"/>
              </a:solidFill>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Char char="●"/>
            </a:pPr>
            <a:r>
              <a:rPr lang="en" sz="1400">
                <a:solidFill>
                  <a:schemeClr val="lt1"/>
                </a:solidFill>
              </a:rPr>
              <a:t>Affiliate programs are important for both retailers and affiliates as they provide a cost-effective way to drive traffic and sales. Retailers benefit from increased exposure and sales, while affiliates earn commissions for promoting products or services.</a:t>
            </a:r>
            <a:endParaRPr sz="1400">
              <a:solidFill>
                <a:schemeClr val="lt1"/>
              </a:solidFill>
            </a:endParaRPr>
          </a:p>
          <a:p>
            <a:pPr marL="457200" lvl="0" indent="-317500" algn="l" rtl="0">
              <a:spcBef>
                <a:spcPts val="0"/>
              </a:spcBef>
              <a:spcAft>
                <a:spcPts val="0"/>
              </a:spcAft>
              <a:buClr>
                <a:schemeClr val="lt1"/>
              </a:buClr>
              <a:buSzPts val="1400"/>
              <a:buChar char="●"/>
            </a:pPr>
            <a:r>
              <a:rPr lang="en" sz="1400">
                <a:solidFill>
                  <a:schemeClr val="lt1"/>
                </a:solidFill>
              </a:rPr>
              <a:t>For a new enterprise to enter the market, participating in an affiliate program can make a significant impact on revenue. By partnering with relevant affiliates, a small business can tap into new audiences and gain more exposure, which can lead to increased sales and revenue.</a:t>
            </a:r>
            <a:endParaRPr sz="1400">
              <a:solidFill>
                <a:schemeClr val="lt1"/>
              </a:solidFill>
            </a:endParaRPr>
          </a:p>
          <a:p>
            <a:pPr marL="457200" lvl="0" indent="-317500" algn="l" rtl="0">
              <a:spcBef>
                <a:spcPts val="0"/>
              </a:spcBef>
              <a:spcAft>
                <a:spcPts val="0"/>
              </a:spcAft>
              <a:buClr>
                <a:schemeClr val="lt1"/>
              </a:buClr>
              <a:buSzPts val="1400"/>
              <a:buChar char="●"/>
            </a:pPr>
            <a:r>
              <a:rPr lang="en" sz="1400">
                <a:solidFill>
                  <a:schemeClr val="lt1"/>
                </a:solidFill>
              </a:rPr>
              <a:t>To concentrate on making extra revenue with affiliate programs, enterprise can start by identifying potential affiliate partners that align with their brand and products or services. They can then create attractive commission structures and provide promotional materials to help affiliates promote their products effectively. By tracking and analyzing their affiliate program performance, businesses can optimize their strategies and maximize revenue from this channel.</a:t>
            </a:r>
            <a:endParaRPr sz="1400">
              <a:solidFill>
                <a:schemeClr val="lt1"/>
              </a:solidFill>
            </a:endParaRPr>
          </a:p>
          <a:p>
            <a:pPr marL="457200" lvl="0" indent="-317500" algn="l" rtl="0">
              <a:spcBef>
                <a:spcPts val="0"/>
              </a:spcBef>
              <a:spcAft>
                <a:spcPts val="0"/>
              </a:spcAft>
              <a:buClr>
                <a:schemeClr val="lt1"/>
              </a:buClr>
              <a:buSzPts val="1400"/>
              <a:buChar char="●"/>
            </a:pPr>
            <a:r>
              <a:rPr lang="en" sz="1400">
                <a:solidFill>
                  <a:schemeClr val="lt1"/>
                </a:solidFill>
              </a:rPr>
              <a:t>To include affiliate program to a business it is important to know the </a:t>
            </a:r>
            <a:r>
              <a:rPr lang="en" sz="1400">
                <a:solidFill>
                  <a:srgbClr val="000000"/>
                </a:solidFill>
                <a:highlight>
                  <a:srgbClr val="FFFFFF"/>
                </a:highlight>
              </a:rPr>
              <a:t>choice of which program to use will depend on the specific needs and goals of the business.</a:t>
            </a:r>
            <a:endParaRPr sz="1400">
              <a:solidFill>
                <a:schemeClr val="lt1"/>
              </a:solidFill>
            </a:endParaRPr>
          </a:p>
          <a:p>
            <a:pPr marL="0" lvl="0" indent="0" algn="l" rtl="0">
              <a:spcBef>
                <a:spcPts val="1200"/>
              </a:spcBef>
              <a:spcAft>
                <a:spcPts val="1200"/>
              </a:spcAft>
              <a:buNone/>
            </a:pP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254100" y="1858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0"/>
              </a:spcBef>
              <a:spcAft>
                <a:spcPts val="0"/>
              </a:spcAft>
              <a:buNone/>
            </a:pPr>
            <a:r>
              <a:rPr lang="en" sz="3355" b="1" dirty="0">
                <a:solidFill>
                  <a:srgbClr val="0F0F0F"/>
                </a:solidFill>
                <a:highlight>
                  <a:srgbClr val="FFFFFF"/>
                </a:highlight>
                <a:latin typeface="Calibri"/>
                <a:ea typeface="Calibri"/>
                <a:cs typeface="Calibri"/>
                <a:sym typeface="Calibri"/>
              </a:rPr>
              <a:t>25 High-paying Affiliate Programs</a:t>
            </a:r>
            <a:endParaRPr sz="3355" b="1" dirty="0">
              <a:solidFill>
                <a:srgbClr val="0F0F0F"/>
              </a:solidFill>
              <a:highlight>
                <a:srgbClr val="FFFFFF"/>
              </a:highlight>
              <a:latin typeface="Calibri"/>
              <a:ea typeface="Calibri"/>
              <a:cs typeface="Calibri"/>
              <a:sym typeface="Calibri"/>
            </a:endParaRPr>
          </a:p>
          <a:p>
            <a:pPr marL="0" lvl="0" indent="0" algn="l" rtl="0">
              <a:spcBef>
                <a:spcPts val="800"/>
              </a:spcBef>
              <a:spcAft>
                <a:spcPts val="0"/>
              </a:spcAft>
              <a:buNone/>
            </a:pPr>
            <a:endParaRPr dirty="0"/>
          </a:p>
        </p:txBody>
      </p:sp>
      <p:sp>
        <p:nvSpPr>
          <p:cNvPr id="68" name="Google Shape;68;p15"/>
          <p:cNvSpPr txBox="1">
            <a:spLocks noGrp="1"/>
          </p:cNvSpPr>
          <p:nvPr>
            <p:ph type="body" idx="1"/>
          </p:nvPr>
        </p:nvSpPr>
        <p:spPr>
          <a:xfrm>
            <a:off x="254100" y="907675"/>
            <a:ext cx="8520600" cy="3990900"/>
          </a:xfrm>
          <a:prstGeom prst="rect">
            <a:avLst/>
          </a:prstGeom>
        </p:spPr>
        <p:txBody>
          <a:bodyPr spcFirstLastPara="1" wrap="square" lIns="91425" tIns="91425" rIns="91425" bIns="91425" anchor="t" anchorCtr="0">
            <a:noAutofit/>
          </a:bodyPr>
          <a:lstStyle/>
          <a:p>
            <a:pPr marL="457200" marR="101600" lvl="0" indent="-314325" algn="l" rtl="0">
              <a:lnSpc>
                <a:spcPct val="177777"/>
              </a:lnSpc>
              <a:spcBef>
                <a:spcPts val="0"/>
              </a:spcBef>
              <a:spcAft>
                <a:spcPts val="0"/>
              </a:spcAft>
              <a:buClr>
                <a:srgbClr val="0F0F0F"/>
              </a:buClr>
              <a:buSzPts val="1350"/>
              <a:buAutoNum type="arabicPeriod"/>
            </a:pPr>
            <a:r>
              <a:rPr lang="en" sz="1300" dirty="0">
                <a:solidFill>
                  <a:schemeClr val="lt1"/>
                </a:solidFill>
                <a:highlight>
                  <a:srgbClr val="FFFFFF"/>
                </a:highlight>
              </a:rPr>
              <a:t>Bigcommerce</a:t>
            </a:r>
            <a:r>
              <a:rPr lang="en" sz="1300" dirty="0">
                <a:solidFill>
                  <a:srgbClr val="0F0F0F"/>
                </a:solidFill>
                <a:highlight>
                  <a:srgbClr val="FFFFFF"/>
                </a:highlight>
              </a:rPr>
              <a:t>                                           12.  Wix.com              24.Canva</a:t>
            </a:r>
            <a:endParaRPr sz="1300" dirty="0">
              <a:solidFill>
                <a:srgbClr val="0F0F0F"/>
              </a:solidFill>
              <a:highlight>
                <a:srgbClr val="FFFFFF"/>
              </a:highlight>
            </a:endParaRPr>
          </a:p>
          <a:p>
            <a:pPr marL="457200" marR="101600" lvl="0" indent="-314325" algn="l" rtl="0">
              <a:lnSpc>
                <a:spcPct val="177777"/>
              </a:lnSpc>
              <a:spcBef>
                <a:spcPts val="0"/>
              </a:spcBef>
              <a:spcAft>
                <a:spcPts val="0"/>
              </a:spcAft>
              <a:buClr>
                <a:srgbClr val="0F0F0F"/>
              </a:buClr>
              <a:buSzPts val="1350"/>
              <a:buAutoNum type="arabicPeriod"/>
            </a:pPr>
            <a:r>
              <a:rPr lang="en" sz="1300" dirty="0">
                <a:solidFill>
                  <a:srgbClr val="0F0F0F"/>
                </a:solidFill>
                <a:highlight>
                  <a:srgbClr val="FFFFFF"/>
                </a:highlight>
              </a:rPr>
              <a:t> Refersion                                               13.  Liquid Web           25.eBay Partner Network</a:t>
            </a:r>
            <a:endParaRPr sz="1300" dirty="0">
              <a:solidFill>
                <a:srgbClr val="0F0F0F"/>
              </a:solidFill>
              <a:highlight>
                <a:srgbClr val="FFFFFF"/>
              </a:highlight>
            </a:endParaRPr>
          </a:p>
          <a:p>
            <a:pPr marL="457200" marR="101600" lvl="0" indent="-314325" algn="l" rtl="0">
              <a:lnSpc>
                <a:spcPct val="177777"/>
              </a:lnSpc>
              <a:spcBef>
                <a:spcPts val="0"/>
              </a:spcBef>
              <a:spcAft>
                <a:spcPts val="0"/>
              </a:spcAft>
              <a:buClr>
                <a:schemeClr val="lt1"/>
              </a:buClr>
              <a:buSzPts val="1350"/>
              <a:buAutoNum type="arabicPeriod"/>
            </a:pPr>
            <a:r>
              <a:rPr lang="en" sz="1300" dirty="0">
                <a:solidFill>
                  <a:schemeClr val="lt1"/>
                </a:solidFill>
                <a:highlight>
                  <a:srgbClr val="FFFFFF"/>
                </a:highlight>
              </a:rPr>
              <a:t>Sandals                                                   14. Site Ground</a:t>
            </a:r>
            <a:endParaRPr sz="1300" dirty="0">
              <a:solidFill>
                <a:schemeClr val="lt1"/>
              </a:solidFill>
            </a:endParaRPr>
          </a:p>
          <a:p>
            <a:pPr marL="457200" marR="101600" lvl="0" indent="-314325" algn="l" rtl="0">
              <a:lnSpc>
                <a:spcPct val="177777"/>
              </a:lnSpc>
              <a:spcBef>
                <a:spcPts val="0"/>
              </a:spcBef>
              <a:spcAft>
                <a:spcPts val="0"/>
              </a:spcAft>
              <a:buClr>
                <a:schemeClr val="lt1"/>
              </a:buClr>
              <a:buSzPts val="1350"/>
              <a:buAutoNum type="arabicPeriod"/>
            </a:pPr>
            <a:r>
              <a:rPr lang="en" sz="1300" dirty="0">
                <a:solidFill>
                  <a:schemeClr val="lt1"/>
                </a:solidFill>
                <a:highlight>
                  <a:srgbClr val="FFFFFF"/>
                </a:highlight>
              </a:rPr>
              <a:t> Amazon Associates                               15. Bluehost</a:t>
            </a:r>
            <a:endParaRPr sz="1300" dirty="0">
              <a:solidFill>
                <a:schemeClr val="lt1"/>
              </a:solidFill>
            </a:endParaRPr>
          </a:p>
          <a:p>
            <a:pPr marL="457200" marR="101600" lvl="0" indent="-314325" algn="l" rtl="0">
              <a:lnSpc>
                <a:spcPct val="177777"/>
              </a:lnSpc>
              <a:spcBef>
                <a:spcPts val="0"/>
              </a:spcBef>
              <a:spcAft>
                <a:spcPts val="0"/>
              </a:spcAft>
              <a:buClr>
                <a:schemeClr val="lt1"/>
              </a:buClr>
              <a:buSzPts val="1350"/>
              <a:buAutoNum type="arabicPeriod"/>
            </a:pPr>
            <a:r>
              <a:rPr lang="en" sz="1300" dirty="0">
                <a:solidFill>
                  <a:schemeClr val="lt1"/>
                </a:solidFill>
                <a:highlight>
                  <a:srgbClr val="FFFFFF"/>
                </a:highlight>
              </a:rPr>
              <a:t>BH Cosmetics                                         16. Weebly</a:t>
            </a:r>
            <a:endParaRPr sz="1300" dirty="0">
              <a:solidFill>
                <a:schemeClr val="lt1"/>
              </a:solidFill>
            </a:endParaRPr>
          </a:p>
          <a:p>
            <a:pPr marL="457200" marR="101600" lvl="0" indent="-314325" algn="l" rtl="0">
              <a:lnSpc>
                <a:spcPct val="177777"/>
              </a:lnSpc>
              <a:spcBef>
                <a:spcPts val="0"/>
              </a:spcBef>
              <a:spcAft>
                <a:spcPts val="0"/>
              </a:spcAft>
              <a:buClr>
                <a:schemeClr val="lt1"/>
              </a:buClr>
              <a:buSzPts val="1350"/>
              <a:buAutoNum type="arabicPeriod"/>
            </a:pPr>
            <a:r>
              <a:rPr lang="en" sz="1300" dirty="0">
                <a:solidFill>
                  <a:schemeClr val="lt1"/>
                </a:solidFill>
                <a:highlight>
                  <a:srgbClr val="FFFFFF"/>
                </a:highlight>
              </a:rPr>
              <a:t> TripAdvisor                                             17. WP Engine</a:t>
            </a:r>
            <a:endParaRPr sz="1300" dirty="0">
              <a:solidFill>
                <a:schemeClr val="lt1"/>
              </a:solidFill>
            </a:endParaRPr>
          </a:p>
          <a:p>
            <a:pPr marL="457200" marR="101600" lvl="0" indent="-314325" algn="l" rtl="0">
              <a:lnSpc>
                <a:spcPct val="177777"/>
              </a:lnSpc>
              <a:spcBef>
                <a:spcPts val="0"/>
              </a:spcBef>
              <a:spcAft>
                <a:spcPts val="0"/>
              </a:spcAft>
              <a:buClr>
                <a:schemeClr val="lt1"/>
              </a:buClr>
              <a:buSzPts val="1350"/>
              <a:buAutoNum type="arabicPeriod"/>
            </a:pPr>
            <a:r>
              <a:rPr lang="en" sz="1300" dirty="0">
                <a:solidFill>
                  <a:schemeClr val="lt1"/>
                </a:solidFill>
                <a:highlight>
                  <a:srgbClr val="FFFFFF"/>
                </a:highlight>
              </a:rPr>
              <a:t> Teachable                                              18. Hostinger</a:t>
            </a:r>
            <a:endParaRPr sz="1300" dirty="0">
              <a:solidFill>
                <a:schemeClr val="lt1"/>
              </a:solidFill>
            </a:endParaRPr>
          </a:p>
          <a:p>
            <a:pPr marL="457200" marR="101600" lvl="0" indent="-314325" algn="l" rtl="0">
              <a:lnSpc>
                <a:spcPct val="177777"/>
              </a:lnSpc>
              <a:spcBef>
                <a:spcPts val="0"/>
              </a:spcBef>
              <a:spcAft>
                <a:spcPts val="0"/>
              </a:spcAft>
              <a:buClr>
                <a:schemeClr val="lt1"/>
              </a:buClr>
              <a:buSzPts val="1350"/>
              <a:buAutoNum type="arabicPeriod"/>
            </a:pPr>
            <a:r>
              <a:rPr lang="en" sz="1300" dirty="0">
                <a:solidFill>
                  <a:schemeClr val="lt1"/>
                </a:solidFill>
                <a:highlight>
                  <a:srgbClr val="FFFFFF"/>
                </a:highlight>
              </a:rPr>
              <a:t>Kajabi                                                      20. Hubspot</a:t>
            </a:r>
            <a:endParaRPr sz="1300" dirty="0">
              <a:solidFill>
                <a:schemeClr val="lt1"/>
              </a:solidFill>
            </a:endParaRPr>
          </a:p>
          <a:p>
            <a:pPr marL="457200" marR="101600" lvl="0" indent="-314325" algn="l" rtl="0">
              <a:lnSpc>
                <a:spcPct val="177777"/>
              </a:lnSpc>
              <a:spcBef>
                <a:spcPts val="0"/>
              </a:spcBef>
              <a:spcAft>
                <a:spcPts val="0"/>
              </a:spcAft>
              <a:buClr>
                <a:schemeClr val="lt1"/>
              </a:buClr>
              <a:buSzPts val="1350"/>
              <a:buAutoNum type="arabicPeriod"/>
            </a:pPr>
            <a:r>
              <a:rPr lang="en" sz="1300" dirty="0">
                <a:solidFill>
                  <a:schemeClr val="lt1"/>
                </a:solidFill>
                <a:highlight>
                  <a:srgbClr val="FFFFFF"/>
                </a:highlight>
              </a:rPr>
              <a:t> Coursera                                                 21.Convertkit</a:t>
            </a:r>
            <a:endParaRPr sz="1300" dirty="0">
              <a:solidFill>
                <a:schemeClr val="lt1"/>
              </a:solidFill>
            </a:endParaRPr>
          </a:p>
          <a:p>
            <a:pPr marL="457200" marR="101600" lvl="0" indent="-314325" algn="l" rtl="0">
              <a:lnSpc>
                <a:spcPct val="177777"/>
              </a:lnSpc>
              <a:spcBef>
                <a:spcPts val="0"/>
              </a:spcBef>
              <a:spcAft>
                <a:spcPts val="0"/>
              </a:spcAft>
              <a:buClr>
                <a:schemeClr val="lt1"/>
              </a:buClr>
              <a:buSzPts val="1350"/>
              <a:buAutoNum type="arabicPeriod"/>
            </a:pPr>
            <a:r>
              <a:rPr lang="en" sz="1300" dirty="0">
                <a:solidFill>
                  <a:schemeClr val="lt1"/>
                </a:solidFill>
                <a:highlight>
                  <a:srgbClr val="FFFFFF"/>
                </a:highlight>
              </a:rPr>
              <a:t> Elementor                                               22. SEMrush</a:t>
            </a:r>
            <a:endParaRPr sz="1300" dirty="0">
              <a:solidFill>
                <a:schemeClr val="lt1"/>
              </a:solidFill>
            </a:endParaRPr>
          </a:p>
          <a:p>
            <a:pPr marL="457200" marR="101600" lvl="0" indent="-314325" algn="l" rtl="0">
              <a:lnSpc>
                <a:spcPct val="177777"/>
              </a:lnSpc>
              <a:spcBef>
                <a:spcPts val="0"/>
              </a:spcBef>
              <a:spcAft>
                <a:spcPts val="0"/>
              </a:spcAft>
              <a:buClr>
                <a:schemeClr val="lt1"/>
              </a:buClr>
              <a:buSzPts val="1350"/>
              <a:buAutoNum type="arabicPeriod"/>
            </a:pPr>
            <a:r>
              <a:rPr lang="en" sz="1300" dirty="0">
                <a:solidFill>
                  <a:schemeClr val="lt1"/>
                </a:solidFill>
                <a:highlight>
                  <a:srgbClr val="FFFFFF"/>
                </a:highlight>
              </a:rPr>
              <a:t> </a:t>
            </a:r>
            <a:r>
              <a:rPr lang="en-US" sz="1300" dirty="0">
                <a:solidFill>
                  <a:schemeClr val="lt1"/>
                </a:solidFill>
                <a:highlight>
                  <a:srgbClr val="FFFFFF"/>
                </a:highlight>
              </a:rPr>
              <a:t>Shopify                                                    23.  Fiverr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311700" y="581275"/>
            <a:ext cx="8520600" cy="398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solidFill>
                  <a:schemeClr val="hlink"/>
                </a:solidFill>
                <a:hlinkClick r:id="rId3"/>
              </a:rPr>
              <a:t> Refersion </a:t>
            </a:r>
            <a:endParaRPr b="1">
              <a:solidFill>
                <a:srgbClr val="0F0F0F"/>
              </a:solidFill>
            </a:endParaRPr>
          </a:p>
          <a:p>
            <a:pPr marL="0" lvl="0" indent="0" algn="l" rtl="0">
              <a:spcBef>
                <a:spcPts val="1200"/>
              </a:spcBef>
              <a:spcAft>
                <a:spcPts val="0"/>
              </a:spcAft>
              <a:buNone/>
            </a:pPr>
            <a:r>
              <a:rPr lang="en" sz="1400">
                <a:solidFill>
                  <a:schemeClr val="lt1"/>
                </a:solidFill>
              </a:rPr>
              <a:t>Refersion is an e-commerce platform for incentivizing customer promotion. It offers tools for creating offers, links, and customizing commissions, as well as tracking sales and integrating with major e-commerce platforms. The platform provides key performance indicators to track affiliate contributions to ROI and has a Message tab for exchanging messages with affiliates. Refersion also integrates with Mailchimp and Klaviyo for email newsletters</a:t>
            </a:r>
            <a:endParaRPr sz="1400">
              <a:solidFill>
                <a:schemeClr val="lt1"/>
              </a:solidFill>
            </a:endParaRPr>
          </a:p>
          <a:p>
            <a:pPr marL="0" lvl="0" indent="0" algn="l" rtl="0">
              <a:spcBef>
                <a:spcPts val="1200"/>
              </a:spcBef>
              <a:spcAft>
                <a:spcPts val="0"/>
              </a:spcAft>
              <a:buNone/>
            </a:pPr>
            <a:r>
              <a:rPr lang="en" sz="1400" b="1">
                <a:solidFill>
                  <a:schemeClr val="lt1"/>
                </a:solidFill>
              </a:rPr>
              <a:t>Commission:</a:t>
            </a:r>
            <a:r>
              <a:rPr lang="en" sz="1400">
                <a:solidFill>
                  <a:schemeClr val="lt1"/>
                </a:solidFill>
              </a:rPr>
              <a:t> The platform offers affiliates 15% for all referrals who register with the platform using their link or by responding to an email for a direct-billed Refersion subscription.</a:t>
            </a:r>
            <a:endParaRPr sz="1400">
              <a:solidFill>
                <a:schemeClr val="lt1"/>
              </a:solidFill>
            </a:endParaRPr>
          </a:p>
          <a:p>
            <a:pPr marL="0" lvl="0" indent="0" algn="l" rtl="0">
              <a:spcBef>
                <a:spcPts val="1200"/>
              </a:spcBef>
              <a:spcAft>
                <a:spcPts val="0"/>
              </a:spcAft>
              <a:buNone/>
            </a:pPr>
            <a:r>
              <a:rPr lang="en" sz="1400" b="1">
                <a:solidFill>
                  <a:schemeClr val="lt1"/>
                </a:solidFill>
              </a:rPr>
              <a:t>Resources and support:</a:t>
            </a:r>
            <a:r>
              <a:rPr lang="en" sz="1400">
                <a:solidFill>
                  <a:schemeClr val="lt1"/>
                </a:solidFill>
              </a:rPr>
              <a:t> Refersion’s customer success and development team can help optimize their settings. To start, the Refersion Marketplace is a great place to find potential affiliates. Get discovered by over 8,000 affiliates when you place an offer here.</a:t>
            </a:r>
            <a:endParaRPr sz="1400">
              <a:solidFill>
                <a:schemeClr val="lt1"/>
              </a:solidFill>
            </a:endParaRPr>
          </a:p>
          <a:p>
            <a:pPr marL="0" lvl="0" indent="0" algn="l" rtl="0">
              <a:spcBef>
                <a:spcPts val="1200"/>
              </a:spcBef>
              <a:spcAft>
                <a:spcPts val="1200"/>
              </a:spcAft>
              <a:buNone/>
            </a:pPr>
            <a:r>
              <a:rPr lang="en" sz="1400" b="1">
                <a:solidFill>
                  <a:schemeClr val="lt1"/>
                </a:solidFill>
              </a:rPr>
              <a:t>Cookies: </a:t>
            </a:r>
            <a:r>
              <a:rPr lang="en" sz="1400">
                <a:solidFill>
                  <a:schemeClr val="lt1"/>
                </a:solidFill>
              </a:rPr>
              <a:t>The platform’s cookie length is flexible—merchants can choose between two days to two years</a:t>
            </a:r>
            <a:endParaRPr sz="1400">
              <a:solidFill>
                <a:schemeClr val="lt1"/>
              </a:solidFill>
            </a:endParaRPr>
          </a:p>
        </p:txBody>
      </p:sp>
      <p:sp>
        <p:nvSpPr>
          <p:cNvPr id="74" name="Google Shape;74;p16"/>
          <p:cNvSpPr txBox="1"/>
          <p:nvPr/>
        </p:nvSpPr>
        <p:spPr>
          <a:xfrm>
            <a:off x="396100" y="150175"/>
            <a:ext cx="3740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Top 3 Affiliate Programs</a:t>
            </a:r>
            <a:endParaRPr sz="16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body" idx="1"/>
          </p:nvPr>
        </p:nvSpPr>
        <p:spPr>
          <a:xfrm>
            <a:off x="311700" y="462100"/>
            <a:ext cx="8520600" cy="410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u="sng">
                <a:solidFill>
                  <a:schemeClr val="hlink"/>
                </a:solidFill>
                <a:hlinkClick r:id="rId3"/>
              </a:rPr>
              <a:t>Refersion:</a:t>
            </a:r>
            <a:endParaRPr sz="1700" b="1">
              <a:solidFill>
                <a:schemeClr val="lt1"/>
              </a:solidFill>
            </a:endParaRPr>
          </a:p>
          <a:p>
            <a:pPr marL="0" lvl="0" indent="0" algn="l" rtl="0">
              <a:spcBef>
                <a:spcPts val="1200"/>
              </a:spcBef>
              <a:spcAft>
                <a:spcPts val="0"/>
              </a:spcAft>
              <a:buNone/>
            </a:pPr>
            <a:r>
              <a:rPr lang="en" sz="1400" b="1">
                <a:solidFill>
                  <a:schemeClr val="lt1"/>
                </a:solidFill>
              </a:rPr>
              <a:t>Setting up an affiliate program:</a:t>
            </a:r>
            <a:r>
              <a:rPr lang="en" sz="1400">
                <a:solidFill>
                  <a:schemeClr val="lt1"/>
                </a:solidFill>
              </a:rPr>
              <a:t> Enterprise people can use Refersion to set up an affiliate program for their business. They can offer a commission to affiliates who promote their products or services and generate sales. This can be a great way to increase sales and revenue for the business.</a:t>
            </a:r>
            <a:endParaRPr sz="1400">
              <a:solidFill>
                <a:schemeClr val="lt1"/>
              </a:solidFill>
            </a:endParaRPr>
          </a:p>
          <a:p>
            <a:pPr marL="0" lvl="0" indent="0" algn="l" rtl="0">
              <a:spcBef>
                <a:spcPts val="1200"/>
              </a:spcBef>
              <a:spcAft>
                <a:spcPts val="0"/>
              </a:spcAft>
              <a:buNone/>
            </a:pPr>
            <a:r>
              <a:rPr lang="en" sz="1400" b="1">
                <a:solidFill>
                  <a:schemeClr val="lt1"/>
                </a:solidFill>
              </a:rPr>
              <a:t>Joining an affiliate program:</a:t>
            </a:r>
            <a:r>
              <a:rPr lang="en" sz="1400">
                <a:solidFill>
                  <a:schemeClr val="lt1"/>
                </a:solidFill>
              </a:rPr>
              <a:t> Enterprise people can also earn money by joining an affiliate program through Refersion. They can promote other businesses' products or services and earn a commission on any sales generated through their unique affiliate link.</a:t>
            </a:r>
            <a:endParaRPr sz="1400">
              <a:solidFill>
                <a:schemeClr val="lt1"/>
              </a:solidFill>
            </a:endParaRPr>
          </a:p>
          <a:p>
            <a:pPr marL="0" lvl="0" indent="0" algn="l" rtl="0">
              <a:spcBef>
                <a:spcPts val="1200"/>
              </a:spcBef>
              <a:spcAft>
                <a:spcPts val="0"/>
              </a:spcAft>
              <a:buNone/>
            </a:pPr>
            <a:r>
              <a:rPr lang="en" sz="1400" b="1">
                <a:solidFill>
                  <a:schemeClr val="lt1"/>
                </a:solidFill>
              </a:rPr>
              <a:t>Referring others to Refersion:</a:t>
            </a:r>
            <a:r>
              <a:rPr lang="en" sz="1400">
                <a:solidFill>
                  <a:schemeClr val="lt1"/>
                </a:solidFill>
              </a:rPr>
              <a:t> Refersion also has a referral program where users can earn money by referring other businesses to the platform. Enterprise people can earn a commission for each business they refer to Refersion that signs up for a paid plan.</a:t>
            </a:r>
            <a:endParaRPr sz="1400">
              <a:solidFill>
                <a:schemeClr val="lt1"/>
              </a:solidFill>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1700" y="361225"/>
            <a:ext cx="8520600" cy="42078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1018"/>
              <a:buNone/>
            </a:pPr>
            <a:r>
              <a:rPr lang="en" sz="1580" b="1" u="sng">
                <a:solidFill>
                  <a:schemeClr val="hlink"/>
                </a:solidFill>
                <a:highlight>
                  <a:srgbClr val="FFFFFF"/>
                </a:highlight>
                <a:hlinkClick r:id="rId3"/>
              </a:rPr>
              <a:t>Amazon Associates:</a:t>
            </a:r>
            <a:endParaRPr sz="1580" b="1">
              <a:solidFill>
                <a:srgbClr val="0F0F0F"/>
              </a:solidFill>
              <a:highlight>
                <a:srgbClr val="FFFFFF"/>
              </a:highlight>
            </a:endParaRPr>
          </a:p>
          <a:p>
            <a:pPr marL="0" lvl="0" indent="0" algn="l" rtl="0">
              <a:lnSpc>
                <a:spcPct val="80000"/>
              </a:lnSpc>
              <a:spcBef>
                <a:spcPts val="1700"/>
              </a:spcBef>
              <a:spcAft>
                <a:spcPts val="0"/>
              </a:spcAft>
              <a:buSzPts val="1018"/>
              <a:buNone/>
            </a:pPr>
            <a:r>
              <a:rPr lang="en" sz="1395">
                <a:solidFill>
                  <a:srgbClr val="0F0F0F"/>
                </a:solidFill>
                <a:highlight>
                  <a:srgbClr val="FFFFFF"/>
                </a:highlight>
              </a:rPr>
              <a:t>Amazon Associates is one of the biggest affiliate marketing programs in the world. It has helped bloggers and other types of content creators to monetize their traffic. It is free of cost to register</a:t>
            </a:r>
            <a:endParaRPr sz="1395">
              <a:solidFill>
                <a:srgbClr val="0F0F0F"/>
              </a:solidFill>
              <a:highlight>
                <a:srgbClr val="FFFFFF"/>
              </a:highlight>
            </a:endParaRPr>
          </a:p>
          <a:p>
            <a:pPr marL="0" lvl="0" indent="0" algn="l" rtl="0">
              <a:lnSpc>
                <a:spcPct val="80000"/>
              </a:lnSpc>
              <a:spcBef>
                <a:spcPts val="1700"/>
              </a:spcBef>
              <a:spcAft>
                <a:spcPts val="0"/>
              </a:spcAft>
              <a:buSzPts val="1018"/>
              <a:buNone/>
            </a:pPr>
            <a:r>
              <a:rPr lang="en" sz="1395" b="1">
                <a:solidFill>
                  <a:srgbClr val="0F0F0F"/>
                </a:solidFill>
                <a:highlight>
                  <a:srgbClr val="FFFFFF"/>
                </a:highlight>
              </a:rPr>
              <a:t>Commission: </a:t>
            </a:r>
            <a:r>
              <a:rPr lang="en" sz="1395">
                <a:solidFill>
                  <a:srgbClr val="0F0F0F"/>
                </a:solidFill>
                <a:highlight>
                  <a:srgbClr val="FFFFFF"/>
                </a:highlight>
              </a:rPr>
              <a:t>You can earn up to 1% to 10% commissions with qualifying programs and purchases. </a:t>
            </a:r>
            <a:endParaRPr sz="1395">
              <a:solidFill>
                <a:srgbClr val="0F0F0F"/>
              </a:solidFill>
              <a:highlight>
                <a:srgbClr val="FFFFFF"/>
              </a:highlight>
            </a:endParaRPr>
          </a:p>
          <a:p>
            <a:pPr marL="0" lvl="0" indent="0" algn="l" rtl="0">
              <a:lnSpc>
                <a:spcPct val="80000"/>
              </a:lnSpc>
              <a:spcBef>
                <a:spcPts val="1700"/>
              </a:spcBef>
              <a:spcAft>
                <a:spcPts val="0"/>
              </a:spcAft>
              <a:buSzPts val="1018"/>
              <a:buNone/>
            </a:pPr>
            <a:r>
              <a:rPr lang="en" sz="1395" b="1">
                <a:solidFill>
                  <a:srgbClr val="0F0F0F"/>
                </a:solidFill>
                <a:highlight>
                  <a:srgbClr val="FFFFFF"/>
                </a:highlight>
              </a:rPr>
              <a:t>Resources and support</a:t>
            </a:r>
            <a:r>
              <a:rPr lang="en" sz="1395">
                <a:solidFill>
                  <a:srgbClr val="0F0F0F"/>
                </a:solidFill>
                <a:highlight>
                  <a:srgbClr val="FFFFFF"/>
                </a:highlight>
              </a:rPr>
              <a:t>: Amazon offers high-converting promotional and announcement banners. There’s a variety of standard banner sizes and shapes which means that you’ll be able to pick one that fits in with your branding. </a:t>
            </a:r>
            <a:endParaRPr sz="1395">
              <a:solidFill>
                <a:srgbClr val="0F0F0F"/>
              </a:solidFill>
              <a:highlight>
                <a:srgbClr val="FFFFFF"/>
              </a:highlight>
            </a:endParaRPr>
          </a:p>
          <a:p>
            <a:pPr marL="0" lvl="0" indent="0" algn="l" rtl="0">
              <a:lnSpc>
                <a:spcPct val="80000"/>
              </a:lnSpc>
              <a:spcBef>
                <a:spcPts val="1700"/>
              </a:spcBef>
              <a:spcAft>
                <a:spcPts val="0"/>
              </a:spcAft>
              <a:buSzPts val="1018"/>
              <a:buNone/>
            </a:pPr>
            <a:r>
              <a:rPr lang="en" sz="1395" b="1">
                <a:solidFill>
                  <a:srgbClr val="0F0F0F"/>
                </a:solidFill>
                <a:highlight>
                  <a:srgbClr val="FFFFFF"/>
                </a:highlight>
              </a:rPr>
              <a:t>Payment threshold: </a:t>
            </a:r>
            <a:r>
              <a:rPr lang="en" sz="1395">
                <a:solidFill>
                  <a:srgbClr val="0F0F0F"/>
                </a:solidFill>
                <a:highlight>
                  <a:srgbClr val="FFFFFF"/>
                </a:highlight>
              </a:rPr>
              <a:t>Amazon Associates pays out commissions once the affiliate has earned at least $10 in commissions. Payment can be made via direct deposit, Amazon gift card, or check.</a:t>
            </a:r>
            <a:endParaRPr sz="1395">
              <a:solidFill>
                <a:srgbClr val="0F0F0F"/>
              </a:solidFill>
              <a:highlight>
                <a:srgbClr val="FFFFFF"/>
              </a:highlight>
            </a:endParaRPr>
          </a:p>
          <a:p>
            <a:pPr marL="0" lvl="0" indent="0" algn="l" rtl="0">
              <a:lnSpc>
                <a:spcPct val="80000"/>
              </a:lnSpc>
              <a:spcBef>
                <a:spcPts val="1700"/>
              </a:spcBef>
              <a:spcAft>
                <a:spcPts val="0"/>
              </a:spcAft>
              <a:buSzPts val="1018"/>
              <a:buNone/>
            </a:pPr>
            <a:r>
              <a:rPr lang="en" sz="1395" b="1">
                <a:solidFill>
                  <a:srgbClr val="0F0F0F"/>
                </a:solidFill>
                <a:highlight>
                  <a:srgbClr val="FFFFFF"/>
                </a:highlight>
              </a:rPr>
              <a:t>Cookie duration:</a:t>
            </a:r>
            <a:r>
              <a:rPr lang="en" sz="1395">
                <a:solidFill>
                  <a:srgbClr val="0F0F0F"/>
                </a:solidFill>
                <a:highlight>
                  <a:srgbClr val="FFFFFF"/>
                </a:highlight>
              </a:rPr>
              <a:t> When a visitor clicks on an Amazon affiliate link, a cookie is stored on their device. This cookie lasts for 24 hours, and any purchases made by the visitor within that time period will earn a commission for the affiliate.</a:t>
            </a:r>
            <a:endParaRPr sz="1395">
              <a:solidFill>
                <a:srgbClr val="0F0F0F"/>
              </a:solidFill>
              <a:highlight>
                <a:srgbClr val="FFFFFF"/>
              </a:highlight>
            </a:endParaRPr>
          </a:p>
          <a:p>
            <a:pPr marL="0" lvl="0" indent="0" algn="l" rtl="0">
              <a:lnSpc>
                <a:spcPct val="80000"/>
              </a:lnSpc>
              <a:spcBef>
                <a:spcPts val="1700"/>
              </a:spcBef>
              <a:spcAft>
                <a:spcPts val="0"/>
              </a:spcAft>
              <a:buSzPts val="1018"/>
              <a:buNone/>
            </a:pPr>
            <a:r>
              <a:rPr lang="en" sz="1395" b="1">
                <a:solidFill>
                  <a:srgbClr val="0F0F0F"/>
                </a:solidFill>
                <a:highlight>
                  <a:srgbClr val="FFFFFF"/>
                </a:highlight>
              </a:rPr>
              <a:t>Cons:</a:t>
            </a:r>
            <a:endParaRPr sz="1395" b="1">
              <a:solidFill>
                <a:srgbClr val="0F0F0F"/>
              </a:solidFill>
              <a:highlight>
                <a:srgbClr val="FFFFFF"/>
              </a:highlight>
            </a:endParaRPr>
          </a:p>
          <a:p>
            <a:pPr marL="0" lvl="0" indent="0" algn="l" rtl="0">
              <a:lnSpc>
                <a:spcPct val="80000"/>
              </a:lnSpc>
              <a:spcBef>
                <a:spcPts val="1700"/>
              </a:spcBef>
              <a:spcAft>
                <a:spcPts val="1700"/>
              </a:spcAft>
              <a:buSzPts val="1018"/>
              <a:buNone/>
            </a:pPr>
            <a:r>
              <a:rPr lang="en" sz="1395">
                <a:solidFill>
                  <a:srgbClr val="0F0F0F"/>
                </a:solidFill>
                <a:highlight>
                  <a:srgbClr val="FFFFFF"/>
                </a:highlight>
              </a:rPr>
              <a:t>Amazon associates is highly competitive and there is high risk of losing money when the products commission is low.</a:t>
            </a:r>
            <a:endParaRPr sz="1395">
              <a:solidFill>
                <a:srgbClr val="0F0F0F"/>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body" idx="1"/>
          </p:nvPr>
        </p:nvSpPr>
        <p:spPr>
          <a:xfrm>
            <a:off x="311700" y="471250"/>
            <a:ext cx="8520600" cy="43641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b="1" u="sng">
                <a:solidFill>
                  <a:schemeClr val="hlink"/>
                </a:solidFill>
                <a:hlinkClick r:id="rId3"/>
              </a:rPr>
              <a:t>BigCommerce : </a:t>
            </a:r>
            <a:endParaRPr b="1">
              <a:solidFill>
                <a:srgbClr val="000000"/>
              </a:solidFill>
            </a:endParaRPr>
          </a:p>
          <a:p>
            <a:pPr marL="457200" lvl="0" indent="-310832" algn="l" rtl="0">
              <a:spcBef>
                <a:spcPts val="1200"/>
              </a:spcBef>
              <a:spcAft>
                <a:spcPts val="0"/>
              </a:spcAft>
              <a:buClr>
                <a:schemeClr val="lt1"/>
              </a:buClr>
              <a:buSzPct val="100000"/>
              <a:buChar char="●"/>
            </a:pPr>
            <a:r>
              <a:rPr lang="en" sz="1400">
                <a:solidFill>
                  <a:schemeClr val="lt1"/>
                </a:solidFill>
                <a:highlight>
                  <a:schemeClr val="dk1"/>
                </a:highlight>
              </a:rPr>
              <a:t>The Bigcommerce affiliate program is a marketing program that allows affiliates to promote the Bigcommerce e-commerce platform to their audience and earn commissions for each referral. </a:t>
            </a:r>
            <a:endParaRPr sz="1400">
              <a:solidFill>
                <a:schemeClr val="lt1"/>
              </a:solidFill>
              <a:highlight>
                <a:schemeClr val="dk1"/>
              </a:highlight>
            </a:endParaRPr>
          </a:p>
          <a:p>
            <a:pPr marL="457200" lvl="0" indent="-310832" algn="l" rtl="0">
              <a:spcBef>
                <a:spcPts val="0"/>
              </a:spcBef>
              <a:spcAft>
                <a:spcPts val="0"/>
              </a:spcAft>
              <a:buClr>
                <a:schemeClr val="lt1"/>
              </a:buClr>
              <a:buSzPct val="100000"/>
              <a:buChar char="●"/>
            </a:pPr>
            <a:r>
              <a:rPr lang="en" sz="1400" b="1">
                <a:solidFill>
                  <a:srgbClr val="0F0F0F"/>
                </a:solidFill>
                <a:highlight>
                  <a:srgbClr val="FFFFFF"/>
                </a:highlight>
              </a:rPr>
              <a:t>Commission: </a:t>
            </a:r>
            <a:r>
              <a:rPr lang="en" sz="1400">
                <a:solidFill>
                  <a:srgbClr val="0F0F0F"/>
                </a:solidFill>
                <a:highlight>
                  <a:srgbClr val="FFFFFF"/>
                </a:highlight>
              </a:rPr>
              <a:t>Affiliates will earn 200% of the customer’s first monthly payment. For an enterprise client, you can earn as much as $1,500. </a:t>
            </a:r>
            <a:endParaRPr sz="1400">
              <a:solidFill>
                <a:schemeClr val="lt1"/>
              </a:solidFill>
              <a:highlight>
                <a:schemeClr val="dk1"/>
              </a:highlight>
            </a:endParaRPr>
          </a:p>
          <a:p>
            <a:pPr marL="457200" lvl="0" indent="-310832" algn="l" rtl="0">
              <a:spcBef>
                <a:spcPts val="0"/>
              </a:spcBef>
              <a:spcAft>
                <a:spcPts val="0"/>
              </a:spcAft>
              <a:buClr>
                <a:schemeClr val="lt1"/>
              </a:buClr>
              <a:buSzPct val="100000"/>
              <a:buChar char="●"/>
            </a:pPr>
            <a:r>
              <a:rPr lang="en" sz="1400">
                <a:solidFill>
                  <a:schemeClr val="lt1"/>
                </a:solidFill>
                <a:highlight>
                  <a:schemeClr val="dk1"/>
                </a:highlight>
              </a:rPr>
              <a:t>The program provides affiliates with marketing materials and dedicated support to help them promote Bigcommerce effectively. Affiliates need to sign up through the company's affiliate network and can access their dashboard to track their earnings and receive payments via PayPal or bank transfer.</a:t>
            </a:r>
            <a:endParaRPr sz="1400">
              <a:solidFill>
                <a:schemeClr val="lt1"/>
              </a:solidFill>
              <a:highlight>
                <a:schemeClr val="dk1"/>
              </a:highlight>
            </a:endParaRPr>
          </a:p>
          <a:p>
            <a:pPr marL="457200" lvl="0" indent="-310832" algn="l" rtl="0">
              <a:spcBef>
                <a:spcPts val="0"/>
              </a:spcBef>
              <a:spcAft>
                <a:spcPts val="0"/>
              </a:spcAft>
              <a:buClr>
                <a:schemeClr val="lt1"/>
              </a:buClr>
              <a:buSzPct val="100000"/>
              <a:buChar char="●"/>
            </a:pPr>
            <a:r>
              <a:rPr lang="en" sz="1400" b="1">
                <a:solidFill>
                  <a:srgbClr val="0F0F0F"/>
                </a:solidFill>
                <a:highlight>
                  <a:srgbClr val="FFFFFF"/>
                </a:highlight>
              </a:rPr>
              <a:t>Cookies:</a:t>
            </a:r>
            <a:r>
              <a:rPr lang="en" sz="1400">
                <a:solidFill>
                  <a:srgbClr val="0F0F0F"/>
                </a:solidFill>
                <a:highlight>
                  <a:srgbClr val="FFFFFF"/>
                </a:highlight>
              </a:rPr>
              <a:t> 90-day duration</a:t>
            </a:r>
            <a:endParaRPr sz="1400">
              <a:solidFill>
                <a:srgbClr val="0F0F0F"/>
              </a:solidFill>
              <a:highlight>
                <a:srgbClr val="FFFFFF"/>
              </a:highlight>
            </a:endParaRPr>
          </a:p>
          <a:p>
            <a:pPr marL="0" lvl="0" indent="0" algn="l" rtl="0">
              <a:spcBef>
                <a:spcPts val="1200"/>
              </a:spcBef>
              <a:spcAft>
                <a:spcPts val="0"/>
              </a:spcAft>
              <a:buNone/>
            </a:pPr>
            <a:r>
              <a:rPr lang="en" sz="1500" b="1">
                <a:solidFill>
                  <a:srgbClr val="0F0F0F"/>
                </a:solidFill>
                <a:highlight>
                  <a:srgbClr val="FFFFFF"/>
                </a:highlight>
              </a:rPr>
              <a:t>Different Programs:</a:t>
            </a:r>
            <a:endParaRPr sz="1500" b="1">
              <a:solidFill>
                <a:srgbClr val="0F0F0F"/>
              </a:solidFill>
              <a:highlight>
                <a:srgbClr val="FFFFFF"/>
              </a:highlight>
            </a:endParaRPr>
          </a:p>
          <a:p>
            <a:pPr marL="0" lvl="0" indent="0" algn="l" rtl="0">
              <a:spcBef>
                <a:spcPts val="1200"/>
              </a:spcBef>
              <a:spcAft>
                <a:spcPts val="0"/>
              </a:spcAft>
              <a:buNone/>
            </a:pPr>
            <a:r>
              <a:rPr lang="en" sz="1400" b="1">
                <a:solidFill>
                  <a:schemeClr val="lt1"/>
                </a:solidFill>
              </a:rPr>
              <a:t>Affiliate marketing:</a:t>
            </a:r>
            <a:r>
              <a:rPr lang="en" sz="1400">
                <a:solidFill>
                  <a:schemeClr val="lt1"/>
                </a:solidFill>
              </a:rPr>
              <a:t> BigCommerce has an affiliate program that allows enterprise people to earn money by referring new customers to the platform. By promoting BigCommerce to their network and audience, enterprise people can earn a commission on any new customers they refer.</a:t>
            </a:r>
            <a:endParaRPr sz="1400">
              <a:solidFill>
                <a:schemeClr val="lt1"/>
              </a:solidFill>
            </a:endParaRPr>
          </a:p>
          <a:p>
            <a:pPr marL="0" lvl="0" indent="0" algn="l" rtl="0">
              <a:spcBef>
                <a:spcPts val="1200"/>
              </a:spcBef>
              <a:spcAft>
                <a:spcPts val="0"/>
              </a:spcAft>
              <a:buNone/>
            </a:pPr>
            <a:r>
              <a:rPr lang="en" sz="1400" b="1">
                <a:solidFill>
                  <a:schemeClr val="lt1"/>
                </a:solidFill>
              </a:rPr>
              <a:t>App development:</a:t>
            </a:r>
            <a:r>
              <a:rPr lang="en" sz="1400">
                <a:solidFill>
                  <a:schemeClr val="lt1"/>
                </a:solidFill>
              </a:rPr>
              <a:t> Enterprise people can develop and sell apps for the BigCommerce app store. By creating useful and innovative apps, they can earn money from businesses that are using the BigCommerce platform.</a:t>
            </a:r>
            <a:endParaRPr sz="1400">
              <a:solidFill>
                <a:srgbClr val="0F0F0F"/>
              </a:solidFill>
              <a:highlight>
                <a:srgbClr val="FFFFFF"/>
              </a:highlight>
            </a:endParaRPr>
          </a:p>
          <a:p>
            <a:pPr marL="914400" lvl="0" indent="0" algn="l" rtl="0">
              <a:spcBef>
                <a:spcPts val="1200"/>
              </a:spcBef>
              <a:spcAft>
                <a:spcPts val="1200"/>
              </a:spcAft>
              <a:buNone/>
            </a:pPr>
            <a:endParaRPr sz="1400">
              <a:solidFill>
                <a:srgbClr val="0F0F0F"/>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20"/>
          <p:cNvSpPr txBox="1">
            <a:spLocks noGrp="1"/>
          </p:cNvSpPr>
          <p:nvPr>
            <p:ph type="body" idx="1"/>
          </p:nvPr>
        </p:nvSpPr>
        <p:spPr>
          <a:xfrm>
            <a:off x="238350" y="1720925"/>
            <a:ext cx="8520600" cy="10059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2900" b="1">
                <a:solidFill>
                  <a:schemeClr val="lt1"/>
                </a:solidFill>
              </a:rPr>
              <a:t>THANK YOU</a:t>
            </a:r>
            <a:endParaRPr sz="2900" b="1">
              <a:solidFill>
                <a:schemeClr val="lt1"/>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969</Words>
  <Application>Microsoft Office PowerPoint</Application>
  <PresentationFormat>On-screen Show (16:9)</PresentationFormat>
  <Paragraphs>47</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Simple Dark</vt:lpstr>
      <vt:lpstr>7QMubes</vt:lpstr>
      <vt:lpstr>Introduction About Affiliate Program</vt:lpstr>
      <vt:lpstr>25 High-paying Affiliate Programs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7QMubes</dc:title>
  <cp:lastModifiedBy>Gutta, Abigna</cp:lastModifiedBy>
  <cp:revision>1</cp:revision>
  <dcterms:modified xsi:type="dcterms:W3CDTF">2023-04-10T16:48:01Z</dcterms:modified>
</cp:coreProperties>
</file>