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71" r:id="rId5"/>
    <p:sldId id="272" r:id="rId6"/>
    <p:sldId id="260" r:id="rId7"/>
    <p:sldId id="261" r:id="rId8"/>
    <p:sldId id="263" r:id="rId9"/>
    <p:sldId id="264" r:id="rId10"/>
    <p:sldId id="266" r:id="rId11"/>
    <p:sldId id="267" r:id="rId12"/>
    <p:sldId id="268" r:id="rId13"/>
    <p:sldId id="270" r:id="rId1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650" y="2005012"/>
            <a:ext cx="8896350" cy="313848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91262" y="1200150"/>
            <a:ext cx="638175" cy="54768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2543175" cy="103346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57537" y="633412"/>
            <a:ext cx="728662" cy="4048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3837" y="190500"/>
            <a:ext cx="8772525" cy="3476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850" y="510315"/>
            <a:ext cx="8402499" cy="1058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6462" y="1776680"/>
            <a:ext cx="7616190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96362" cy="2476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9624" y="2959381"/>
            <a:ext cx="7171776" cy="14029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Tahoma"/>
                <a:cs typeface="Tahoma"/>
              </a:rPr>
              <a:t>Team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Details</a:t>
            </a:r>
            <a:endParaRPr sz="1800" dirty="0">
              <a:latin typeface="Tahoma"/>
              <a:cs typeface="Tahoma"/>
            </a:endParaRPr>
          </a:p>
          <a:p>
            <a:pPr marL="926465" indent="-421005">
              <a:lnSpc>
                <a:spcPct val="100000"/>
              </a:lnSpc>
              <a:spcBef>
                <a:spcPts val="2160"/>
              </a:spcBef>
              <a:buAutoNum type="alphaLcPeriod"/>
              <a:tabLst>
                <a:tab pos="926465" algn="l"/>
              </a:tabLst>
            </a:pPr>
            <a:r>
              <a:rPr sz="1800" b="1" spc="-100" dirty="0">
                <a:latin typeface="Tahoma"/>
                <a:cs typeface="Tahoma"/>
              </a:rPr>
              <a:t>Team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name:</a:t>
            </a:r>
            <a:r>
              <a:rPr lang="en-US" sz="1800" b="1" spc="-10" dirty="0">
                <a:latin typeface="Tahoma"/>
                <a:cs typeface="Tahoma"/>
              </a:rPr>
              <a:t> The Think Tank</a:t>
            </a:r>
            <a:endParaRPr sz="1800" dirty="0">
              <a:latin typeface="Tahoma"/>
              <a:cs typeface="Tahoma"/>
            </a:endParaRPr>
          </a:p>
          <a:p>
            <a:pPr marL="926465" indent="-433070">
              <a:lnSpc>
                <a:spcPct val="100000"/>
              </a:lnSpc>
              <a:buAutoNum type="alphaLcPeriod"/>
              <a:tabLst>
                <a:tab pos="926465" algn="l"/>
              </a:tabLst>
            </a:pPr>
            <a:r>
              <a:rPr sz="1800" b="1" spc="-100" dirty="0">
                <a:latin typeface="Tahoma"/>
                <a:cs typeface="Tahoma"/>
              </a:rPr>
              <a:t>Team </a:t>
            </a:r>
            <a:r>
              <a:rPr sz="1800" b="1" spc="-40" dirty="0">
                <a:latin typeface="Tahoma"/>
                <a:cs typeface="Tahoma"/>
              </a:rPr>
              <a:t>leader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name:</a:t>
            </a:r>
            <a:r>
              <a:rPr lang="en-US" sz="1800" b="1" spc="-10" dirty="0">
                <a:latin typeface="Tahoma"/>
                <a:cs typeface="Tahoma"/>
              </a:rPr>
              <a:t> Saniha Manjunath</a:t>
            </a:r>
            <a:endParaRPr sz="1800" dirty="0">
              <a:latin typeface="Tahoma"/>
              <a:cs typeface="Tahoma"/>
            </a:endParaRPr>
          </a:p>
          <a:p>
            <a:pPr marL="926465" indent="-422909">
              <a:lnSpc>
                <a:spcPct val="100000"/>
              </a:lnSpc>
              <a:buAutoNum type="alphaLcPeriod"/>
              <a:tabLst>
                <a:tab pos="926465" algn="l"/>
              </a:tabLst>
            </a:pPr>
            <a:r>
              <a:rPr sz="1800" b="1" spc="-60" dirty="0">
                <a:latin typeface="Tahoma"/>
                <a:cs typeface="Tahoma"/>
              </a:rPr>
              <a:t>Problem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Statement:</a:t>
            </a:r>
            <a:r>
              <a:rPr lang="en-US" sz="1800" b="1" spc="-65" dirty="0">
                <a:latin typeface="Tahoma"/>
                <a:cs typeface="Tahoma"/>
              </a:rPr>
              <a:t> </a:t>
            </a: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AI-driven Fracture Analysis</a:t>
            </a:r>
            <a:endParaRPr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590550"/>
            <a:ext cx="2280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Tahoma"/>
                <a:cs typeface="Tahoma"/>
              </a:rPr>
              <a:t>Snapshots of MVP</a:t>
            </a:r>
            <a:endParaRPr b="1" dirty="0">
              <a:latin typeface="Tahoma"/>
              <a:cs typeface="Tahom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AC79A8-2A43-67CE-E411-0BF13010E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81150"/>
            <a:ext cx="3657600" cy="3124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5028EE-79F9-1E82-4EC4-CFFBB87E62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7151"/>
            <a:ext cx="3581400" cy="2133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9BA9D1-E864-25C5-4FE9-B51DA4C3AF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71750"/>
            <a:ext cx="3581400" cy="23621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590550"/>
            <a:ext cx="4730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Details/Future Development </a:t>
            </a:r>
            <a:endParaRPr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6B78B-CC59-44E7-5FD1-57B5F8B22B4F}"/>
              </a:ext>
            </a:extLst>
          </p:cNvPr>
          <p:cNvSpPr txBox="1"/>
          <p:nvPr/>
        </p:nvSpPr>
        <p:spPr>
          <a:xfrm>
            <a:off x="231774" y="909568"/>
            <a:ext cx="8150225" cy="3963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Multi-Class Fracture Detection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Expanding the model to classify different fracture types and severity levels.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Advanced 3D Reconstruction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Improving accuracy with better rendering and real-time interaction.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Augmented Reality (AR) Integration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Enabling doctors and patients to visualize fractures in 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Personalized Treatment Recommendations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AI-driven insights for better recovery guidance.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Clinical Deployment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Optimizing for hospitals and emergency diagnostics</a:t>
            </a:r>
            <a:endParaRPr lang="en-IN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E0201D-3770-EBC7-4F0D-48B7003BE71F}"/>
              </a:ext>
            </a:extLst>
          </p:cNvPr>
          <p:cNvSpPr txBox="1"/>
          <p:nvPr/>
        </p:nvSpPr>
        <p:spPr>
          <a:xfrm>
            <a:off x="228600" y="666750"/>
            <a:ext cx="830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/>
            <a:r>
              <a:rPr lang="en-IN" sz="1800" b="1" i="0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IN" sz="1800" b="1" i="0" u="sng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 Public Repository:</a:t>
            </a:r>
            <a:r>
              <a:rPr lang="en-IN" sz="1800" b="1" i="0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IN" sz="1400" i="0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https://github.com/S-Mayur/AI-driven-Fracture-Analysis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C4386-D5B0-D3A1-6519-26214CA2D9CE}"/>
              </a:ext>
            </a:extLst>
          </p:cNvPr>
          <p:cNvSpPr txBox="1"/>
          <p:nvPr/>
        </p:nvSpPr>
        <p:spPr>
          <a:xfrm>
            <a:off x="198120" y="1581150"/>
            <a:ext cx="9098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pt-BR" sz="1800" b="1" u="sng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Video Link /Explanation Video:</a:t>
            </a:r>
            <a:r>
              <a:rPr lang="pt-BR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400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https://www.youtube.com/watch?v=fPjgMUB8oTo</a:t>
            </a: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B14A3-CF5C-AC75-3C09-980065D0EF24}"/>
              </a:ext>
            </a:extLst>
          </p:cNvPr>
          <p:cNvSpPr txBox="1"/>
          <p:nvPr/>
        </p:nvSpPr>
        <p:spPr>
          <a:xfrm>
            <a:off x="228600" y="2522220"/>
            <a:ext cx="815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IN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MVP Link:</a:t>
            </a: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pt-BR" sz="1400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https://www.youtube.com/watch?v=GJRfrat2RN0</a:t>
            </a: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61104">
              <a:lnSpc>
                <a:spcPct val="100000"/>
              </a:lnSpc>
              <a:spcBef>
                <a:spcPts val="110"/>
              </a:spcBef>
            </a:pPr>
            <a:r>
              <a:rPr spc="-254" dirty="0"/>
              <a:t>Solution</a:t>
            </a:r>
            <a:r>
              <a:rPr spc="-335" dirty="0"/>
              <a:t> </a:t>
            </a:r>
            <a:r>
              <a:rPr spc="-280" dirty="0"/>
              <a:t>Challenge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3956" y="112232"/>
            <a:ext cx="480059" cy="3517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700" spc="-40" dirty="0">
                <a:solidFill>
                  <a:srgbClr val="212121"/>
                </a:solidFill>
                <a:latin typeface="Lucida Sans Unicode"/>
                <a:cs typeface="Lucida Sans Unicode"/>
              </a:rPr>
              <a:t>Powered</a:t>
            </a:r>
            <a:r>
              <a:rPr sz="700" spc="-25" dirty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sz="700" spc="-25" dirty="0">
                <a:solidFill>
                  <a:srgbClr val="1A1A1A"/>
                </a:solidFill>
                <a:latin typeface="Lucida Sans Unicode"/>
                <a:cs typeface="Lucida Sans Unicode"/>
              </a:rPr>
              <a:t>by</a:t>
            </a:r>
            <a:endParaRPr sz="700">
              <a:latin typeface="Lucida Sans Unicode"/>
              <a:cs typeface="Lucida Sans Unicode"/>
            </a:endParaRPr>
          </a:p>
          <a:p>
            <a:pPr marL="86995">
              <a:lnSpc>
                <a:spcPct val="100000"/>
              </a:lnSpc>
              <a:spcBef>
                <a:spcPts val="409"/>
              </a:spcBef>
            </a:pPr>
            <a:r>
              <a:rPr sz="800" spc="-50" dirty="0">
                <a:solidFill>
                  <a:srgbClr val="033180"/>
                </a:solidFill>
                <a:latin typeface="Lucida Sans Unicode"/>
                <a:cs typeface="Lucida Sans Unicode"/>
              </a:rPr>
              <a:t>a</a:t>
            </a:r>
            <a:endParaRPr sz="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550" y="870230"/>
            <a:ext cx="31180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Brief about our solution</a:t>
            </a:r>
            <a:endParaRPr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C7C006-61DD-CAE0-CA4E-791119BD4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38" y="1407899"/>
            <a:ext cx="8792162" cy="211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AI-powered X-ray analyzer detects fractures using deep learning and enhances diagnosis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3D 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storytelling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The model classifies fractures from X-ray images, reconstructs a 3D view for better understanding, and provides an interactive narrative explaining the injury. This improves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diagnostic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aids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doctor-patient 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enhances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medical decision-making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274" y="481545"/>
            <a:ext cx="7820925" cy="60785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Opportunities</a:t>
            </a:r>
            <a:endParaRPr lang="en-US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rtl="0" fontAlgn="base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different is it from any of the other existing ideas?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38E0E-BF4C-F7F5-6DF8-C4A362E05B9C}"/>
              </a:ext>
            </a:extLst>
          </p:cNvPr>
          <p:cNvSpPr txBox="1"/>
          <p:nvPr/>
        </p:nvSpPr>
        <p:spPr>
          <a:xfrm>
            <a:off x="220962" y="1200150"/>
            <a:ext cx="8305800" cy="3575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3D Visualization  </a:t>
            </a:r>
            <a:r>
              <a:rPr lang="en-US" sz="1700" dirty="0"/>
              <a:t>– Unlike traditional AI models that only classify fractures, your solution provides 3D reconstruction of the affected area, offering a more intuitive and detailed view.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Storytelling Feature  </a:t>
            </a:r>
            <a:r>
              <a:rPr lang="en-US" sz="1700" dirty="0"/>
              <a:t>– Most AI-based X-ray analyzers focus only on detection, but your app adds narrative insights, making it easier for patients and doctors to understand the severity and implications of the fracture.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User Experience</a:t>
            </a:r>
            <a:r>
              <a:rPr lang="en-US" sz="1700" u="sng" dirty="0"/>
              <a:t> </a:t>
            </a:r>
            <a:r>
              <a:rPr lang="en-US" sz="1700" dirty="0"/>
              <a:t>– Existing solutions are mainly technical tools for radiologists, while your app integrates interactive and educational elements, improving doctor-patient communication and engagement.</a:t>
            </a:r>
            <a:endParaRPr lang="en-IN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A8650D-B960-DC24-A9B7-DF549D6C9840}"/>
              </a:ext>
            </a:extLst>
          </p:cNvPr>
          <p:cNvSpPr txBox="1"/>
          <p:nvPr/>
        </p:nvSpPr>
        <p:spPr>
          <a:xfrm>
            <a:off x="152400" y="514350"/>
            <a:ext cx="563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will it be able to solve the problem?</a:t>
            </a:r>
            <a:endParaRPr lang="en-I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4B1D4-2D39-30C4-9234-E0CC078B9682}"/>
              </a:ext>
            </a:extLst>
          </p:cNvPr>
          <p:cNvSpPr txBox="1"/>
          <p:nvPr/>
        </p:nvSpPr>
        <p:spPr>
          <a:xfrm>
            <a:off x="152400" y="819150"/>
            <a:ext cx="8458200" cy="3963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7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AI-Powered Detection </a:t>
            </a:r>
            <a:r>
              <a:rPr lang="en-IN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Uses deep learning (CNNs) for accurate fracture classification.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7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3D Visualization </a:t>
            </a:r>
            <a:r>
              <a:rPr lang="en-IN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Converts 2D X-ray images into interactive 3D models for better understanding.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7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Storytelling Insights </a:t>
            </a:r>
            <a:r>
              <a:rPr lang="en-IN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Provides easy-to-understand narratives to enhance doctor-patient communication.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7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Faster &amp; Efficient Diagnosis </a:t>
            </a:r>
            <a:r>
              <a:rPr lang="en-IN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Reduces human error and speeds up medical decision-making.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7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Improved Patient Experience </a:t>
            </a:r>
            <a:r>
              <a:rPr lang="en-IN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Makes complex medical insights accessible and engaging. </a:t>
            </a:r>
          </a:p>
        </p:txBody>
      </p:sp>
    </p:spTree>
    <p:extLst>
      <p:ext uri="{BB962C8B-B14F-4D97-AF65-F5344CB8AC3E}">
        <p14:creationId xmlns:p14="http://schemas.microsoft.com/office/powerpoint/2010/main" val="290964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5154C-00EF-F752-549B-B7E1B11D916D}"/>
              </a:ext>
            </a:extLst>
          </p:cNvPr>
          <p:cNvSpPr txBox="1"/>
          <p:nvPr/>
        </p:nvSpPr>
        <p:spPr>
          <a:xfrm>
            <a:off x="152400" y="5905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USP of the proposed solution</a:t>
            </a:r>
            <a:endParaRPr lang="en-I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656D09-0884-5668-BCBC-16EE76AFD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23941"/>
            <a:ext cx="8673790" cy="3963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AI-Driven Accuracy</a:t>
            </a:r>
            <a:r>
              <a:rPr kumimoji="0" lang="en-US" altLang="en-US" sz="17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Uses deep learning for precise and automated fracture detection.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Interactive 3D Models</a:t>
            </a:r>
            <a:r>
              <a:rPr kumimoji="0" lang="en-US" altLang="en-US" sz="17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Transforms X-rays into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detailed 3D visualizations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better diagnosis.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Engaging Storytelling</a:t>
            </a:r>
            <a:r>
              <a:rPr kumimoji="0" lang="en-US" altLang="en-US" sz="17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Provides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personalized insights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simplify medical explanations.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Improved Patient Involvement</a:t>
            </a:r>
            <a:r>
              <a:rPr kumimoji="0" lang="en-US" altLang="en-US" sz="17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Helps patients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 their condition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beyond just reports.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Medical Workflow</a:t>
            </a:r>
            <a:r>
              <a:rPr kumimoji="0" lang="en-US" altLang="en-US" sz="17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Assists doctors in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faster decision-making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reducing workload.</a:t>
            </a:r>
          </a:p>
        </p:txBody>
      </p:sp>
    </p:spTree>
    <p:extLst>
      <p:ext uri="{BB962C8B-B14F-4D97-AF65-F5344CB8AC3E}">
        <p14:creationId xmlns:p14="http://schemas.microsoft.com/office/powerpoint/2010/main" val="335942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A0844-84D8-5139-2B22-C2BCBC93EA01}"/>
              </a:ext>
            </a:extLst>
          </p:cNvPr>
          <p:cNvSpPr txBox="1"/>
          <p:nvPr/>
        </p:nvSpPr>
        <p:spPr>
          <a:xfrm>
            <a:off x="152400" y="514350"/>
            <a:ext cx="571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of features offered by the solution</a:t>
            </a:r>
            <a:endParaRPr lang="en-I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FDE2B6-2B11-DB84-347E-87CA82D47104}"/>
              </a:ext>
            </a:extLst>
          </p:cNvPr>
          <p:cNvSpPr txBox="1"/>
          <p:nvPr/>
        </p:nvSpPr>
        <p:spPr>
          <a:xfrm>
            <a:off x="135673" y="819150"/>
            <a:ext cx="8610600" cy="4190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AI-Powered Fracture Detection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Uses deep learning for accurate and automated analysis.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3D Visualization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Converts 2D X-rays into interactive 3D models for better understanding.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Storytelling Insights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Provides easy-to-understand narratives for doctors and patients.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Analysis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Delivers instant results to speed up diagnosis and decision-making.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User-Friendly Interface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Ensures seamless interaction for both medical professionals and patients.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590551"/>
            <a:ext cx="4114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Google Sans"/>
              </a:rPr>
              <a:t>Process flow diagram </a:t>
            </a:r>
            <a:r>
              <a:rPr lang="en-US" b="1" dirty="0">
                <a:solidFill>
                  <a:srgbClr val="000000"/>
                </a:solidFill>
                <a:latin typeface="Google Sans"/>
              </a:rPr>
              <a:t>o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Google Sans"/>
              </a:rPr>
              <a:t>r Use-case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51A96-8FC7-03F4-83E9-5173B90B7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885485"/>
            <a:ext cx="2609850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590551"/>
            <a:ext cx="6248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Architecture diagram of the proposed solution</a:t>
            </a:r>
            <a:endParaRPr lang="en-US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890D89-1CFA-101E-2E21-A5B4BAAA3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71550"/>
            <a:ext cx="66294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514350"/>
            <a:ext cx="59403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Technologies to be used in the solution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2CAFE-974F-18C5-AED4-D05B50AC0A75}"/>
              </a:ext>
            </a:extLst>
          </p:cNvPr>
          <p:cNvSpPr txBox="1"/>
          <p:nvPr/>
        </p:nvSpPr>
        <p:spPr>
          <a:xfrm>
            <a:off x="152400" y="895350"/>
            <a:ext cx="8458200" cy="3775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 Learning (CNNs, Transformers)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For precise fracture detection from X-ray images.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3D Visualization (Blender API)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To generate interactive 3D fracture models.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Language Processing (GPT)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For storytelling-based medical insights.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Backend &amp; Deployment (Flask)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For model integration and cloud accessibility.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 (React) 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To create an intuitive and interactive user interface.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3434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628</Words>
  <Application>Microsoft Office PowerPoint</Application>
  <PresentationFormat>On-screen Show (16:9)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Google Sans</vt:lpstr>
      <vt:lpstr>Lucida Sans Unicode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Technologies to be used in the solution</vt:lpstr>
      <vt:lpstr>PowerPoint Presentation</vt:lpstr>
      <vt:lpstr>PowerPoint Presentation</vt:lpstr>
      <vt:lpstr>PowerPoint Presentation</vt:lpstr>
      <vt:lpstr>Solution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Challenge | Project Submission</dc:title>
  <dc:creator>saniha manjunath</dc:creator>
  <cp:lastModifiedBy>saniha manjunath</cp:lastModifiedBy>
  <cp:revision>4</cp:revision>
  <dcterms:created xsi:type="dcterms:W3CDTF">2025-03-27T07:54:32Z</dcterms:created>
  <dcterms:modified xsi:type="dcterms:W3CDTF">2025-04-06T18:16:22Z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2025-03-27T00:00:00Z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2025-03-27T00:00:00Z</vt:filetime>
  </property>
</Properties>
</file>