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74" r:id="rId5"/>
    <p:sldId id="275" r:id="rId6"/>
    <p:sldId id="259" r:id="rId7"/>
    <p:sldId id="260" r:id="rId8"/>
    <p:sldId id="261" r:id="rId9"/>
    <p:sldId id="270" r:id="rId10"/>
    <p:sldId id="272" r:id="rId11"/>
    <p:sldId id="273" r:id="rId12"/>
    <p:sldId id="27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FEC56F-EE98-1FF0-0B23-77ED92DDD483}" v="4" dt="2025-04-14T14:51:04.293"/>
    <p1510:client id="{8BB2796C-82A7-A307-EDEF-6456BB75F39B}" v="141" dt="2025-04-15T20:13:53.2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4/15/2025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6273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4E5243-F52A-4D37-9694-EB26C6C31910}" type="datetimeFigureOut">
              <a:rPr lang="en-US" dirty="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35150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A77B6E1-634A-48DC-9E8B-D894023267EF}" type="datetimeFigureOut">
              <a:rPr lang="en-US" dirty="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5152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2D3E9E-A95C-48F2-B4BF-A71542E0BE9A}" type="datetimeFigureOut">
              <a:rPr lang="en-US" dirty="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05583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2100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2952B5-7A2F-4CC8-B7CE-9234E21C2837}" type="datetimeFigureOut">
              <a:rPr lang="en-US" dirty="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6128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DA07A-9201-4B4B-BAF2-015AFA30F520}" type="datetimeFigureOut">
              <a:rPr lang="en-US" dirty="0"/>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722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7102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4/15/2025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8185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13800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4/15/2025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71694309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4/15/2025</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961038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9623" y="978408"/>
            <a:ext cx="11055003" cy="3290123"/>
          </a:xfrm>
        </p:spPr>
        <p:txBody>
          <a:bodyPr anchor="t">
            <a:normAutofit/>
          </a:bodyPr>
          <a:lstStyle/>
          <a:p>
            <a:r>
              <a:rPr lang="en-GB" sz="6600" b="0" dirty="0">
                <a:ea typeface="+mj-lt"/>
                <a:cs typeface="+mj-lt"/>
              </a:rPr>
              <a:t>Early Readmission Risk in Diabetic Patients</a:t>
            </a:r>
            <a:endParaRPr lang="en-US" dirty="0"/>
          </a:p>
        </p:txBody>
      </p:sp>
      <p:sp>
        <p:nvSpPr>
          <p:cNvPr id="3" name="Subtitle 2"/>
          <p:cNvSpPr>
            <a:spLocks noGrp="1"/>
          </p:cNvSpPr>
          <p:nvPr>
            <p:ph type="subTitle" idx="1"/>
          </p:nvPr>
        </p:nvSpPr>
        <p:spPr>
          <a:xfrm>
            <a:off x="554155" y="4854298"/>
            <a:ext cx="6758402" cy="1352181"/>
          </a:xfrm>
        </p:spPr>
        <p:txBody>
          <a:bodyPr anchor="t">
            <a:normAutofit/>
          </a:bodyPr>
          <a:lstStyle/>
          <a:p>
            <a:r>
              <a:rPr lang="en-GB" dirty="0"/>
              <a:t>IE 7275 – Data Mining in Engineering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422A5-AC3A-13BC-C147-F4DBEB197F42}"/>
              </a:ext>
            </a:extLst>
          </p:cNvPr>
          <p:cNvSpPr>
            <a:spLocks noGrp="1"/>
          </p:cNvSpPr>
          <p:nvPr>
            <p:ph type="title"/>
          </p:nvPr>
        </p:nvSpPr>
        <p:spPr>
          <a:xfrm>
            <a:off x="8173212" y="499533"/>
            <a:ext cx="3401568" cy="1920240"/>
          </a:xfrm>
        </p:spPr>
        <p:txBody>
          <a:bodyPr vert="horz" lIns="91440" tIns="45720" rIns="91440" bIns="45720" rtlCol="0" anchor="b">
            <a:normAutofit/>
          </a:bodyPr>
          <a:lstStyle/>
          <a:p>
            <a:r>
              <a:rPr lang="en-US" sz="4000" b="1">
                <a:solidFill>
                  <a:srgbClr val="FFFFFF"/>
                </a:solidFill>
              </a:rPr>
              <a:t>Exploratory Data Analysis</a:t>
            </a:r>
          </a:p>
        </p:txBody>
      </p:sp>
      <p:pic>
        <p:nvPicPr>
          <p:cNvPr id="8" name="Content Placeholder 7" descr="A collage of graphs&#10;&#10;AI-generated content may be incorrect.">
            <a:extLst>
              <a:ext uri="{FF2B5EF4-FFF2-40B4-BE49-F238E27FC236}">
                <a16:creationId xmlns:a16="http://schemas.microsoft.com/office/drawing/2014/main" id="{61DE4194-6D3F-BD3C-2E80-326F26BB30D1}"/>
              </a:ext>
            </a:extLst>
          </p:cNvPr>
          <p:cNvPicPr>
            <a:picLocks noGrp="1" noChangeAspect="1"/>
          </p:cNvPicPr>
          <p:nvPr>
            <p:ph idx="1"/>
          </p:nvPr>
        </p:nvPicPr>
        <p:blipFill>
          <a:blip r:embed="rId2"/>
          <a:stretch>
            <a:fillRect/>
          </a:stretch>
        </p:blipFill>
        <p:spPr>
          <a:xfrm>
            <a:off x="1338110" y="7233"/>
            <a:ext cx="5012375" cy="6853795"/>
          </a:xfrm>
          <a:prstGeom prst="rect">
            <a:avLst/>
          </a:prstGeom>
        </p:spPr>
      </p:pic>
      <p:sp>
        <p:nvSpPr>
          <p:cNvPr id="5" name="TextBox 4">
            <a:extLst>
              <a:ext uri="{FF2B5EF4-FFF2-40B4-BE49-F238E27FC236}">
                <a16:creationId xmlns:a16="http://schemas.microsoft.com/office/drawing/2014/main" id="{55F70A8A-703C-72F3-A68B-344A9467D069}"/>
              </a:ext>
            </a:extLst>
          </p:cNvPr>
          <p:cNvSpPr txBox="1"/>
          <p:nvPr/>
        </p:nvSpPr>
        <p:spPr>
          <a:xfrm>
            <a:off x="8173212" y="2419773"/>
            <a:ext cx="3401568" cy="335809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85000"/>
              </a:lnSpc>
              <a:spcAft>
                <a:spcPts val="600"/>
              </a:spcAft>
              <a:buFont typeface="Arial" pitchFamily="34" charset="0"/>
              <a:buChar char=" "/>
            </a:pPr>
            <a:r>
              <a:rPr lang="en-US">
                <a:solidFill>
                  <a:srgbClr val="FFFFFF"/>
                </a:solidFill>
              </a:rPr>
              <a:t>To better understand the data distribution and detect outliers, we used boxplots and histograms. These visualizations helped in gaining insights into the spread, skewness, and potential anomalies in the dataset.</a:t>
            </a:r>
          </a:p>
          <a:p>
            <a:pPr>
              <a:lnSpc>
                <a:spcPct val="85000"/>
              </a:lnSpc>
              <a:spcAft>
                <a:spcPts val="600"/>
              </a:spcAft>
              <a:buFont typeface="Arial" pitchFamily="34" charset="0"/>
              <a:buChar char=" "/>
            </a:pPr>
            <a:endParaRPr lang="en-US">
              <a:solidFill>
                <a:srgbClr val="FFFFFF"/>
              </a:solidFill>
            </a:endParaRPr>
          </a:p>
        </p:txBody>
      </p:sp>
    </p:spTree>
    <p:extLst>
      <p:ext uri="{BB962C8B-B14F-4D97-AF65-F5344CB8AC3E}">
        <p14:creationId xmlns:p14="http://schemas.microsoft.com/office/powerpoint/2010/main" val="1645978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C8E3E93-2C21-416B-A10D-752B1C256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90D28-0580-91A1-66AF-5D35D2C1D48F}"/>
              </a:ext>
            </a:extLst>
          </p:cNvPr>
          <p:cNvSpPr>
            <a:spLocks noGrp="1"/>
          </p:cNvSpPr>
          <p:nvPr>
            <p:ph type="title"/>
          </p:nvPr>
        </p:nvSpPr>
        <p:spPr>
          <a:xfrm>
            <a:off x="9276558" y="3051628"/>
            <a:ext cx="1191829" cy="747002"/>
          </a:xfrm>
        </p:spPr>
        <p:txBody>
          <a:bodyPr anchor="b">
            <a:normAutofit/>
          </a:bodyPr>
          <a:lstStyle/>
          <a:p>
            <a:r>
              <a:rPr lang="en-GB" sz="4000" b="1">
                <a:solidFill>
                  <a:srgbClr val="FFFFFF"/>
                </a:solidFill>
                <a:ea typeface="Calibri Light"/>
                <a:cs typeface="Calibri Light"/>
              </a:rPr>
              <a:t>EDA</a:t>
            </a:r>
          </a:p>
        </p:txBody>
      </p:sp>
      <p:pic>
        <p:nvPicPr>
          <p:cNvPr id="5" name="Picture 4" descr="A graph of a rectangle&#10;&#10;AI-generated content may be incorrect.">
            <a:extLst>
              <a:ext uri="{FF2B5EF4-FFF2-40B4-BE49-F238E27FC236}">
                <a16:creationId xmlns:a16="http://schemas.microsoft.com/office/drawing/2014/main" id="{F6E3DF5E-871D-8710-A96B-A1ABCB5EE0F3}"/>
              </a:ext>
            </a:extLst>
          </p:cNvPr>
          <p:cNvPicPr>
            <a:picLocks noChangeAspect="1"/>
          </p:cNvPicPr>
          <p:nvPr/>
        </p:nvPicPr>
        <p:blipFill>
          <a:blip r:embed="rId2"/>
          <a:stretch>
            <a:fillRect/>
          </a:stretch>
        </p:blipFill>
        <p:spPr>
          <a:xfrm>
            <a:off x="3683042" y="465080"/>
            <a:ext cx="3662880" cy="2485396"/>
          </a:xfrm>
          <a:prstGeom prst="rect">
            <a:avLst/>
          </a:prstGeom>
        </p:spPr>
      </p:pic>
      <p:pic>
        <p:nvPicPr>
          <p:cNvPr id="4" name="Content Placeholder 3" descr="A graph with green lines&#10;&#10;AI-generated content may be incorrect.">
            <a:extLst>
              <a:ext uri="{FF2B5EF4-FFF2-40B4-BE49-F238E27FC236}">
                <a16:creationId xmlns:a16="http://schemas.microsoft.com/office/drawing/2014/main" id="{DB090D65-EAF0-A857-AADD-FD4272A85597}"/>
              </a:ext>
            </a:extLst>
          </p:cNvPr>
          <p:cNvPicPr>
            <a:picLocks noChangeAspect="1"/>
          </p:cNvPicPr>
          <p:nvPr/>
        </p:nvPicPr>
        <p:blipFill>
          <a:blip r:embed="rId3"/>
          <a:stretch>
            <a:fillRect/>
          </a:stretch>
        </p:blipFill>
        <p:spPr>
          <a:xfrm>
            <a:off x="2189" y="465454"/>
            <a:ext cx="3679648" cy="2482620"/>
          </a:xfrm>
          <a:prstGeom prst="rect">
            <a:avLst/>
          </a:prstGeom>
        </p:spPr>
      </p:pic>
      <p:pic>
        <p:nvPicPr>
          <p:cNvPr id="7" name="Picture 6" descr="A graph of a patient&#10;&#10;AI-generated content may be incorrect.">
            <a:extLst>
              <a:ext uri="{FF2B5EF4-FFF2-40B4-BE49-F238E27FC236}">
                <a16:creationId xmlns:a16="http://schemas.microsoft.com/office/drawing/2014/main" id="{5276F291-83E2-A145-EFA2-499909DC0728}"/>
              </a:ext>
            </a:extLst>
          </p:cNvPr>
          <p:cNvPicPr>
            <a:picLocks noChangeAspect="1"/>
          </p:cNvPicPr>
          <p:nvPr/>
        </p:nvPicPr>
        <p:blipFill>
          <a:blip r:embed="rId4"/>
          <a:stretch>
            <a:fillRect/>
          </a:stretch>
        </p:blipFill>
        <p:spPr>
          <a:xfrm>
            <a:off x="5289" y="3639626"/>
            <a:ext cx="3656529" cy="2503932"/>
          </a:xfrm>
          <a:prstGeom prst="rect">
            <a:avLst/>
          </a:prstGeom>
        </p:spPr>
      </p:pic>
      <p:pic>
        <p:nvPicPr>
          <p:cNvPr id="15" name="Content Placeholder 14" descr="A graph of a line graph&#10;&#10;AI-generated content may be incorrect.">
            <a:extLst>
              <a:ext uri="{FF2B5EF4-FFF2-40B4-BE49-F238E27FC236}">
                <a16:creationId xmlns:a16="http://schemas.microsoft.com/office/drawing/2014/main" id="{4902E468-1C18-CD97-FE8B-CE939F5062EF}"/>
              </a:ext>
            </a:extLst>
          </p:cNvPr>
          <p:cNvPicPr>
            <a:picLocks noGrp="1" noChangeAspect="1"/>
          </p:cNvPicPr>
          <p:nvPr>
            <p:ph idx="1"/>
          </p:nvPr>
        </p:nvPicPr>
        <p:blipFill>
          <a:blip r:embed="rId5"/>
          <a:stretch>
            <a:fillRect/>
          </a:stretch>
        </p:blipFill>
        <p:spPr>
          <a:xfrm>
            <a:off x="3664368" y="3591447"/>
            <a:ext cx="3635067" cy="2588909"/>
          </a:xfrm>
        </p:spPr>
      </p:pic>
    </p:spTree>
    <p:extLst>
      <p:ext uri="{BB962C8B-B14F-4D97-AF65-F5344CB8AC3E}">
        <p14:creationId xmlns:p14="http://schemas.microsoft.com/office/powerpoint/2010/main" val="353089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2572-60CE-AD62-135B-15E2AD6268D0}"/>
              </a:ext>
            </a:extLst>
          </p:cNvPr>
          <p:cNvSpPr>
            <a:spLocks noGrp="1"/>
          </p:cNvSpPr>
          <p:nvPr>
            <p:ph type="title"/>
          </p:nvPr>
        </p:nvSpPr>
        <p:spPr>
          <a:xfrm>
            <a:off x="6812514" y="1992218"/>
            <a:ext cx="3563211" cy="560402"/>
          </a:xfrm>
        </p:spPr>
        <p:txBody>
          <a:bodyPr>
            <a:noAutofit/>
          </a:bodyPr>
          <a:lstStyle/>
          <a:p>
            <a:r>
              <a:rPr lang="en-GB" sz="4000" b="1" dirty="0">
                <a:solidFill>
                  <a:schemeClr val="tx2">
                    <a:lumMod val="49000"/>
                    <a:lumOff val="51000"/>
                  </a:schemeClr>
                </a:solidFill>
                <a:ea typeface="Calibri Light"/>
                <a:cs typeface="Calibri Light"/>
              </a:rPr>
              <a:t>Feature Selection</a:t>
            </a:r>
          </a:p>
        </p:txBody>
      </p:sp>
      <p:pic>
        <p:nvPicPr>
          <p:cNvPr id="5" name="Picture 4" descr="A screenshot of a computer&#10;&#10;AI-generated content may be incorrect.">
            <a:extLst>
              <a:ext uri="{FF2B5EF4-FFF2-40B4-BE49-F238E27FC236}">
                <a16:creationId xmlns:a16="http://schemas.microsoft.com/office/drawing/2014/main" id="{992B26CC-792D-1F95-30DC-D8DD3E41E874}"/>
              </a:ext>
            </a:extLst>
          </p:cNvPr>
          <p:cNvPicPr>
            <a:picLocks noChangeAspect="1"/>
          </p:cNvPicPr>
          <p:nvPr/>
        </p:nvPicPr>
        <p:blipFill>
          <a:blip r:embed="rId2"/>
          <a:stretch>
            <a:fillRect/>
          </a:stretch>
        </p:blipFill>
        <p:spPr>
          <a:xfrm>
            <a:off x="798670" y="1037819"/>
            <a:ext cx="4386399" cy="1910587"/>
          </a:xfrm>
          <a:prstGeom prst="rect">
            <a:avLst/>
          </a:prstGeom>
        </p:spPr>
      </p:pic>
      <p:pic>
        <p:nvPicPr>
          <p:cNvPr id="4" name="Picture 3" descr="A graph of a heatmap&#10;&#10;AI-generated content may be incorrect.">
            <a:extLst>
              <a:ext uri="{FF2B5EF4-FFF2-40B4-BE49-F238E27FC236}">
                <a16:creationId xmlns:a16="http://schemas.microsoft.com/office/drawing/2014/main" id="{19E7FC0B-253F-22D7-8BEA-02EA8CE7A153}"/>
              </a:ext>
            </a:extLst>
          </p:cNvPr>
          <p:cNvPicPr>
            <a:picLocks noChangeAspect="1"/>
          </p:cNvPicPr>
          <p:nvPr/>
        </p:nvPicPr>
        <p:blipFill>
          <a:blip r:embed="rId3"/>
          <a:stretch>
            <a:fillRect/>
          </a:stretch>
        </p:blipFill>
        <p:spPr>
          <a:xfrm>
            <a:off x="778174" y="3430740"/>
            <a:ext cx="4406895" cy="2450761"/>
          </a:xfrm>
          <a:prstGeom prst="rect">
            <a:avLst/>
          </a:prstGeom>
        </p:spPr>
      </p:pic>
      <p:sp>
        <p:nvSpPr>
          <p:cNvPr id="3" name="Content Placeholder 2">
            <a:extLst>
              <a:ext uri="{FF2B5EF4-FFF2-40B4-BE49-F238E27FC236}">
                <a16:creationId xmlns:a16="http://schemas.microsoft.com/office/drawing/2014/main" id="{9DF55147-3076-F0D5-2857-09F5DA717069}"/>
              </a:ext>
            </a:extLst>
          </p:cNvPr>
          <p:cNvSpPr>
            <a:spLocks noGrp="1"/>
          </p:cNvSpPr>
          <p:nvPr>
            <p:ph idx="1"/>
          </p:nvPr>
        </p:nvSpPr>
        <p:spPr>
          <a:xfrm>
            <a:off x="5205007" y="2951132"/>
            <a:ext cx="6789044" cy="1448871"/>
          </a:xfrm>
        </p:spPr>
        <p:txBody>
          <a:bodyPr vert="horz" lIns="91440" tIns="45720" rIns="91440" bIns="45720" rtlCol="0" anchor="t">
            <a:normAutofit/>
          </a:bodyPr>
          <a:lstStyle/>
          <a:p>
            <a:r>
              <a:rPr lang="en-GB" sz="2000" dirty="0">
                <a:ea typeface="+mn-lt"/>
                <a:cs typeface="+mn-lt"/>
              </a:rPr>
              <a:t>For feature selection, we used Spearman correlation analysis for numerical variables to identify strong relationships with the target variable. For categorical features, we applied the Chi-square test to determine their statistical significance, helping us select the most relevant features for the model.</a:t>
            </a:r>
            <a:endParaRPr lang="en-GB" sz="2000" dirty="0">
              <a:ea typeface="Calibri Light"/>
              <a:cs typeface="Calibri Light"/>
            </a:endParaRPr>
          </a:p>
        </p:txBody>
      </p:sp>
    </p:spTree>
    <p:extLst>
      <p:ext uri="{BB962C8B-B14F-4D97-AF65-F5344CB8AC3E}">
        <p14:creationId xmlns:p14="http://schemas.microsoft.com/office/powerpoint/2010/main" val="116527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E221-A3F1-5D94-2254-7DF6F235243D}"/>
              </a:ext>
            </a:extLst>
          </p:cNvPr>
          <p:cNvSpPr>
            <a:spLocks noGrp="1"/>
          </p:cNvSpPr>
          <p:nvPr>
            <p:ph type="title"/>
          </p:nvPr>
        </p:nvSpPr>
        <p:spPr>
          <a:xfrm>
            <a:off x="5643418" y="499533"/>
            <a:ext cx="5786581" cy="1606007"/>
          </a:xfrm>
        </p:spPr>
        <p:txBody>
          <a:bodyPr>
            <a:normAutofit/>
          </a:bodyPr>
          <a:lstStyle/>
          <a:p>
            <a:r>
              <a:rPr lang="en-GB" sz="4000" b="1" dirty="0">
                <a:ea typeface="Calibri Light"/>
                <a:cs typeface="Calibri Light"/>
              </a:rPr>
              <a:t>Data Mining Models</a:t>
            </a:r>
          </a:p>
        </p:txBody>
      </p:sp>
      <p:pic>
        <p:nvPicPr>
          <p:cNvPr id="4" name="Picture 3" descr="A screenshot of a computer code&#10;&#10;AI-generated content may be incorrect.">
            <a:extLst>
              <a:ext uri="{FF2B5EF4-FFF2-40B4-BE49-F238E27FC236}">
                <a16:creationId xmlns:a16="http://schemas.microsoft.com/office/drawing/2014/main" id="{6D259C2F-4B67-33FF-C205-5084A10F8C5E}"/>
              </a:ext>
            </a:extLst>
          </p:cNvPr>
          <p:cNvPicPr>
            <a:picLocks noChangeAspect="1"/>
          </p:cNvPicPr>
          <p:nvPr/>
        </p:nvPicPr>
        <p:blipFill>
          <a:blip r:embed="rId2"/>
          <a:stretch>
            <a:fillRect/>
          </a:stretch>
        </p:blipFill>
        <p:spPr>
          <a:xfrm>
            <a:off x="704724" y="604238"/>
            <a:ext cx="4490783" cy="2224515"/>
          </a:xfrm>
          <a:prstGeom prst="rect">
            <a:avLst/>
          </a:prstGeom>
        </p:spPr>
      </p:pic>
      <p:pic>
        <p:nvPicPr>
          <p:cNvPr id="5" name="Picture 4" descr="A graph of a curve&#10;&#10;AI-generated content may be incorrect.">
            <a:extLst>
              <a:ext uri="{FF2B5EF4-FFF2-40B4-BE49-F238E27FC236}">
                <a16:creationId xmlns:a16="http://schemas.microsoft.com/office/drawing/2014/main" id="{6DD3BF0C-3432-139A-E2E0-591EE0207A5E}"/>
              </a:ext>
            </a:extLst>
          </p:cNvPr>
          <p:cNvPicPr>
            <a:picLocks noChangeAspect="1"/>
          </p:cNvPicPr>
          <p:nvPr/>
        </p:nvPicPr>
        <p:blipFill>
          <a:blip r:embed="rId3"/>
          <a:stretch>
            <a:fillRect/>
          </a:stretch>
        </p:blipFill>
        <p:spPr>
          <a:xfrm>
            <a:off x="703743" y="3133653"/>
            <a:ext cx="4785400" cy="3723427"/>
          </a:xfrm>
          <a:prstGeom prst="rect">
            <a:avLst/>
          </a:prstGeom>
        </p:spPr>
      </p:pic>
      <p:sp>
        <p:nvSpPr>
          <p:cNvPr id="3" name="Content Placeholder 2">
            <a:extLst>
              <a:ext uri="{FF2B5EF4-FFF2-40B4-BE49-F238E27FC236}">
                <a16:creationId xmlns:a16="http://schemas.microsoft.com/office/drawing/2014/main" id="{6EFF9069-AD5B-1A74-03E8-52C7B3B95BB8}"/>
              </a:ext>
            </a:extLst>
          </p:cNvPr>
          <p:cNvSpPr>
            <a:spLocks noGrp="1"/>
          </p:cNvSpPr>
          <p:nvPr>
            <p:ph idx="1"/>
          </p:nvPr>
        </p:nvSpPr>
        <p:spPr>
          <a:xfrm>
            <a:off x="5643418" y="2053433"/>
            <a:ext cx="5786962" cy="3724432"/>
          </a:xfrm>
        </p:spPr>
        <p:txBody>
          <a:bodyPr vert="horz" lIns="91440" tIns="45720" rIns="91440" bIns="45720" rtlCol="0">
            <a:normAutofit/>
          </a:bodyPr>
          <a:lstStyle/>
          <a:p>
            <a:pPr marL="0" indent="0">
              <a:buNone/>
            </a:pPr>
            <a:r>
              <a:rPr lang="en-GB" dirty="0">
                <a:ea typeface="Calibri Light"/>
                <a:cs typeface="Calibri Light"/>
              </a:rPr>
              <a:t>Logistic Regression</a:t>
            </a:r>
          </a:p>
          <a:p>
            <a:pPr marL="0" indent="0">
              <a:buNone/>
            </a:pPr>
            <a:r>
              <a:rPr lang="en-GB">
                <a:ea typeface="+mn-lt"/>
                <a:cs typeface="+mn-lt"/>
              </a:rPr>
              <a:t>A logistic regression model was trained using a balanced class weighting strategy to handle class imbalance. The model achieved an accuracy of 81%, demonstrating its ability to classify instances correctly. </a:t>
            </a:r>
          </a:p>
        </p:txBody>
      </p:sp>
    </p:spTree>
    <p:extLst>
      <p:ext uri="{BB962C8B-B14F-4D97-AF65-F5344CB8AC3E}">
        <p14:creationId xmlns:p14="http://schemas.microsoft.com/office/powerpoint/2010/main" val="3740251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2CB72D-64C0-14A7-81B6-7C634CAF6F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498925-AEF6-D8D7-CC18-C4B810C0ED12}"/>
              </a:ext>
            </a:extLst>
          </p:cNvPr>
          <p:cNvSpPr>
            <a:spLocks noGrp="1"/>
          </p:cNvSpPr>
          <p:nvPr>
            <p:ph type="title"/>
          </p:nvPr>
        </p:nvSpPr>
        <p:spPr>
          <a:xfrm>
            <a:off x="6355349" y="624793"/>
            <a:ext cx="5471308" cy="1606537"/>
          </a:xfrm>
        </p:spPr>
        <p:txBody>
          <a:bodyPr>
            <a:normAutofit/>
          </a:bodyPr>
          <a:lstStyle/>
          <a:p>
            <a:r>
              <a:rPr lang="en-GB" sz="4000" b="1" dirty="0">
                <a:ea typeface="Calibri Light"/>
                <a:cs typeface="Calibri Light"/>
              </a:rPr>
              <a:t>Data Mining Models</a:t>
            </a:r>
          </a:p>
        </p:txBody>
      </p:sp>
      <p:sp>
        <p:nvSpPr>
          <p:cNvPr id="3" name="Content Placeholder 2">
            <a:extLst>
              <a:ext uri="{FF2B5EF4-FFF2-40B4-BE49-F238E27FC236}">
                <a16:creationId xmlns:a16="http://schemas.microsoft.com/office/drawing/2014/main" id="{00E1AE61-569A-FC5A-0BA9-A65F2C8CE869}"/>
              </a:ext>
            </a:extLst>
          </p:cNvPr>
          <p:cNvSpPr>
            <a:spLocks noGrp="1"/>
          </p:cNvSpPr>
          <p:nvPr>
            <p:ph idx="1"/>
          </p:nvPr>
        </p:nvSpPr>
        <p:spPr>
          <a:xfrm>
            <a:off x="6355349" y="2478398"/>
            <a:ext cx="5471689" cy="3727440"/>
          </a:xfrm>
        </p:spPr>
        <p:txBody>
          <a:bodyPr vert="horz" lIns="91440" tIns="45720" rIns="91440" bIns="45720" rtlCol="0" anchor="t">
            <a:normAutofit/>
          </a:bodyPr>
          <a:lstStyle/>
          <a:p>
            <a:pPr marL="0" indent="0">
              <a:buNone/>
            </a:pPr>
            <a:r>
              <a:rPr lang="en-GB" dirty="0">
                <a:ea typeface="Calibri Light"/>
                <a:cs typeface="Calibri Light"/>
              </a:rPr>
              <a:t>Decision Tree Classifier</a:t>
            </a:r>
          </a:p>
          <a:p>
            <a:pPr>
              <a:buNone/>
            </a:pPr>
            <a:r>
              <a:rPr lang="en-GB" dirty="0">
                <a:ea typeface="+mn-lt"/>
                <a:cs typeface="+mn-lt"/>
              </a:rPr>
              <a:t> </a:t>
            </a:r>
            <a:r>
              <a:rPr lang="en-GB" sz="2000" dirty="0">
                <a:ea typeface="+mn-lt"/>
                <a:cs typeface="+mn-lt"/>
              </a:rPr>
              <a:t>The decision tree model gave a better overall accuracy of 83%, showing a slight improvement in how well it classifies patients. However, the recall for class 1 (patients who were readmitted) was still low at 23%, meaning the model is not doing a good job at identifying most of the patients who actually get readmitted.</a:t>
            </a:r>
            <a:endParaRPr lang="en-GB" sz="2000">
              <a:ea typeface="Calibri Light"/>
              <a:cs typeface="Calibri Light"/>
            </a:endParaRPr>
          </a:p>
          <a:p>
            <a:pPr>
              <a:buNone/>
            </a:pPr>
            <a:endParaRPr lang="en-GB"/>
          </a:p>
          <a:p>
            <a:pPr marL="0" indent="0">
              <a:buNone/>
            </a:pPr>
            <a:endParaRPr lang="en-GB" dirty="0">
              <a:ea typeface="+mn-lt"/>
              <a:cs typeface="+mn-lt"/>
            </a:endParaRPr>
          </a:p>
        </p:txBody>
      </p:sp>
      <p:pic>
        <p:nvPicPr>
          <p:cNvPr id="6" name="Picture 5" descr="A screenshot of a computer&#10;&#10;AI-generated content may be incorrect.">
            <a:extLst>
              <a:ext uri="{FF2B5EF4-FFF2-40B4-BE49-F238E27FC236}">
                <a16:creationId xmlns:a16="http://schemas.microsoft.com/office/drawing/2014/main" id="{4D4394AB-22EA-5ABC-07BF-ECF3D1B5432C}"/>
              </a:ext>
            </a:extLst>
          </p:cNvPr>
          <p:cNvPicPr>
            <a:picLocks noChangeAspect="1"/>
          </p:cNvPicPr>
          <p:nvPr/>
        </p:nvPicPr>
        <p:blipFill>
          <a:blip r:embed="rId2"/>
          <a:stretch>
            <a:fillRect/>
          </a:stretch>
        </p:blipFill>
        <p:spPr>
          <a:xfrm>
            <a:off x="546800" y="496107"/>
            <a:ext cx="5467350" cy="2533650"/>
          </a:xfrm>
          <a:prstGeom prst="rect">
            <a:avLst/>
          </a:prstGeom>
        </p:spPr>
      </p:pic>
      <p:pic>
        <p:nvPicPr>
          <p:cNvPr id="7" name="Picture 6" descr="A line graph with a blue line&#10;&#10;AI-generated content may be incorrect.">
            <a:extLst>
              <a:ext uri="{FF2B5EF4-FFF2-40B4-BE49-F238E27FC236}">
                <a16:creationId xmlns:a16="http://schemas.microsoft.com/office/drawing/2014/main" id="{7257AA03-FCB0-2E38-2473-269A896A5029}"/>
              </a:ext>
            </a:extLst>
          </p:cNvPr>
          <p:cNvPicPr>
            <a:picLocks noChangeAspect="1"/>
          </p:cNvPicPr>
          <p:nvPr/>
        </p:nvPicPr>
        <p:blipFill>
          <a:blip r:embed="rId3"/>
          <a:stretch>
            <a:fillRect/>
          </a:stretch>
        </p:blipFill>
        <p:spPr>
          <a:xfrm>
            <a:off x="554306" y="2998356"/>
            <a:ext cx="5400675" cy="3857625"/>
          </a:xfrm>
          <a:prstGeom prst="rect">
            <a:avLst/>
          </a:prstGeom>
        </p:spPr>
      </p:pic>
    </p:spTree>
    <p:extLst>
      <p:ext uri="{BB962C8B-B14F-4D97-AF65-F5344CB8AC3E}">
        <p14:creationId xmlns:p14="http://schemas.microsoft.com/office/powerpoint/2010/main" val="38986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929914-956A-9A1D-2D3A-E5C3B74BA6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F2479A-1B44-1E19-0EB0-8BC1C87EEA4B}"/>
              </a:ext>
            </a:extLst>
          </p:cNvPr>
          <p:cNvSpPr>
            <a:spLocks noGrp="1"/>
          </p:cNvSpPr>
          <p:nvPr>
            <p:ph type="title"/>
          </p:nvPr>
        </p:nvSpPr>
        <p:spPr>
          <a:xfrm>
            <a:off x="5768678" y="499533"/>
            <a:ext cx="5661321" cy="1616445"/>
          </a:xfrm>
        </p:spPr>
        <p:txBody>
          <a:bodyPr>
            <a:normAutofit/>
          </a:bodyPr>
          <a:lstStyle/>
          <a:p>
            <a:r>
              <a:rPr lang="en-GB" sz="4000" b="1" dirty="0">
                <a:ea typeface="Calibri Light"/>
                <a:cs typeface="Calibri Light"/>
              </a:rPr>
              <a:t>Data Mining Models</a:t>
            </a:r>
          </a:p>
        </p:txBody>
      </p:sp>
      <p:pic>
        <p:nvPicPr>
          <p:cNvPr id="4" name="Picture 3" descr="A screenshot of a computer&#10;&#10;AI-generated content may be incorrect.">
            <a:extLst>
              <a:ext uri="{FF2B5EF4-FFF2-40B4-BE49-F238E27FC236}">
                <a16:creationId xmlns:a16="http://schemas.microsoft.com/office/drawing/2014/main" id="{876FC1F6-8DA4-8EC2-5BE0-D5FB05ACB4EB}"/>
              </a:ext>
            </a:extLst>
          </p:cNvPr>
          <p:cNvPicPr>
            <a:picLocks noChangeAspect="1"/>
          </p:cNvPicPr>
          <p:nvPr/>
        </p:nvPicPr>
        <p:blipFill>
          <a:blip r:embed="rId2"/>
          <a:stretch>
            <a:fillRect/>
          </a:stretch>
        </p:blipFill>
        <p:spPr>
          <a:xfrm>
            <a:off x="589902" y="244828"/>
            <a:ext cx="4908317" cy="2515362"/>
          </a:xfrm>
          <a:prstGeom prst="rect">
            <a:avLst/>
          </a:prstGeom>
        </p:spPr>
      </p:pic>
      <p:pic>
        <p:nvPicPr>
          <p:cNvPr id="5" name="Picture 4" descr="A graph of a line&#10;&#10;AI-generated content may be incorrect.">
            <a:extLst>
              <a:ext uri="{FF2B5EF4-FFF2-40B4-BE49-F238E27FC236}">
                <a16:creationId xmlns:a16="http://schemas.microsoft.com/office/drawing/2014/main" id="{7A4B0C05-7719-ACBE-3F58-897AB5053C6B}"/>
              </a:ext>
            </a:extLst>
          </p:cNvPr>
          <p:cNvPicPr>
            <a:picLocks noChangeAspect="1"/>
          </p:cNvPicPr>
          <p:nvPr/>
        </p:nvPicPr>
        <p:blipFill>
          <a:blip r:embed="rId3"/>
          <a:stretch>
            <a:fillRect/>
          </a:stretch>
        </p:blipFill>
        <p:spPr>
          <a:xfrm>
            <a:off x="588921" y="2757872"/>
            <a:ext cx="4921098" cy="3921755"/>
          </a:xfrm>
          <a:prstGeom prst="rect">
            <a:avLst/>
          </a:prstGeom>
        </p:spPr>
      </p:pic>
      <p:sp>
        <p:nvSpPr>
          <p:cNvPr id="3" name="Content Placeholder 2">
            <a:extLst>
              <a:ext uri="{FF2B5EF4-FFF2-40B4-BE49-F238E27FC236}">
                <a16:creationId xmlns:a16="http://schemas.microsoft.com/office/drawing/2014/main" id="{D0ABFBD3-8308-CD98-DDDC-4CDE94C2A911}"/>
              </a:ext>
            </a:extLst>
          </p:cNvPr>
          <p:cNvSpPr>
            <a:spLocks noGrp="1"/>
          </p:cNvSpPr>
          <p:nvPr>
            <p:ph idx="1"/>
          </p:nvPr>
        </p:nvSpPr>
        <p:spPr>
          <a:xfrm>
            <a:off x="5768678" y="2042995"/>
            <a:ext cx="5661702" cy="3734870"/>
          </a:xfrm>
        </p:spPr>
        <p:txBody>
          <a:bodyPr vert="horz" lIns="91440" tIns="45720" rIns="91440" bIns="45720" rtlCol="0">
            <a:normAutofit/>
          </a:bodyPr>
          <a:lstStyle/>
          <a:p>
            <a:pPr marL="0" indent="0">
              <a:buNone/>
            </a:pPr>
            <a:r>
              <a:rPr lang="en-GB" dirty="0" err="1">
                <a:ea typeface="Calibri Light"/>
                <a:cs typeface="Calibri Light"/>
              </a:rPr>
              <a:t>LightGBM</a:t>
            </a:r>
            <a:endParaRPr lang="en-GB">
              <a:ea typeface="Calibri Light"/>
              <a:cs typeface="Calibri Light"/>
            </a:endParaRPr>
          </a:p>
          <a:p>
            <a:pPr>
              <a:buNone/>
            </a:pPr>
            <a:r>
              <a:rPr lang="en-GB">
                <a:ea typeface="+mn-lt"/>
                <a:cs typeface="+mn-lt"/>
              </a:rPr>
              <a:t> The </a:t>
            </a:r>
            <a:r>
              <a:rPr lang="en-GB" err="1">
                <a:ea typeface="+mn-lt"/>
                <a:cs typeface="+mn-lt"/>
              </a:rPr>
              <a:t>LightGBM</a:t>
            </a:r>
            <a:r>
              <a:rPr lang="en-GB">
                <a:ea typeface="+mn-lt"/>
                <a:cs typeface="+mn-lt"/>
              </a:rPr>
              <a:t> model had the best accuracy at 84%, doing better than both logistic regression and the decision tree. But its recall for class 1 (readmitted patients) was only 21%, which is a bit lower than logistic regression. This means it missed more actual readmissions. However, it had a high specificity of 92% for class 0, meaning it was very good at correctly identifying patients who were not readmitted.</a:t>
            </a:r>
            <a:endParaRPr lang="en-GB"/>
          </a:p>
          <a:p>
            <a:pPr>
              <a:buNone/>
            </a:pPr>
            <a:endParaRPr lang="en-GB"/>
          </a:p>
          <a:p>
            <a:pPr marL="0" indent="0">
              <a:buNone/>
            </a:pPr>
            <a:endParaRPr lang="en-GB" dirty="0">
              <a:ea typeface="+mn-lt"/>
              <a:cs typeface="+mn-lt"/>
            </a:endParaRPr>
          </a:p>
        </p:txBody>
      </p:sp>
    </p:spTree>
    <p:extLst>
      <p:ext uri="{BB962C8B-B14F-4D97-AF65-F5344CB8AC3E}">
        <p14:creationId xmlns:p14="http://schemas.microsoft.com/office/powerpoint/2010/main" val="3850806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815647-C61F-CF45-E53E-9921F6B776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690E3-A178-306E-7509-7CE93A8D9157}"/>
              </a:ext>
            </a:extLst>
          </p:cNvPr>
          <p:cNvSpPr>
            <a:spLocks noGrp="1"/>
          </p:cNvSpPr>
          <p:nvPr>
            <p:ph type="title"/>
          </p:nvPr>
        </p:nvSpPr>
        <p:spPr>
          <a:xfrm>
            <a:off x="5798754" y="886991"/>
            <a:ext cx="6005787" cy="1658198"/>
          </a:xfrm>
        </p:spPr>
        <p:txBody>
          <a:bodyPr>
            <a:normAutofit/>
          </a:bodyPr>
          <a:lstStyle/>
          <a:p>
            <a:r>
              <a:rPr lang="en-GB" sz="4000" b="1" dirty="0">
                <a:ea typeface="Calibri Light"/>
                <a:cs typeface="Calibri Light"/>
              </a:rPr>
              <a:t>Data Mining Models</a:t>
            </a:r>
          </a:p>
        </p:txBody>
      </p:sp>
      <p:pic>
        <p:nvPicPr>
          <p:cNvPr id="6" name="Picture 5" descr="A graph with a line graph&#10;&#10;AI-generated content may be incorrect.">
            <a:extLst>
              <a:ext uri="{FF2B5EF4-FFF2-40B4-BE49-F238E27FC236}">
                <a16:creationId xmlns:a16="http://schemas.microsoft.com/office/drawing/2014/main" id="{E1EDA0B7-8183-78F3-42BA-32A90AEE7A7F}"/>
              </a:ext>
            </a:extLst>
          </p:cNvPr>
          <p:cNvPicPr>
            <a:picLocks noChangeAspect="1"/>
          </p:cNvPicPr>
          <p:nvPr/>
        </p:nvPicPr>
        <p:blipFill>
          <a:blip r:embed="rId2"/>
          <a:stretch>
            <a:fillRect/>
          </a:stretch>
        </p:blipFill>
        <p:spPr>
          <a:xfrm>
            <a:off x="-2076" y="220265"/>
            <a:ext cx="4637095" cy="2563251"/>
          </a:xfrm>
          <a:prstGeom prst="rect">
            <a:avLst/>
          </a:prstGeom>
        </p:spPr>
      </p:pic>
      <p:pic>
        <p:nvPicPr>
          <p:cNvPr id="7" name="Picture 6" descr="A blue squares with white text&#10;&#10;AI-generated content may be incorrect.">
            <a:extLst>
              <a:ext uri="{FF2B5EF4-FFF2-40B4-BE49-F238E27FC236}">
                <a16:creationId xmlns:a16="http://schemas.microsoft.com/office/drawing/2014/main" id="{A0B3CD65-383E-0CD1-DC11-8D33A3C10F39}"/>
              </a:ext>
            </a:extLst>
          </p:cNvPr>
          <p:cNvPicPr>
            <a:picLocks noChangeAspect="1"/>
          </p:cNvPicPr>
          <p:nvPr/>
        </p:nvPicPr>
        <p:blipFill>
          <a:blip r:embed="rId3"/>
          <a:stretch>
            <a:fillRect/>
          </a:stretch>
        </p:blipFill>
        <p:spPr>
          <a:xfrm>
            <a:off x="8909" y="3031570"/>
            <a:ext cx="4628423" cy="3822502"/>
          </a:xfrm>
          <a:prstGeom prst="rect">
            <a:avLst/>
          </a:prstGeom>
        </p:spPr>
      </p:pic>
      <p:sp>
        <p:nvSpPr>
          <p:cNvPr id="3" name="Content Placeholder 2">
            <a:extLst>
              <a:ext uri="{FF2B5EF4-FFF2-40B4-BE49-F238E27FC236}">
                <a16:creationId xmlns:a16="http://schemas.microsoft.com/office/drawing/2014/main" id="{09BE2D56-536C-215F-68D6-5767600E3CD3}"/>
              </a:ext>
            </a:extLst>
          </p:cNvPr>
          <p:cNvSpPr>
            <a:spLocks noGrp="1"/>
          </p:cNvSpPr>
          <p:nvPr>
            <p:ph idx="1"/>
          </p:nvPr>
        </p:nvSpPr>
        <p:spPr>
          <a:xfrm>
            <a:off x="5798754" y="3031985"/>
            <a:ext cx="6006168" cy="2590897"/>
          </a:xfrm>
        </p:spPr>
        <p:txBody>
          <a:bodyPr vert="horz" lIns="91440" tIns="45720" rIns="91440" bIns="45720" rtlCol="0">
            <a:normAutofit lnSpcReduction="10000"/>
          </a:bodyPr>
          <a:lstStyle/>
          <a:p>
            <a:pPr marL="0" indent="0">
              <a:buNone/>
            </a:pPr>
            <a:r>
              <a:rPr lang="en-GB" dirty="0">
                <a:ea typeface="Calibri Light"/>
                <a:cs typeface="Calibri Light"/>
              </a:rPr>
              <a:t>KNN</a:t>
            </a:r>
          </a:p>
          <a:p>
            <a:pPr>
              <a:buNone/>
            </a:pPr>
            <a:r>
              <a:rPr lang="en-GB">
                <a:ea typeface="+mn-lt"/>
                <a:cs typeface="+mn-lt"/>
              </a:rPr>
              <a:t> For the KNN model, the Elbow Method suggested 7 as the optimal number of clusters. Using K=7, the KNN model achieved 45.52% accuracy. It had a high recall of 65.09% for class 1, meaning it detected many positive cases, but precision was low at 12.80%, indicating many false positives.</a:t>
            </a:r>
            <a:endParaRPr lang="en-GB">
              <a:ea typeface="Calibri Light"/>
              <a:cs typeface="Calibri Light"/>
            </a:endParaRPr>
          </a:p>
          <a:p>
            <a:pPr marL="0" indent="0">
              <a:buNone/>
            </a:pPr>
            <a:endParaRPr lang="en-GB" dirty="0">
              <a:ea typeface="+mn-lt"/>
              <a:cs typeface="+mn-lt"/>
            </a:endParaRPr>
          </a:p>
        </p:txBody>
      </p:sp>
    </p:spTree>
    <p:extLst>
      <p:ext uri="{BB962C8B-B14F-4D97-AF65-F5344CB8AC3E}">
        <p14:creationId xmlns:p14="http://schemas.microsoft.com/office/powerpoint/2010/main" val="2228144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F4FFFD-47F7-2C84-C524-7195F7720F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D8F391-C6F0-484F-3021-A163D107D73E}"/>
              </a:ext>
            </a:extLst>
          </p:cNvPr>
          <p:cNvSpPr>
            <a:spLocks noGrp="1"/>
          </p:cNvSpPr>
          <p:nvPr>
            <p:ph type="title"/>
          </p:nvPr>
        </p:nvSpPr>
        <p:spPr>
          <a:xfrm>
            <a:off x="5685172" y="885752"/>
            <a:ext cx="5577813" cy="1658198"/>
          </a:xfrm>
        </p:spPr>
        <p:txBody>
          <a:bodyPr>
            <a:normAutofit/>
          </a:bodyPr>
          <a:lstStyle/>
          <a:p>
            <a:r>
              <a:rPr lang="en-GB" sz="4000" b="1" dirty="0">
                <a:ea typeface="Calibri Light"/>
                <a:cs typeface="Calibri Light"/>
              </a:rPr>
              <a:t>Data Mining Models</a:t>
            </a:r>
          </a:p>
        </p:txBody>
      </p:sp>
      <p:pic>
        <p:nvPicPr>
          <p:cNvPr id="5" name="Picture 4">
            <a:extLst>
              <a:ext uri="{FF2B5EF4-FFF2-40B4-BE49-F238E27FC236}">
                <a16:creationId xmlns:a16="http://schemas.microsoft.com/office/drawing/2014/main" id="{2EDE972B-6C6E-5D9D-DD39-AA537AC79E1F}"/>
              </a:ext>
            </a:extLst>
          </p:cNvPr>
          <p:cNvPicPr>
            <a:picLocks noChangeAspect="1"/>
          </p:cNvPicPr>
          <p:nvPr/>
        </p:nvPicPr>
        <p:blipFill>
          <a:blip r:embed="rId2"/>
          <a:stretch>
            <a:fillRect/>
          </a:stretch>
        </p:blipFill>
        <p:spPr>
          <a:xfrm>
            <a:off x="15794" y="370591"/>
            <a:ext cx="5064892" cy="2013319"/>
          </a:xfrm>
          <a:prstGeom prst="rect">
            <a:avLst/>
          </a:prstGeom>
        </p:spPr>
      </p:pic>
      <p:pic>
        <p:nvPicPr>
          <p:cNvPr id="4" name="Picture 3" descr="A blue squares with white text&#10;&#10;AI-generated content may be incorrect.">
            <a:extLst>
              <a:ext uri="{FF2B5EF4-FFF2-40B4-BE49-F238E27FC236}">
                <a16:creationId xmlns:a16="http://schemas.microsoft.com/office/drawing/2014/main" id="{A6465FBB-2B24-1D10-2D0B-824DE96B190A}"/>
              </a:ext>
            </a:extLst>
          </p:cNvPr>
          <p:cNvPicPr>
            <a:picLocks noChangeAspect="1"/>
          </p:cNvPicPr>
          <p:nvPr/>
        </p:nvPicPr>
        <p:blipFill>
          <a:blip r:embed="rId3"/>
          <a:stretch>
            <a:fillRect/>
          </a:stretch>
        </p:blipFill>
        <p:spPr>
          <a:xfrm>
            <a:off x="4033" y="2601297"/>
            <a:ext cx="5047040" cy="4099208"/>
          </a:xfrm>
          <a:prstGeom prst="rect">
            <a:avLst/>
          </a:prstGeom>
        </p:spPr>
      </p:pic>
      <p:sp>
        <p:nvSpPr>
          <p:cNvPr id="3" name="Content Placeholder 2">
            <a:extLst>
              <a:ext uri="{FF2B5EF4-FFF2-40B4-BE49-F238E27FC236}">
                <a16:creationId xmlns:a16="http://schemas.microsoft.com/office/drawing/2014/main" id="{725788E9-2BC2-3AC5-7E95-A76C25EB2219}"/>
              </a:ext>
            </a:extLst>
          </p:cNvPr>
          <p:cNvSpPr>
            <a:spLocks noGrp="1"/>
          </p:cNvSpPr>
          <p:nvPr>
            <p:ph idx="1"/>
          </p:nvPr>
        </p:nvSpPr>
        <p:spPr>
          <a:xfrm>
            <a:off x="5403336" y="2763242"/>
            <a:ext cx="6789044" cy="3766185"/>
          </a:xfrm>
        </p:spPr>
        <p:txBody>
          <a:bodyPr vert="horz" lIns="91440" tIns="45720" rIns="91440" bIns="45720" rtlCol="0" anchor="t">
            <a:normAutofit/>
          </a:bodyPr>
          <a:lstStyle/>
          <a:p>
            <a:pPr marL="0" indent="0">
              <a:buNone/>
            </a:pPr>
            <a:r>
              <a:rPr lang="en-GB" dirty="0">
                <a:ea typeface="Calibri Light"/>
                <a:cs typeface="Calibri Light"/>
              </a:rPr>
              <a:t>LSTM</a:t>
            </a:r>
          </a:p>
          <a:p>
            <a:pPr marL="0" indent="0">
              <a:buNone/>
            </a:pPr>
            <a:r>
              <a:rPr lang="en-GB" sz="2000">
                <a:ea typeface="+mn-lt"/>
                <a:cs typeface="+mn-lt"/>
              </a:rPr>
              <a:t>The LSTM model achieved 60% accuracy, with balanced precision (58%) and recall (61%) for class 1. Its F1-score of 60% shows a good balance between detecting positive cases and avoiding false positives, making it more reliable than the KNN model for this task.</a:t>
            </a:r>
          </a:p>
          <a:p>
            <a:pPr>
              <a:buNone/>
            </a:pPr>
            <a:endParaRPr lang="en-GB"/>
          </a:p>
          <a:p>
            <a:pPr>
              <a:buNone/>
            </a:pPr>
            <a:endParaRPr lang="en-GB" dirty="0">
              <a:ea typeface="+mn-lt"/>
              <a:cs typeface="+mn-lt"/>
            </a:endParaRPr>
          </a:p>
        </p:txBody>
      </p:sp>
    </p:spTree>
    <p:extLst>
      <p:ext uri="{BB962C8B-B14F-4D97-AF65-F5344CB8AC3E}">
        <p14:creationId xmlns:p14="http://schemas.microsoft.com/office/powerpoint/2010/main" val="1577919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9DEEE-0741-044C-4FCE-2F083F2D9D0C}"/>
              </a:ext>
            </a:extLst>
          </p:cNvPr>
          <p:cNvSpPr>
            <a:spLocks noGrp="1"/>
          </p:cNvSpPr>
          <p:nvPr>
            <p:ph type="title"/>
          </p:nvPr>
        </p:nvSpPr>
        <p:spPr>
          <a:xfrm>
            <a:off x="8173212" y="499533"/>
            <a:ext cx="3401568" cy="1920240"/>
          </a:xfrm>
        </p:spPr>
        <p:txBody>
          <a:bodyPr anchor="b">
            <a:normAutofit/>
          </a:bodyPr>
          <a:lstStyle/>
          <a:p>
            <a:r>
              <a:rPr lang="en-GB" sz="4000" b="1">
                <a:solidFill>
                  <a:srgbClr val="FFFFFF"/>
                </a:solidFill>
                <a:ea typeface="Calibri Light"/>
                <a:cs typeface="Calibri Light"/>
              </a:rPr>
              <a:t>Performance Evaluation and Model Selection</a:t>
            </a:r>
          </a:p>
        </p:txBody>
      </p:sp>
      <p:pic>
        <p:nvPicPr>
          <p:cNvPr id="5" name="Picture 4" descr="A graph with different colored squares&#10;&#10;AI-generated content may be incorrect.">
            <a:extLst>
              <a:ext uri="{FF2B5EF4-FFF2-40B4-BE49-F238E27FC236}">
                <a16:creationId xmlns:a16="http://schemas.microsoft.com/office/drawing/2014/main" id="{E9E891BD-02A1-54B0-FAC3-39EC0B79DDC8}"/>
              </a:ext>
            </a:extLst>
          </p:cNvPr>
          <p:cNvPicPr>
            <a:picLocks noChangeAspect="1"/>
          </p:cNvPicPr>
          <p:nvPr/>
        </p:nvPicPr>
        <p:blipFill>
          <a:blip r:embed="rId2"/>
          <a:stretch>
            <a:fillRect/>
          </a:stretch>
        </p:blipFill>
        <p:spPr>
          <a:xfrm>
            <a:off x="1152" y="1183879"/>
            <a:ext cx="7557138" cy="4487589"/>
          </a:xfrm>
          <a:prstGeom prst="rect">
            <a:avLst/>
          </a:prstGeom>
        </p:spPr>
      </p:pic>
      <p:sp>
        <p:nvSpPr>
          <p:cNvPr id="3" name="Content Placeholder 2">
            <a:extLst>
              <a:ext uri="{FF2B5EF4-FFF2-40B4-BE49-F238E27FC236}">
                <a16:creationId xmlns:a16="http://schemas.microsoft.com/office/drawing/2014/main" id="{FBCD549A-1D57-4089-9875-186F4E8D5EF7}"/>
              </a:ext>
            </a:extLst>
          </p:cNvPr>
          <p:cNvSpPr>
            <a:spLocks noGrp="1"/>
          </p:cNvSpPr>
          <p:nvPr>
            <p:ph idx="1"/>
          </p:nvPr>
        </p:nvSpPr>
        <p:spPr>
          <a:xfrm>
            <a:off x="8173212" y="2419773"/>
            <a:ext cx="3401568" cy="3358092"/>
          </a:xfrm>
        </p:spPr>
        <p:txBody>
          <a:bodyPr vert="horz" lIns="91440" tIns="45720" rIns="91440" bIns="45720" rtlCol="0" anchor="t">
            <a:normAutofit/>
          </a:bodyPr>
          <a:lstStyle/>
          <a:p>
            <a:pPr>
              <a:buChar char="•"/>
            </a:pPr>
            <a:endParaRPr lang="en-GB" sz="1800" dirty="0">
              <a:solidFill>
                <a:srgbClr val="FFFFFF"/>
              </a:solidFill>
              <a:ea typeface="+mn-lt"/>
              <a:cs typeface="+mn-lt"/>
            </a:endParaRPr>
          </a:p>
          <a:p>
            <a:pPr marL="0" indent="0">
              <a:buNone/>
            </a:pPr>
            <a:r>
              <a:rPr lang="en-GB" sz="1800" dirty="0">
                <a:solidFill>
                  <a:srgbClr val="FFFFFF"/>
                </a:solidFill>
                <a:ea typeface="+mn-lt"/>
                <a:cs typeface="+mn-lt"/>
              </a:rPr>
              <a:t>LSTM model is best suited for the project, as it offers a strong balance between recall (61%) and precision (58%).</a:t>
            </a:r>
            <a:endParaRPr lang="en-GB" dirty="0">
              <a:ea typeface="Calibri Light" panose="020F0302020204030204"/>
              <a:cs typeface="Calibri Light" panose="020F0302020204030204"/>
            </a:endParaRPr>
          </a:p>
          <a:p>
            <a:pPr>
              <a:buChar char="•"/>
            </a:pPr>
            <a:endParaRPr lang="en-GB" sz="1800">
              <a:solidFill>
                <a:srgbClr val="FFFFFF"/>
              </a:solidFill>
              <a:ea typeface="Calibri Light"/>
              <a:cs typeface="Calibri Light"/>
            </a:endParaRPr>
          </a:p>
        </p:txBody>
      </p:sp>
    </p:spTree>
    <p:extLst>
      <p:ext uri="{BB962C8B-B14F-4D97-AF65-F5344CB8AC3E}">
        <p14:creationId xmlns:p14="http://schemas.microsoft.com/office/powerpoint/2010/main" val="4020750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9B161-2A5F-BDE1-A4E3-F5CE2378E3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AC3516-FC03-2A4F-2088-D5C22CB7FFCA}"/>
              </a:ext>
            </a:extLst>
          </p:cNvPr>
          <p:cNvSpPr>
            <a:spLocks noGrp="1"/>
          </p:cNvSpPr>
          <p:nvPr>
            <p:ph type="title"/>
          </p:nvPr>
        </p:nvSpPr>
        <p:spPr/>
        <p:txBody>
          <a:bodyPr/>
          <a:lstStyle/>
          <a:p>
            <a:r>
              <a:rPr lang="en-GB" sz="4000" b="1" dirty="0">
                <a:ea typeface="Calibri Light"/>
                <a:cs typeface="Calibri Light"/>
              </a:rPr>
              <a:t>Challenges faced during the project</a:t>
            </a:r>
          </a:p>
        </p:txBody>
      </p:sp>
      <p:sp>
        <p:nvSpPr>
          <p:cNvPr id="3" name="Content Placeholder 2">
            <a:extLst>
              <a:ext uri="{FF2B5EF4-FFF2-40B4-BE49-F238E27FC236}">
                <a16:creationId xmlns:a16="http://schemas.microsoft.com/office/drawing/2014/main" id="{6FA16B6A-8D76-4F92-D3D8-27ED04B424BC}"/>
              </a:ext>
            </a:extLst>
          </p:cNvPr>
          <p:cNvSpPr>
            <a:spLocks noGrp="1"/>
          </p:cNvSpPr>
          <p:nvPr>
            <p:ph idx="1"/>
          </p:nvPr>
        </p:nvSpPr>
        <p:spPr/>
        <p:txBody>
          <a:bodyPr vert="horz" lIns="91440" tIns="45720" rIns="91440" bIns="45720" rtlCol="0" anchor="t">
            <a:noAutofit/>
          </a:bodyPr>
          <a:lstStyle/>
          <a:p>
            <a:r>
              <a:rPr lang="en-GB" sz="2000" dirty="0">
                <a:ea typeface="+mn-lt"/>
                <a:cs typeface="+mn-lt"/>
              </a:rPr>
              <a:t>One of the main challenges faced during the project was the </a:t>
            </a:r>
            <a:r>
              <a:rPr lang="en-GB" sz="2000" b="1" dirty="0">
                <a:ea typeface="+mn-lt"/>
                <a:cs typeface="+mn-lt"/>
              </a:rPr>
              <a:t>high class imbalance</a:t>
            </a:r>
            <a:r>
              <a:rPr lang="en-GB" sz="2000" dirty="0">
                <a:ea typeface="+mn-lt"/>
                <a:cs typeface="+mn-lt"/>
              </a:rPr>
              <a:t> in the dataset, with significantly fewer patients readmitted within 30 days (Class 1) compared to those who were not (Class 0). This imbalance led to biased model predictions </a:t>
            </a:r>
            <a:r>
              <a:rPr lang="en-GB" sz="2000" dirty="0" err="1">
                <a:ea typeface="+mn-lt"/>
                <a:cs typeface="+mn-lt"/>
              </a:rPr>
              <a:t>favoring</a:t>
            </a:r>
            <a:r>
              <a:rPr lang="en-GB" sz="2000" dirty="0">
                <a:ea typeface="+mn-lt"/>
                <a:cs typeface="+mn-lt"/>
              </a:rPr>
              <a:t> the majority class. We applied balancing techniques such as </a:t>
            </a:r>
            <a:r>
              <a:rPr lang="en-GB" sz="2000" b="1" dirty="0">
                <a:ea typeface="+mn-lt"/>
                <a:cs typeface="+mn-lt"/>
              </a:rPr>
              <a:t>oversampling, </a:t>
            </a:r>
            <a:r>
              <a:rPr lang="en-GB" sz="2000" b="1" dirty="0" err="1">
                <a:ea typeface="+mn-lt"/>
                <a:cs typeface="+mn-lt"/>
              </a:rPr>
              <a:t>undersampling</a:t>
            </a:r>
            <a:r>
              <a:rPr lang="en-GB" sz="2000" b="1" dirty="0">
                <a:ea typeface="+mn-lt"/>
                <a:cs typeface="+mn-lt"/>
              </a:rPr>
              <a:t>, and SMOTE</a:t>
            </a:r>
            <a:r>
              <a:rPr lang="en-GB" sz="2000" dirty="0">
                <a:ea typeface="+mn-lt"/>
                <a:cs typeface="+mn-lt"/>
              </a:rPr>
              <a:t> to improve minority class detection. Additionally, we performed </a:t>
            </a:r>
            <a:r>
              <a:rPr lang="en-GB" sz="2000" b="1" dirty="0">
                <a:ea typeface="+mn-lt"/>
                <a:cs typeface="+mn-lt"/>
              </a:rPr>
              <a:t>hyperparameter tuning</a:t>
            </a:r>
            <a:r>
              <a:rPr lang="en-GB" sz="2000" dirty="0">
                <a:ea typeface="+mn-lt"/>
                <a:cs typeface="+mn-lt"/>
              </a:rPr>
              <a:t> to enhance model performance, but the results still fell short of the desired recall. This highlights the difficulty of accurately predicting rare events in healthcare data.</a:t>
            </a:r>
          </a:p>
          <a:p>
            <a:pPr>
              <a:buChar char="•"/>
            </a:pPr>
            <a:endParaRPr lang="en-GB" sz="2000" dirty="0">
              <a:ea typeface="Calibri Light"/>
              <a:cs typeface="Calibri Light"/>
            </a:endParaRPr>
          </a:p>
        </p:txBody>
      </p:sp>
    </p:spTree>
    <p:extLst>
      <p:ext uri="{BB962C8B-B14F-4D97-AF65-F5344CB8AC3E}">
        <p14:creationId xmlns:p14="http://schemas.microsoft.com/office/powerpoint/2010/main" val="369504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EB34-3000-F232-ECDF-D2BD82C5173E}"/>
              </a:ext>
            </a:extLst>
          </p:cNvPr>
          <p:cNvSpPr>
            <a:spLocks noGrp="1"/>
          </p:cNvSpPr>
          <p:nvPr>
            <p:ph type="title"/>
          </p:nvPr>
        </p:nvSpPr>
        <p:spPr/>
        <p:txBody>
          <a:bodyPr>
            <a:normAutofit/>
          </a:bodyPr>
          <a:lstStyle/>
          <a:p>
            <a:r>
              <a:rPr lang="en-GB" sz="4000" b="1" dirty="0">
                <a:ea typeface="Calibri Light"/>
                <a:cs typeface="Calibri Light"/>
              </a:rPr>
              <a:t>Problem Definition</a:t>
            </a:r>
          </a:p>
        </p:txBody>
      </p:sp>
      <p:sp>
        <p:nvSpPr>
          <p:cNvPr id="3" name="Content Placeholder 2">
            <a:extLst>
              <a:ext uri="{FF2B5EF4-FFF2-40B4-BE49-F238E27FC236}">
                <a16:creationId xmlns:a16="http://schemas.microsoft.com/office/drawing/2014/main" id="{954FA1BB-D33F-DFBF-1107-58A6C46EF76D}"/>
              </a:ext>
            </a:extLst>
          </p:cNvPr>
          <p:cNvSpPr>
            <a:spLocks noGrp="1"/>
          </p:cNvSpPr>
          <p:nvPr>
            <p:ph idx="1"/>
          </p:nvPr>
        </p:nvSpPr>
        <p:spPr/>
        <p:txBody>
          <a:bodyPr vert="horz" lIns="91440" tIns="45720" rIns="91440" bIns="45720" rtlCol="0" anchor="t">
            <a:normAutofit/>
          </a:bodyPr>
          <a:lstStyle/>
          <a:p>
            <a:r>
              <a:rPr lang="en-GB" dirty="0">
                <a:ea typeface="+mn-lt"/>
                <a:cs typeface="+mn-lt"/>
              </a:rPr>
              <a:t>The primary goal of this project is to predict early patient readmission within 30 days of hospital discharge. The analysis aims to identify key predictors influencing readmission, including patient demographics, length of hospital stay, lab results, medication usage, and discharge details. By uncovering these insights, the project seeks to support improved diabetes management in hospital settings, enhance the allocation of healthcare resources, reduce overall hospital costs, and ultimately improve patient care outcomes.</a:t>
            </a:r>
            <a:endParaRPr lang="en-GB" dirty="0"/>
          </a:p>
        </p:txBody>
      </p:sp>
    </p:spTree>
    <p:extLst>
      <p:ext uri="{BB962C8B-B14F-4D97-AF65-F5344CB8AC3E}">
        <p14:creationId xmlns:p14="http://schemas.microsoft.com/office/powerpoint/2010/main" val="2732262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EF910-0138-6878-21E3-319C4607AD87}"/>
              </a:ext>
            </a:extLst>
          </p:cNvPr>
          <p:cNvSpPr>
            <a:spLocks noGrp="1"/>
          </p:cNvSpPr>
          <p:nvPr>
            <p:ph type="ctrTitle"/>
          </p:nvPr>
        </p:nvSpPr>
        <p:spPr/>
        <p:txBody>
          <a:bodyPr/>
          <a:lstStyle/>
          <a:p>
            <a:r>
              <a:rPr lang="en-GB" sz="6000" b="1" dirty="0">
                <a:ea typeface="Calibri Light"/>
                <a:cs typeface="Calibri Light"/>
              </a:rPr>
              <a:t>Thank you</a:t>
            </a:r>
          </a:p>
        </p:txBody>
      </p:sp>
      <p:sp>
        <p:nvSpPr>
          <p:cNvPr id="3" name="Subtitle 2">
            <a:extLst>
              <a:ext uri="{FF2B5EF4-FFF2-40B4-BE49-F238E27FC236}">
                <a16:creationId xmlns:a16="http://schemas.microsoft.com/office/drawing/2014/main" id="{B222AAE0-D6F6-9C55-18E3-F1B1C7C276A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574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B40A-B0D4-BE97-3C26-5D03B703E816}"/>
              </a:ext>
            </a:extLst>
          </p:cNvPr>
          <p:cNvSpPr>
            <a:spLocks noGrp="1"/>
          </p:cNvSpPr>
          <p:nvPr>
            <p:ph type="title"/>
          </p:nvPr>
        </p:nvSpPr>
        <p:spPr/>
        <p:txBody>
          <a:bodyPr>
            <a:normAutofit/>
          </a:bodyPr>
          <a:lstStyle/>
          <a:p>
            <a:r>
              <a:rPr lang="en-GB" sz="4000" b="1" dirty="0">
                <a:ea typeface="Calibri Light"/>
                <a:cs typeface="Calibri Light"/>
              </a:rPr>
              <a:t>Project Objective</a:t>
            </a:r>
          </a:p>
        </p:txBody>
      </p:sp>
      <p:sp>
        <p:nvSpPr>
          <p:cNvPr id="3" name="Content Placeholder 2">
            <a:extLst>
              <a:ext uri="{FF2B5EF4-FFF2-40B4-BE49-F238E27FC236}">
                <a16:creationId xmlns:a16="http://schemas.microsoft.com/office/drawing/2014/main" id="{F3A1EFAE-E4A9-0610-EE5B-3D00BA0E93F5}"/>
              </a:ext>
            </a:extLst>
          </p:cNvPr>
          <p:cNvSpPr>
            <a:spLocks noGrp="1"/>
          </p:cNvSpPr>
          <p:nvPr>
            <p:ph idx="1"/>
          </p:nvPr>
        </p:nvSpPr>
        <p:spPr/>
        <p:txBody>
          <a:bodyPr vert="horz" lIns="91440" tIns="45720" rIns="91440" bIns="45720" rtlCol="0" anchor="t">
            <a:normAutofit/>
          </a:bodyPr>
          <a:lstStyle/>
          <a:p>
            <a:pPr>
              <a:buChar char="•"/>
            </a:pPr>
            <a:r>
              <a:rPr lang="en-GB" dirty="0">
                <a:ea typeface="+mn-lt"/>
                <a:cs typeface="+mn-lt"/>
              </a:rPr>
              <a:t>Develop a predictive classification model to identify diabetic patients at risk of readmission within 30 days of discharge, with a focus on maximizing recall.</a:t>
            </a:r>
            <a:endParaRPr lang="en-GB" dirty="0">
              <a:ea typeface="Calibri Light" panose="020F0302020204030204"/>
              <a:cs typeface="Calibri Light" panose="020F0302020204030204"/>
            </a:endParaRPr>
          </a:p>
          <a:p>
            <a:pPr marL="0" indent="0">
              <a:buNone/>
            </a:pPr>
            <a:endParaRPr lang="en-GB" dirty="0">
              <a:ea typeface="+mn-lt"/>
              <a:cs typeface="+mn-lt"/>
            </a:endParaRPr>
          </a:p>
          <a:p>
            <a:pPr>
              <a:buChar char="•"/>
            </a:pPr>
            <a:r>
              <a:rPr lang="en-GB" dirty="0">
                <a:ea typeface="+mn-lt"/>
                <a:cs typeface="+mn-lt"/>
              </a:rPr>
              <a:t>Generate actionable insights by identifying the most influential factors contributing to early readmission using model interpretability techniques.</a:t>
            </a:r>
            <a:endParaRPr lang="en-GB" dirty="0">
              <a:ea typeface="Calibri Light" panose="020F0302020204030204"/>
              <a:cs typeface="Calibri Light" panose="020F0302020204030204"/>
            </a:endParaRPr>
          </a:p>
          <a:p>
            <a:pPr>
              <a:buChar char="•"/>
            </a:pPr>
            <a:endParaRPr lang="en-GB" dirty="0">
              <a:ea typeface="Calibri Light" panose="020F0302020204030204"/>
              <a:cs typeface="Calibri Light" panose="020F0302020204030204"/>
            </a:endParaRPr>
          </a:p>
          <a:p>
            <a:pPr>
              <a:buChar char="•"/>
            </a:pPr>
            <a:r>
              <a:rPr lang="en-GB" dirty="0">
                <a:ea typeface="+mn-lt"/>
                <a:cs typeface="+mn-lt"/>
              </a:rPr>
              <a:t>Support hospital decision-making by providing a data-driven approach to improve patient care, optimize resource allocation, and reduce avoidable readmissions.</a:t>
            </a:r>
          </a:p>
          <a:p>
            <a:pPr>
              <a:buChar char="•"/>
            </a:pPr>
            <a:endParaRPr lang="en-GB" dirty="0">
              <a:ea typeface="Calibri Light" panose="020F0302020204030204"/>
              <a:cs typeface="Calibri Light" panose="020F0302020204030204"/>
            </a:endParaRPr>
          </a:p>
        </p:txBody>
      </p:sp>
    </p:spTree>
    <p:extLst>
      <p:ext uri="{BB962C8B-B14F-4D97-AF65-F5344CB8AC3E}">
        <p14:creationId xmlns:p14="http://schemas.microsoft.com/office/powerpoint/2010/main" val="65442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948D-98ED-0D7F-6E4B-25051A2623BE}"/>
              </a:ext>
            </a:extLst>
          </p:cNvPr>
          <p:cNvSpPr>
            <a:spLocks noGrp="1"/>
          </p:cNvSpPr>
          <p:nvPr>
            <p:ph type="title"/>
          </p:nvPr>
        </p:nvSpPr>
        <p:spPr/>
        <p:txBody>
          <a:bodyPr>
            <a:normAutofit/>
          </a:bodyPr>
          <a:lstStyle/>
          <a:p>
            <a:r>
              <a:rPr lang="en-GB" sz="4000" b="1" dirty="0">
                <a:ea typeface="Calibri Light"/>
                <a:cs typeface="Calibri Light"/>
              </a:rPr>
              <a:t>Key Results</a:t>
            </a:r>
          </a:p>
        </p:txBody>
      </p:sp>
      <p:sp>
        <p:nvSpPr>
          <p:cNvPr id="3" name="Content Placeholder 2">
            <a:extLst>
              <a:ext uri="{FF2B5EF4-FFF2-40B4-BE49-F238E27FC236}">
                <a16:creationId xmlns:a16="http://schemas.microsoft.com/office/drawing/2014/main" id="{558606C0-B346-8E09-A830-31B4F43FF09B}"/>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GB" dirty="0">
                <a:ea typeface="+mn-lt"/>
                <a:cs typeface="+mn-lt"/>
              </a:rPr>
              <a:t>Achieve a recall of at least 60% for predicting readmitted patients (Class 1), ensuring higher sensitivity to detect at-risk individuals.</a:t>
            </a:r>
            <a:endParaRPr lang="en-GB" dirty="0">
              <a:ea typeface="Calibri Light"/>
              <a:cs typeface="Calibri Light"/>
            </a:endParaRPr>
          </a:p>
          <a:p>
            <a:pPr marL="457200" indent="-457200">
              <a:buAutoNum type="arabicPeriod"/>
            </a:pPr>
            <a:endParaRPr lang="en-GB">
              <a:ea typeface="Calibri Light" panose="020F0302020204030204"/>
              <a:cs typeface="Calibri Light" panose="020F0302020204030204"/>
            </a:endParaRPr>
          </a:p>
          <a:p>
            <a:pPr marL="457200" indent="-457200">
              <a:buAutoNum type="arabicPeriod"/>
            </a:pPr>
            <a:r>
              <a:rPr lang="en-GB" dirty="0">
                <a:ea typeface="+mn-lt"/>
                <a:cs typeface="+mn-lt"/>
              </a:rPr>
              <a:t>Minimize false negatives to prioritize early identification of patients likely to be readmitted within 30 days.</a:t>
            </a:r>
            <a:endParaRPr lang="en-GB" dirty="0">
              <a:ea typeface="Calibri Light" panose="020F0302020204030204"/>
              <a:cs typeface="Calibri Light" panose="020F0302020204030204"/>
            </a:endParaRPr>
          </a:p>
          <a:p>
            <a:pPr marL="457200" indent="-457200">
              <a:buAutoNum type="arabicPeriod"/>
            </a:pPr>
            <a:endParaRPr lang="en-GB">
              <a:ea typeface="Calibri Light" panose="020F0302020204030204"/>
              <a:cs typeface="Calibri Light" panose="020F0302020204030204"/>
            </a:endParaRPr>
          </a:p>
          <a:p>
            <a:pPr marL="457200" indent="-457200">
              <a:buAutoNum type="arabicPeriod"/>
            </a:pPr>
            <a:r>
              <a:rPr lang="en-GB" dirty="0">
                <a:ea typeface="+mn-lt"/>
                <a:cs typeface="+mn-lt"/>
              </a:rPr>
              <a:t>Use statistical tests (Chi-Square) and feature importance techniques (Random Forest) to identify influential variables such as age, diagnoses, medical specialty, insulin usage, and number of inpatient visits that contribute to readmission risk.</a:t>
            </a:r>
            <a:endParaRPr lang="en-GB" dirty="0">
              <a:ea typeface="Calibri Light" panose="020F0302020204030204"/>
              <a:cs typeface="Calibri Light" panose="020F0302020204030204"/>
            </a:endParaRPr>
          </a:p>
        </p:txBody>
      </p:sp>
    </p:spTree>
    <p:extLst>
      <p:ext uri="{BB962C8B-B14F-4D97-AF65-F5344CB8AC3E}">
        <p14:creationId xmlns:p14="http://schemas.microsoft.com/office/powerpoint/2010/main" val="117327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8594-3887-2C4B-E982-67BF6B27E562}"/>
              </a:ext>
            </a:extLst>
          </p:cNvPr>
          <p:cNvSpPr>
            <a:spLocks noGrp="1"/>
          </p:cNvSpPr>
          <p:nvPr>
            <p:ph type="title"/>
          </p:nvPr>
        </p:nvSpPr>
        <p:spPr/>
        <p:txBody>
          <a:bodyPr>
            <a:normAutofit/>
          </a:bodyPr>
          <a:lstStyle/>
          <a:p>
            <a:r>
              <a:rPr lang="en-GB" sz="4000" b="1" dirty="0">
                <a:ea typeface="Calibri Light"/>
                <a:cs typeface="Calibri Light"/>
              </a:rPr>
              <a:t>Key Performance Indicators (KPI)</a:t>
            </a:r>
          </a:p>
        </p:txBody>
      </p:sp>
      <p:sp>
        <p:nvSpPr>
          <p:cNvPr id="3" name="Content Placeholder 2">
            <a:extLst>
              <a:ext uri="{FF2B5EF4-FFF2-40B4-BE49-F238E27FC236}">
                <a16:creationId xmlns:a16="http://schemas.microsoft.com/office/drawing/2014/main" id="{ACE6AE4C-314F-540D-797F-F8F203CB56F0}"/>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GB" dirty="0">
                <a:ea typeface="+mn-lt"/>
                <a:cs typeface="+mn-lt"/>
              </a:rPr>
              <a:t>Model Accuracy (%) – Measures the proportion of correctly predicted readmissions and non- readmissions</a:t>
            </a:r>
            <a:endParaRPr lang="en-GB" dirty="0">
              <a:ea typeface="Calibri Light" panose="020F0302020204030204"/>
              <a:cs typeface="Calibri Light" panose="020F0302020204030204"/>
            </a:endParaRPr>
          </a:p>
          <a:p>
            <a:pPr marL="457200" indent="-457200">
              <a:buAutoNum type="arabicPeriod"/>
            </a:pPr>
            <a:endParaRPr lang="en-GB" dirty="0">
              <a:ea typeface="+mn-lt"/>
              <a:cs typeface="+mn-lt"/>
            </a:endParaRPr>
          </a:p>
          <a:p>
            <a:pPr marL="457200" indent="-457200">
              <a:buAutoNum type="arabicPeriod"/>
            </a:pPr>
            <a:r>
              <a:rPr lang="en-GB" dirty="0">
                <a:ea typeface="+mn-lt"/>
                <a:cs typeface="+mn-lt"/>
              </a:rPr>
              <a:t>Feature Contribution Score – Quantifies the weight of each identified factor in readmission risk prediction.</a:t>
            </a:r>
            <a:endParaRPr lang="en-GB" dirty="0">
              <a:ea typeface="Calibri Light" panose="020F0302020204030204"/>
              <a:cs typeface="Calibri Light" panose="020F0302020204030204"/>
            </a:endParaRPr>
          </a:p>
          <a:p>
            <a:pPr marL="457200" indent="-457200">
              <a:buAutoNum type="arabicPeriod"/>
            </a:pPr>
            <a:endParaRPr lang="en-GB" dirty="0">
              <a:ea typeface="+mn-lt"/>
              <a:cs typeface="+mn-lt"/>
            </a:endParaRPr>
          </a:p>
          <a:p>
            <a:pPr marL="457200" indent="-457200">
              <a:buAutoNum type="arabicPeriod"/>
            </a:pPr>
            <a:r>
              <a:rPr lang="en-GB">
                <a:ea typeface="+mn-lt"/>
                <a:cs typeface="+mn-lt"/>
              </a:rPr>
              <a:t>Recall for Readmitted Patients (%) – Measures how well the model identifies actual readmitted patients.</a:t>
            </a:r>
            <a:endParaRPr lang="en-GB">
              <a:ea typeface="Calibri Light" panose="020F0302020204030204"/>
              <a:cs typeface="Calibri Light" panose="020F0302020204030204"/>
            </a:endParaRPr>
          </a:p>
          <a:p>
            <a:pPr>
              <a:buAutoNum type="arabicPeriod"/>
            </a:pPr>
            <a:endParaRPr lang="en-GB" dirty="0">
              <a:ea typeface="Calibri Light"/>
              <a:cs typeface="Calibri Light"/>
            </a:endParaRPr>
          </a:p>
        </p:txBody>
      </p:sp>
    </p:spTree>
    <p:extLst>
      <p:ext uri="{BB962C8B-B14F-4D97-AF65-F5344CB8AC3E}">
        <p14:creationId xmlns:p14="http://schemas.microsoft.com/office/powerpoint/2010/main" val="326117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596A9-C9F5-EA1E-4DE9-11BE44965726}"/>
              </a:ext>
            </a:extLst>
          </p:cNvPr>
          <p:cNvSpPr>
            <a:spLocks noGrp="1"/>
          </p:cNvSpPr>
          <p:nvPr>
            <p:ph type="title"/>
          </p:nvPr>
        </p:nvSpPr>
        <p:spPr>
          <a:xfrm>
            <a:off x="8173212" y="499533"/>
            <a:ext cx="3401568" cy="1920240"/>
          </a:xfrm>
        </p:spPr>
        <p:txBody>
          <a:bodyPr anchor="b">
            <a:normAutofit/>
          </a:bodyPr>
          <a:lstStyle/>
          <a:p>
            <a:r>
              <a:rPr lang="en-GB" sz="4000" b="1" dirty="0">
                <a:solidFill>
                  <a:srgbClr val="FFFFFF"/>
                </a:solidFill>
                <a:ea typeface="Calibri Light"/>
                <a:cs typeface="Calibri Light"/>
              </a:rPr>
              <a:t>Data Description</a:t>
            </a:r>
          </a:p>
        </p:txBody>
      </p:sp>
      <p:pic>
        <p:nvPicPr>
          <p:cNvPr id="4" name="Picture 3" descr="A screenshot of a computer code&#10;&#10;AI-generated content may be incorrect.">
            <a:extLst>
              <a:ext uri="{FF2B5EF4-FFF2-40B4-BE49-F238E27FC236}">
                <a16:creationId xmlns:a16="http://schemas.microsoft.com/office/drawing/2014/main" id="{FCC85C13-D723-A349-B747-53D3DF2BB89F}"/>
              </a:ext>
            </a:extLst>
          </p:cNvPr>
          <p:cNvPicPr>
            <a:picLocks noChangeAspect="1"/>
          </p:cNvPicPr>
          <p:nvPr/>
        </p:nvPicPr>
        <p:blipFill>
          <a:blip r:embed="rId2"/>
          <a:stretch>
            <a:fillRect/>
          </a:stretch>
        </p:blipFill>
        <p:spPr>
          <a:xfrm>
            <a:off x="633999" y="1691839"/>
            <a:ext cx="6278529" cy="3484583"/>
          </a:xfrm>
          <a:prstGeom prst="rect">
            <a:avLst/>
          </a:prstGeom>
        </p:spPr>
      </p:pic>
      <p:sp>
        <p:nvSpPr>
          <p:cNvPr id="3" name="Content Placeholder 2">
            <a:extLst>
              <a:ext uri="{FF2B5EF4-FFF2-40B4-BE49-F238E27FC236}">
                <a16:creationId xmlns:a16="http://schemas.microsoft.com/office/drawing/2014/main" id="{B3C9EA03-5C26-4B9D-DA47-EEE7ADF12F62}"/>
              </a:ext>
            </a:extLst>
          </p:cNvPr>
          <p:cNvSpPr>
            <a:spLocks noGrp="1"/>
          </p:cNvSpPr>
          <p:nvPr>
            <p:ph idx="1"/>
          </p:nvPr>
        </p:nvSpPr>
        <p:spPr>
          <a:xfrm>
            <a:off x="8173212" y="2419773"/>
            <a:ext cx="3401568" cy="3358092"/>
          </a:xfrm>
        </p:spPr>
        <p:txBody>
          <a:bodyPr vert="horz" lIns="91440" tIns="45720" rIns="91440" bIns="45720" rtlCol="0" anchor="t">
            <a:normAutofit/>
          </a:bodyPr>
          <a:lstStyle/>
          <a:p>
            <a:r>
              <a:rPr lang="en-GB" sz="1800" dirty="0">
                <a:solidFill>
                  <a:srgbClr val="FFFFFF"/>
                </a:solidFill>
                <a:ea typeface="Calibri Light"/>
                <a:cs typeface="Calibri Light"/>
              </a:rPr>
              <a:t>The dataset name is Diabetes data of 130-US Hospitals. It is a multivariate data with categorical and integer feature types. The number of features and instances is 50 and 101766 respectively.</a:t>
            </a:r>
            <a:endParaRPr lang="en-US" sz="1800" dirty="0">
              <a:solidFill>
                <a:srgbClr val="FFFFFF"/>
              </a:solidFill>
              <a:ea typeface="Calibri Light"/>
              <a:cs typeface="Calibri Light"/>
            </a:endParaRPr>
          </a:p>
          <a:p>
            <a:endParaRPr lang="en-GB" sz="1800">
              <a:solidFill>
                <a:srgbClr val="FFFFFF"/>
              </a:solidFill>
              <a:ea typeface="Calibri Light"/>
              <a:cs typeface="Calibri Light"/>
            </a:endParaRPr>
          </a:p>
          <a:p>
            <a:r>
              <a:rPr lang="en-GB" sz="1800" dirty="0">
                <a:solidFill>
                  <a:srgbClr val="FFFFFF"/>
                </a:solidFill>
                <a:ea typeface="Calibri Light"/>
                <a:cs typeface="Calibri Light"/>
              </a:rPr>
              <a:t>Data Source: </a:t>
            </a:r>
            <a:r>
              <a:rPr lang="en-GB" sz="1800" dirty="0">
                <a:solidFill>
                  <a:srgbClr val="FFFFFF"/>
                </a:solidFill>
                <a:ea typeface="+mn-lt"/>
                <a:cs typeface="+mn-lt"/>
              </a:rPr>
              <a:t>https://archive.ics.uci.edu/dataset/296/diabetes+130-us+hospitals+for+years+1999-2008</a:t>
            </a:r>
          </a:p>
        </p:txBody>
      </p:sp>
    </p:spTree>
    <p:extLst>
      <p:ext uri="{BB962C8B-B14F-4D97-AF65-F5344CB8AC3E}">
        <p14:creationId xmlns:p14="http://schemas.microsoft.com/office/powerpoint/2010/main" val="1702471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12F68-8123-F57C-5052-3BDA7CE3066A}"/>
              </a:ext>
            </a:extLst>
          </p:cNvPr>
          <p:cNvSpPr>
            <a:spLocks noGrp="1"/>
          </p:cNvSpPr>
          <p:nvPr>
            <p:ph type="title"/>
          </p:nvPr>
        </p:nvSpPr>
        <p:spPr>
          <a:xfrm>
            <a:off x="7876162" y="2591804"/>
            <a:ext cx="4008584" cy="835359"/>
          </a:xfrm>
        </p:spPr>
        <p:txBody>
          <a:bodyPr vert="horz" lIns="91440" tIns="45720" rIns="91440" bIns="45720" rtlCol="0" anchor="b">
            <a:normAutofit/>
          </a:bodyPr>
          <a:lstStyle/>
          <a:p>
            <a:r>
              <a:rPr lang="en-US" sz="4000" b="1" kern="1200" spc="-120" baseline="0">
                <a:solidFill>
                  <a:srgbClr val="FFFFFF"/>
                </a:solidFill>
                <a:latin typeface="+mj-lt"/>
                <a:ea typeface="+mj-ea"/>
                <a:cs typeface="+mj-cs"/>
              </a:rPr>
              <a:t>Variable Description</a:t>
            </a:r>
          </a:p>
        </p:txBody>
      </p:sp>
      <p:pic>
        <p:nvPicPr>
          <p:cNvPr id="13" name="Content Placeholder 12" descr="A screenshot of a computer&#10;&#10;AI-generated content may be incorrect.">
            <a:extLst>
              <a:ext uri="{FF2B5EF4-FFF2-40B4-BE49-F238E27FC236}">
                <a16:creationId xmlns:a16="http://schemas.microsoft.com/office/drawing/2014/main" id="{E8487BBA-E671-8AC8-F237-23805CF39CA8}"/>
              </a:ext>
            </a:extLst>
          </p:cNvPr>
          <p:cNvPicPr>
            <a:picLocks noChangeAspect="1"/>
          </p:cNvPicPr>
          <p:nvPr/>
        </p:nvPicPr>
        <p:blipFill>
          <a:blip r:embed="rId2"/>
          <a:stretch>
            <a:fillRect/>
          </a:stretch>
        </p:blipFill>
        <p:spPr>
          <a:xfrm>
            <a:off x="1310968" y="-5683"/>
            <a:ext cx="4679199" cy="6866710"/>
          </a:xfrm>
          <a:prstGeom prst="rect">
            <a:avLst/>
          </a:prstGeom>
        </p:spPr>
      </p:pic>
      <p:sp>
        <p:nvSpPr>
          <p:cNvPr id="37" name="Content Placeholder 36">
            <a:extLst>
              <a:ext uri="{FF2B5EF4-FFF2-40B4-BE49-F238E27FC236}">
                <a16:creationId xmlns:a16="http://schemas.microsoft.com/office/drawing/2014/main" id="{5F2288C9-C8D6-FEDE-965E-4B2FAD32B1A6}"/>
              </a:ext>
            </a:extLst>
          </p:cNvPr>
          <p:cNvSpPr>
            <a:spLocks noGrp="1"/>
          </p:cNvSpPr>
          <p:nvPr>
            <p:ph idx="1"/>
          </p:nvPr>
        </p:nvSpPr>
        <p:spPr>
          <a:xfrm>
            <a:off x="8173212" y="2419773"/>
            <a:ext cx="3401568" cy="3358092"/>
          </a:xfrm>
        </p:spPr>
        <p:txBody>
          <a:bodyPr>
            <a:normAutofit/>
          </a:bodyPr>
          <a:lstStyle/>
          <a:p>
            <a:endParaRPr lang="en-US" sz="1800">
              <a:solidFill>
                <a:srgbClr val="FFFFFF"/>
              </a:solidFill>
            </a:endParaRPr>
          </a:p>
        </p:txBody>
      </p:sp>
    </p:spTree>
    <p:extLst>
      <p:ext uri="{BB962C8B-B14F-4D97-AF65-F5344CB8AC3E}">
        <p14:creationId xmlns:p14="http://schemas.microsoft.com/office/powerpoint/2010/main" val="189692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6A60CDB0-A136-FF90-1D87-E600F219E9E8}"/>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8ADDE-3BCB-6894-D2D9-ACB83DA91D39}"/>
              </a:ext>
            </a:extLst>
          </p:cNvPr>
          <p:cNvSpPr>
            <a:spLocks noGrp="1"/>
          </p:cNvSpPr>
          <p:nvPr>
            <p:ph type="title"/>
          </p:nvPr>
        </p:nvSpPr>
        <p:spPr>
          <a:xfrm>
            <a:off x="227724" y="1287076"/>
            <a:ext cx="4218611" cy="873072"/>
          </a:xfrm>
        </p:spPr>
        <p:txBody>
          <a:bodyPr vert="horz" lIns="91440" tIns="45720" rIns="91440" bIns="45720" rtlCol="0" anchor="b">
            <a:normAutofit/>
          </a:bodyPr>
          <a:lstStyle/>
          <a:p>
            <a:pPr>
              <a:lnSpc>
                <a:spcPct val="80000"/>
              </a:lnSpc>
            </a:pPr>
            <a:r>
              <a:rPr lang="en-US" sz="4000" b="1" dirty="0">
                <a:solidFill>
                  <a:srgbClr val="FFFFFF"/>
                </a:solidFill>
              </a:rPr>
              <a:t>Variable Description</a:t>
            </a:r>
            <a:endParaRPr lang="en-US" sz="4000" b="1" dirty="0">
              <a:solidFill>
                <a:srgbClr val="FFFFFF"/>
              </a:solidFill>
              <a:ea typeface="Calibri Light"/>
              <a:cs typeface="Calibri Light"/>
            </a:endParaRPr>
          </a:p>
        </p:txBody>
      </p:sp>
      <p:sp>
        <p:nvSpPr>
          <p:cNvPr id="35" name="Rectangle 34">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AI-generated content may be incorrect.">
            <a:extLst>
              <a:ext uri="{FF2B5EF4-FFF2-40B4-BE49-F238E27FC236}">
                <a16:creationId xmlns:a16="http://schemas.microsoft.com/office/drawing/2014/main" id="{02F79C3F-40CB-379C-D952-A76D344E5036}"/>
              </a:ext>
            </a:extLst>
          </p:cNvPr>
          <p:cNvPicPr>
            <a:picLocks noGrp="1" noChangeAspect="1"/>
          </p:cNvPicPr>
          <p:nvPr>
            <p:ph idx="1"/>
          </p:nvPr>
        </p:nvPicPr>
        <p:blipFill>
          <a:blip r:embed="rId2"/>
          <a:stretch>
            <a:fillRect/>
          </a:stretch>
        </p:blipFill>
        <p:spPr>
          <a:xfrm>
            <a:off x="6056668" y="-3581"/>
            <a:ext cx="4717719" cy="6887383"/>
          </a:xfrm>
          <a:prstGeom prst="rect">
            <a:avLst/>
          </a:prstGeom>
        </p:spPr>
      </p:pic>
      <p:pic>
        <p:nvPicPr>
          <p:cNvPr id="6" name="Picture 5">
            <a:extLst>
              <a:ext uri="{FF2B5EF4-FFF2-40B4-BE49-F238E27FC236}">
                <a16:creationId xmlns:a16="http://schemas.microsoft.com/office/drawing/2014/main" id="{9D0E3248-574E-C66E-878C-2E96B8E26566}"/>
              </a:ext>
            </a:extLst>
          </p:cNvPr>
          <p:cNvPicPr>
            <a:picLocks noChangeAspect="1"/>
          </p:cNvPicPr>
          <p:nvPr/>
        </p:nvPicPr>
        <p:blipFill>
          <a:blip r:embed="rId3"/>
          <a:stretch>
            <a:fillRect/>
          </a:stretch>
        </p:blipFill>
        <p:spPr>
          <a:xfrm>
            <a:off x="225371" y="2547050"/>
            <a:ext cx="5257800" cy="2228850"/>
          </a:xfrm>
          <a:prstGeom prst="rect">
            <a:avLst/>
          </a:prstGeom>
        </p:spPr>
      </p:pic>
    </p:spTree>
    <p:extLst>
      <p:ext uri="{BB962C8B-B14F-4D97-AF65-F5344CB8AC3E}">
        <p14:creationId xmlns:p14="http://schemas.microsoft.com/office/powerpoint/2010/main" val="27569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10F2-4B08-88DA-A0B7-E414F874B007}"/>
              </a:ext>
            </a:extLst>
          </p:cNvPr>
          <p:cNvSpPr>
            <a:spLocks noGrp="1"/>
          </p:cNvSpPr>
          <p:nvPr>
            <p:ph type="title"/>
          </p:nvPr>
        </p:nvSpPr>
        <p:spPr>
          <a:xfrm>
            <a:off x="680577" y="750054"/>
            <a:ext cx="6306575" cy="802253"/>
          </a:xfrm>
        </p:spPr>
        <p:txBody>
          <a:bodyPr>
            <a:normAutofit fontScale="90000"/>
          </a:bodyPr>
          <a:lstStyle/>
          <a:p>
            <a:r>
              <a:rPr lang="en-GB" sz="4000" b="1" dirty="0">
                <a:ea typeface="Calibri Light"/>
                <a:cs typeface="Calibri Light"/>
              </a:rPr>
              <a:t>Data Cleaning and pre-processing</a:t>
            </a:r>
          </a:p>
        </p:txBody>
      </p:sp>
      <p:pic>
        <p:nvPicPr>
          <p:cNvPr id="4" name="Content Placeholder 3" descr="A computer screen shot of a computer code&#10;&#10;AI-generated content may be incorrect.">
            <a:extLst>
              <a:ext uri="{FF2B5EF4-FFF2-40B4-BE49-F238E27FC236}">
                <a16:creationId xmlns:a16="http://schemas.microsoft.com/office/drawing/2014/main" id="{0525B01C-F148-E2D0-5566-1807C6870E4E}"/>
              </a:ext>
            </a:extLst>
          </p:cNvPr>
          <p:cNvPicPr>
            <a:picLocks noGrp="1" noChangeAspect="1"/>
          </p:cNvPicPr>
          <p:nvPr>
            <p:ph idx="1"/>
          </p:nvPr>
        </p:nvPicPr>
        <p:blipFill>
          <a:blip r:embed="rId2"/>
          <a:stretch>
            <a:fillRect/>
          </a:stretch>
        </p:blipFill>
        <p:spPr>
          <a:xfrm>
            <a:off x="6696280" y="2552100"/>
            <a:ext cx="4400550" cy="1571625"/>
          </a:xfrm>
        </p:spPr>
      </p:pic>
      <p:sp>
        <p:nvSpPr>
          <p:cNvPr id="5" name="TextBox 4">
            <a:extLst>
              <a:ext uri="{FF2B5EF4-FFF2-40B4-BE49-F238E27FC236}">
                <a16:creationId xmlns:a16="http://schemas.microsoft.com/office/drawing/2014/main" id="{11CC4B01-5B0F-9805-B501-C412BCDC7655}"/>
              </a:ext>
            </a:extLst>
          </p:cNvPr>
          <p:cNvSpPr txBox="1"/>
          <p:nvPr/>
        </p:nvSpPr>
        <p:spPr>
          <a:xfrm>
            <a:off x="684118" y="2552605"/>
            <a:ext cx="426926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To handle missing values in the dataset, we filled them with the label 'missing' instead </a:t>
            </a:r>
            <a:r>
              <a:rPr lang="en-GB" dirty="0">
                <a:ea typeface="+mn-lt"/>
                <a:cs typeface="+mn-lt"/>
              </a:rPr>
              <a:t>of using imputation methods, as this is medical data and such replacements could lead to misleading interpretations.</a:t>
            </a:r>
          </a:p>
          <a:p>
            <a:endParaRPr lang="en-GB" dirty="0">
              <a:ea typeface="+mn-lt"/>
              <a:cs typeface="+mn-lt"/>
            </a:endParaRPr>
          </a:p>
        </p:txBody>
      </p:sp>
    </p:spTree>
    <p:extLst>
      <p:ext uri="{BB962C8B-B14F-4D97-AF65-F5344CB8AC3E}">
        <p14:creationId xmlns:p14="http://schemas.microsoft.com/office/powerpoint/2010/main" val="158225346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Metropolitan</vt:lpstr>
      <vt:lpstr>Early Readmission Risk in Diabetic Patients</vt:lpstr>
      <vt:lpstr>Problem Definition</vt:lpstr>
      <vt:lpstr>Project Objective</vt:lpstr>
      <vt:lpstr>Key Results</vt:lpstr>
      <vt:lpstr>Key Performance Indicators (KPI)</vt:lpstr>
      <vt:lpstr>Data Description</vt:lpstr>
      <vt:lpstr>Variable Description</vt:lpstr>
      <vt:lpstr>Variable Description</vt:lpstr>
      <vt:lpstr>Data Cleaning and pre-processing</vt:lpstr>
      <vt:lpstr>Exploratory Data Analysis</vt:lpstr>
      <vt:lpstr>EDA</vt:lpstr>
      <vt:lpstr>Feature Selection</vt:lpstr>
      <vt:lpstr>Data Mining Models</vt:lpstr>
      <vt:lpstr>Data Mining Models</vt:lpstr>
      <vt:lpstr>Data Mining Models</vt:lpstr>
      <vt:lpstr>Data Mining Models</vt:lpstr>
      <vt:lpstr>Data Mining Models</vt:lpstr>
      <vt:lpstr>Performance Evaluation and Model Selection</vt:lpstr>
      <vt:lpstr>Challenges faced during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428</cp:revision>
  <dcterms:created xsi:type="dcterms:W3CDTF">2025-04-07T15:33:18Z</dcterms:created>
  <dcterms:modified xsi:type="dcterms:W3CDTF">2025-04-15T20:14:15Z</dcterms:modified>
</cp:coreProperties>
</file>