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D3D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D3D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D3D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D3D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3398520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2301" y="1056208"/>
            <a:ext cx="4956175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D3D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1638" y="1361694"/>
            <a:ext cx="5377815" cy="4274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D3D0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playlist?list=PLdRq0mbeEBmxkcuasB3D1" TargetMode="External"/><Relationship Id="rId2" Type="http://schemas.openxmlformats.org/officeDocument/2006/relationships/hyperlink" Target="http://www.mindluster.com/lesson/94724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academia.edu/37040228/HOSTEL_MANAGEMENT_SYSTEM_full_projec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1447" y="446913"/>
            <a:ext cx="339597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7060" marR="5080" indent="-59436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6D3D0C"/>
                </a:solidFill>
                <a:latin typeface="Times New Roman"/>
                <a:cs typeface="Times New Roman"/>
              </a:rPr>
              <a:t>Adarsh</a:t>
            </a:r>
            <a:r>
              <a:rPr sz="2000" spc="-40" dirty="0">
                <a:solidFill>
                  <a:srgbClr val="6D3D0C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6D3D0C"/>
                </a:solidFill>
                <a:latin typeface="Times New Roman"/>
                <a:cs typeface="Times New Roman"/>
              </a:rPr>
              <a:t>Institute </a:t>
            </a:r>
            <a:r>
              <a:rPr sz="2000" dirty="0">
                <a:solidFill>
                  <a:srgbClr val="6D3D0C"/>
                </a:solidFill>
                <a:latin typeface="Times New Roman"/>
                <a:cs typeface="Times New Roman"/>
              </a:rPr>
              <a:t>of</a:t>
            </a:r>
            <a:r>
              <a:rPr sz="2000" spc="-105" dirty="0">
                <a:solidFill>
                  <a:srgbClr val="6D3D0C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6D3D0C"/>
                </a:solidFill>
                <a:latin typeface="Times New Roman"/>
                <a:cs typeface="Times New Roman"/>
              </a:rPr>
              <a:t>Technology</a:t>
            </a:r>
            <a:r>
              <a:rPr sz="2000" spc="-15" dirty="0">
                <a:solidFill>
                  <a:srgbClr val="6D3D0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D3D0C"/>
                </a:solidFill>
                <a:latin typeface="Times New Roman"/>
                <a:cs typeface="Times New Roman"/>
              </a:rPr>
              <a:t>&amp; </a:t>
            </a:r>
            <a:r>
              <a:rPr sz="2000" spc="-484" dirty="0">
                <a:solidFill>
                  <a:srgbClr val="6D3D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D3D0C"/>
                </a:solidFill>
                <a:latin typeface="Times New Roman"/>
                <a:cs typeface="Times New Roman"/>
              </a:rPr>
              <a:t>Research</a:t>
            </a:r>
            <a:r>
              <a:rPr sz="2000" spc="-55" dirty="0">
                <a:solidFill>
                  <a:srgbClr val="6D3D0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D3D0C"/>
                </a:solidFill>
                <a:latin typeface="Times New Roman"/>
                <a:cs typeface="Times New Roman"/>
              </a:rPr>
              <a:t>Centre,</a:t>
            </a:r>
            <a:r>
              <a:rPr sz="2000" spc="-120" dirty="0">
                <a:solidFill>
                  <a:srgbClr val="6D3D0C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6D3D0C"/>
                </a:solidFill>
                <a:latin typeface="Times New Roman"/>
                <a:cs typeface="Times New Roman"/>
              </a:rPr>
              <a:t>Vita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Department</a:t>
            </a:r>
            <a:r>
              <a:rPr spc="2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5" dirty="0"/>
              <a:t>Computer</a:t>
            </a:r>
            <a:r>
              <a:rPr spc="25" dirty="0"/>
              <a:t> </a:t>
            </a:r>
            <a:r>
              <a:rPr spc="-5" dirty="0"/>
              <a:t>Science</a:t>
            </a:r>
            <a:r>
              <a:rPr spc="-25" dirty="0"/>
              <a:t> </a:t>
            </a:r>
            <a:r>
              <a:rPr spc="5" dirty="0"/>
              <a:t>&amp;</a:t>
            </a:r>
            <a:r>
              <a:rPr spc="-25" dirty="0"/>
              <a:t> </a:t>
            </a:r>
            <a:r>
              <a:rPr spc="-15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4945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Class-TY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Mi</a:t>
            </a:r>
            <a:r>
              <a:rPr sz="1500" b="1" dirty="0">
                <a:solidFill>
                  <a:srgbClr val="000000"/>
                </a:solidFill>
                <a:latin typeface="Times New Roman"/>
                <a:cs typeface="Times New Roman"/>
              </a:rPr>
              <a:t>ni</a:t>
            </a:r>
            <a:r>
              <a:rPr sz="15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15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5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oje</a:t>
            </a:r>
            <a:r>
              <a:rPr sz="15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1500" b="1" dirty="0">
                <a:solidFill>
                  <a:srgbClr val="000000"/>
                </a:solidFill>
                <a:latin typeface="Times New Roman"/>
                <a:cs typeface="Times New Roman"/>
              </a:rPr>
              <a:t>t </a:t>
            </a:r>
            <a:r>
              <a:rPr sz="1500"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15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5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15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sen</a:t>
            </a:r>
            <a:r>
              <a:rPr sz="15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15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15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1500" b="1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15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500"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00"/>
                </a:solidFill>
                <a:latin typeface="Times New Roman"/>
                <a:cs typeface="Times New Roman"/>
              </a:rPr>
              <a:t>on:</a:t>
            </a:r>
            <a:endParaRPr sz="1500" dirty="0">
              <a:latin typeface="Times New Roman"/>
              <a:cs typeface="Times New Roman"/>
            </a:endParaRPr>
          </a:p>
          <a:p>
            <a:pPr marL="778510" algn="ctr">
              <a:lnSpc>
                <a:spcPct val="100000"/>
              </a:lnSpc>
              <a:spcBef>
                <a:spcPts val="1260"/>
              </a:spcBef>
            </a:pPr>
            <a:r>
              <a:rPr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“Hostel</a:t>
            </a:r>
            <a:r>
              <a:rPr sz="28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  <a:r>
              <a:rPr sz="280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System”</a:t>
            </a:r>
            <a:endParaRPr sz="2800" dirty="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1335"/>
              </a:spcBef>
            </a:pPr>
            <a:r>
              <a:rPr sz="1800" b="1" spc="-45" dirty="0">
                <a:latin typeface="Times New Roman"/>
                <a:cs typeface="Times New Roman"/>
              </a:rPr>
              <a:t>Team </a:t>
            </a:r>
            <a:r>
              <a:rPr sz="1800" b="1" dirty="0">
                <a:latin typeface="Times New Roman"/>
                <a:cs typeface="Times New Roman"/>
              </a:rPr>
              <a:t>members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700" dirty="0"/>
              <a:t>:</a:t>
            </a:r>
            <a:endParaRPr sz="1700" dirty="0">
              <a:latin typeface="Times New Roman"/>
              <a:cs typeface="Times New Roman"/>
            </a:endParaRPr>
          </a:p>
          <a:p>
            <a:pPr marL="1349375" marR="391160" indent="-15240">
              <a:lnSpc>
                <a:spcPct val="141700"/>
              </a:lnSpc>
            </a:pPr>
            <a:r>
              <a:rPr sz="1800" dirty="0">
                <a:solidFill>
                  <a:srgbClr val="000000"/>
                </a:solidFill>
              </a:rPr>
              <a:t>Miss. </a:t>
            </a:r>
            <a:r>
              <a:rPr sz="1800" spc="5" dirty="0">
                <a:solidFill>
                  <a:srgbClr val="000000"/>
                </a:solidFill>
              </a:rPr>
              <a:t>Pawar Radhika Raju (CS3040) </a:t>
            </a:r>
            <a:r>
              <a:rPr sz="1800" spc="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Miss. </a:t>
            </a:r>
            <a:r>
              <a:rPr sz="1800" spc="-15" dirty="0">
                <a:solidFill>
                  <a:srgbClr val="000000"/>
                </a:solidFill>
              </a:rPr>
              <a:t>Todkar </a:t>
            </a:r>
            <a:r>
              <a:rPr sz="1800" spc="5" dirty="0">
                <a:solidFill>
                  <a:srgbClr val="000000"/>
                </a:solidFill>
              </a:rPr>
              <a:t>Sanika </a:t>
            </a:r>
            <a:r>
              <a:rPr sz="1800" spc="-15" dirty="0">
                <a:solidFill>
                  <a:srgbClr val="000000"/>
                </a:solidFill>
              </a:rPr>
              <a:t>Vishnu </a:t>
            </a:r>
            <a:r>
              <a:rPr sz="1800" spc="5" dirty="0">
                <a:solidFill>
                  <a:srgbClr val="000000"/>
                </a:solidFill>
              </a:rPr>
              <a:t>(CS3041) </a:t>
            </a:r>
            <a:r>
              <a:rPr sz="1800" spc="10" dirty="0">
                <a:solidFill>
                  <a:srgbClr val="000000"/>
                </a:solidFill>
              </a:rPr>
              <a:t> </a:t>
            </a:r>
            <a:r>
              <a:rPr sz="1800" spc="-50" dirty="0">
                <a:solidFill>
                  <a:srgbClr val="000000"/>
                </a:solidFill>
              </a:rPr>
              <a:t>Miss.</a:t>
            </a:r>
            <a:r>
              <a:rPr sz="1800" spc="229" dirty="0">
                <a:solidFill>
                  <a:srgbClr val="000000"/>
                </a:solidFill>
              </a:rPr>
              <a:t> </a:t>
            </a:r>
            <a:r>
              <a:rPr sz="1800" spc="-65" dirty="0" err="1">
                <a:solidFill>
                  <a:srgbClr val="000000"/>
                </a:solidFill>
              </a:rPr>
              <a:t>Dinde</a:t>
            </a:r>
            <a:r>
              <a:rPr sz="1800" spc="-165" dirty="0">
                <a:solidFill>
                  <a:srgbClr val="000000"/>
                </a:solidFill>
              </a:rPr>
              <a:t> </a:t>
            </a:r>
            <a:r>
              <a:rPr sz="1800" spc="-65" dirty="0" err="1" smtClean="0">
                <a:solidFill>
                  <a:srgbClr val="000000"/>
                </a:solidFill>
              </a:rPr>
              <a:t>Sanika</a:t>
            </a:r>
            <a:r>
              <a:rPr sz="1800" spc="-175" dirty="0" smtClean="0">
                <a:solidFill>
                  <a:srgbClr val="000000"/>
                </a:solidFill>
              </a:rPr>
              <a:t> </a:t>
            </a:r>
            <a:r>
              <a:rPr sz="1800" spc="-70" dirty="0">
                <a:solidFill>
                  <a:srgbClr val="000000"/>
                </a:solidFill>
              </a:rPr>
              <a:t>Shashikant</a:t>
            </a:r>
            <a:r>
              <a:rPr sz="1800" spc="-18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(CS3042)</a:t>
            </a:r>
            <a:endParaRPr sz="1800" dirty="0"/>
          </a:p>
          <a:p>
            <a:pPr marL="135255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solidFill>
                  <a:srgbClr val="000000"/>
                </a:solidFill>
              </a:rPr>
              <a:t>Miss. </a:t>
            </a:r>
            <a:r>
              <a:rPr sz="1800" dirty="0">
                <a:solidFill>
                  <a:srgbClr val="000000"/>
                </a:solidFill>
              </a:rPr>
              <a:t>Bandgar</a:t>
            </a:r>
            <a:r>
              <a:rPr sz="1800" spc="-114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Aishwarya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Sundar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(CS3048</a:t>
            </a:r>
            <a:r>
              <a:rPr sz="1600" dirty="0">
                <a:solidFill>
                  <a:srgbClr val="000000"/>
                </a:solidFill>
              </a:rPr>
              <a:t>)</a:t>
            </a:r>
            <a:endParaRPr sz="1600" dirty="0"/>
          </a:p>
          <a:p>
            <a:pPr marL="631825" algn="ctr">
              <a:lnSpc>
                <a:spcPct val="100000"/>
              </a:lnSpc>
              <a:spcBef>
                <a:spcPts val="800"/>
              </a:spcBef>
            </a:pPr>
            <a:r>
              <a:rPr sz="1700" b="1" dirty="0">
                <a:latin typeface="Times New Roman"/>
                <a:cs typeface="Times New Roman"/>
              </a:rPr>
              <a:t>Acad</a:t>
            </a:r>
            <a:r>
              <a:rPr sz="1700" b="1" spc="-15" dirty="0">
                <a:latin typeface="Times New Roman"/>
                <a:cs typeface="Times New Roman"/>
              </a:rPr>
              <a:t>e</a:t>
            </a:r>
            <a:r>
              <a:rPr sz="1700" b="1" spc="-20" dirty="0">
                <a:latin typeface="Times New Roman"/>
                <a:cs typeface="Times New Roman"/>
              </a:rPr>
              <a:t>m</a:t>
            </a:r>
            <a:r>
              <a:rPr sz="1700" b="1" spc="-5" dirty="0">
                <a:latin typeface="Times New Roman"/>
                <a:cs typeface="Times New Roman"/>
              </a:rPr>
              <a:t>i</a:t>
            </a:r>
            <a:r>
              <a:rPr sz="1700" b="1" dirty="0">
                <a:latin typeface="Times New Roman"/>
                <a:cs typeface="Times New Roman"/>
              </a:rPr>
              <a:t>c</a:t>
            </a:r>
            <a:r>
              <a:rPr sz="1700" b="1" spc="-195" dirty="0">
                <a:latin typeface="Times New Roman"/>
                <a:cs typeface="Times New Roman"/>
              </a:rPr>
              <a:t> </a:t>
            </a:r>
            <a:r>
              <a:rPr sz="1700" b="1" spc="-235" dirty="0">
                <a:latin typeface="Times New Roman"/>
                <a:cs typeface="Times New Roman"/>
              </a:rPr>
              <a:t>Y</a:t>
            </a:r>
            <a:r>
              <a:rPr sz="1700" b="1" spc="-50" dirty="0">
                <a:latin typeface="Times New Roman"/>
                <a:cs typeface="Times New Roman"/>
              </a:rPr>
              <a:t>ea</a:t>
            </a:r>
            <a:r>
              <a:rPr sz="1700" b="1" dirty="0">
                <a:latin typeface="Times New Roman"/>
                <a:cs typeface="Times New Roman"/>
              </a:rPr>
              <a:t>r</a:t>
            </a:r>
            <a:endParaRPr sz="1700" dirty="0">
              <a:latin typeface="Times New Roman"/>
              <a:cs typeface="Times New Roman"/>
            </a:endParaRPr>
          </a:p>
          <a:p>
            <a:pPr marL="596265" algn="ctr">
              <a:lnSpc>
                <a:spcPct val="100000"/>
              </a:lnSpc>
              <a:spcBef>
                <a:spcPts val="805"/>
              </a:spcBef>
            </a:pPr>
            <a:r>
              <a:rPr sz="1700" dirty="0"/>
              <a:t>2023-2024</a:t>
            </a:r>
          </a:p>
          <a:p>
            <a:pPr marL="589280" algn="ctr">
              <a:lnSpc>
                <a:spcPct val="100000"/>
              </a:lnSpc>
              <a:spcBef>
                <a:spcPts val="790"/>
              </a:spcBef>
            </a:pPr>
            <a:r>
              <a:rPr sz="1800" b="1" spc="-114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1800" b="1" spc="-1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8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18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800" b="1" spc="-2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18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1800" b="1" spc="13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1800" b="1" spc="14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1800" b="1" spc="13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18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1800" b="1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1800" b="1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ss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S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b="1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15" dirty="0">
                <a:solidFill>
                  <a:srgbClr val="000000"/>
                </a:solidFill>
                <a:latin typeface="Times New Roman"/>
                <a:cs typeface="Times New Roman"/>
              </a:rPr>
              <a:t>Ja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dh</a:t>
            </a:r>
            <a:r>
              <a:rPr b="1" spc="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1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92" y="165091"/>
            <a:ext cx="1147729" cy="14468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7788" y="118871"/>
            <a:ext cx="1450848" cy="14721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0" y="403859"/>
            <a:ext cx="2951999" cy="4114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61022" y="1322776"/>
            <a:ext cx="1235075" cy="928369"/>
          </a:xfrm>
          <a:custGeom>
            <a:avLst/>
            <a:gdLst/>
            <a:ahLst/>
            <a:cxnLst/>
            <a:rect l="l" t="t" r="r" b="b"/>
            <a:pathLst>
              <a:path w="1235075" h="928369">
                <a:moveTo>
                  <a:pt x="620432" y="0"/>
                </a:moveTo>
                <a:lnTo>
                  <a:pt x="612547" y="0"/>
                </a:lnTo>
                <a:lnTo>
                  <a:pt x="612547" y="433168"/>
                </a:lnTo>
                <a:lnTo>
                  <a:pt x="576192" y="433168"/>
                </a:lnTo>
                <a:lnTo>
                  <a:pt x="615888" y="518325"/>
                </a:lnTo>
                <a:lnTo>
                  <a:pt x="0" y="518325"/>
                </a:lnTo>
                <a:lnTo>
                  <a:pt x="0" y="928217"/>
                </a:lnTo>
                <a:lnTo>
                  <a:pt x="1234984" y="928217"/>
                </a:lnTo>
                <a:lnTo>
                  <a:pt x="1234984" y="518325"/>
                </a:lnTo>
                <a:lnTo>
                  <a:pt x="617225" y="518325"/>
                </a:lnTo>
                <a:lnTo>
                  <a:pt x="656787" y="433168"/>
                </a:lnTo>
                <a:lnTo>
                  <a:pt x="620432" y="433168"/>
                </a:lnTo>
                <a:lnTo>
                  <a:pt x="620432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9552" y="2250998"/>
            <a:ext cx="6399530" cy="630555"/>
          </a:xfrm>
          <a:custGeom>
            <a:avLst/>
            <a:gdLst/>
            <a:ahLst/>
            <a:cxnLst/>
            <a:rect l="l" t="t" r="r" b="b"/>
            <a:pathLst>
              <a:path w="6399530" h="630555">
                <a:moveTo>
                  <a:pt x="80187" y="544436"/>
                </a:moveTo>
                <a:lnTo>
                  <a:pt x="44107" y="544436"/>
                </a:lnTo>
                <a:lnTo>
                  <a:pt x="44107" y="246964"/>
                </a:lnTo>
                <a:lnTo>
                  <a:pt x="36080" y="246964"/>
                </a:lnTo>
                <a:lnTo>
                  <a:pt x="36080" y="544436"/>
                </a:lnTo>
                <a:lnTo>
                  <a:pt x="0" y="544436"/>
                </a:lnTo>
                <a:lnTo>
                  <a:pt x="40093" y="630161"/>
                </a:lnTo>
                <a:lnTo>
                  <a:pt x="80187" y="544436"/>
                </a:lnTo>
                <a:close/>
              </a:path>
              <a:path w="6399530" h="630555">
                <a:moveTo>
                  <a:pt x="6399466" y="221411"/>
                </a:moveTo>
                <a:lnTo>
                  <a:pt x="2886976" y="221411"/>
                </a:lnTo>
                <a:lnTo>
                  <a:pt x="2886976" y="0"/>
                </a:lnTo>
                <a:lnTo>
                  <a:pt x="2870936" y="0"/>
                </a:lnTo>
                <a:lnTo>
                  <a:pt x="2870936" y="221411"/>
                </a:lnTo>
                <a:lnTo>
                  <a:pt x="40093" y="221411"/>
                </a:lnTo>
                <a:lnTo>
                  <a:pt x="40093" y="238442"/>
                </a:lnTo>
                <a:lnTo>
                  <a:pt x="6399466" y="238442"/>
                </a:lnTo>
                <a:lnTo>
                  <a:pt x="6399466" y="221411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1537" y="3215509"/>
            <a:ext cx="553720" cy="14604"/>
          </a:xfrm>
          <a:custGeom>
            <a:avLst/>
            <a:gdLst/>
            <a:ahLst/>
            <a:cxnLst/>
            <a:rect l="l" t="t" r="r" b="b"/>
            <a:pathLst>
              <a:path w="553719" h="14605">
                <a:moveTo>
                  <a:pt x="0" y="14389"/>
                </a:moveTo>
                <a:lnTo>
                  <a:pt x="553337" y="14389"/>
                </a:lnTo>
                <a:lnTo>
                  <a:pt x="553337" y="0"/>
                </a:lnTo>
                <a:lnTo>
                  <a:pt x="0" y="0"/>
                </a:lnTo>
                <a:lnTo>
                  <a:pt x="0" y="14389"/>
                </a:lnTo>
                <a:close/>
              </a:path>
            </a:pathLst>
          </a:custGeom>
          <a:solidFill>
            <a:srgbClr val="416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4541" y="2463887"/>
            <a:ext cx="88265" cy="391795"/>
          </a:xfrm>
          <a:custGeom>
            <a:avLst/>
            <a:gdLst/>
            <a:ahLst/>
            <a:cxnLst/>
            <a:rect l="l" t="t" r="r" b="b"/>
            <a:pathLst>
              <a:path w="88264" h="391794">
                <a:moveTo>
                  <a:pt x="48517" y="0"/>
                </a:moveTo>
                <a:lnTo>
                  <a:pt x="39695" y="0"/>
                </a:lnTo>
                <a:lnTo>
                  <a:pt x="39695" y="304012"/>
                </a:lnTo>
                <a:lnTo>
                  <a:pt x="0" y="304012"/>
                </a:lnTo>
                <a:lnTo>
                  <a:pt x="44106" y="391724"/>
                </a:lnTo>
                <a:lnTo>
                  <a:pt x="88213" y="304012"/>
                </a:lnTo>
                <a:lnTo>
                  <a:pt x="48517" y="304012"/>
                </a:lnTo>
                <a:lnTo>
                  <a:pt x="48517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5262" y="3190655"/>
            <a:ext cx="601980" cy="14604"/>
          </a:xfrm>
          <a:custGeom>
            <a:avLst/>
            <a:gdLst/>
            <a:ahLst/>
            <a:cxnLst/>
            <a:rect l="l" t="t" r="r" b="b"/>
            <a:pathLst>
              <a:path w="601980" h="14605">
                <a:moveTo>
                  <a:pt x="0" y="14389"/>
                </a:moveTo>
                <a:lnTo>
                  <a:pt x="601453" y="14389"/>
                </a:lnTo>
                <a:lnTo>
                  <a:pt x="601453" y="0"/>
                </a:lnTo>
                <a:lnTo>
                  <a:pt x="0" y="0"/>
                </a:lnTo>
                <a:lnTo>
                  <a:pt x="0" y="14389"/>
                </a:lnTo>
                <a:close/>
              </a:path>
            </a:pathLst>
          </a:custGeom>
          <a:solidFill>
            <a:srgbClr val="416F9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460537" y="2480919"/>
            <a:ext cx="1227455" cy="928369"/>
            <a:chOff x="3460537" y="2480919"/>
            <a:chExt cx="1227455" cy="928369"/>
          </a:xfrm>
        </p:grpSpPr>
        <p:sp>
          <p:nvSpPr>
            <p:cNvPr id="9" name="object 9"/>
            <p:cNvSpPr/>
            <p:nvPr/>
          </p:nvSpPr>
          <p:spPr>
            <a:xfrm>
              <a:off x="3468547" y="2480919"/>
              <a:ext cx="1210945" cy="920115"/>
            </a:xfrm>
            <a:custGeom>
              <a:avLst/>
              <a:gdLst/>
              <a:ahLst/>
              <a:cxnLst/>
              <a:rect l="l" t="t" r="r" b="b"/>
              <a:pathLst>
                <a:path w="1210945" h="920114">
                  <a:moveTo>
                    <a:pt x="609473" y="297484"/>
                  </a:moveTo>
                  <a:lnTo>
                    <a:pt x="573392" y="297484"/>
                  </a:lnTo>
                  <a:lnTo>
                    <a:pt x="573392" y="0"/>
                  </a:lnTo>
                  <a:lnTo>
                    <a:pt x="565365" y="0"/>
                  </a:lnTo>
                  <a:lnTo>
                    <a:pt x="565365" y="297484"/>
                  </a:lnTo>
                  <a:lnTo>
                    <a:pt x="529285" y="297484"/>
                  </a:lnTo>
                  <a:lnTo>
                    <a:pt x="569379" y="383209"/>
                  </a:lnTo>
                  <a:lnTo>
                    <a:pt x="609473" y="297484"/>
                  </a:lnTo>
                  <a:close/>
                </a:path>
                <a:path w="1210945" h="920114">
                  <a:moveTo>
                    <a:pt x="1210932" y="383209"/>
                  </a:moveTo>
                  <a:lnTo>
                    <a:pt x="569379" y="383209"/>
                  </a:lnTo>
                  <a:lnTo>
                    <a:pt x="0" y="383209"/>
                  </a:lnTo>
                  <a:lnTo>
                    <a:pt x="0" y="919708"/>
                  </a:lnTo>
                  <a:lnTo>
                    <a:pt x="1210932" y="919708"/>
                  </a:lnTo>
                  <a:lnTo>
                    <a:pt x="1210932" y="383209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60534" y="2863633"/>
              <a:ext cx="1227455" cy="546100"/>
            </a:xfrm>
            <a:custGeom>
              <a:avLst/>
              <a:gdLst/>
              <a:ahLst/>
              <a:cxnLst/>
              <a:rect l="l" t="t" r="r" b="b"/>
              <a:pathLst>
                <a:path w="1227454" h="546100">
                  <a:moveTo>
                    <a:pt x="1226959" y="0"/>
                  </a:moveTo>
                  <a:lnTo>
                    <a:pt x="1213599" y="0"/>
                  </a:lnTo>
                  <a:lnTo>
                    <a:pt x="1213599" y="14389"/>
                  </a:lnTo>
                  <a:lnTo>
                    <a:pt x="1213599" y="531101"/>
                  </a:lnTo>
                  <a:lnTo>
                    <a:pt x="617486" y="531101"/>
                  </a:lnTo>
                  <a:lnTo>
                    <a:pt x="13500" y="531101"/>
                  </a:lnTo>
                  <a:lnTo>
                    <a:pt x="13500" y="14389"/>
                  </a:lnTo>
                  <a:lnTo>
                    <a:pt x="617486" y="14389"/>
                  </a:lnTo>
                  <a:lnTo>
                    <a:pt x="1213599" y="14389"/>
                  </a:lnTo>
                  <a:lnTo>
                    <a:pt x="1213599" y="0"/>
                  </a:lnTo>
                  <a:lnTo>
                    <a:pt x="617486" y="0"/>
                  </a:lnTo>
                  <a:lnTo>
                    <a:pt x="0" y="0"/>
                  </a:lnTo>
                  <a:lnTo>
                    <a:pt x="0" y="14389"/>
                  </a:lnTo>
                  <a:lnTo>
                    <a:pt x="0" y="531101"/>
                  </a:lnTo>
                  <a:lnTo>
                    <a:pt x="0" y="545490"/>
                  </a:lnTo>
                  <a:lnTo>
                    <a:pt x="617486" y="545490"/>
                  </a:lnTo>
                  <a:lnTo>
                    <a:pt x="1226959" y="545490"/>
                  </a:lnTo>
                  <a:lnTo>
                    <a:pt x="1226959" y="531101"/>
                  </a:lnTo>
                  <a:lnTo>
                    <a:pt x="1226959" y="14389"/>
                  </a:lnTo>
                  <a:lnTo>
                    <a:pt x="1226959" y="0"/>
                  </a:lnTo>
                  <a:close/>
                </a:path>
              </a:pathLst>
            </a:custGeom>
            <a:solidFill>
              <a:srgbClr val="416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304995" y="2480919"/>
            <a:ext cx="80645" cy="383540"/>
          </a:xfrm>
          <a:custGeom>
            <a:avLst/>
            <a:gdLst/>
            <a:ahLst/>
            <a:cxnLst/>
            <a:rect l="l" t="t" r="r" b="b"/>
            <a:pathLst>
              <a:path w="80645" h="383539">
                <a:moveTo>
                  <a:pt x="44106" y="0"/>
                </a:moveTo>
                <a:lnTo>
                  <a:pt x="36087" y="0"/>
                </a:lnTo>
                <a:lnTo>
                  <a:pt x="36087" y="297483"/>
                </a:lnTo>
                <a:lnTo>
                  <a:pt x="0" y="297483"/>
                </a:lnTo>
                <a:lnTo>
                  <a:pt x="40096" y="383209"/>
                </a:lnTo>
                <a:lnTo>
                  <a:pt x="80193" y="297483"/>
                </a:lnTo>
                <a:lnTo>
                  <a:pt x="44106" y="297483"/>
                </a:lnTo>
                <a:lnTo>
                  <a:pt x="44106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216" y="990662"/>
            <a:ext cx="1082616" cy="42578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815813" y="2881159"/>
            <a:ext cx="1146810" cy="400685"/>
          </a:xfrm>
          <a:custGeom>
            <a:avLst/>
            <a:gdLst/>
            <a:ahLst/>
            <a:cxnLst/>
            <a:rect l="l" t="t" r="r" b="b"/>
            <a:pathLst>
              <a:path w="1146810" h="400685">
                <a:moveTo>
                  <a:pt x="1146771" y="0"/>
                </a:moveTo>
                <a:lnTo>
                  <a:pt x="0" y="0"/>
                </a:lnTo>
                <a:lnTo>
                  <a:pt x="0" y="400240"/>
                </a:lnTo>
                <a:lnTo>
                  <a:pt x="1146771" y="400240"/>
                </a:lnTo>
                <a:lnTo>
                  <a:pt x="1146771" y="0"/>
                </a:lnTo>
                <a:close/>
              </a:path>
            </a:pathLst>
          </a:custGeom>
          <a:solidFill>
            <a:srgbClr val="5B9B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098914" y="2480919"/>
            <a:ext cx="890269" cy="928369"/>
            <a:chOff x="6098914" y="2480919"/>
            <a:chExt cx="890269" cy="928369"/>
          </a:xfrm>
        </p:grpSpPr>
        <p:sp>
          <p:nvSpPr>
            <p:cNvPr id="15" name="object 15"/>
            <p:cNvSpPr/>
            <p:nvPr/>
          </p:nvSpPr>
          <p:spPr>
            <a:xfrm>
              <a:off x="6098908" y="2480919"/>
              <a:ext cx="882650" cy="920115"/>
            </a:xfrm>
            <a:custGeom>
              <a:avLst/>
              <a:gdLst/>
              <a:ahLst/>
              <a:cxnLst/>
              <a:rect l="l" t="t" r="r" b="b"/>
              <a:pathLst>
                <a:path w="882650" h="920114">
                  <a:moveTo>
                    <a:pt x="441071" y="297484"/>
                  </a:moveTo>
                  <a:lnTo>
                    <a:pt x="401370" y="297484"/>
                  </a:lnTo>
                  <a:lnTo>
                    <a:pt x="401370" y="0"/>
                  </a:lnTo>
                  <a:lnTo>
                    <a:pt x="392544" y="0"/>
                  </a:lnTo>
                  <a:lnTo>
                    <a:pt x="392544" y="297484"/>
                  </a:lnTo>
                  <a:lnTo>
                    <a:pt x="352856" y="297484"/>
                  </a:lnTo>
                  <a:lnTo>
                    <a:pt x="396963" y="383209"/>
                  </a:lnTo>
                  <a:lnTo>
                    <a:pt x="441071" y="297484"/>
                  </a:lnTo>
                  <a:close/>
                </a:path>
                <a:path w="882650" h="920114">
                  <a:moveTo>
                    <a:pt x="882129" y="383209"/>
                  </a:moveTo>
                  <a:lnTo>
                    <a:pt x="396963" y="383209"/>
                  </a:lnTo>
                  <a:lnTo>
                    <a:pt x="0" y="383209"/>
                  </a:lnTo>
                  <a:lnTo>
                    <a:pt x="0" y="919708"/>
                  </a:lnTo>
                  <a:lnTo>
                    <a:pt x="882129" y="919708"/>
                  </a:lnTo>
                  <a:lnTo>
                    <a:pt x="882129" y="383209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8908" y="2863633"/>
              <a:ext cx="890269" cy="546100"/>
            </a:xfrm>
            <a:custGeom>
              <a:avLst/>
              <a:gdLst/>
              <a:ahLst/>
              <a:cxnLst/>
              <a:rect l="l" t="t" r="r" b="b"/>
              <a:pathLst>
                <a:path w="890270" h="546100">
                  <a:moveTo>
                    <a:pt x="890155" y="0"/>
                  </a:moveTo>
                  <a:lnTo>
                    <a:pt x="876515" y="0"/>
                  </a:lnTo>
                  <a:lnTo>
                    <a:pt x="876515" y="14389"/>
                  </a:lnTo>
                  <a:lnTo>
                    <a:pt x="876515" y="531101"/>
                  </a:lnTo>
                  <a:lnTo>
                    <a:pt x="441071" y="531101"/>
                  </a:lnTo>
                  <a:lnTo>
                    <a:pt x="13360" y="531101"/>
                  </a:lnTo>
                  <a:lnTo>
                    <a:pt x="13360" y="14389"/>
                  </a:lnTo>
                  <a:lnTo>
                    <a:pt x="441071" y="14389"/>
                  </a:lnTo>
                  <a:lnTo>
                    <a:pt x="876515" y="14389"/>
                  </a:lnTo>
                  <a:lnTo>
                    <a:pt x="876515" y="0"/>
                  </a:lnTo>
                  <a:lnTo>
                    <a:pt x="441071" y="0"/>
                  </a:lnTo>
                  <a:lnTo>
                    <a:pt x="0" y="0"/>
                  </a:lnTo>
                  <a:lnTo>
                    <a:pt x="0" y="14389"/>
                  </a:lnTo>
                  <a:lnTo>
                    <a:pt x="0" y="531101"/>
                  </a:lnTo>
                  <a:lnTo>
                    <a:pt x="0" y="545490"/>
                  </a:lnTo>
                  <a:lnTo>
                    <a:pt x="441071" y="545490"/>
                  </a:lnTo>
                  <a:lnTo>
                    <a:pt x="890155" y="545490"/>
                  </a:lnTo>
                  <a:lnTo>
                    <a:pt x="890155" y="531101"/>
                  </a:lnTo>
                  <a:lnTo>
                    <a:pt x="890155" y="14389"/>
                  </a:lnTo>
                  <a:lnTo>
                    <a:pt x="890155" y="0"/>
                  </a:lnTo>
                  <a:close/>
                </a:path>
              </a:pathLst>
            </a:custGeom>
            <a:solidFill>
              <a:srgbClr val="416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117376" y="2480919"/>
            <a:ext cx="1331595" cy="928369"/>
            <a:chOff x="7117376" y="2480919"/>
            <a:chExt cx="1331595" cy="928369"/>
          </a:xfrm>
        </p:grpSpPr>
        <p:sp>
          <p:nvSpPr>
            <p:cNvPr id="18" name="object 18"/>
            <p:cNvSpPr/>
            <p:nvPr/>
          </p:nvSpPr>
          <p:spPr>
            <a:xfrm>
              <a:off x="7125386" y="2480919"/>
              <a:ext cx="1323340" cy="920115"/>
            </a:xfrm>
            <a:custGeom>
              <a:avLst/>
              <a:gdLst/>
              <a:ahLst/>
              <a:cxnLst/>
              <a:rect l="l" t="t" r="r" b="b"/>
              <a:pathLst>
                <a:path w="1323340" h="920114">
                  <a:moveTo>
                    <a:pt x="721753" y="304165"/>
                  </a:moveTo>
                  <a:lnTo>
                    <a:pt x="685660" y="304165"/>
                  </a:lnTo>
                  <a:lnTo>
                    <a:pt x="685660" y="0"/>
                  </a:lnTo>
                  <a:lnTo>
                    <a:pt x="677646" y="0"/>
                  </a:lnTo>
                  <a:lnTo>
                    <a:pt x="677646" y="304165"/>
                  </a:lnTo>
                  <a:lnTo>
                    <a:pt x="641553" y="304165"/>
                  </a:lnTo>
                  <a:lnTo>
                    <a:pt x="681647" y="391731"/>
                  </a:lnTo>
                  <a:lnTo>
                    <a:pt x="711593" y="326021"/>
                  </a:lnTo>
                  <a:lnTo>
                    <a:pt x="721753" y="304165"/>
                  </a:lnTo>
                  <a:close/>
                </a:path>
                <a:path w="1323340" h="920114">
                  <a:moveTo>
                    <a:pt x="1323200" y="400240"/>
                  </a:moveTo>
                  <a:lnTo>
                    <a:pt x="0" y="400240"/>
                  </a:lnTo>
                  <a:lnTo>
                    <a:pt x="0" y="919708"/>
                  </a:lnTo>
                  <a:lnTo>
                    <a:pt x="1323200" y="919708"/>
                  </a:lnTo>
                  <a:lnTo>
                    <a:pt x="1323200" y="40024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17372" y="2872790"/>
              <a:ext cx="1331595" cy="536575"/>
            </a:xfrm>
            <a:custGeom>
              <a:avLst/>
              <a:gdLst/>
              <a:ahLst/>
              <a:cxnLst/>
              <a:rect l="l" t="t" r="r" b="b"/>
              <a:pathLst>
                <a:path w="1331595" h="536575">
                  <a:moveTo>
                    <a:pt x="1331214" y="0"/>
                  </a:moveTo>
                  <a:lnTo>
                    <a:pt x="1317713" y="0"/>
                  </a:lnTo>
                  <a:lnTo>
                    <a:pt x="1317713" y="14389"/>
                  </a:lnTo>
                  <a:lnTo>
                    <a:pt x="1317713" y="521944"/>
                  </a:lnTo>
                  <a:lnTo>
                    <a:pt x="665607" y="521944"/>
                  </a:lnTo>
                  <a:lnTo>
                    <a:pt x="13500" y="521944"/>
                  </a:lnTo>
                  <a:lnTo>
                    <a:pt x="13500" y="14389"/>
                  </a:lnTo>
                  <a:lnTo>
                    <a:pt x="665607" y="14389"/>
                  </a:lnTo>
                  <a:lnTo>
                    <a:pt x="1317713" y="14389"/>
                  </a:lnTo>
                  <a:lnTo>
                    <a:pt x="1317713" y="0"/>
                  </a:lnTo>
                  <a:lnTo>
                    <a:pt x="665607" y="0"/>
                  </a:lnTo>
                  <a:lnTo>
                    <a:pt x="0" y="0"/>
                  </a:lnTo>
                  <a:lnTo>
                    <a:pt x="0" y="14389"/>
                  </a:lnTo>
                  <a:lnTo>
                    <a:pt x="0" y="521944"/>
                  </a:lnTo>
                  <a:lnTo>
                    <a:pt x="0" y="536333"/>
                  </a:lnTo>
                  <a:lnTo>
                    <a:pt x="665607" y="536333"/>
                  </a:lnTo>
                  <a:lnTo>
                    <a:pt x="1331214" y="536333"/>
                  </a:lnTo>
                  <a:lnTo>
                    <a:pt x="1331214" y="521944"/>
                  </a:lnTo>
                  <a:lnTo>
                    <a:pt x="1331214" y="14389"/>
                  </a:lnTo>
                  <a:lnTo>
                    <a:pt x="1331214" y="0"/>
                  </a:lnTo>
                  <a:close/>
                </a:path>
              </a:pathLst>
            </a:custGeom>
            <a:solidFill>
              <a:srgbClr val="416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39653" y="3204758"/>
            <a:ext cx="6463665" cy="2750820"/>
            <a:chOff x="1439653" y="3204758"/>
            <a:chExt cx="6463665" cy="2750820"/>
          </a:xfrm>
        </p:grpSpPr>
        <p:sp>
          <p:nvSpPr>
            <p:cNvPr id="21" name="object 21"/>
            <p:cNvSpPr/>
            <p:nvPr/>
          </p:nvSpPr>
          <p:spPr>
            <a:xfrm>
              <a:off x="1439646" y="3204768"/>
              <a:ext cx="6463665" cy="638810"/>
            </a:xfrm>
            <a:custGeom>
              <a:avLst/>
              <a:gdLst/>
              <a:ahLst/>
              <a:cxnLst/>
              <a:rect l="l" t="t" r="r" b="b"/>
              <a:pathLst>
                <a:path w="6463665" h="638810">
                  <a:moveTo>
                    <a:pt x="1242999" y="0"/>
                  </a:moveTo>
                  <a:lnTo>
                    <a:pt x="1234986" y="0"/>
                  </a:lnTo>
                  <a:lnTo>
                    <a:pt x="1234986" y="613130"/>
                  </a:lnTo>
                  <a:lnTo>
                    <a:pt x="1242999" y="613130"/>
                  </a:lnTo>
                  <a:lnTo>
                    <a:pt x="1242999" y="0"/>
                  </a:lnTo>
                  <a:close/>
                </a:path>
                <a:path w="6463665" h="638810">
                  <a:moveTo>
                    <a:pt x="6463627" y="81381"/>
                  </a:moveTo>
                  <a:lnTo>
                    <a:pt x="6455600" y="81381"/>
                  </a:lnTo>
                  <a:lnTo>
                    <a:pt x="6455600" y="629488"/>
                  </a:lnTo>
                  <a:lnTo>
                    <a:pt x="5063972" y="629488"/>
                  </a:lnTo>
                  <a:lnTo>
                    <a:pt x="5063972" y="81381"/>
                  </a:lnTo>
                  <a:lnTo>
                    <a:pt x="5063972" y="77457"/>
                  </a:lnTo>
                  <a:lnTo>
                    <a:pt x="5055959" y="77457"/>
                  </a:lnTo>
                  <a:lnTo>
                    <a:pt x="5055959" y="81381"/>
                  </a:lnTo>
                  <a:lnTo>
                    <a:pt x="5055959" y="629488"/>
                  </a:lnTo>
                  <a:lnTo>
                    <a:pt x="3913454" y="629488"/>
                  </a:lnTo>
                  <a:lnTo>
                    <a:pt x="3913454" y="17030"/>
                  </a:lnTo>
                  <a:lnTo>
                    <a:pt x="3905440" y="17030"/>
                  </a:lnTo>
                  <a:lnTo>
                    <a:pt x="3905440" y="629488"/>
                  </a:lnTo>
                  <a:lnTo>
                    <a:pt x="2608973" y="629488"/>
                  </a:lnTo>
                  <a:lnTo>
                    <a:pt x="2608973" y="81381"/>
                  </a:lnTo>
                  <a:lnTo>
                    <a:pt x="2608973" y="77457"/>
                  </a:lnTo>
                  <a:lnTo>
                    <a:pt x="2600947" y="77457"/>
                  </a:lnTo>
                  <a:lnTo>
                    <a:pt x="2600947" y="81381"/>
                  </a:lnTo>
                  <a:lnTo>
                    <a:pt x="2600947" y="629488"/>
                  </a:lnTo>
                  <a:lnTo>
                    <a:pt x="8077" y="629488"/>
                  </a:lnTo>
                  <a:lnTo>
                    <a:pt x="8077" y="81381"/>
                  </a:lnTo>
                  <a:lnTo>
                    <a:pt x="8077" y="77457"/>
                  </a:lnTo>
                  <a:lnTo>
                    <a:pt x="8077" y="17284"/>
                  </a:lnTo>
                  <a:lnTo>
                    <a:pt x="0" y="17284"/>
                  </a:lnTo>
                  <a:lnTo>
                    <a:pt x="0" y="77457"/>
                  </a:lnTo>
                  <a:lnTo>
                    <a:pt x="0" y="81381"/>
                  </a:lnTo>
                  <a:lnTo>
                    <a:pt x="0" y="629488"/>
                  </a:lnTo>
                  <a:lnTo>
                    <a:pt x="0" y="634720"/>
                  </a:lnTo>
                  <a:lnTo>
                    <a:pt x="4038" y="634720"/>
                  </a:lnTo>
                  <a:lnTo>
                    <a:pt x="4038" y="637336"/>
                  </a:lnTo>
                  <a:lnTo>
                    <a:pt x="227749" y="637336"/>
                  </a:lnTo>
                  <a:lnTo>
                    <a:pt x="227749" y="638644"/>
                  </a:lnTo>
                  <a:lnTo>
                    <a:pt x="6456934" y="638644"/>
                  </a:lnTo>
                  <a:lnTo>
                    <a:pt x="6456934" y="637336"/>
                  </a:lnTo>
                  <a:lnTo>
                    <a:pt x="6463627" y="637336"/>
                  </a:lnTo>
                  <a:lnTo>
                    <a:pt x="6463627" y="634720"/>
                  </a:lnTo>
                  <a:lnTo>
                    <a:pt x="6463627" y="629488"/>
                  </a:lnTo>
                  <a:lnTo>
                    <a:pt x="6463627" y="81381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1216" y="3834988"/>
              <a:ext cx="1275081" cy="212042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124139" y="1106053"/>
            <a:ext cx="33464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6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3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350" spc="-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350" spc="-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1019" y="2921328"/>
            <a:ext cx="594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 marR="5080" indent="-72390">
              <a:lnSpc>
                <a:spcPct val="116599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7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-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ee  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4974" y="2921328"/>
            <a:ext cx="594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16599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8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7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-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ee  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payment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0507" y="2947276"/>
            <a:ext cx="932815" cy="434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Leaved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sz="1200">
              <a:latin typeface="Calibri"/>
              <a:cs typeface="Calibri"/>
            </a:endParaRPr>
          </a:p>
          <a:p>
            <a:pPr marL="52705">
              <a:lnSpc>
                <a:spcPct val="100000"/>
              </a:lnSpc>
              <a:spcBef>
                <a:spcPts val="170"/>
              </a:spcBef>
            </a:pP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40177" y="4520942"/>
            <a:ext cx="483234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spc="-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spc="-7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36410" y="5579366"/>
            <a:ext cx="246379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4610" y="2867793"/>
            <a:ext cx="1149350" cy="406400"/>
          </a:xfrm>
          <a:prstGeom prst="rect">
            <a:avLst/>
          </a:prstGeom>
          <a:ln w="13365">
            <a:solidFill>
              <a:srgbClr val="416F9C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755"/>
              </a:spcBef>
            </a:pP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2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Calibri"/>
                <a:cs typeface="Calibri"/>
              </a:rPr>
              <a:t>fee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2052" y="2867793"/>
            <a:ext cx="1189355" cy="342900"/>
          </a:xfrm>
          <a:prstGeom prst="rect">
            <a:avLst/>
          </a:prstGeom>
          <a:solidFill>
            <a:srgbClr val="5B9BD3"/>
          </a:solidFill>
          <a:ln w="13632">
            <a:solidFill>
              <a:srgbClr val="416F9C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625"/>
              </a:spcBef>
            </a:pP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2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4930" y="2867793"/>
            <a:ext cx="1093470" cy="342900"/>
          </a:xfrm>
          <a:prstGeom prst="rect">
            <a:avLst/>
          </a:prstGeom>
          <a:solidFill>
            <a:srgbClr val="5B9BD3"/>
          </a:solidFill>
          <a:ln w="13459">
            <a:solidFill>
              <a:srgbClr val="416F9C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755"/>
              </a:spcBef>
            </a:pPr>
            <a:r>
              <a:rPr sz="1200" spc="-45" dirty="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sz="12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9752" y="1841324"/>
            <a:ext cx="1237615" cy="410845"/>
          </a:xfrm>
          <a:prstGeom prst="rect">
            <a:avLst/>
          </a:prstGeom>
          <a:ln w="13499">
            <a:solidFill>
              <a:srgbClr val="416F9C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489"/>
              </a:spcBef>
            </a:pPr>
            <a:r>
              <a:rPr sz="1350" spc="-40" dirty="0">
                <a:solidFill>
                  <a:srgbClr val="FFFFFF"/>
                </a:solidFill>
                <a:latin typeface="Times New Roman"/>
                <a:cs typeface="Times New Roman"/>
              </a:rPr>
              <a:t>Login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55" y="258999"/>
            <a:ext cx="2330210" cy="3308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447800"/>
            <a:ext cx="7988808" cy="44988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8233" y="943101"/>
            <a:ext cx="1564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spc="-5" dirty="0">
                <a:latin typeface="Lucida Sans Unicode"/>
                <a:cs typeface="Lucida Sans Unicode"/>
              </a:rPr>
              <a:t>age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1" y="914400"/>
            <a:ext cx="8510016" cy="47762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40" y="407619"/>
            <a:ext cx="1518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Home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838200"/>
            <a:ext cx="8686800" cy="48905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329895"/>
            <a:ext cx="1858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Managing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118616"/>
            <a:ext cx="8759952" cy="46207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430784"/>
            <a:ext cx="195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Add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Student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4" y="1112519"/>
            <a:ext cx="8744712" cy="46329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406095"/>
            <a:ext cx="3007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Update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Employee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8194" y="1319530"/>
            <a:ext cx="47967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Mobi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plic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Online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Payment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Upgrades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293" y="294131"/>
            <a:ext cx="2854476" cy="4114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20037"/>
            <a:ext cx="7603490" cy="256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Our project “</a:t>
            </a:r>
            <a:r>
              <a:rPr sz="2000" b="1" dirty="0">
                <a:latin typeface="Times New Roman"/>
                <a:cs typeface="Times New Roman"/>
              </a:rPr>
              <a:t>HOSTEL MANAGEMENT SYSTEM</a:t>
            </a:r>
            <a:r>
              <a:rPr sz="2000" dirty="0">
                <a:latin typeface="Times New Roman"/>
                <a:cs typeface="Times New Roman"/>
              </a:rPr>
              <a:t>” is a very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helpful and important project that will manage various activities in 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hostel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accommodation,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rents,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,their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payments and and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other things that are very useful for a well-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hostel.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473075" indent="2546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also</a:t>
            </a:r>
            <a:r>
              <a:rPr sz="2000" dirty="0">
                <a:latin typeface="Times New Roman"/>
                <a:cs typeface="Times New Roman"/>
              </a:rPr>
              <a:t> reduce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losts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r>
              <a:rPr sz="2000" dirty="0">
                <a:latin typeface="Times New Roman"/>
                <a:cs typeface="Times New Roman"/>
              </a:rPr>
              <a:t> 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maintain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proper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manner.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527223"/>
            <a:ext cx="2377440" cy="3308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76757"/>
            <a:ext cx="7640320" cy="5085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Reference</a:t>
            </a:r>
            <a:endParaRPr sz="3200">
              <a:latin typeface="Times New Roman"/>
              <a:cs typeface="Times New Roman"/>
            </a:endParaRPr>
          </a:p>
          <a:p>
            <a:pPr marL="723900" lvl="1" indent="-254635">
              <a:lnSpc>
                <a:spcPct val="100000"/>
              </a:lnSpc>
              <a:spcBef>
                <a:spcPts val="2390"/>
              </a:spcBef>
              <a:buAutoNum type="arabicPeriod"/>
              <a:tabLst>
                <a:tab pos="724535" algn="l"/>
              </a:tabLst>
            </a:pPr>
            <a:r>
              <a:rPr sz="2000" b="1" dirty="0">
                <a:latin typeface="Times New Roman"/>
                <a:cs typeface="Times New Roman"/>
              </a:rPr>
              <a:t>Google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596265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https:/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/ww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.mindluster.com/lesson/94724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42545" lvl="1">
              <a:lnSpc>
                <a:spcPct val="100000"/>
              </a:lnSpc>
              <a:buAutoNum type="arabicPeriod" startAt="2"/>
              <a:tabLst>
                <a:tab pos="662305" algn="l"/>
              </a:tabLst>
            </a:pPr>
            <a:r>
              <a:rPr sz="2000" b="1" spc="-50" dirty="0">
                <a:latin typeface="Times New Roman"/>
                <a:cs typeface="Times New Roman"/>
              </a:rPr>
              <a:t>YouTube: 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https:/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/ww</a:t>
            </a:r>
            <a:r>
              <a:rPr sz="2000" spc="-5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  <a:hlinkClick r:id="rId3"/>
              </a:rPr>
              <a:t>.youtube.com/playlist?list=PLdRq0mbeEBmxkcuasB3D1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grHjNFwwrMeo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469900" marR="170180" lvl="1">
              <a:lnSpc>
                <a:spcPct val="100000"/>
              </a:lnSpc>
              <a:buAutoNum type="arabicPeriod" startAt="2"/>
              <a:tabLst>
                <a:tab pos="662305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Website: </a:t>
            </a:r>
            <a:r>
              <a:rPr sz="2000" b="1" spc="-10" dirty="0">
                <a:solidFill>
                  <a:srgbClr val="FF8118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Times New Roman"/>
                <a:cs typeface="Times New Roman"/>
                <a:hlinkClick r:id="rId4"/>
              </a:rPr>
              <a:t>www.academia.edu/37040228/HOSTEL_MANAGEMENT_SYSTE </a:t>
            </a:r>
            <a:r>
              <a:rPr sz="2000" spc="-484" dirty="0">
                <a:solidFill>
                  <a:srgbClr val="FF8118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2000" u="sng" spc="-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Times New Roman"/>
                <a:cs typeface="Times New Roman"/>
                <a:hlinkClick r:id="rId4"/>
              </a:rPr>
              <a:t>M_full_project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469900" marR="5080" lvl="1">
              <a:lnSpc>
                <a:spcPct val="100000"/>
              </a:lnSpc>
              <a:buAutoNum type="arabicPeriod" startAt="2"/>
              <a:tabLst>
                <a:tab pos="66230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 of journal Paper: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https://ieeexplore.ieee.org/search/searchresult.jsp?newsearch=true&amp;qu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eryText=hostel%20managament%20syetem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9872" y="5945123"/>
              <a:ext cx="4898390" cy="913130"/>
            </a:xfrm>
            <a:custGeom>
              <a:avLst/>
              <a:gdLst/>
              <a:ahLst/>
              <a:cxnLst/>
              <a:rect l="l" t="t" r="r" b="b"/>
              <a:pathLst>
                <a:path w="4898390" h="913129">
                  <a:moveTo>
                    <a:pt x="85556" y="21310"/>
                  </a:moveTo>
                  <a:lnTo>
                    <a:pt x="3637272" y="912874"/>
                  </a:lnTo>
                  <a:lnTo>
                    <a:pt x="4898144" y="912874"/>
                  </a:lnTo>
                  <a:lnTo>
                    <a:pt x="85556" y="21310"/>
                  </a:lnTo>
                  <a:close/>
                </a:path>
                <a:path w="4898390" h="913129">
                  <a:moveTo>
                    <a:pt x="660" y="0"/>
                  </a:moveTo>
                  <a:lnTo>
                    <a:pt x="0" y="5460"/>
                  </a:lnTo>
                  <a:lnTo>
                    <a:pt x="85556" y="2131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155" y="5939028"/>
              <a:ext cx="3654425" cy="919480"/>
            </a:xfrm>
            <a:custGeom>
              <a:avLst/>
              <a:gdLst/>
              <a:ahLst/>
              <a:cxnLst/>
              <a:rect l="l" t="t" r="r" b="b"/>
              <a:pathLst>
                <a:path w="3654425" h="919479">
                  <a:moveTo>
                    <a:pt x="0" y="0"/>
                  </a:moveTo>
                  <a:lnTo>
                    <a:pt x="7924" y="6350"/>
                  </a:lnTo>
                  <a:lnTo>
                    <a:pt x="2870480" y="918970"/>
                  </a:lnTo>
                  <a:lnTo>
                    <a:pt x="3653984" y="9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89674"/>
              <a:ext cx="3398520" cy="1068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784670"/>
              <a:ext cx="3370852" cy="10733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8172" y="3165348"/>
              <a:ext cx="4002024" cy="438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76757"/>
            <a:ext cx="4697730" cy="5133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70534" algn="l"/>
              </a:tabLst>
            </a:pPr>
            <a:r>
              <a:rPr sz="3200" b="1" dirty="0">
                <a:latin typeface="Times New Roman"/>
                <a:cs typeface="Times New Roman"/>
              </a:rPr>
              <a:t>Index</a:t>
            </a:r>
            <a:endParaRPr sz="32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spcBef>
                <a:spcPts val="2760"/>
              </a:spcBef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dirty="0"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Literature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Survey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Existing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Proposed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ire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ent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System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Screenshot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Future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Scope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1536700" lvl="1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536700" algn="l"/>
                <a:tab pos="1537335" algn="l"/>
              </a:tabLst>
            </a:pPr>
            <a:r>
              <a:rPr sz="2800" spc="-20" dirty="0">
                <a:latin typeface="Times New Roman"/>
                <a:cs typeface="Times New Roman"/>
              </a:rPr>
              <a:t>References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1700225"/>
            <a:ext cx="7387590" cy="287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4417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hostel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dirty="0">
                <a:latin typeface="Times New Roman"/>
                <a:cs typeface="Times New Roman"/>
              </a:rPr>
              <a:t> that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manages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students staying in the hostel, admission details, </a:t>
            </a:r>
            <a:r>
              <a:rPr sz="2000" spc="-15" dirty="0">
                <a:latin typeface="Times New Roman"/>
                <a:cs typeface="Times New Roman"/>
              </a:rPr>
              <a:t>staffs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 indent="4445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Hostel </a:t>
            </a:r>
            <a:r>
              <a:rPr sz="2000" spc="-5" dirty="0">
                <a:latin typeface="Times New Roman"/>
                <a:cs typeface="Times New Roman"/>
              </a:rPr>
              <a:t>management gives on idea about </a:t>
            </a:r>
            <a:r>
              <a:rPr sz="2000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the students details, </a:t>
            </a:r>
            <a:r>
              <a:rPr sz="2000" dirty="0">
                <a:latin typeface="Times New Roman"/>
                <a:cs typeface="Times New Roman"/>
              </a:rPr>
              <a:t> room </a:t>
            </a:r>
            <a:r>
              <a:rPr sz="2000" spc="-5" dirty="0">
                <a:latin typeface="Times New Roman"/>
                <a:cs typeface="Times New Roman"/>
              </a:rPr>
              <a:t>allocation are maintained in the particular concern. </a:t>
            </a: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hostel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 also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includes some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special features.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modules 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project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student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attendance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details,</a:t>
            </a:r>
            <a:r>
              <a:rPr sz="2000" dirty="0">
                <a:latin typeface="Times New Roman"/>
                <a:cs typeface="Times New Roman"/>
              </a:rPr>
              <a:t> room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Payment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340" y="784859"/>
            <a:ext cx="2641105" cy="333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416051"/>
            <a:ext cx="3561588" cy="41147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940816"/>
          <a:ext cx="8124824" cy="4996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/>
                <a:gridCol w="1282064"/>
                <a:gridCol w="1909445"/>
                <a:gridCol w="734695"/>
                <a:gridCol w="3644265"/>
              </a:tblGrid>
              <a:tr h="797813">
                <a:tc>
                  <a:txBody>
                    <a:bodyPr/>
                    <a:lstStyle/>
                    <a:p>
                      <a:pPr marL="91440" marR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  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191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001394" algn="l"/>
                        </a:tabLst>
                      </a:pP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itle	of  Paper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86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Gist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8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028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Hostel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Managemet  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166370">
                        <a:lnSpc>
                          <a:spcPct val="114999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Ritesh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Kumar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Bista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Student,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Department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Computer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Science 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Engineering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HMR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Institute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Management,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Delh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Indi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377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  2021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marR="142875" indent="-172720" algn="just">
                        <a:lnSpc>
                          <a:spcPct val="115100"/>
                        </a:lnSpc>
                        <a:spcBef>
                          <a:spcPts val="95"/>
                        </a:spcBef>
                        <a:buFont typeface="Arial MT"/>
                        <a:buChar char="•"/>
                        <a:tabLst>
                          <a:tab pos="2647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makes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hostel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allocation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much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easier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students.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4795" marR="141605" indent="-172720" algn="just">
                        <a:lnSpc>
                          <a:spcPct val="114999"/>
                        </a:lnSpc>
                        <a:buFont typeface="Arial MT"/>
                        <a:buChar char="•"/>
                        <a:tabLst>
                          <a:tab pos="381000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automatically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selects</a:t>
                      </a:r>
                      <a:r>
                        <a:rPr sz="180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student from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waiting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list 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also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keep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track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hostel fees,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out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pass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generation,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complaint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registration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0" y="450850"/>
          <a:ext cx="8458200" cy="486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676400"/>
                <a:gridCol w="1905000"/>
                <a:gridCol w="838200"/>
                <a:gridCol w="3505200"/>
              </a:tblGrid>
              <a:tr h="914400">
                <a:tc>
                  <a:txBody>
                    <a:bodyPr/>
                    <a:lstStyle/>
                    <a:p>
                      <a:pPr marL="91440" marR="1860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  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Gist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7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972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Hostel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Managemet  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412750" indent="38100">
                        <a:lnSpc>
                          <a:spcPct val="100899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Bikash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Choudhary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Bachelor of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Computer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Application,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Computer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8750" marR="378460">
                        <a:lnSpc>
                          <a:spcPct val="114999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Science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Engineering,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Galgotias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University,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Noida,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India.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419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  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5609" marR="130175" indent="-343535" algn="just">
                        <a:lnSpc>
                          <a:spcPct val="115100"/>
                        </a:lnSpc>
                        <a:spcBef>
                          <a:spcPts val="95"/>
                        </a:spcBef>
                        <a:buFont typeface="Arial MT"/>
                        <a:buChar char="•"/>
                        <a:tabLst>
                          <a:tab pos="435609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JAVA 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which focuses 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reducing the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paperwork.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5609" marR="143510" indent="-343535" algn="just">
                        <a:lnSpc>
                          <a:spcPct val="114999"/>
                        </a:lnSpc>
                        <a:buFont typeface="Arial MT"/>
                        <a:buChar char="•"/>
                        <a:tabLst>
                          <a:tab pos="435609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replaces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manual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hostel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administration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603250"/>
          <a:ext cx="8426447" cy="472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/>
                <a:gridCol w="1329689"/>
                <a:gridCol w="1980564"/>
                <a:gridCol w="761364"/>
                <a:gridCol w="3780155"/>
              </a:tblGrid>
              <a:tr h="824864">
                <a:tc>
                  <a:txBody>
                    <a:bodyPr/>
                    <a:lstStyle/>
                    <a:p>
                      <a:pPr marL="91440" marR="200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-1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 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7430" algn="l"/>
                        </a:tabLst>
                      </a:pP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le	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Paper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1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Gist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995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11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Hostel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Managemet  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319405">
                        <a:lnSpc>
                          <a:spcPct val="114999"/>
                        </a:lnSpc>
                        <a:spcBef>
                          <a:spcPts val="95"/>
                        </a:spcBef>
                        <a:tabLst>
                          <a:tab pos="120142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Srikant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Patnaik,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Khushboo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Ku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ari</a:t>
                      </a:r>
                      <a:r>
                        <a:rPr sz="18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Singh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1Assistant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Professor,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2,4,5Student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1.Department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Computer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Science	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Engineering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657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  2023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975" marR="217170" indent="-342900">
                        <a:lnSpc>
                          <a:spcPct val="114999"/>
                        </a:lnSpc>
                        <a:spcBef>
                          <a:spcPts val="95"/>
                        </a:spcBef>
                        <a:buFont typeface="Arial MT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consists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eight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main modules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which are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Registration, student ,Hotel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Management,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 MT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helps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manage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49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also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4975" marR="662940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keep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record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room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andfee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details.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4975" marR="227329" indent="-342900">
                        <a:lnSpc>
                          <a:spcPct val="114999"/>
                        </a:lnSpc>
                        <a:buFont typeface="Arial MT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makesthe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easier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paperless and it can be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controlled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from anywhere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855" y="568451"/>
            <a:ext cx="3200399" cy="4114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40" y="1548130"/>
            <a:ext cx="721614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050" indent="5137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Up to </a:t>
            </a: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dirty="0">
                <a:latin typeface="Times New Roman"/>
                <a:cs typeface="Times New Roman"/>
              </a:rPr>
              <a:t>there is no extendible software </a:t>
            </a:r>
            <a:r>
              <a:rPr sz="2000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for this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Hostel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manually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books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 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books.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Adding,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difficult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long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books.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software is well required for the Hostel </a:t>
            </a:r>
            <a:r>
              <a:rPr sz="2000" spc="-5" dirty="0">
                <a:latin typeface="Times New Roman"/>
                <a:cs typeface="Times New Roman"/>
              </a:rPr>
              <a:t>Management Information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244853"/>
            <a:ext cx="7616190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100"/>
              </a:spcBef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User</a:t>
            </a:r>
            <a:r>
              <a:rPr sz="1800" b="1" spc="2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Registration:</a:t>
            </a:r>
            <a:r>
              <a:rPr sz="1800" b="1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Students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residents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register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online,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providing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their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contact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preferences.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255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00000"/>
              </a:lnSpc>
              <a:spcBef>
                <a:spcPts val="5"/>
              </a:spcBef>
              <a:buSzPct val="83333"/>
              <a:buAutoNum type="arabicPeriod"/>
              <a:tabLst>
                <a:tab pos="354965" algn="l"/>
                <a:tab pos="355600" algn="l"/>
                <a:tab pos="2754630" algn="l"/>
                <a:tab pos="5330825" algn="l"/>
              </a:tabLst>
            </a:pPr>
            <a:r>
              <a:rPr sz="1800" b="1" dirty="0">
                <a:latin typeface="Times New Roman"/>
                <a:cs typeface="Times New Roman"/>
              </a:rPr>
              <a:t>Room</a:t>
            </a:r>
            <a:r>
              <a:rPr sz="1800" b="1" spc="5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Allocation:</a:t>
            </a:r>
            <a:r>
              <a:rPr sz="1800" b="1" spc="5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	</a:t>
            </a: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5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5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automatically	assign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rooms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vacancies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user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preferences,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optimizing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occupancy.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55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Billing</a:t>
            </a:r>
            <a:r>
              <a:rPr sz="1800" b="1" spc="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Payment:</a:t>
            </a:r>
            <a:r>
              <a:rPr sz="1800" b="1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billing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payment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processes,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allowing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residents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online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history.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SzPct val="83333"/>
              <a:buAutoNum type="arabicPeriod" startAt="4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Attendance</a:t>
            </a:r>
            <a:r>
              <a:rPr sz="1800" b="1" spc="37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Tracking</a:t>
            </a:r>
            <a:r>
              <a:rPr sz="1800" spc="-20" dirty="0">
                <a:latin typeface="Times New Roman"/>
                <a:cs typeface="Times New Roman"/>
              </a:rPr>
              <a:t>: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institutions,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student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attendance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authorities.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2550">
              <a:latin typeface="Times New Roman"/>
              <a:cs typeface="Times New Roman"/>
            </a:endParaRPr>
          </a:p>
          <a:p>
            <a:pPr marL="354965" indent="-342900">
              <a:lnSpc>
                <a:spcPts val="2085"/>
              </a:lnSpc>
              <a:buSzPct val="83333"/>
              <a:buAutoNum type="arabicPeriod" startAt="4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Security:</a:t>
            </a:r>
            <a:r>
              <a:rPr sz="1800" b="1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control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systems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surveillance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integration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2085"/>
              </a:lnSpc>
            </a:pP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hostel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dirty="0"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2" y="499872"/>
            <a:ext cx="3601221" cy="4114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1283672"/>
            <a:ext cx="4559935" cy="450315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ct val="112000"/>
              </a:lnSpc>
              <a:spcBef>
                <a:spcPts val="350"/>
              </a:spcBef>
              <a:buSzPct val="122727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b="1" spc="-35" dirty="0" smtClean="0">
                <a:latin typeface="Times New Roman"/>
                <a:cs typeface="Times New Roman"/>
              </a:rPr>
              <a:t>SOFT</a:t>
            </a:r>
            <a:r>
              <a:rPr sz="2200" b="1" spc="-35" dirty="0" smtClean="0">
                <a:latin typeface="Times New Roman"/>
                <a:cs typeface="Times New Roman"/>
              </a:rPr>
              <a:t>WARE</a:t>
            </a:r>
            <a:r>
              <a:rPr sz="2200" b="1" spc="-5" dirty="0" smtClean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REQUIREMENT: 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Chrome,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Mozilla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Firefox,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safari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etc.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Windows </a:t>
            </a:r>
            <a:r>
              <a:rPr sz="2200" dirty="0">
                <a:latin typeface="Times New Roman"/>
                <a:cs typeface="Times New Roman"/>
              </a:rPr>
              <a:t>7(32bit) or </a:t>
            </a:r>
            <a:r>
              <a:rPr sz="2200" spc="-5" dirty="0">
                <a:latin typeface="Times New Roman"/>
                <a:cs typeface="Times New Roman"/>
              </a:rPr>
              <a:t>higher versions.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XAMPP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server.</a:t>
            </a:r>
            <a:endParaRPr sz="2200" dirty="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35"/>
              </a:spcBef>
            </a:pPr>
            <a:r>
              <a:rPr sz="2200" spc="-5" dirty="0">
                <a:latin typeface="Times New Roman"/>
                <a:cs typeface="Times New Roman"/>
              </a:rPr>
              <a:t>Net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Beans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IDE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91465" marR="350520" indent="-279400">
              <a:lnSpc>
                <a:spcPct val="115500"/>
              </a:lnSpc>
              <a:buSzPct val="111363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lang="en-US" sz="2200" b="1" spc="-35" dirty="0" smtClean="0">
                <a:latin typeface="Times New Roman"/>
                <a:cs typeface="Times New Roman"/>
              </a:rPr>
              <a:t>HARD</a:t>
            </a:r>
            <a:r>
              <a:rPr sz="2200" b="1" spc="-35" dirty="0" smtClean="0">
                <a:latin typeface="Times New Roman"/>
                <a:cs typeface="Times New Roman"/>
              </a:rPr>
              <a:t>WARE </a:t>
            </a:r>
            <a:r>
              <a:rPr sz="2200" b="1" spc="-20" dirty="0">
                <a:latin typeface="Times New Roman"/>
                <a:cs typeface="Times New Roman"/>
              </a:rPr>
              <a:t>REQUIREMENT</a:t>
            </a:r>
            <a:r>
              <a:rPr sz="2200" b="1" spc="-20">
                <a:latin typeface="Times New Roman"/>
                <a:cs typeface="Times New Roman"/>
              </a:rPr>
              <a:t>: </a:t>
            </a:r>
            <a:r>
              <a:rPr sz="2200" b="1" spc="-54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i5</a:t>
            </a:r>
            <a:r>
              <a:rPr sz="220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Processor</a:t>
            </a:r>
            <a:r>
              <a:rPr sz="2200" spc="1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based</a:t>
            </a:r>
            <a:r>
              <a:rPr sz="2200" spc="-10" dirty="0" smtClean="0">
                <a:latin typeface="Times New Roman"/>
                <a:cs typeface="Times New Roman"/>
              </a:rPr>
              <a:t> </a:t>
            </a:r>
            <a:r>
              <a:rPr sz="2200" spc="-20" dirty="0" smtClean="0">
                <a:latin typeface="Times New Roman"/>
                <a:cs typeface="Times New Roman"/>
              </a:rPr>
              <a:t>computer. 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Internet</a:t>
            </a:r>
            <a:r>
              <a:rPr sz="2200" spc="1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connection.</a:t>
            </a:r>
            <a:endParaRPr sz="2200" dirty="0" smtClean="0">
              <a:latin typeface="Times New Roman"/>
              <a:cs typeface="Times New Roman"/>
            </a:endParaRPr>
          </a:p>
          <a:p>
            <a:pPr marL="291465" marR="1733550">
              <a:lnSpc>
                <a:spcPct val="105000"/>
              </a:lnSpc>
              <a:spcBef>
                <a:spcPts val="5"/>
              </a:spcBef>
            </a:pPr>
            <a:r>
              <a:rPr sz="2200" spc="-10" dirty="0" smtClean="0">
                <a:latin typeface="Times New Roman"/>
                <a:cs typeface="Times New Roman"/>
              </a:rPr>
              <a:t>RAM</a:t>
            </a:r>
            <a:r>
              <a:rPr sz="2200" spc="-1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512GB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more.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5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GB</a:t>
            </a:r>
            <a:r>
              <a:rPr sz="2200" spc="-5" dirty="0">
                <a:latin typeface="Times New Roman"/>
                <a:cs typeface="Times New Roman"/>
              </a:rPr>
              <a:t> Hard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disk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67" y="472407"/>
            <a:ext cx="4511047" cy="408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630</Words>
  <Application>Microsoft Office PowerPoint</Application>
  <PresentationFormat>On-screen Show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MT</vt:lpstr>
      <vt:lpstr>Calibri</vt:lpstr>
      <vt:lpstr>Lucida Sans Unicode</vt:lpstr>
      <vt:lpstr>Times New Roman</vt:lpstr>
      <vt:lpstr>Wingdings</vt:lpstr>
      <vt:lpstr>Office Theme</vt:lpstr>
      <vt:lpstr>Department of Computer Science &amp;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aitrc</dc:creator>
  <cp:lastModifiedBy>AITRC</cp:lastModifiedBy>
  <cp:revision>2</cp:revision>
  <dcterms:created xsi:type="dcterms:W3CDTF">2023-12-01T08:27:51Z</dcterms:created>
  <dcterms:modified xsi:type="dcterms:W3CDTF">2023-12-01T08:35:18Z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2023-12-01T00:00:00Z</vt:filetime>
  </property>
</Properties>
</file>