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81" r:id="rId8"/>
    <p:sldId id="288" r:id="rId9"/>
    <p:sldId id="282" r:id="rId10"/>
    <p:sldId id="263" r:id="rId11"/>
    <p:sldId id="264" r:id="rId12"/>
    <p:sldId id="274" r:id="rId13"/>
    <p:sldId id="267" r:id="rId14"/>
    <p:sldId id="268" r:id="rId15"/>
    <p:sldId id="280" r:id="rId16"/>
    <p:sldId id="269" r:id="rId17"/>
    <p:sldId id="275" r:id="rId18"/>
    <p:sldId id="276" r:id="rId19"/>
    <p:sldId id="270" r:id="rId20"/>
    <p:sldId id="283" r:id="rId21"/>
    <p:sldId id="284" r:id="rId22"/>
    <p:sldId id="285" r:id="rId23"/>
    <p:sldId id="286" r:id="rId24"/>
    <p:sldId id="287" r:id="rId25"/>
    <p:sldId id="278" r:id="rId26"/>
    <p:sldId id="279" r:id="rId27"/>
    <p:sldId id="277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34BBF-EEB3-4F97-ADAB-DA0A1C5F763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E02B-6E18-4F87-A677-1D6FAE436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DE02B-6E18-4F87-A677-1D6FAE436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5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07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4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8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7478B8-7363-4D27-9F7D-4CDF9277A38D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E97E-19E7-4501-BB2F-C6ED580B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1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863F-2308-4D63-8524-E9F95BBE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sz="6700" b="1" dirty="0">
                <a:latin typeface="+mn-lt"/>
              </a:rPr>
              <a:t>SPOOKY AUTHOR</a:t>
            </a:r>
            <a:br>
              <a:rPr lang="en-US" sz="6700" b="1" dirty="0">
                <a:latin typeface="+mn-lt"/>
              </a:rPr>
            </a:br>
            <a:r>
              <a:rPr lang="en-US" sz="6700" b="1" dirty="0">
                <a:latin typeface="+mn-lt"/>
              </a:rPr>
              <a:t>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DA39-848A-4AE5-B4DD-9A0385732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085" y="1266958"/>
            <a:ext cx="374799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sz="2400" b="1" dirty="0"/>
              <a:t>Team Members :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b="1" dirty="0"/>
              <a:t>Anoop </a:t>
            </a:r>
            <a:r>
              <a:rPr lang="en-US" sz="2400" b="1" dirty="0" err="1"/>
              <a:t>Jeerige</a:t>
            </a:r>
            <a:endParaRPr lang="en-US" sz="2400" b="1" dirty="0"/>
          </a:p>
          <a:p>
            <a:pPr algn="r"/>
            <a:r>
              <a:rPr lang="en-US" sz="2400" b="1" dirty="0" err="1"/>
              <a:t>Rounak</a:t>
            </a:r>
            <a:r>
              <a:rPr lang="en-US" sz="2400" b="1" dirty="0"/>
              <a:t> Kulkarni</a:t>
            </a:r>
          </a:p>
          <a:p>
            <a:pPr algn="r"/>
            <a:r>
              <a:rPr lang="en-US" sz="2400" b="1" dirty="0" err="1"/>
              <a:t>Sanika</a:t>
            </a:r>
            <a:r>
              <a:rPr lang="en-US" sz="2400" b="1" dirty="0"/>
              <a:t> Deshpande</a:t>
            </a:r>
          </a:p>
          <a:p>
            <a:pPr algn="r"/>
            <a:r>
              <a:rPr lang="en-US" sz="2400" b="1" dirty="0" err="1"/>
              <a:t>Sweety</a:t>
            </a:r>
            <a:r>
              <a:rPr lang="en-US" sz="2400" b="1" dirty="0"/>
              <a:t> Jain</a:t>
            </a:r>
          </a:p>
          <a:p>
            <a:pPr algn="r"/>
            <a:r>
              <a:rPr lang="en-US" sz="2400" b="1" dirty="0"/>
              <a:t>Mohit </a:t>
            </a:r>
            <a:r>
              <a:rPr lang="en-US" sz="2400" b="1" dirty="0" err="1"/>
              <a:t>Kirange</a:t>
            </a:r>
            <a:endParaRPr lang="en-US" sz="2400" b="1" dirty="0"/>
          </a:p>
          <a:p>
            <a:pPr algn="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682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263" y="9427"/>
            <a:ext cx="9404723" cy="1400530"/>
          </a:xfrm>
        </p:spPr>
        <p:txBody>
          <a:bodyPr/>
          <a:lstStyle/>
          <a:p>
            <a:r>
              <a:rPr lang="en-US" sz="4000" b="1" dirty="0"/>
              <a:t>Dataset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63" y="883942"/>
            <a:ext cx="11938673" cy="6071892"/>
          </a:xfrm>
        </p:spPr>
        <p:txBody>
          <a:bodyPr>
            <a:noAutofit/>
          </a:bodyPr>
          <a:lstStyle/>
          <a:p>
            <a:r>
              <a:rPr lang="en-US" sz="2700" b="1" dirty="0"/>
              <a:t>Splitting dataset into training and testing </a:t>
            </a:r>
          </a:p>
          <a:p>
            <a:r>
              <a:rPr lang="en-US" sz="2700" b="1" dirty="0"/>
              <a:t>Extracting features from text data</a:t>
            </a:r>
          </a:p>
          <a:p>
            <a:pPr lvl="1"/>
            <a:r>
              <a:rPr lang="en-US" sz="2700" b="1" dirty="0"/>
              <a:t>Bag of words : </a:t>
            </a:r>
            <a:r>
              <a:rPr lang="en-US" sz="2700" dirty="0"/>
              <a:t>turn the text content into numerical feature vectors</a:t>
            </a:r>
          </a:p>
          <a:p>
            <a:pPr marL="457200" lvl="1" indent="0">
              <a:buNone/>
            </a:pPr>
            <a:r>
              <a:rPr lang="en-US" sz="2700" b="1" dirty="0"/>
              <a:t> 1] Tokenizing text with </a:t>
            </a:r>
            <a:r>
              <a:rPr lang="en-US" sz="2700" b="1" dirty="0" err="1"/>
              <a:t>scikit</a:t>
            </a:r>
            <a:r>
              <a:rPr lang="en-US" sz="2700" b="1" dirty="0"/>
              <a:t>-learn : </a:t>
            </a:r>
            <a:br>
              <a:rPr lang="en-US" sz="2700" b="1" dirty="0"/>
            </a:br>
            <a:r>
              <a:rPr lang="en-US" sz="2700" b="1" dirty="0"/>
              <a:t>		</a:t>
            </a:r>
            <a:r>
              <a:rPr lang="en-US" sz="2700" b="1" dirty="0" err="1"/>
              <a:t>CountVectorizer</a:t>
            </a:r>
            <a:r>
              <a:rPr lang="en-US" sz="2700" b="1" dirty="0"/>
              <a:t> :</a:t>
            </a:r>
            <a:r>
              <a:rPr lang="en-US" sz="2700" dirty="0"/>
              <a:t> </a:t>
            </a:r>
            <a:r>
              <a:rPr lang="en-US" sz="2700" dirty="0">
                <a:effectLst/>
              </a:rPr>
              <a:t>convert a collection of text documents to a 								  matrix of token counts</a:t>
            </a:r>
          </a:p>
          <a:p>
            <a:pPr marL="457200" lvl="1" indent="0">
              <a:buNone/>
            </a:pPr>
            <a:r>
              <a:rPr lang="en-US" sz="2700" b="1" dirty="0"/>
              <a:t>2] From occurrences to frequencies </a:t>
            </a:r>
          </a:p>
          <a:p>
            <a:pPr marL="914400" lvl="2" indent="0">
              <a:buNone/>
            </a:pPr>
            <a:r>
              <a:rPr lang="en-US" sz="2700" b="1" dirty="0" err="1"/>
              <a:t>TfidfTransformer</a:t>
            </a:r>
            <a:r>
              <a:rPr lang="en-US" sz="2700" dirty="0"/>
              <a:t> : Transforming a count matrix to </a:t>
            </a:r>
            <a:r>
              <a:rPr lang="en-US" sz="2700" dirty="0" err="1"/>
              <a:t>tf-idf</a:t>
            </a:r>
            <a:r>
              <a:rPr lang="en-US" sz="2700" dirty="0"/>
              <a:t> 										 representation</a:t>
            </a:r>
          </a:p>
          <a:p>
            <a:r>
              <a:rPr lang="en-US" sz="2700" dirty="0"/>
              <a:t>Alternatively , Using </a:t>
            </a:r>
            <a:r>
              <a:rPr lang="en-US" sz="2700" b="1" dirty="0" err="1"/>
              <a:t>TfidfVectorizer</a:t>
            </a:r>
            <a:r>
              <a:rPr lang="en-US" sz="2700" dirty="0"/>
              <a:t> we get the same results.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E133C-3CDC-4794-A0BE-E5126A913958}"/>
              </a:ext>
            </a:extLst>
          </p:cNvPr>
          <p:cNvSpPr txBox="1"/>
          <p:nvPr/>
        </p:nvSpPr>
        <p:spPr>
          <a:xfrm>
            <a:off x="1254007" y="6429818"/>
            <a:ext cx="9288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 : http://scikit-learn.org/stable/tutorial/text_analytics/working_with_text_data.html</a:t>
            </a:r>
          </a:p>
        </p:txBody>
      </p:sp>
    </p:spTree>
    <p:extLst>
      <p:ext uri="{BB962C8B-B14F-4D97-AF65-F5344CB8AC3E}">
        <p14:creationId xmlns:p14="http://schemas.microsoft.com/office/powerpoint/2010/main" val="384986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348" y="94499"/>
            <a:ext cx="9404723" cy="1400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Training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67" y="931128"/>
            <a:ext cx="11074173" cy="53282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Training the classifier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Considered classifier algorithm: </a:t>
            </a:r>
            <a:r>
              <a:rPr lang="en-US" sz="2800" b="1" dirty="0"/>
              <a:t>Multinomial Naive Bayes </a:t>
            </a:r>
            <a:r>
              <a:rPr lang="en-US" sz="2800" dirty="0"/>
              <a:t>as it provides good baseline for word counts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Building the pipeline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In order to make the vectorizer =&gt; transformer =&gt; classifier easier to work.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Evaluation of the performance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it-IT" sz="2800" dirty="0"/>
              <a:t>Accuracy score: 0.802655771195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it-IT" sz="2800" dirty="0"/>
              <a:t>Log Loss: 0.60978207366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464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447871-C44C-4A0F-BA12-EB3E7D5A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48" y="419909"/>
            <a:ext cx="7538733" cy="60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39" y="415011"/>
            <a:ext cx="9404723" cy="1400530"/>
          </a:xfrm>
        </p:spPr>
        <p:txBody>
          <a:bodyPr/>
          <a:lstStyle/>
          <a:p>
            <a:r>
              <a:rPr lang="en-US" b="1" dirty="0"/>
              <a:t>First Submission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2F6F2-141F-4FB5-8499-010BA87C1A92}"/>
              </a:ext>
            </a:extLst>
          </p:cNvPr>
          <p:cNvGrpSpPr/>
          <p:nvPr/>
        </p:nvGrpSpPr>
        <p:grpSpPr>
          <a:xfrm>
            <a:off x="710360" y="2474243"/>
            <a:ext cx="10771279" cy="1909514"/>
            <a:chOff x="776556" y="2785035"/>
            <a:chExt cx="10638887" cy="1740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C1C177-0479-48CB-B945-2C2EF940C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556" y="2785035"/>
              <a:ext cx="10638885" cy="420624"/>
            </a:xfrm>
            <a:prstGeom prst="rect">
              <a:avLst/>
            </a:prstGeom>
          </p:spPr>
        </p:pic>
        <p:pic>
          <p:nvPicPr>
            <p:cNvPr id="9" name="Content Placeholder 4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BCD615A7-DCF7-4FD1-9257-4076DD5BE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t="41664" r="10845" b="39730"/>
            <a:stretch/>
          </p:blipFill>
          <p:spPr>
            <a:xfrm>
              <a:off x="776557" y="3121679"/>
              <a:ext cx="10638886" cy="1404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390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956" y="92262"/>
            <a:ext cx="9404723" cy="1400530"/>
          </a:xfrm>
        </p:spPr>
        <p:txBody>
          <a:bodyPr/>
          <a:lstStyle/>
          <a:p>
            <a:r>
              <a:rPr lang="en-US" b="1" dirty="0"/>
              <a:t>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40" y="1140777"/>
            <a:ext cx="6112192" cy="52857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Benchmark classifier</a:t>
            </a:r>
          </a:p>
          <a:p>
            <a:pPr marL="57150" indent="0">
              <a:buNone/>
            </a:pPr>
            <a:r>
              <a:rPr lang="en-US" sz="2600" dirty="0"/>
              <a:t>Comparing Multiple Classifier (Logistic Regression, KNN, Linear SVC, SGD, Naïve Bayes Multinomial  , Bernoulli Naïve Bayes)</a:t>
            </a:r>
            <a:endParaRPr lang="en-US" sz="2600" b="1" dirty="0"/>
          </a:p>
          <a:p>
            <a:pPr>
              <a:lnSpc>
                <a:spcPct val="100000"/>
              </a:lnSpc>
            </a:pPr>
            <a:r>
              <a:rPr lang="en-US" sz="2400" b="1" dirty="0" err="1"/>
              <a:t>MultinomialNB</a:t>
            </a: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It gives the best results among all as </a:t>
            </a:r>
            <a:r>
              <a:rPr lang="en-US" sz="2600" dirty="0" err="1"/>
              <a:t>logloss</a:t>
            </a:r>
            <a:r>
              <a:rPr lang="en-US" sz="2600" dirty="0"/>
              <a:t> is more with </a:t>
            </a:r>
            <a:r>
              <a:rPr lang="en-US" sz="2600" dirty="0" err="1"/>
              <a:t>BernoulliNB</a:t>
            </a:r>
            <a:r>
              <a:rPr lang="en-US" sz="26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selected </a:t>
            </a:r>
            <a:r>
              <a:rPr lang="en-US" sz="2400" dirty="0" err="1"/>
              <a:t>MultinomialNB</a:t>
            </a:r>
            <a:r>
              <a:rPr lang="en-US" sz="2400" dirty="0"/>
              <a:t> for getting better result by </a:t>
            </a:r>
            <a:r>
              <a:rPr lang="en-US" sz="2400" b="1" dirty="0"/>
              <a:t>tuning parameters using grid 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984B8-EEE0-4EA0-9AFD-9304D20C4B8A}"/>
              </a:ext>
            </a:extLst>
          </p:cNvPr>
          <p:cNvGrpSpPr/>
          <p:nvPr/>
        </p:nvGrpSpPr>
        <p:grpSpPr>
          <a:xfrm>
            <a:off x="6231118" y="1866361"/>
            <a:ext cx="5529545" cy="4393038"/>
            <a:chOff x="5634166" y="1764953"/>
            <a:chExt cx="6244036" cy="5172874"/>
          </a:xfrm>
        </p:grpSpPr>
        <p:pic>
          <p:nvPicPr>
            <p:cNvPr id="11" name="Picture 10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FD9E3125-8A3F-4151-9B10-FCF06F826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9"/>
            <a:stretch/>
          </p:blipFill>
          <p:spPr>
            <a:xfrm>
              <a:off x="6625470" y="1770515"/>
              <a:ext cx="5252732" cy="5167312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DFF09C9D-5194-490F-B6E1-764E4B4DA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961"/>
            <a:stretch/>
          </p:blipFill>
          <p:spPr>
            <a:xfrm>
              <a:off x="5634166" y="1764953"/>
              <a:ext cx="1055293" cy="505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236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313240-B35A-4EBE-8E79-EBBBF831F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82755"/>
              </p:ext>
            </p:extLst>
          </p:nvPr>
        </p:nvGraphicFramePr>
        <p:xfrm>
          <a:off x="149902" y="164892"/>
          <a:ext cx="11857219" cy="6550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569">
                  <a:extLst>
                    <a:ext uri="{9D8B030D-6E8A-4147-A177-3AD203B41FA5}">
                      <a16:colId xmlns:a16="http://schemas.microsoft.com/office/drawing/2014/main" val="1964543332"/>
                    </a:ext>
                  </a:extLst>
                </a:gridCol>
                <a:gridCol w="4533669">
                  <a:extLst>
                    <a:ext uri="{9D8B030D-6E8A-4147-A177-3AD203B41FA5}">
                      <a16:colId xmlns:a16="http://schemas.microsoft.com/office/drawing/2014/main" val="2554183148"/>
                    </a:ext>
                  </a:extLst>
                </a:gridCol>
                <a:gridCol w="821288">
                  <a:extLst>
                    <a:ext uri="{9D8B030D-6E8A-4147-A177-3AD203B41FA5}">
                      <a16:colId xmlns:a16="http://schemas.microsoft.com/office/drawing/2014/main" val="940990365"/>
                    </a:ext>
                  </a:extLst>
                </a:gridCol>
                <a:gridCol w="4632472">
                  <a:extLst>
                    <a:ext uri="{9D8B030D-6E8A-4147-A177-3AD203B41FA5}">
                      <a16:colId xmlns:a16="http://schemas.microsoft.com/office/drawing/2014/main" val="2830161415"/>
                    </a:ext>
                  </a:extLst>
                </a:gridCol>
                <a:gridCol w="742221">
                  <a:extLst>
                    <a:ext uri="{9D8B030D-6E8A-4147-A177-3AD203B41FA5}">
                      <a16:colId xmlns:a16="http://schemas.microsoft.com/office/drawing/2014/main" val="2775846245"/>
                    </a:ext>
                  </a:extLst>
                </a:gridCol>
              </a:tblGrid>
              <a:tr h="309851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FEATURES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ACCURACY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FEATURES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ACCURACY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895207912"/>
                  </a:ext>
                </a:extLst>
              </a:tr>
              <a:tr h="6114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LogisticRegression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lady said length minutes </a:t>
                      </a:r>
                      <a:r>
                        <a:rPr lang="en-US" sz="900" u="none" strike="noStrike" dirty="0" err="1">
                          <a:effectLst/>
                        </a:rPr>
                        <a:t>madame</a:t>
                      </a:r>
                      <a:r>
                        <a:rPr lang="en-US" sz="900" u="none" strike="noStrike" dirty="0">
                          <a:effectLst/>
                        </a:rPr>
                        <a:t> character fact say matter </a:t>
                      </a:r>
                      <a:r>
                        <a:rPr lang="en-US" sz="900" u="none" strike="noStrike" dirty="0" err="1">
                          <a:effectLst/>
                        </a:rPr>
                        <a:t>mr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later ancient men told </a:t>
                      </a:r>
                      <a:r>
                        <a:rPr lang="en-US" sz="900" u="none" strike="noStrike" dirty="0" err="1">
                          <a:effectLst/>
                        </a:rPr>
                        <a:t>gilman</a:t>
                      </a:r>
                      <a:r>
                        <a:rPr lang="en-US" sz="900" u="none" strike="noStrike" dirty="0">
                          <a:effectLst/>
                        </a:rPr>
                        <a:t> thing west street things old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</a:t>
                      </a:r>
                      <a:r>
                        <a:rPr lang="en-US" sz="900" u="none" strike="noStrike" dirty="0" err="1">
                          <a:effectLst/>
                        </a:rPr>
                        <a:t>england</a:t>
                      </a:r>
                      <a:r>
                        <a:rPr lang="en-US" sz="900" u="none" strike="noStrike" dirty="0">
                          <a:effectLst/>
                        </a:rPr>
                        <a:t> hope </a:t>
                      </a:r>
                      <a:r>
                        <a:rPr lang="en-US" sz="900" u="none" strike="noStrike" dirty="0" err="1">
                          <a:effectLst/>
                        </a:rPr>
                        <a:t>idris</a:t>
                      </a:r>
                      <a:r>
                        <a:rPr lang="en-US" sz="900" u="none" strike="noStrike" dirty="0">
                          <a:effectLst/>
                        </a:rPr>
                        <a:t> heart life father </a:t>
                      </a:r>
                      <a:r>
                        <a:rPr lang="en-US" sz="900" u="none" strike="noStrike" dirty="0" err="1">
                          <a:effectLst/>
                        </a:rPr>
                        <a:t>adrian</a:t>
                      </a:r>
                      <a:r>
                        <a:rPr lang="en-US" sz="900" u="none" strike="noStrike" dirty="0">
                          <a:effectLst/>
                        </a:rPr>
                        <a:t> love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</a:t>
                      </a:r>
                      <a:r>
                        <a:rPr lang="en-US" sz="900" u="none" strike="noStrike" dirty="0" err="1">
                          <a:effectLst/>
                        </a:rPr>
                        <a:t>mr</a:t>
                      </a:r>
                      <a:r>
                        <a:rPr lang="en-US" sz="900" u="none" strike="noStrike" dirty="0">
                          <a:effectLst/>
                        </a:rPr>
                        <a:t> the said very have it at however is upon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thing things men west street seemed old and had though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our you your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to me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r>
                        <a:rPr lang="en-US" sz="900" u="none" strike="noStrike" dirty="0">
                          <a:effectLst/>
                        </a:rPr>
                        <a:t> she my her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716690259"/>
                  </a:ext>
                </a:extLst>
              </a:tr>
              <a:tr h="9130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LinearSVC</a:t>
                      </a:r>
                      <a:r>
                        <a:rPr lang="en-US" sz="900" b="1" u="none" strike="noStrike" dirty="0">
                          <a:effectLst/>
                        </a:rPr>
                        <a:t> L2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epoch color altogether evident lady precisely oppodeldoc amid dupin madame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musides birch despite pickman west street jermyn innsmouth gilman later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misery ryland sister elizabeth windsor miserable idris adrian perdita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nose oppodeldoc evident precisely epoch vicinity lady madame dupin upon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street johansen uncle normal despite innsmouth birch west later though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windsor plague towards cottage elizabeth miserable idris perdita adrian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432489432"/>
                  </a:ext>
                </a:extLst>
              </a:tr>
              <a:tr h="9130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SGDClassifier</a:t>
                      </a:r>
                      <a:r>
                        <a:rPr lang="en-US" sz="900" b="1" u="none" strike="noStrike" dirty="0">
                          <a:effectLst/>
                        </a:rPr>
                        <a:t> L2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minutes altogether fact immediately character evident amid </a:t>
                      </a:r>
                      <a:r>
                        <a:rPr lang="en-US" sz="900" u="none" strike="noStrike" dirty="0" err="1">
                          <a:effectLst/>
                        </a:rPr>
                        <a:t>dupin</a:t>
                      </a:r>
                      <a:r>
                        <a:rPr lang="en-US" sz="900" u="none" strike="noStrike" dirty="0">
                          <a:effectLst/>
                        </a:rPr>
                        <a:t> lady </a:t>
                      </a:r>
                      <a:r>
                        <a:rPr lang="en-US" sz="900" u="none" strike="noStrike" dirty="0" err="1">
                          <a:effectLst/>
                        </a:rPr>
                        <a:t>madame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birch </a:t>
                      </a:r>
                      <a:r>
                        <a:rPr lang="en-US" sz="900" u="none" strike="noStrike" dirty="0" err="1">
                          <a:effectLst/>
                        </a:rPr>
                        <a:t>pickman</a:t>
                      </a:r>
                      <a:r>
                        <a:rPr lang="en-US" sz="900" u="none" strike="noStrike" dirty="0">
                          <a:effectLst/>
                        </a:rPr>
                        <a:t> despite </a:t>
                      </a:r>
                      <a:r>
                        <a:rPr lang="en-US" sz="900" u="none" strike="noStrike" dirty="0" err="1">
                          <a:effectLst/>
                        </a:rPr>
                        <a:t>jermyn</a:t>
                      </a:r>
                      <a:r>
                        <a:rPr lang="en-US" sz="900" u="none" strike="noStrike" dirty="0">
                          <a:effectLst/>
                        </a:rPr>
                        <a:t> uncle </a:t>
                      </a:r>
                      <a:r>
                        <a:rPr lang="en-US" sz="900" u="none" strike="noStrike" dirty="0" err="1">
                          <a:effectLst/>
                        </a:rPr>
                        <a:t>innsmouth</a:t>
                      </a:r>
                      <a:r>
                        <a:rPr lang="en-US" sz="900" u="none" strike="noStrike" dirty="0">
                          <a:effectLst/>
                        </a:rPr>
                        <a:t> street </a:t>
                      </a:r>
                      <a:r>
                        <a:rPr lang="en-US" sz="900" u="none" strike="noStrike" dirty="0" err="1">
                          <a:effectLst/>
                        </a:rPr>
                        <a:t>gilman</a:t>
                      </a:r>
                      <a:r>
                        <a:rPr lang="en-US" sz="900" u="none" strike="noStrike" dirty="0">
                          <a:effectLst/>
                        </a:rPr>
                        <a:t> west later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feelings father plague love miserable </a:t>
                      </a:r>
                      <a:r>
                        <a:rPr lang="en-US" sz="900" u="none" strike="noStrike" dirty="0" err="1">
                          <a:effectLst/>
                        </a:rPr>
                        <a:t>windsor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idris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adrian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precisely is dupin evident however minutes altogether madame lady upon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despite ahead birch whilst uncle street innsmouth later west though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her england miserable cottage plague idris towards perdita adrian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552181451"/>
                  </a:ext>
                </a:extLst>
              </a:tr>
              <a:tr h="9885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LinearSVC</a:t>
                      </a:r>
                      <a:r>
                        <a:rPr lang="en-US" sz="900" b="1" u="none" strike="noStrike" dirty="0">
                          <a:effectLst/>
                        </a:rPr>
                        <a:t> L1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evident </a:t>
                      </a:r>
                      <a:r>
                        <a:rPr lang="en-US" sz="900" u="none" strike="noStrike" dirty="0" err="1">
                          <a:effectLst/>
                        </a:rPr>
                        <a:t>metzengerstein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dupin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kate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jupiter</a:t>
                      </a:r>
                      <a:r>
                        <a:rPr lang="en-US" sz="900" u="none" strike="noStrike" dirty="0">
                          <a:effectLst/>
                        </a:rPr>
                        <a:t> velocity </a:t>
                      </a:r>
                      <a:r>
                        <a:rPr lang="en-US" sz="900" u="none" strike="noStrike" dirty="0" err="1">
                          <a:effectLst/>
                        </a:rPr>
                        <a:t>oppodeldoc</a:t>
                      </a:r>
                      <a:r>
                        <a:rPr lang="en-US" sz="900" u="none" strike="noStrike" dirty="0">
                          <a:effectLst/>
                        </a:rPr>
                        <a:t> color amid </a:t>
                      </a:r>
                      <a:r>
                        <a:rPr lang="en-US" sz="900" u="none" strike="noStrike" dirty="0" err="1">
                          <a:effectLst/>
                        </a:rPr>
                        <a:t>madame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ahead carter </a:t>
                      </a:r>
                      <a:r>
                        <a:rPr lang="en-US" sz="900" u="none" strike="noStrike" dirty="0" err="1">
                          <a:effectLst/>
                        </a:rPr>
                        <a:t>musides</a:t>
                      </a:r>
                      <a:r>
                        <a:rPr lang="en-US" sz="900" u="none" strike="noStrike" dirty="0">
                          <a:effectLst/>
                        </a:rPr>
                        <a:t> despite brown </a:t>
                      </a:r>
                      <a:r>
                        <a:rPr lang="en-US" sz="900" u="none" strike="noStrike" dirty="0" err="1">
                          <a:effectLst/>
                        </a:rPr>
                        <a:t>iranon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arkham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innsmouth</a:t>
                      </a:r>
                      <a:r>
                        <a:rPr lang="en-US" sz="900" u="none" strike="noStrike" dirty="0">
                          <a:effectLst/>
                        </a:rPr>
                        <a:t> later </a:t>
                      </a:r>
                      <a:r>
                        <a:rPr lang="en-US" sz="900" u="none" strike="noStrike" dirty="0" err="1">
                          <a:effectLst/>
                        </a:rPr>
                        <a:t>gilman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sister </a:t>
                      </a:r>
                      <a:r>
                        <a:rPr lang="en-US" sz="900" u="none" strike="noStrike" dirty="0" err="1">
                          <a:effectLst/>
                        </a:rPr>
                        <a:t>elizabeth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ryland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windsor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kirwin</a:t>
                      </a:r>
                      <a:r>
                        <a:rPr lang="en-US" sz="900" u="none" strike="noStrike" dirty="0">
                          <a:effectLst/>
                        </a:rPr>
                        <a:t> protector </a:t>
                      </a:r>
                      <a:r>
                        <a:rPr lang="en-US" sz="900" u="none" strike="noStrike" dirty="0" err="1">
                          <a:effectLst/>
                        </a:rPr>
                        <a:t>idris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adrian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upon jupiter fro colored kate oppodeldoc equivocal madame vicinity dupin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miskatonic iranon slater innsmouth arkham later gilman musides despite johansen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miserable ryland felix painful labours greece idris perdita adrian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191742908"/>
                  </a:ext>
                </a:extLst>
              </a:tr>
              <a:tr h="9130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SGDClassifier</a:t>
                      </a:r>
                      <a:r>
                        <a:rPr lang="en-US" sz="900" b="1" u="none" strike="noStrike" dirty="0">
                          <a:effectLst/>
                        </a:rPr>
                        <a:t> L1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jupiter mr minutes monsieur evident lady character color amid madame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outside whilst pickman street jermyn despite west innsmouth later gilman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endeavoured miserable tears plague felix windsor idris adrian perdita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</a:t>
                      </a:r>
                      <a:r>
                        <a:rPr lang="en-US" sz="900" u="none" strike="noStrike" dirty="0" err="1">
                          <a:effectLst/>
                        </a:rPr>
                        <a:t>dupin</a:t>
                      </a:r>
                      <a:r>
                        <a:rPr lang="en-US" sz="900" u="none" strike="noStrike" dirty="0">
                          <a:effectLst/>
                        </a:rPr>
                        <a:t> balloon lady immediately evident altogether minutes </a:t>
                      </a:r>
                      <a:r>
                        <a:rPr lang="en-US" sz="900" u="none" strike="noStrike" dirty="0" err="1">
                          <a:effectLst/>
                        </a:rPr>
                        <a:t>madame</a:t>
                      </a:r>
                      <a:r>
                        <a:rPr lang="en-US" sz="900" u="none" strike="noStrike" dirty="0">
                          <a:effectLst/>
                        </a:rPr>
                        <a:t> upon vicinity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street wholly </a:t>
                      </a:r>
                      <a:r>
                        <a:rPr lang="en-US" sz="900" u="none" strike="noStrike" dirty="0" err="1">
                          <a:effectLst/>
                        </a:rPr>
                        <a:t>arkham</a:t>
                      </a:r>
                      <a:r>
                        <a:rPr lang="en-US" sz="900" u="none" strike="noStrike" dirty="0">
                          <a:effectLst/>
                        </a:rPr>
                        <a:t> uncle </a:t>
                      </a:r>
                      <a:r>
                        <a:rPr lang="en-US" sz="900" u="none" strike="noStrike" dirty="0" err="1">
                          <a:effectLst/>
                        </a:rPr>
                        <a:t>gilman</a:t>
                      </a:r>
                      <a:r>
                        <a:rPr lang="en-US" sz="900" u="none" strike="noStrike" dirty="0">
                          <a:effectLst/>
                        </a:rPr>
                        <a:t> west </a:t>
                      </a:r>
                      <a:r>
                        <a:rPr lang="en-US" sz="900" u="none" strike="noStrike" dirty="0" err="1">
                          <a:effectLst/>
                        </a:rPr>
                        <a:t>innsmouth</a:t>
                      </a:r>
                      <a:r>
                        <a:rPr lang="en-US" sz="900" u="none" strike="noStrike" dirty="0">
                          <a:effectLst/>
                        </a:rPr>
                        <a:t> later though despite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miserable plague cottage </a:t>
                      </a:r>
                      <a:r>
                        <a:rPr lang="en-US" sz="900" u="none" strike="noStrike" dirty="0" err="1">
                          <a:effectLst/>
                        </a:rPr>
                        <a:t>windsor</a:t>
                      </a:r>
                      <a:r>
                        <a:rPr lang="en-US" sz="900" u="none" strike="noStrike" dirty="0">
                          <a:effectLst/>
                        </a:rPr>
                        <a:t> towards </a:t>
                      </a:r>
                      <a:r>
                        <a:rPr lang="en-US" sz="900" u="none" strike="noStrike" dirty="0" err="1">
                          <a:effectLst/>
                        </a:rPr>
                        <a:t>felix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idris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adrian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682049028"/>
                  </a:ext>
                </a:extLst>
              </a:tr>
              <a:tr h="9130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SGDClassifier</a:t>
                      </a:r>
                      <a:r>
                        <a:rPr lang="en-US" sz="900" b="1" u="none" strike="noStrike" dirty="0">
                          <a:effectLst/>
                        </a:rPr>
                        <a:t> Elastic</a:t>
                      </a:r>
                      <a:br>
                        <a:rPr lang="en-US" sz="900" b="1" u="none" strike="noStrike" dirty="0">
                          <a:effectLst/>
                        </a:rPr>
                      </a:b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minutes fact immediately altogether character amid evident dupin lady madame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birch pickman despite jermyn uncle innsmouth street gilman west later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father quitted love plague miserable windsor idris adrian perdita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manner is </a:t>
                      </a:r>
                      <a:r>
                        <a:rPr lang="en-US" sz="900" u="none" strike="noStrike" dirty="0" err="1">
                          <a:effectLst/>
                        </a:rPr>
                        <a:t>dupin</a:t>
                      </a:r>
                      <a:r>
                        <a:rPr lang="en-US" sz="900" u="none" strike="noStrike" dirty="0">
                          <a:effectLst/>
                        </a:rPr>
                        <a:t> evident however minutes </a:t>
                      </a:r>
                      <a:r>
                        <a:rPr lang="en-US" sz="900" u="none" strike="noStrike" dirty="0" err="1">
                          <a:effectLst/>
                        </a:rPr>
                        <a:t>madame</a:t>
                      </a:r>
                      <a:r>
                        <a:rPr lang="en-US" sz="900" u="none" strike="noStrike" dirty="0">
                          <a:effectLst/>
                        </a:rPr>
                        <a:t> altogether lady upon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ahead birch despite whilst street uncle later </a:t>
                      </a:r>
                      <a:r>
                        <a:rPr lang="en-US" sz="900" u="none" strike="noStrike" dirty="0" err="1">
                          <a:effectLst/>
                        </a:rPr>
                        <a:t>innsmouth</a:t>
                      </a:r>
                      <a:r>
                        <a:rPr lang="en-US" sz="900" u="none" strike="noStrike" dirty="0">
                          <a:effectLst/>
                        </a:rPr>
                        <a:t> west though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her </a:t>
                      </a:r>
                      <a:r>
                        <a:rPr lang="en-US" sz="900" u="none" strike="noStrike" dirty="0" err="1">
                          <a:effectLst/>
                        </a:rPr>
                        <a:t>england</a:t>
                      </a:r>
                      <a:r>
                        <a:rPr lang="en-US" sz="900" u="none" strike="noStrike" dirty="0">
                          <a:effectLst/>
                        </a:rPr>
                        <a:t> miserable cottage plague </a:t>
                      </a:r>
                      <a:r>
                        <a:rPr lang="en-US" sz="900" u="none" strike="noStrike" dirty="0" err="1">
                          <a:effectLst/>
                        </a:rPr>
                        <a:t>idris</a:t>
                      </a:r>
                      <a:r>
                        <a:rPr lang="en-US" sz="900" u="none" strike="noStrike" dirty="0">
                          <a:effectLst/>
                        </a:rPr>
                        <a:t> towards </a:t>
                      </a:r>
                      <a:r>
                        <a:rPr lang="en-US" sz="900" u="none" strike="noStrike" dirty="0" err="1">
                          <a:effectLst/>
                        </a:rPr>
                        <a:t>perdita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adrian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raymond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2242620492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MultinomialNB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length matter did long great time man little say said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time came saw thing man night things like did old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eyes time said father did heart perdita love life raymond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my that was is it in to and of the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it he that had was in to of and the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his me in was her my to of and the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3036725364"/>
                  </a:ext>
                </a:extLst>
              </a:tr>
              <a:tr h="49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BernoulliNB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EAP: having eyes did long great man time say little said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HPL: thing came saw time things night man like did old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MWS: father man said did time eyes heart love raymond life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EAP: at with was that it in to and of the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HPL: it he had that was in to of and the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MWS: me with that was my in to of and the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27" marR="5827" marT="5827" marB="0" anchor="b"/>
                </a:tc>
                <a:extLst>
                  <a:ext uri="{0D108BD9-81ED-4DB2-BD59-A6C34878D82A}">
                    <a16:rowId xmlns:a16="http://schemas.microsoft.com/office/drawing/2014/main" val="100810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4" y="368234"/>
            <a:ext cx="109890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Parameter tuning using grid search </a:t>
            </a:r>
            <a:r>
              <a:rPr lang="en-US" b="1" dirty="0" err="1"/>
              <a:t>MultinomialNB</a:t>
            </a:r>
            <a:r>
              <a:rPr lang="en-US" b="1" dirty="0"/>
              <a:t> with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6" y="2381807"/>
            <a:ext cx="10989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Multinomial Classifiers tend to have many parameters including the smoothing parameter alpha. </a:t>
            </a:r>
          </a:p>
          <a:p>
            <a:pPr>
              <a:lnSpc>
                <a:spcPct val="100000"/>
              </a:lnSpc>
            </a:pPr>
            <a:endParaRPr lang="en-US" sz="2800" b="1" dirty="0"/>
          </a:p>
          <a:p>
            <a:pPr>
              <a:lnSpc>
                <a:spcPct val="100000"/>
              </a:lnSpc>
            </a:pPr>
            <a:r>
              <a:rPr lang="en-US" sz="2800" b="1" dirty="0"/>
              <a:t>Hence, performing exhaustive search of the best parameters on a grid of possible values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267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EA3F1F-C4C2-496F-ADED-DDBA4EFC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7" y="500894"/>
            <a:ext cx="7382565" cy="585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9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BF912A-0810-4BAF-8CB5-45A32AB595A3}"/>
              </a:ext>
            </a:extLst>
          </p:cNvPr>
          <p:cNvGrpSpPr/>
          <p:nvPr/>
        </p:nvGrpSpPr>
        <p:grpSpPr>
          <a:xfrm>
            <a:off x="1273710" y="2303139"/>
            <a:ext cx="9644580" cy="1884620"/>
            <a:chOff x="1273710" y="4735255"/>
            <a:chExt cx="9644580" cy="1884620"/>
          </a:xfrm>
        </p:grpSpPr>
        <p:pic>
          <p:nvPicPr>
            <p:cNvPr id="5" name="Picture 4" descr="A screenshot of a computer&#10;&#10;Description generated with very high confidence">
              <a:extLst>
                <a:ext uri="{FF2B5EF4-FFF2-40B4-BE49-F238E27FC236}">
                  <a16:creationId xmlns:a16="http://schemas.microsoft.com/office/drawing/2014/main" id="{EF204A81-66BB-409C-84EA-EE47F73AE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6" t="30702" r="11027" b="47378"/>
            <a:stretch/>
          </p:blipFill>
          <p:spPr>
            <a:xfrm>
              <a:off x="1273710" y="5116569"/>
              <a:ext cx="9644580" cy="15033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6A347E-92A0-45AC-8AA7-6167E9708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710" y="4735255"/>
              <a:ext cx="9644580" cy="381313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E307421-0591-46C0-A51C-479D6669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441" y="283036"/>
            <a:ext cx="9404723" cy="1400530"/>
          </a:xfrm>
        </p:spPr>
        <p:txBody>
          <a:bodyPr/>
          <a:lstStyle/>
          <a:p>
            <a:r>
              <a:rPr lang="en-US" b="1" dirty="0"/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261855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8" y="129455"/>
            <a:ext cx="109890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Parameter tuning using grid search MultinomialNB without stop words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2" y="1675846"/>
            <a:ext cx="10482230" cy="4195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After getting result for multinomial with stop word we tried to get better result by removing the stop words</a:t>
            </a:r>
          </a:p>
          <a:p>
            <a:pPr>
              <a:lnSpc>
                <a:spcPct val="100000"/>
              </a:lnSpc>
            </a:pP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The result we got :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6205B-802C-41A2-A1B6-8F1FA3155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80" y="4239602"/>
            <a:ext cx="11301439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70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0B5F-7D40-4DDE-8278-16E08143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35901"/>
            <a:ext cx="9404723" cy="1400530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A967-313C-405D-A723-83583A9C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69" y="1253765"/>
            <a:ext cx="10116200" cy="5604235"/>
          </a:xfrm>
        </p:spPr>
        <p:txBody>
          <a:bodyPr>
            <a:normAutofit fontScale="62500" lnSpcReduction="20000"/>
          </a:bodyPr>
          <a:lstStyle/>
          <a:p>
            <a:r>
              <a:rPr lang="en-US" sz="2600" b="1" dirty="0"/>
              <a:t>Overview of Competition</a:t>
            </a:r>
          </a:p>
          <a:p>
            <a:r>
              <a:rPr lang="en-US" sz="2600" b="1" dirty="0"/>
              <a:t>Details of Dataset</a:t>
            </a:r>
          </a:p>
          <a:p>
            <a:r>
              <a:rPr lang="en-US" sz="2600" b="1" dirty="0"/>
              <a:t>Data Analysis</a:t>
            </a:r>
          </a:p>
          <a:p>
            <a:r>
              <a:rPr lang="en-US" sz="2600" b="1" dirty="0"/>
              <a:t>Exploratory Data Analysis</a:t>
            </a:r>
          </a:p>
          <a:p>
            <a:r>
              <a:rPr lang="en-US" sz="2600" b="1" dirty="0"/>
              <a:t>Implementation Steps</a:t>
            </a:r>
          </a:p>
          <a:p>
            <a:r>
              <a:rPr lang="en-US" sz="2600" b="1" dirty="0"/>
              <a:t>Dataset preprocessing model</a:t>
            </a:r>
          </a:p>
          <a:p>
            <a:r>
              <a:rPr lang="en-US" sz="2600" b="1" dirty="0"/>
              <a:t>Training a classifier </a:t>
            </a:r>
          </a:p>
          <a:p>
            <a:r>
              <a:rPr lang="en-US" sz="2600" b="1" dirty="0"/>
              <a:t>Enhancement</a:t>
            </a:r>
          </a:p>
          <a:p>
            <a:r>
              <a:rPr lang="en-US" sz="2600" b="1" dirty="0"/>
              <a:t>Parameter tuning using grid search </a:t>
            </a:r>
            <a:r>
              <a:rPr lang="en-US" sz="2600" b="1" dirty="0" err="1"/>
              <a:t>MultinomialNB</a:t>
            </a:r>
            <a:r>
              <a:rPr lang="en-US" sz="2600" b="1" dirty="0"/>
              <a:t> with stop words</a:t>
            </a:r>
          </a:p>
          <a:p>
            <a:r>
              <a:rPr lang="en-US" sz="2600" b="1" dirty="0"/>
              <a:t>Parameter tuning using grid search </a:t>
            </a:r>
            <a:r>
              <a:rPr lang="en-US" sz="2600" b="1" dirty="0" err="1"/>
              <a:t>MultinomialNB</a:t>
            </a:r>
            <a:r>
              <a:rPr lang="en-US" sz="2600" b="1" dirty="0"/>
              <a:t> without stop words</a:t>
            </a:r>
          </a:p>
          <a:p>
            <a:r>
              <a:rPr lang="en-US" sz="2600" b="1" dirty="0"/>
              <a:t>Experiment 2 – </a:t>
            </a:r>
            <a:r>
              <a:rPr lang="en-US" sz="2600" b="1" dirty="0" err="1"/>
              <a:t>Ngram</a:t>
            </a:r>
            <a:endParaRPr lang="en-US" sz="2600" b="1" dirty="0"/>
          </a:p>
          <a:p>
            <a:r>
              <a:rPr lang="en-US" sz="2600" b="1" dirty="0"/>
              <a:t>Experiment 3 – Lemmatization</a:t>
            </a:r>
          </a:p>
          <a:p>
            <a:r>
              <a:rPr lang="en-US" sz="2600" b="1" dirty="0"/>
              <a:t>Result of All submission</a:t>
            </a:r>
          </a:p>
          <a:p>
            <a:r>
              <a:rPr lang="en-US" sz="2600" b="1" dirty="0"/>
              <a:t>Fun Experiment</a:t>
            </a:r>
          </a:p>
          <a:p>
            <a:r>
              <a:rPr lang="en-US" sz="2600" b="1" dirty="0"/>
              <a:t>Future Scope</a:t>
            </a:r>
          </a:p>
          <a:p>
            <a:r>
              <a:rPr lang="en-US" sz="2600" b="1" dirty="0"/>
              <a:t>Conclusion</a:t>
            </a:r>
          </a:p>
          <a:p>
            <a:r>
              <a:rPr lang="en-US" sz="2600" b="1" dirty="0"/>
              <a:t>References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644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2469-FDB7-462D-8472-8337441F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99687" cy="1400530"/>
          </a:xfrm>
        </p:spPr>
        <p:txBody>
          <a:bodyPr/>
          <a:lstStyle/>
          <a:p>
            <a:r>
              <a:rPr lang="en-IN" b="1" dirty="0"/>
              <a:t>Experiment 2 : 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DBA6-594C-41D0-B8C8-F7E001F2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Limitation of Bag of Word Approach: </a:t>
            </a:r>
          </a:p>
          <a:p>
            <a:pPr marL="0" indent="0">
              <a:buNone/>
            </a:pPr>
            <a:r>
              <a:rPr lang="en-IN" sz="2400" dirty="0"/>
              <a:t>			It doesn’t capture phrases and multi-word expression as it is a collection of unigram. </a:t>
            </a:r>
          </a:p>
          <a:p>
            <a:r>
              <a:rPr lang="en-IN" sz="2400" b="1" dirty="0"/>
              <a:t>Limitation of N-gram :</a:t>
            </a:r>
          </a:p>
          <a:p>
            <a:pPr marL="0" indent="0">
              <a:buNone/>
            </a:pPr>
            <a:r>
              <a:rPr lang="en-IN" sz="2400" dirty="0"/>
              <a:t>			It doesn’t account for word derivations and internal structure of the sentences. </a:t>
            </a:r>
          </a:p>
        </p:txBody>
      </p:sp>
    </p:spTree>
    <p:extLst>
      <p:ext uri="{BB962C8B-B14F-4D97-AF65-F5344CB8AC3E}">
        <p14:creationId xmlns:p14="http://schemas.microsoft.com/office/powerpoint/2010/main" val="401967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6A537E-C106-45AE-9BBB-3CE5594418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3F3B7-282C-4DDC-AD1B-C497F2942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42938-5966-439B-919D-80D837CE2D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83" y="1447799"/>
            <a:ext cx="7036716" cy="3877483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92D0F-9A09-4C20-A069-1942379B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IN" sz="3200" b="1" dirty="0"/>
              <a:t>Experiment 3: Lemmatization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DCAF-BCD2-4EEF-B6F9-4242061C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IN" sz="2400" dirty="0"/>
              <a:t>Aim: To uncover grammar insights of the sentences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850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0602-5B1A-4615-B320-32161A71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IN" b="1" dirty="0"/>
              <a:t>Experiment 3: 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846F-D463-4B12-90E3-408A9B63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1005"/>
            <a:ext cx="10449237" cy="4195481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Steps:</a:t>
            </a:r>
          </a:p>
          <a:p>
            <a:pPr marL="0" indent="0">
              <a:buNone/>
            </a:pPr>
            <a:r>
              <a:rPr lang="en-IN" sz="2400" dirty="0"/>
              <a:t>	1] </a:t>
            </a:r>
            <a:r>
              <a:rPr lang="en-IN" sz="2400" dirty="0" err="1"/>
              <a:t>Token_Pattern</a:t>
            </a:r>
            <a:r>
              <a:rPr lang="en-IN" sz="2400" dirty="0"/>
              <a:t>: Parameter of </a:t>
            </a:r>
            <a:r>
              <a:rPr lang="en-IN" sz="2400" dirty="0" err="1"/>
              <a:t>CountVectorizer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					     To </a:t>
            </a:r>
            <a:r>
              <a:rPr lang="en-IN" sz="2400" dirty="0" err="1"/>
              <a:t>incluse</a:t>
            </a:r>
            <a:r>
              <a:rPr lang="en-IN" sz="2400" dirty="0"/>
              <a:t> comma,</a:t>
            </a:r>
          </a:p>
          <a:p>
            <a:pPr marL="0" indent="0">
              <a:buNone/>
            </a:pPr>
            <a:r>
              <a:rPr lang="en-IN" sz="2400" dirty="0"/>
              <a:t>	2] Binary : Parameter of </a:t>
            </a:r>
            <a:r>
              <a:rPr lang="en-IN" sz="2400" dirty="0" err="1"/>
              <a:t>CountVectorizer</a:t>
            </a:r>
            <a:r>
              <a:rPr lang="en-IN" sz="2400" dirty="0"/>
              <a:t>,</a:t>
            </a:r>
          </a:p>
          <a:p>
            <a:pPr marL="0" indent="0">
              <a:buNone/>
            </a:pPr>
            <a:r>
              <a:rPr lang="en-IN" sz="2400" dirty="0"/>
              <a:t>			     To get better features</a:t>
            </a:r>
          </a:p>
          <a:p>
            <a:pPr marL="0" indent="0">
              <a:buNone/>
            </a:pPr>
            <a:r>
              <a:rPr lang="en-IN" sz="2400" dirty="0"/>
              <a:t>	3] </a:t>
            </a:r>
            <a:r>
              <a:rPr lang="en-IN" sz="2400" dirty="0" err="1"/>
              <a:t>StemTokenizer</a:t>
            </a:r>
            <a:r>
              <a:rPr lang="en-IN" sz="2400" dirty="0"/>
              <a:t> and </a:t>
            </a:r>
            <a:r>
              <a:rPr lang="en-IN" sz="2400" dirty="0" err="1"/>
              <a:t>Lemmatizer</a:t>
            </a:r>
            <a:r>
              <a:rPr lang="en-IN" sz="2400" dirty="0"/>
              <a:t> Class: To lemmatize words 														with/without sentence. </a:t>
            </a:r>
          </a:p>
          <a:p>
            <a:r>
              <a:rPr lang="en-IN" sz="2400" dirty="0"/>
              <a:t>Result: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D80A48-40C1-4B31-A3FB-8EDB110C99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29" y="5341451"/>
            <a:ext cx="8850549" cy="1400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18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7DA-DC5E-47DB-8165-92F66F64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of All Submissions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C1C2A0A-AC58-4DF2-AC45-AE555D209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0" t="6723" r="18419" b="4597"/>
          <a:stretch/>
        </p:blipFill>
        <p:spPr>
          <a:xfrm>
            <a:off x="646110" y="1381908"/>
            <a:ext cx="9176619" cy="5221951"/>
          </a:xfrm>
        </p:spPr>
      </p:pic>
    </p:spTree>
    <p:extLst>
      <p:ext uri="{BB962C8B-B14F-4D97-AF65-F5344CB8AC3E}">
        <p14:creationId xmlns:p14="http://schemas.microsoft.com/office/powerpoint/2010/main" val="414871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D248-758D-4CB8-9864-3CB1250C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of All Submissions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40D516A-FBA7-40C4-B1D8-ECA6386E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47688" r="1293" b="6254"/>
          <a:stretch/>
        </p:blipFill>
        <p:spPr>
          <a:xfrm>
            <a:off x="377071" y="2200509"/>
            <a:ext cx="11534907" cy="3144489"/>
          </a:xfrm>
        </p:spPr>
      </p:pic>
    </p:spTree>
    <p:extLst>
      <p:ext uri="{BB962C8B-B14F-4D97-AF65-F5344CB8AC3E}">
        <p14:creationId xmlns:p14="http://schemas.microsoft.com/office/powerpoint/2010/main" val="23316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0D16-AF9E-480A-8CE5-7650087F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237" y="141634"/>
            <a:ext cx="9404723" cy="1400530"/>
          </a:xfrm>
        </p:spPr>
        <p:txBody>
          <a:bodyPr/>
          <a:lstStyle/>
          <a:p>
            <a:r>
              <a:rPr lang="en-US" b="1" dirty="0"/>
              <a:t>Fun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BDD2-8D6C-4EE3-865B-04C338EFE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6" y="1445483"/>
            <a:ext cx="11505172" cy="493646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AutoML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It is an automated machine learning toolkit and a drop-in replacement for a </a:t>
            </a:r>
            <a:r>
              <a:rPr lang="en-US" sz="2400" b="1" dirty="0" err="1"/>
              <a:t>scikit</a:t>
            </a:r>
            <a:r>
              <a:rPr lang="en-US" sz="2400" b="1" dirty="0"/>
              <a:t>-learn </a:t>
            </a:r>
            <a:r>
              <a:rPr lang="en-US" sz="2400" b="1" dirty="0" err="1"/>
              <a:t>astimator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 err="1"/>
              <a:t>AutoMl</a:t>
            </a:r>
            <a:r>
              <a:rPr lang="en-US" sz="2400" b="1" dirty="0"/>
              <a:t> frees user from algorithm selection and hyperparameter tuning.</a:t>
            </a:r>
          </a:p>
          <a:p>
            <a:endParaRPr lang="en-US" sz="2400" b="1" dirty="0"/>
          </a:p>
          <a:p>
            <a:r>
              <a:rPr lang="en-US" sz="2400" b="1" dirty="0"/>
              <a:t>It leverages Bayesian optimization, meta-learning and ensemble construction.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74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picture containing plate, white, table, electronics&#10;&#10;Description generated with very high confidence">
            <a:extLst>
              <a:ext uri="{FF2B5EF4-FFF2-40B4-BE49-F238E27FC236}">
                <a16:creationId xmlns:a16="http://schemas.microsoft.com/office/drawing/2014/main" id="{87B6323F-75FD-4FFA-950D-6D013A6DC1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 descr="A picture containing plate&#10;&#10;Description generated with very high confidence">
            <a:extLst>
              <a:ext uri="{FF2B5EF4-FFF2-40B4-BE49-F238E27FC236}">
                <a16:creationId xmlns:a16="http://schemas.microsoft.com/office/drawing/2014/main" id="{DA2C34EF-101A-44FE-8A31-E0A7F4776A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5C86EC89-02DB-4384-8A63-0EFFEFD1BB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 descr="A picture containing plate, white&#10;&#10;Description generated with high confidence">
            <a:extLst>
              <a:ext uri="{FF2B5EF4-FFF2-40B4-BE49-F238E27FC236}">
                <a16:creationId xmlns:a16="http://schemas.microsoft.com/office/drawing/2014/main" id="{54BB1565-EB36-4D75-8888-72796286DC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 descr="A picture containing white, water, indoor&#10;&#10;Description generated with very high confidence">
            <a:extLst>
              <a:ext uri="{FF2B5EF4-FFF2-40B4-BE49-F238E27FC236}">
                <a16:creationId xmlns:a16="http://schemas.microsoft.com/office/drawing/2014/main" id="{871DF8C3-722E-49D1-87D5-E0FB1D6409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E59372-1F66-480B-ADD0-8000A05473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16B15B-3726-4E25-BC6B-DBD7DFF625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0B663F5F-4243-4BBD-85F7-2E26829FE3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51CA649B-0BE1-4F16-8934-E2DF9D2FA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3" y="1400579"/>
            <a:ext cx="5307644" cy="1584656"/>
          </a:xfrm>
          <a:prstGeom prst="rect">
            <a:avLst/>
          </a:prstGeom>
          <a:effectLst/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2A68A8-C5D2-4369-8376-4B4D181510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53" y="3834033"/>
            <a:ext cx="5307644" cy="156530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8D59E0-9186-466D-AD96-36E2E02A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Training results for AutoML</a:t>
            </a:r>
          </a:p>
        </p:txBody>
      </p:sp>
    </p:spTree>
    <p:extLst>
      <p:ext uri="{BB962C8B-B14F-4D97-AF65-F5344CB8AC3E}">
        <p14:creationId xmlns:p14="http://schemas.microsoft.com/office/powerpoint/2010/main" val="321006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99CC-C5EE-4491-BDD9-5394276A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7" y="1428160"/>
            <a:ext cx="11994036" cy="5429840"/>
          </a:xfrm>
        </p:spPr>
        <p:txBody>
          <a:bodyPr>
            <a:normAutofit/>
          </a:bodyPr>
          <a:lstStyle/>
          <a:p>
            <a:r>
              <a:rPr lang="en-US" sz="2400" dirty="0"/>
              <a:t>We can include more data processing by limiting author occurrences.</a:t>
            </a:r>
          </a:p>
          <a:p>
            <a:endParaRPr lang="en-US" sz="2400" dirty="0"/>
          </a:p>
          <a:p>
            <a:r>
              <a:rPr lang="en-US" sz="2400" dirty="0"/>
              <a:t>We can use neural networks model like Multi-Layer Perceptron model.</a:t>
            </a:r>
          </a:p>
          <a:p>
            <a:endParaRPr lang="en-US" sz="2400" dirty="0"/>
          </a:p>
          <a:p>
            <a:r>
              <a:rPr lang="en-US" sz="2400" dirty="0"/>
              <a:t>Very simple preprocessing can be done/ other approach can be used.</a:t>
            </a:r>
          </a:p>
          <a:p>
            <a:endParaRPr lang="en-US" sz="2400" dirty="0"/>
          </a:p>
          <a:p>
            <a:r>
              <a:rPr lang="en-US" sz="2400" dirty="0"/>
              <a:t>More advanced preprocessing can be done such as including</a:t>
            </a:r>
            <a:endParaRPr lang="en-US" sz="2000" dirty="0"/>
          </a:p>
          <a:p>
            <a:pPr lvl="1"/>
            <a:r>
              <a:rPr lang="en-US" sz="2000" dirty="0"/>
              <a:t>Sentence length</a:t>
            </a:r>
          </a:p>
          <a:p>
            <a:pPr lvl="1"/>
            <a:r>
              <a:rPr lang="en-US" sz="2000" dirty="0"/>
              <a:t>Word Sequences</a:t>
            </a:r>
          </a:p>
          <a:p>
            <a:pPr lvl="1"/>
            <a:r>
              <a:rPr lang="en-US" sz="2000" dirty="0"/>
              <a:t>Parts of Speech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85EF90-4EE4-4507-9832-5E35F2FB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106" y="148823"/>
            <a:ext cx="9404723" cy="1400530"/>
          </a:xfrm>
        </p:spPr>
        <p:txBody>
          <a:bodyPr/>
          <a:lstStyle/>
          <a:p>
            <a:r>
              <a:rPr lang="en-US" b="1" dirty="0"/>
              <a:t>Future Scope/ Discussion</a:t>
            </a:r>
          </a:p>
        </p:txBody>
      </p:sp>
    </p:spTree>
    <p:extLst>
      <p:ext uri="{BB962C8B-B14F-4D97-AF65-F5344CB8AC3E}">
        <p14:creationId xmlns:p14="http://schemas.microsoft.com/office/powerpoint/2010/main" val="62530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583" y="334651"/>
            <a:ext cx="9404723" cy="1400530"/>
          </a:xfrm>
        </p:spPr>
        <p:txBody>
          <a:bodyPr/>
          <a:lstStyle/>
          <a:p>
            <a:r>
              <a:rPr lang="en-US" b="1" dirty="0"/>
              <a:t>Conclusion And Learnings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FBB1-9C33-40E8-91CB-26A07CA2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67" y="1779541"/>
            <a:ext cx="11575739" cy="474380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MultinomialNB</a:t>
            </a:r>
            <a:r>
              <a:rPr lang="en-US" sz="2400" b="1" dirty="0"/>
              <a:t> was the best out of box classifier for this competition.</a:t>
            </a:r>
          </a:p>
          <a:p>
            <a:r>
              <a:rPr lang="en-US" sz="2400" b="1" dirty="0"/>
              <a:t>Allocate enough time for </a:t>
            </a:r>
            <a:r>
              <a:rPr lang="en-US" sz="2400" b="1" dirty="0" err="1"/>
              <a:t>GridSearch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A more time should be spent on EDA (Exploratory Data Analytics), an approach to analyzing the dataset to summarize the main characteristics often with visual methods.</a:t>
            </a:r>
          </a:p>
          <a:p>
            <a:r>
              <a:rPr lang="en-US" sz="2400" b="1" dirty="0"/>
              <a:t>EDA saves time</a:t>
            </a:r>
          </a:p>
          <a:p>
            <a:r>
              <a:rPr lang="en-US" sz="2400" b="1" dirty="0"/>
              <a:t>Visual methods can help to percept the approach</a:t>
            </a:r>
          </a:p>
        </p:txBody>
      </p:sp>
    </p:spTree>
    <p:extLst>
      <p:ext uri="{BB962C8B-B14F-4D97-AF65-F5344CB8AC3E}">
        <p14:creationId xmlns:p14="http://schemas.microsoft.com/office/powerpoint/2010/main" val="2544107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88" y="67716"/>
            <a:ext cx="9404723" cy="1400530"/>
          </a:xfrm>
        </p:spPr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8" y="767981"/>
            <a:ext cx="10515599" cy="4922015"/>
          </a:xfrm>
        </p:spPr>
        <p:txBody>
          <a:bodyPr>
            <a:noAutofit/>
          </a:bodyPr>
          <a:lstStyle/>
          <a:p>
            <a:r>
              <a:rPr lang="en-US" dirty="0"/>
              <a:t>https://www.kaggle.com/c/spooky-author-identification</a:t>
            </a:r>
          </a:p>
          <a:p>
            <a:r>
              <a:rPr lang="en-US" dirty="0"/>
              <a:t>https://www.ics.uci.edu/~pattis/ICS-33/lectures/re.txt</a:t>
            </a:r>
          </a:p>
          <a:p>
            <a:r>
              <a:rPr lang="en-US" dirty="0"/>
              <a:t>http://scikit-learn.org/stable/tutorial/text_analytics/working_with_text_data.html</a:t>
            </a:r>
          </a:p>
          <a:p>
            <a:r>
              <a:rPr lang="en-US" dirty="0"/>
              <a:t>http://scikit-learn.org/stable/auto_examples/text/document_classification_20newsgroups.html#sphx-glr-auto-examples-text-document-classification-20newsgroups-py</a:t>
            </a:r>
          </a:p>
          <a:p>
            <a:r>
              <a:rPr lang="en-US" dirty="0"/>
              <a:t>http://scikit-learn.org/stable/modules/feature_extraction.html#text-feature-extraction</a:t>
            </a:r>
          </a:p>
          <a:p>
            <a:r>
              <a:rPr lang="en-US" dirty="0"/>
              <a:t>http://scikit-learn.org/dev/auto_examples/model_selection/grid_search_text_feature_extraction.html</a:t>
            </a:r>
          </a:p>
          <a:p>
            <a:r>
              <a:rPr lang="en-US" dirty="0"/>
              <a:t>http://scikit-learn.org/stable/modules/feature_extraction.html#applications-and-examples</a:t>
            </a:r>
          </a:p>
          <a:p>
            <a:r>
              <a:rPr lang="en-US" dirty="0"/>
              <a:t>http://scikit-learn.org/stable/modules/ensemble.html#using-the-votingclassifier-with-gridsearch</a:t>
            </a:r>
          </a:p>
          <a:p>
            <a:r>
              <a:rPr lang="en-US" dirty="0"/>
              <a:t>https://www.kaggle.com/marcospinaci/talking-plots-1-sklearn-classifiers-0-334</a:t>
            </a:r>
          </a:p>
          <a:p>
            <a:pPr>
              <a:lnSpc>
                <a:spcPct val="100000"/>
              </a:lnSpc>
            </a:pP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22978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215" y="0"/>
            <a:ext cx="9404723" cy="1400530"/>
          </a:xfrm>
        </p:spPr>
        <p:txBody>
          <a:bodyPr/>
          <a:lstStyle/>
          <a:p>
            <a:r>
              <a:rPr lang="en-US" b="1" dirty="0"/>
              <a:t>Overview of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46" y="1185653"/>
            <a:ext cx="11153392" cy="5413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Challenge:  </a:t>
            </a:r>
            <a:r>
              <a:rPr lang="en-US" sz="2800" dirty="0"/>
              <a:t>To accurately identify the author of the sentences in the test set. 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Evaluation : </a:t>
            </a:r>
            <a:r>
              <a:rPr lang="en-US" sz="2800" dirty="0"/>
              <a:t>Based on multi-class logarithmic loss.</a:t>
            </a:r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 fontAlgn="base">
              <a:lnSpc>
                <a:spcPct val="150000"/>
              </a:lnSpc>
            </a:pPr>
            <a:r>
              <a:rPr lang="en-US" sz="2800" b="1" dirty="0"/>
              <a:t>Submission : .</a:t>
            </a:r>
            <a:r>
              <a:rPr lang="en-US" sz="2800" dirty="0"/>
              <a:t>csv file with the id and a probability for each of the three classes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CA4FA-D318-4AE4-8F80-7769C844E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15" y="3429000"/>
            <a:ext cx="5999787" cy="14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249" y="113353"/>
            <a:ext cx="9404723" cy="1400530"/>
          </a:xfrm>
        </p:spPr>
        <p:txBody>
          <a:bodyPr/>
          <a:lstStyle/>
          <a:p>
            <a:r>
              <a:rPr lang="en-US" b="1" dirty="0"/>
              <a:t>Details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96" y="1331259"/>
            <a:ext cx="11198668" cy="54133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800" dirty="0"/>
              <a:t>The dataset contains text from works of fiction written by spooky authors of the public domain: Edgar Allan Poe, HP Lovecraft and Mary Shelley. </a:t>
            </a:r>
          </a:p>
          <a:p>
            <a:pPr fontAlgn="base"/>
            <a:r>
              <a:rPr lang="en-US" sz="2800" dirty="0"/>
              <a:t>The data was prepared by chunking larger texts into sentences using </a:t>
            </a:r>
            <a:r>
              <a:rPr lang="en-US" sz="2800" dirty="0" err="1"/>
              <a:t>CoreNLP's</a:t>
            </a:r>
            <a:r>
              <a:rPr lang="en-US" sz="2800" dirty="0"/>
              <a:t> </a:t>
            </a:r>
            <a:r>
              <a:rPr lang="en-US" sz="2800" dirty="0" err="1"/>
              <a:t>MaxEnt</a:t>
            </a:r>
            <a:r>
              <a:rPr lang="en-US" sz="2800" dirty="0"/>
              <a:t> sentence tokenizer.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sz="2800" b="1" dirty="0"/>
              <a:t>File descriptions</a:t>
            </a:r>
          </a:p>
          <a:p>
            <a:pPr fontAlgn="base"/>
            <a:r>
              <a:rPr lang="en-US" sz="2800" dirty="0"/>
              <a:t>train.csv - the training set</a:t>
            </a:r>
          </a:p>
          <a:p>
            <a:pPr fontAlgn="base"/>
            <a:r>
              <a:rPr lang="en-US" sz="2800" dirty="0"/>
              <a:t>test.csv - the test set</a:t>
            </a:r>
          </a:p>
          <a:p>
            <a:pPr fontAlgn="base"/>
            <a:r>
              <a:rPr lang="en-US" sz="2800" dirty="0"/>
              <a:t>sample_submission.csv - a sample submission file in the correct format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1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604" y="75646"/>
            <a:ext cx="9404723" cy="1400530"/>
          </a:xfrm>
        </p:spPr>
        <p:txBody>
          <a:bodyPr/>
          <a:lstStyle/>
          <a:p>
            <a:r>
              <a:rPr lang="en-US" b="1" dirty="0"/>
              <a:t>Details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A03B-F280-4C1E-BD13-DCC03C7F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2" y="1261066"/>
            <a:ext cx="10925290" cy="55212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3200" b="1" dirty="0"/>
              <a:t>Data Fields (train.csv)</a:t>
            </a:r>
          </a:p>
          <a:p>
            <a:pPr fontAlgn="base"/>
            <a:r>
              <a:rPr lang="en-US" sz="3200" dirty="0"/>
              <a:t>id - a unique identifier for each sentence</a:t>
            </a:r>
          </a:p>
          <a:p>
            <a:pPr fontAlgn="base"/>
            <a:r>
              <a:rPr lang="en-US" sz="3200" dirty="0"/>
              <a:t>text - some text written by one of the authors</a:t>
            </a:r>
          </a:p>
          <a:p>
            <a:pPr fontAlgn="base"/>
            <a:r>
              <a:rPr lang="en-US" sz="3200" dirty="0"/>
              <a:t>Author(label) - the author of the sentence (EAP: Edgar Allan Poe, HPL: HP Lovecraft; MWS: Mary Wollstonecraft Shelley)</a:t>
            </a:r>
          </a:p>
          <a:p>
            <a:pPr fontAlgn="base"/>
            <a:endParaRPr lang="en-US" sz="3200" dirty="0"/>
          </a:p>
          <a:p>
            <a:pPr marL="0" indent="0" fontAlgn="base">
              <a:buNone/>
            </a:pPr>
            <a:r>
              <a:rPr lang="en-US" sz="3200" b="1" dirty="0"/>
              <a:t>Data Fields (test.csv)</a:t>
            </a:r>
          </a:p>
          <a:p>
            <a:pPr fontAlgn="base"/>
            <a:r>
              <a:rPr lang="en-US" sz="3200" dirty="0"/>
              <a:t>id - a unique identifier for each sentence</a:t>
            </a:r>
          </a:p>
          <a:p>
            <a:pPr fontAlgn="base"/>
            <a:r>
              <a:rPr lang="en-US" sz="3200" dirty="0"/>
              <a:t>text - some text written by one of the authors</a:t>
            </a:r>
          </a:p>
          <a:p>
            <a:pPr marL="0" indent="0" fontAlgn="base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9770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880-E277-484C-9FB2-488CE8C9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179341"/>
            <a:ext cx="11285745" cy="1400530"/>
          </a:xfrm>
        </p:spPr>
        <p:txBody>
          <a:bodyPr/>
          <a:lstStyle/>
          <a:p>
            <a:r>
              <a:rPr lang="en-IN" b="1" dirty="0"/>
              <a:t>Exploratory Data Analysis</a:t>
            </a:r>
            <a:r>
              <a:rPr lang="en-US" b="1" dirty="0"/>
              <a:t>– Sentence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06D1D8-245B-45E4-BC61-44178CFF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4" y="1930658"/>
            <a:ext cx="50927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/>
              <a:t>Aim: Find Patterns and Insights in Data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Checking the author frequencies of training data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Author statistic :</a:t>
            </a:r>
          </a:p>
          <a:p>
            <a:r>
              <a:rPr lang="en-US" sz="2800" dirty="0"/>
              <a:t>EAP-7900</a:t>
            </a:r>
          </a:p>
          <a:p>
            <a:r>
              <a:rPr lang="en-US" sz="2800" dirty="0"/>
              <a:t>MWS-6044</a:t>
            </a:r>
          </a:p>
          <a:p>
            <a:r>
              <a:rPr lang="en-US" sz="2800" dirty="0"/>
              <a:t>HPL-5635</a:t>
            </a:r>
          </a:p>
          <a:p>
            <a:endParaRPr lang="en-US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03BE9D-7C22-4E79-8735-444F6736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91" y="1930658"/>
            <a:ext cx="6936425" cy="45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0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1928F0-389D-4382-8440-F6150A01C7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7C8F-4ED8-41D1-B3F7-72B6F99D74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05" y="1947757"/>
            <a:ext cx="10215646" cy="4779007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C18E9-5A19-4CE5-A69D-DC8F90440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Exploratory Data Analysis - Common Words (Frequencies) </a:t>
            </a:r>
          </a:p>
        </p:txBody>
      </p:sp>
    </p:spTree>
    <p:extLst>
      <p:ext uri="{BB962C8B-B14F-4D97-AF65-F5344CB8AC3E}">
        <p14:creationId xmlns:p14="http://schemas.microsoft.com/office/powerpoint/2010/main" val="217624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0EB-4B55-4CF6-9A7B-EACE027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" y="2328652"/>
            <a:ext cx="5233737" cy="1400530"/>
          </a:xfrm>
        </p:spPr>
        <p:txBody>
          <a:bodyPr/>
          <a:lstStyle/>
          <a:p>
            <a:r>
              <a:rPr lang="en-IN" b="1" dirty="0"/>
              <a:t>Exploratory Data Analysis - Characteristic words </a:t>
            </a:r>
            <a:endParaRPr lang="en-US" b="1" dirty="0"/>
          </a:p>
        </p:txBody>
      </p:sp>
      <p:pic>
        <p:nvPicPr>
          <p:cNvPr id="5" name="Content Placeholder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1E23CB2-B0AA-461C-B3AD-B8EE683E3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39" y="0"/>
            <a:ext cx="6618261" cy="6925632"/>
          </a:xfrm>
        </p:spPr>
      </p:pic>
    </p:spTree>
    <p:extLst>
      <p:ext uri="{BB962C8B-B14F-4D97-AF65-F5344CB8AC3E}">
        <p14:creationId xmlns:p14="http://schemas.microsoft.com/office/powerpoint/2010/main" val="206739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1A5A-92A2-493D-9FF3-8B3C893E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AE6A-AF0D-4438-A109-B5725584C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58" y="1713553"/>
            <a:ext cx="10237133" cy="4922917"/>
          </a:xfrm>
        </p:spPr>
        <p:txBody>
          <a:bodyPr>
            <a:normAutofit/>
          </a:bodyPr>
          <a:lstStyle/>
          <a:p>
            <a:r>
              <a:rPr lang="en-US" b="1" dirty="0"/>
              <a:t>Load the Data</a:t>
            </a:r>
          </a:p>
          <a:p>
            <a:r>
              <a:rPr lang="en-US" b="1" dirty="0"/>
              <a:t>Split dataset for training and testing</a:t>
            </a:r>
          </a:p>
          <a:p>
            <a:r>
              <a:rPr lang="en-US" b="1" dirty="0"/>
              <a:t>Extracting features from text - Bag of Words approach</a:t>
            </a:r>
          </a:p>
          <a:p>
            <a:pPr marL="0" indent="0">
              <a:buNone/>
            </a:pPr>
            <a:r>
              <a:rPr lang="en-US" b="1" dirty="0"/>
              <a:t>	1] Tokenizing </a:t>
            </a:r>
          </a:p>
          <a:p>
            <a:pPr marL="0" indent="0">
              <a:buNone/>
            </a:pPr>
            <a:r>
              <a:rPr lang="en-US" b="1" dirty="0"/>
              <a:t>	2] Occurrences of frequencies</a:t>
            </a:r>
          </a:p>
          <a:p>
            <a:r>
              <a:rPr lang="en-US" b="1" dirty="0"/>
              <a:t>Train a classifier</a:t>
            </a:r>
          </a:p>
          <a:p>
            <a:r>
              <a:rPr lang="en-US" b="1" dirty="0"/>
              <a:t>Evaluation of performance on test set</a:t>
            </a:r>
          </a:p>
          <a:p>
            <a:r>
              <a:rPr lang="en-US" b="1" dirty="0"/>
              <a:t>Building a pipeline </a:t>
            </a:r>
          </a:p>
          <a:p>
            <a:r>
              <a:rPr lang="en-US" b="1" dirty="0"/>
              <a:t>Benchmarking Classifiers</a:t>
            </a:r>
          </a:p>
          <a:p>
            <a:r>
              <a:rPr lang="en-US" b="1" dirty="0"/>
              <a:t>Parameter Tuning with grid search cv</a:t>
            </a:r>
          </a:p>
          <a:p>
            <a:r>
              <a:rPr lang="en-US" b="1" dirty="0"/>
              <a:t>Keep track of accuracy and log loss at every step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515</TotalTime>
  <Words>1155</Words>
  <Application>Microsoft Office PowerPoint</Application>
  <PresentationFormat>Widescreen</PresentationFormat>
  <Paragraphs>210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SPOOKY AUTHOR IDENTIFICATION</vt:lpstr>
      <vt:lpstr>Agenda</vt:lpstr>
      <vt:lpstr>Overview of Competition</vt:lpstr>
      <vt:lpstr>Details of Dataset</vt:lpstr>
      <vt:lpstr>Details of Dataset</vt:lpstr>
      <vt:lpstr>Exploratory Data Analysis– Sentence Distribution</vt:lpstr>
      <vt:lpstr>Exploratory Data Analysis - Common Words (Frequencies) </vt:lpstr>
      <vt:lpstr>Exploratory Data Analysis - Characteristic words </vt:lpstr>
      <vt:lpstr>Implementation Steps</vt:lpstr>
      <vt:lpstr>Dataset pre-processing</vt:lpstr>
      <vt:lpstr>Training a classifier</vt:lpstr>
      <vt:lpstr>PowerPoint Presentation</vt:lpstr>
      <vt:lpstr>First Submission</vt:lpstr>
      <vt:lpstr>Enhancement</vt:lpstr>
      <vt:lpstr>PowerPoint Presentation</vt:lpstr>
      <vt:lpstr>Parameter tuning using grid search MultinomialNB with stop words</vt:lpstr>
      <vt:lpstr>PowerPoint Presentation</vt:lpstr>
      <vt:lpstr>Bingo</vt:lpstr>
      <vt:lpstr>Parameter tuning using grid search MultinomialNB without stop words</vt:lpstr>
      <vt:lpstr>Experiment 2 : N-gram</vt:lpstr>
      <vt:lpstr>Experiment 3: Lemmatization </vt:lpstr>
      <vt:lpstr>Experiment 3: Lemmatization</vt:lpstr>
      <vt:lpstr>Result of All Submissions</vt:lpstr>
      <vt:lpstr>Result of All Submissions</vt:lpstr>
      <vt:lpstr>Fun Experiment</vt:lpstr>
      <vt:lpstr>Training results for AutoML</vt:lpstr>
      <vt:lpstr>Future Scope/ Discussion</vt:lpstr>
      <vt:lpstr>Conclusion And Learnings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 Identification</dc:title>
  <dc:creator>mohit kirange</dc:creator>
  <cp:lastModifiedBy>Anoop Jeerige</cp:lastModifiedBy>
  <cp:revision>105</cp:revision>
  <dcterms:created xsi:type="dcterms:W3CDTF">2017-12-07T05:35:22Z</dcterms:created>
  <dcterms:modified xsi:type="dcterms:W3CDTF">2017-12-15T00:27:04Z</dcterms:modified>
</cp:coreProperties>
</file>