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74" r:id="rId6"/>
    <p:sldId id="261" r:id="rId7"/>
    <p:sldId id="262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C431F-B833-495C-8884-7BAA5C346D12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8725EDA1-AE62-44EA-905E-628F7FDC7B44}">
      <dgm:prSet phldrT="[Text]" custT="1"/>
      <dgm:spPr/>
      <dgm:t>
        <a:bodyPr/>
        <a:lstStyle/>
        <a:p>
          <a:r>
            <a:rPr lang="en-IN" sz="1600" dirty="0" smtClean="0"/>
            <a:t>Identify Consumer</a:t>
          </a:r>
          <a:endParaRPr lang="en-IN" sz="1600" dirty="0"/>
        </a:p>
      </dgm:t>
    </dgm:pt>
    <dgm:pt modelId="{EC0FC217-2ED5-421B-AF20-9343CF681772}" type="parTrans" cxnId="{243928B8-F15D-4446-A79B-A242A85EBD5C}">
      <dgm:prSet/>
      <dgm:spPr/>
      <dgm:t>
        <a:bodyPr/>
        <a:lstStyle/>
        <a:p>
          <a:endParaRPr lang="en-IN"/>
        </a:p>
      </dgm:t>
    </dgm:pt>
    <dgm:pt modelId="{D1B303D4-30E3-4CE4-BB3C-01F962D2DCF3}" type="sibTrans" cxnId="{243928B8-F15D-4446-A79B-A242A85EBD5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AC5DAAC0-47F4-4163-854F-A2F5912AE0A9}">
      <dgm:prSet phldrT="[Text]" custT="1"/>
      <dgm:spPr/>
      <dgm:t>
        <a:bodyPr/>
        <a:lstStyle/>
        <a:p>
          <a:r>
            <a:rPr lang="en-IN" sz="1800" dirty="0" smtClean="0"/>
            <a:t>Look for customer’s location and profile information in repository</a:t>
          </a:r>
          <a:endParaRPr lang="en-IN" sz="1800" dirty="0"/>
        </a:p>
      </dgm:t>
    </dgm:pt>
    <dgm:pt modelId="{488439D5-B61D-475D-BE33-C910FC837018}" type="parTrans" cxnId="{EA2CBABC-2412-4F23-8C38-55A795DDAAC2}">
      <dgm:prSet/>
      <dgm:spPr/>
      <dgm:t>
        <a:bodyPr/>
        <a:lstStyle/>
        <a:p>
          <a:endParaRPr lang="en-IN"/>
        </a:p>
      </dgm:t>
    </dgm:pt>
    <dgm:pt modelId="{A2B66697-DB2D-43C0-9997-F2DBF1A4EC82}" type="sibTrans" cxnId="{EA2CBABC-2412-4F23-8C38-55A795DDAAC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77493D5D-ED6F-4AAC-A1C3-04099F0DEC92}">
      <dgm:prSet phldrT="[Text]" custT="1"/>
      <dgm:spPr/>
      <dgm:t>
        <a:bodyPr/>
        <a:lstStyle/>
        <a:p>
          <a:r>
            <a:rPr lang="en-IN" sz="1800" dirty="0" smtClean="0"/>
            <a:t>Feeds the profile into real time expert system</a:t>
          </a:r>
          <a:endParaRPr lang="en-IN" sz="1800" dirty="0"/>
        </a:p>
      </dgm:t>
    </dgm:pt>
    <dgm:pt modelId="{20E24F7F-97F7-4437-B8BE-5A7C09C900F2}" type="parTrans" cxnId="{D4E7EE9C-4571-4A47-B728-A48AE75FF49F}">
      <dgm:prSet/>
      <dgm:spPr/>
      <dgm:t>
        <a:bodyPr/>
        <a:lstStyle/>
        <a:p>
          <a:endParaRPr lang="en-IN"/>
        </a:p>
      </dgm:t>
    </dgm:pt>
    <dgm:pt modelId="{054E03B9-3D8F-43EB-A371-94CE1DF9E2B3}" type="sibTrans" cxnId="{D4E7EE9C-4571-4A47-B728-A48AE75FF49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C38EB614-AD49-403B-9A7F-3E27AC08236A}">
      <dgm:prSet phldrT="[Text]" custT="1"/>
      <dgm:spPr/>
      <dgm:t>
        <a:bodyPr/>
        <a:lstStyle/>
        <a:p>
          <a:r>
            <a:rPr lang="en-IN" sz="1800" dirty="0" smtClean="0"/>
            <a:t>Determine best offer for customer</a:t>
          </a:r>
          <a:endParaRPr lang="en-IN" sz="1800" dirty="0"/>
        </a:p>
      </dgm:t>
    </dgm:pt>
    <dgm:pt modelId="{8F4E8B8E-204B-4E43-B0E4-00C6ECB7A38D}" type="parTrans" cxnId="{815F75EC-3D28-49D9-BC1D-041176592218}">
      <dgm:prSet/>
      <dgm:spPr/>
      <dgm:t>
        <a:bodyPr/>
        <a:lstStyle/>
        <a:p>
          <a:endParaRPr lang="en-IN"/>
        </a:p>
      </dgm:t>
    </dgm:pt>
    <dgm:pt modelId="{453F8205-31BA-4371-BC49-391FBD276B84}" type="sibTrans" cxnId="{815F75EC-3D28-49D9-BC1D-041176592218}">
      <dgm:prSet/>
      <dgm:spPr/>
      <dgm:t>
        <a:bodyPr/>
        <a:lstStyle/>
        <a:p>
          <a:endParaRPr lang="en-IN"/>
        </a:p>
      </dgm:t>
    </dgm:pt>
    <dgm:pt modelId="{7F2816D0-0B3C-4F03-9AEF-E514DF45927F}" type="pres">
      <dgm:prSet presAssocID="{21EC431F-B833-495C-8884-7BAA5C346D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872398A-DA7B-4DF8-B9D4-7F199189D433}" type="pres">
      <dgm:prSet presAssocID="{8725EDA1-AE62-44EA-905E-628F7FDC7B44}" presName="node" presStyleLbl="node1" presStyleIdx="0" presStyleCnt="4" custScaleX="65429" custScaleY="71895" custLinFactNeighborX="13763" custLinFactNeighborY="-900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D0B733-C7C2-409A-81E4-F7A561E416A6}" type="pres">
      <dgm:prSet presAssocID="{D1B303D4-30E3-4CE4-BB3C-01F962D2DCF3}" presName="sibTrans" presStyleLbl="sibTrans2D1" presStyleIdx="0" presStyleCnt="3"/>
      <dgm:spPr/>
      <dgm:t>
        <a:bodyPr/>
        <a:lstStyle/>
        <a:p>
          <a:endParaRPr lang="en-IN"/>
        </a:p>
      </dgm:t>
    </dgm:pt>
    <dgm:pt modelId="{8D0D51F7-62B2-4BFE-AE53-FDEE93973226}" type="pres">
      <dgm:prSet presAssocID="{D1B303D4-30E3-4CE4-BB3C-01F962D2DCF3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32EBCDF0-3658-4493-BCF2-F345A94A56D0}" type="pres">
      <dgm:prSet presAssocID="{AC5DAAC0-47F4-4163-854F-A2F5912AE0A9}" presName="node" presStyleLbl="node1" presStyleIdx="1" presStyleCnt="4" custScaleX="86677" custScaleY="121036" custLinFactNeighborX="-5594" custLinFactNeighborY="247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B1492E-4527-4528-8CA1-AC8D3DA380D6}" type="pres">
      <dgm:prSet presAssocID="{A2B66697-DB2D-43C0-9997-F2DBF1A4EC82}" presName="sibTrans" presStyleLbl="sibTrans2D1" presStyleIdx="1" presStyleCnt="3"/>
      <dgm:spPr/>
      <dgm:t>
        <a:bodyPr/>
        <a:lstStyle/>
        <a:p>
          <a:endParaRPr lang="en-IN"/>
        </a:p>
      </dgm:t>
    </dgm:pt>
    <dgm:pt modelId="{F9A94209-7A19-4B7E-9D45-AD1CD92C5221}" type="pres">
      <dgm:prSet presAssocID="{A2B66697-DB2D-43C0-9997-F2DBF1A4EC82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EEB31D96-0543-4693-8407-9C1436F310AD}" type="pres">
      <dgm:prSet presAssocID="{77493D5D-ED6F-4AAC-A1C3-04099F0DEC92}" presName="node" presStyleLbl="node1" presStyleIdx="2" presStyleCnt="4" custScaleX="61097" custScaleY="107541" custLinFactNeighborX="3135" custLinFactNeighborY="346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E0615D-AC0B-430C-83F3-FC619ACF8443}" type="pres">
      <dgm:prSet presAssocID="{054E03B9-3D8F-43EB-A371-94CE1DF9E2B3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CED68B1-BEA4-4C94-A359-EA3C2CB8455F}" type="pres">
      <dgm:prSet presAssocID="{054E03B9-3D8F-43EB-A371-94CE1DF9E2B3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EED6D381-C49B-4CFD-B35D-24F54318F439}" type="pres">
      <dgm:prSet presAssocID="{C38EB614-AD49-403B-9A7F-3E27AC08236A}" presName="node" presStyleLbl="node1" presStyleIdx="3" presStyleCnt="4" custScaleX="77625" custScaleY="84643" custLinFactNeighborX="-15861" custLinFactNeighborY="-562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66B4E2-BC43-4383-B34B-06815277009D}" type="presOf" srcId="{AC5DAAC0-47F4-4163-854F-A2F5912AE0A9}" destId="{32EBCDF0-3658-4493-BCF2-F345A94A56D0}" srcOrd="0" destOrd="0" presId="urn:microsoft.com/office/officeart/2005/8/layout/process1"/>
    <dgm:cxn modelId="{243928B8-F15D-4446-A79B-A242A85EBD5C}" srcId="{21EC431F-B833-495C-8884-7BAA5C346D12}" destId="{8725EDA1-AE62-44EA-905E-628F7FDC7B44}" srcOrd="0" destOrd="0" parTransId="{EC0FC217-2ED5-421B-AF20-9343CF681772}" sibTransId="{D1B303D4-30E3-4CE4-BB3C-01F962D2DCF3}"/>
    <dgm:cxn modelId="{AF07CA0F-D9A8-45BA-8170-EED468BF6F12}" type="presOf" srcId="{A2B66697-DB2D-43C0-9997-F2DBF1A4EC82}" destId="{F9A94209-7A19-4B7E-9D45-AD1CD92C5221}" srcOrd="1" destOrd="0" presId="urn:microsoft.com/office/officeart/2005/8/layout/process1"/>
    <dgm:cxn modelId="{35106202-2B46-4A7E-B6CE-450B2128154B}" type="presOf" srcId="{8725EDA1-AE62-44EA-905E-628F7FDC7B44}" destId="{8872398A-DA7B-4DF8-B9D4-7F199189D433}" srcOrd="0" destOrd="0" presId="urn:microsoft.com/office/officeart/2005/8/layout/process1"/>
    <dgm:cxn modelId="{EA2CBABC-2412-4F23-8C38-55A795DDAAC2}" srcId="{21EC431F-B833-495C-8884-7BAA5C346D12}" destId="{AC5DAAC0-47F4-4163-854F-A2F5912AE0A9}" srcOrd="1" destOrd="0" parTransId="{488439D5-B61D-475D-BE33-C910FC837018}" sibTransId="{A2B66697-DB2D-43C0-9997-F2DBF1A4EC82}"/>
    <dgm:cxn modelId="{947930D1-6680-4A09-9619-DABD25249B1A}" type="presOf" srcId="{054E03B9-3D8F-43EB-A371-94CE1DF9E2B3}" destId="{B0E0615D-AC0B-430C-83F3-FC619ACF8443}" srcOrd="0" destOrd="0" presId="urn:microsoft.com/office/officeart/2005/8/layout/process1"/>
    <dgm:cxn modelId="{9B1507A2-F1D6-412E-8B62-B4CC46A79AF0}" type="presOf" srcId="{21EC431F-B833-495C-8884-7BAA5C346D12}" destId="{7F2816D0-0B3C-4F03-9AEF-E514DF45927F}" srcOrd="0" destOrd="0" presId="urn:microsoft.com/office/officeart/2005/8/layout/process1"/>
    <dgm:cxn modelId="{D4E7EE9C-4571-4A47-B728-A48AE75FF49F}" srcId="{21EC431F-B833-495C-8884-7BAA5C346D12}" destId="{77493D5D-ED6F-4AAC-A1C3-04099F0DEC92}" srcOrd="2" destOrd="0" parTransId="{20E24F7F-97F7-4437-B8BE-5A7C09C900F2}" sibTransId="{054E03B9-3D8F-43EB-A371-94CE1DF9E2B3}"/>
    <dgm:cxn modelId="{63939FA3-4B37-463A-AC49-7DC77ECA5C56}" type="presOf" srcId="{A2B66697-DB2D-43C0-9997-F2DBF1A4EC82}" destId="{20B1492E-4527-4528-8CA1-AC8D3DA380D6}" srcOrd="0" destOrd="0" presId="urn:microsoft.com/office/officeart/2005/8/layout/process1"/>
    <dgm:cxn modelId="{447CF7B9-2191-4681-9AD7-BBE13BAA24B0}" type="presOf" srcId="{77493D5D-ED6F-4AAC-A1C3-04099F0DEC92}" destId="{EEB31D96-0543-4693-8407-9C1436F310AD}" srcOrd="0" destOrd="0" presId="urn:microsoft.com/office/officeart/2005/8/layout/process1"/>
    <dgm:cxn modelId="{349C89E1-4EB0-4D24-B57F-51C9B79767A0}" type="presOf" srcId="{D1B303D4-30E3-4CE4-BB3C-01F962D2DCF3}" destId="{8D0D51F7-62B2-4BFE-AE53-FDEE93973226}" srcOrd="1" destOrd="0" presId="urn:microsoft.com/office/officeart/2005/8/layout/process1"/>
    <dgm:cxn modelId="{60A9AD28-332A-4BA9-91E0-17367817234E}" type="presOf" srcId="{D1B303D4-30E3-4CE4-BB3C-01F962D2DCF3}" destId="{4DD0B733-C7C2-409A-81E4-F7A561E416A6}" srcOrd="0" destOrd="0" presId="urn:microsoft.com/office/officeart/2005/8/layout/process1"/>
    <dgm:cxn modelId="{6D3CA4DD-F00C-43C2-B59C-09A41F01E439}" type="presOf" srcId="{C38EB614-AD49-403B-9A7F-3E27AC08236A}" destId="{EED6D381-C49B-4CFD-B35D-24F54318F439}" srcOrd="0" destOrd="0" presId="urn:microsoft.com/office/officeart/2005/8/layout/process1"/>
    <dgm:cxn modelId="{DDA681C1-CE5C-452E-A615-E107B71C9547}" type="presOf" srcId="{054E03B9-3D8F-43EB-A371-94CE1DF9E2B3}" destId="{ECED68B1-BEA4-4C94-A359-EA3C2CB8455F}" srcOrd="1" destOrd="0" presId="urn:microsoft.com/office/officeart/2005/8/layout/process1"/>
    <dgm:cxn modelId="{815F75EC-3D28-49D9-BC1D-041176592218}" srcId="{21EC431F-B833-495C-8884-7BAA5C346D12}" destId="{C38EB614-AD49-403B-9A7F-3E27AC08236A}" srcOrd="3" destOrd="0" parTransId="{8F4E8B8E-204B-4E43-B0E4-00C6ECB7A38D}" sibTransId="{453F8205-31BA-4371-BC49-391FBD276B84}"/>
    <dgm:cxn modelId="{ED992E97-87BC-4F13-9033-63C52472700F}" type="presParOf" srcId="{7F2816D0-0B3C-4F03-9AEF-E514DF45927F}" destId="{8872398A-DA7B-4DF8-B9D4-7F199189D433}" srcOrd="0" destOrd="0" presId="urn:microsoft.com/office/officeart/2005/8/layout/process1"/>
    <dgm:cxn modelId="{2800988A-7C0D-4D0C-8A6E-6DF99C168D32}" type="presParOf" srcId="{7F2816D0-0B3C-4F03-9AEF-E514DF45927F}" destId="{4DD0B733-C7C2-409A-81E4-F7A561E416A6}" srcOrd="1" destOrd="0" presId="urn:microsoft.com/office/officeart/2005/8/layout/process1"/>
    <dgm:cxn modelId="{8D49F341-5C1B-469B-9E53-E65D13FDF509}" type="presParOf" srcId="{4DD0B733-C7C2-409A-81E4-F7A561E416A6}" destId="{8D0D51F7-62B2-4BFE-AE53-FDEE93973226}" srcOrd="0" destOrd="0" presId="urn:microsoft.com/office/officeart/2005/8/layout/process1"/>
    <dgm:cxn modelId="{9E0DEBE9-BD82-43B6-A5EA-2DB15ADAA46F}" type="presParOf" srcId="{7F2816D0-0B3C-4F03-9AEF-E514DF45927F}" destId="{32EBCDF0-3658-4493-BCF2-F345A94A56D0}" srcOrd="2" destOrd="0" presId="urn:microsoft.com/office/officeart/2005/8/layout/process1"/>
    <dgm:cxn modelId="{D6A87827-B0E1-4E38-A90C-B3CA8C35D627}" type="presParOf" srcId="{7F2816D0-0B3C-4F03-9AEF-E514DF45927F}" destId="{20B1492E-4527-4528-8CA1-AC8D3DA380D6}" srcOrd="3" destOrd="0" presId="urn:microsoft.com/office/officeart/2005/8/layout/process1"/>
    <dgm:cxn modelId="{8CB29656-36AC-4A53-A0CF-3A9674B8F082}" type="presParOf" srcId="{20B1492E-4527-4528-8CA1-AC8D3DA380D6}" destId="{F9A94209-7A19-4B7E-9D45-AD1CD92C5221}" srcOrd="0" destOrd="0" presId="urn:microsoft.com/office/officeart/2005/8/layout/process1"/>
    <dgm:cxn modelId="{11FE2A5A-057B-42A2-AD0D-5129872CEB88}" type="presParOf" srcId="{7F2816D0-0B3C-4F03-9AEF-E514DF45927F}" destId="{EEB31D96-0543-4693-8407-9C1436F310AD}" srcOrd="4" destOrd="0" presId="urn:microsoft.com/office/officeart/2005/8/layout/process1"/>
    <dgm:cxn modelId="{ACD66453-3170-4F62-BB71-F7ABEBDEF43E}" type="presParOf" srcId="{7F2816D0-0B3C-4F03-9AEF-E514DF45927F}" destId="{B0E0615D-AC0B-430C-83F3-FC619ACF8443}" srcOrd="5" destOrd="0" presId="urn:microsoft.com/office/officeart/2005/8/layout/process1"/>
    <dgm:cxn modelId="{92742945-E4B8-48B4-AD88-B313CA42063E}" type="presParOf" srcId="{B0E0615D-AC0B-430C-83F3-FC619ACF8443}" destId="{ECED68B1-BEA4-4C94-A359-EA3C2CB8455F}" srcOrd="0" destOrd="0" presId="urn:microsoft.com/office/officeart/2005/8/layout/process1"/>
    <dgm:cxn modelId="{DE075350-A945-4338-961F-BC7FA4B8A839}" type="presParOf" srcId="{7F2816D0-0B3C-4F03-9AEF-E514DF45927F}" destId="{EED6D381-C49B-4CFD-B35D-24F54318F43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2398A-DA7B-4DF8-B9D4-7F199189D433}">
      <dsp:nvSpPr>
        <dsp:cNvPr id="0" name=""/>
        <dsp:cNvSpPr/>
      </dsp:nvSpPr>
      <dsp:spPr>
        <a:xfrm>
          <a:off x="105364" y="0"/>
          <a:ext cx="1251734" cy="14055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Identify Consumer</a:t>
          </a:r>
          <a:endParaRPr lang="en-IN" sz="1600" kern="1200" dirty="0"/>
        </a:p>
      </dsp:txBody>
      <dsp:txXfrm>
        <a:off x="142026" y="36662"/>
        <a:ext cx="1178410" cy="1332200"/>
      </dsp:txXfrm>
    </dsp:sp>
    <dsp:sp modelId="{4DD0B733-C7C2-409A-81E4-F7A561E416A6}">
      <dsp:nvSpPr>
        <dsp:cNvPr id="0" name=""/>
        <dsp:cNvSpPr/>
      </dsp:nvSpPr>
      <dsp:spPr>
        <a:xfrm rot="2663232">
          <a:off x="1446073" y="1389245"/>
          <a:ext cx="457681" cy="474453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1465664" y="1436114"/>
        <a:ext cx="320377" cy="284671"/>
      </dsp:txXfrm>
    </dsp:sp>
    <dsp:sp modelId="{32EBCDF0-3658-4493-BCF2-F345A94A56D0}">
      <dsp:nvSpPr>
        <dsp:cNvPr id="0" name=""/>
        <dsp:cNvSpPr/>
      </dsp:nvSpPr>
      <dsp:spPr>
        <a:xfrm>
          <a:off x="1974216" y="1547900"/>
          <a:ext cx="1658233" cy="2366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Look for customer’s location and profile information in repository</a:t>
          </a:r>
          <a:endParaRPr lang="en-IN" sz="1800" kern="1200" dirty="0"/>
        </a:p>
      </dsp:txBody>
      <dsp:txXfrm>
        <a:off x="2022784" y="1596468"/>
        <a:ext cx="1561097" cy="2269079"/>
      </dsp:txXfrm>
    </dsp:sp>
    <dsp:sp modelId="{20B1492E-4527-4528-8CA1-AC8D3DA380D6}">
      <dsp:nvSpPr>
        <dsp:cNvPr id="0" name=""/>
        <dsp:cNvSpPr/>
      </dsp:nvSpPr>
      <dsp:spPr>
        <a:xfrm rot="293807">
          <a:off x="3839654" y="2601526"/>
          <a:ext cx="442599" cy="474453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3839896" y="2690750"/>
        <a:ext cx="309819" cy="284671"/>
      </dsp:txXfrm>
    </dsp:sp>
    <dsp:sp modelId="{EEB31D96-0543-4693-8407-9C1436F310AD}">
      <dsp:nvSpPr>
        <dsp:cNvPr id="0" name=""/>
        <dsp:cNvSpPr/>
      </dsp:nvSpPr>
      <dsp:spPr>
        <a:xfrm>
          <a:off x="4464496" y="1872200"/>
          <a:ext cx="1168858" cy="21023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Feeds the profile into real time expert system</a:t>
          </a:r>
          <a:endParaRPr lang="en-IN" sz="1800" kern="1200" dirty="0"/>
        </a:p>
      </dsp:txBody>
      <dsp:txXfrm>
        <a:off x="4498731" y="1906435"/>
        <a:ext cx="1100388" cy="2033922"/>
      </dsp:txXfrm>
    </dsp:sp>
    <dsp:sp modelId="{B0E0615D-AC0B-430C-83F3-FC619ACF8443}">
      <dsp:nvSpPr>
        <dsp:cNvPr id="0" name=""/>
        <dsp:cNvSpPr/>
      </dsp:nvSpPr>
      <dsp:spPr>
        <a:xfrm rot="19057259">
          <a:off x="5730219" y="1861614"/>
          <a:ext cx="444748" cy="474453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5747651" y="2001471"/>
        <a:ext cx="311324" cy="284671"/>
      </dsp:txXfrm>
    </dsp:sp>
    <dsp:sp modelId="{EED6D381-C49B-4CFD-B35D-24F54318F439}">
      <dsp:nvSpPr>
        <dsp:cNvPr id="0" name=""/>
        <dsp:cNvSpPr/>
      </dsp:nvSpPr>
      <dsp:spPr>
        <a:xfrm>
          <a:off x="6253235" y="319623"/>
          <a:ext cx="1485058" cy="16547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Determine best offer for customer</a:t>
          </a:r>
          <a:endParaRPr lang="en-IN" sz="1800" kern="1200" dirty="0"/>
        </a:p>
      </dsp:txBody>
      <dsp:txXfrm>
        <a:off x="6296731" y="363119"/>
        <a:ext cx="1398066" cy="1567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BFCDFC-DA31-49E9-9CA3-0F1C4D154417}" type="datetimeFigureOut">
              <a:rPr lang="en-IN" smtClean="0"/>
              <a:t>11-10-2016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AB0C7C-9A29-4241-A8D9-0571606EE5C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8384"/>
            <a:ext cx="8458200" cy="1470025"/>
          </a:xfrm>
        </p:spPr>
        <p:txBody>
          <a:bodyPr/>
          <a:lstStyle/>
          <a:p>
            <a:r>
              <a:rPr lang="en-IN" dirty="0" smtClean="0"/>
              <a:t>Big Data in Retail</a:t>
            </a:r>
            <a:br>
              <a:rPr lang="en-IN" dirty="0" smtClean="0"/>
            </a:br>
            <a:r>
              <a:rPr lang="en-IN" sz="1800" dirty="0" smtClean="0"/>
              <a:t>-By </a:t>
            </a:r>
            <a:r>
              <a:rPr lang="en-IN" sz="1800" dirty="0" err="1" smtClean="0"/>
              <a:t>Sanika</a:t>
            </a:r>
            <a:r>
              <a:rPr lang="en-IN" sz="1800" dirty="0" smtClean="0"/>
              <a:t> </a:t>
            </a:r>
            <a:r>
              <a:rPr lang="en-IN" sz="1800" dirty="0" err="1" smtClean="0"/>
              <a:t>Deshpande</a:t>
            </a:r>
            <a:r>
              <a:rPr lang="en-IN" sz="1800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448"/>
            <a:ext cx="919182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51520"/>
          </a:xfrm>
        </p:spPr>
        <p:txBody>
          <a:bodyPr/>
          <a:lstStyle/>
          <a:p>
            <a:r>
              <a:rPr lang="en-IN" dirty="0" smtClean="0"/>
              <a:t>Retailer’s Biggest Obstacle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89594" cy="5040560"/>
          </a:xfrm>
        </p:spPr>
      </p:pic>
    </p:spTree>
    <p:extLst>
      <p:ext uri="{BB962C8B-B14F-4D97-AF65-F5344CB8AC3E}">
        <p14:creationId xmlns:p14="http://schemas.microsoft.com/office/powerpoint/2010/main" val="1417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24136"/>
          </a:xfrm>
        </p:spPr>
        <p:txBody>
          <a:bodyPr/>
          <a:lstStyle/>
          <a:p>
            <a:r>
              <a:rPr lang="en-IN" sz="4400" dirty="0" smtClean="0"/>
              <a:t>Big Data’s Impact on Retailers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828239" cy="4320480"/>
          </a:xfrm>
        </p:spPr>
      </p:pic>
    </p:spTree>
    <p:extLst>
      <p:ext uri="{BB962C8B-B14F-4D97-AF65-F5344CB8AC3E}">
        <p14:creationId xmlns:p14="http://schemas.microsoft.com/office/powerpoint/2010/main" val="23662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 From Big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3540"/>
            <a:ext cx="8229600" cy="4119756"/>
          </a:xfrm>
        </p:spPr>
      </p:pic>
    </p:spTree>
    <p:extLst>
      <p:ext uri="{BB962C8B-B14F-4D97-AF65-F5344CB8AC3E}">
        <p14:creationId xmlns:p14="http://schemas.microsoft.com/office/powerpoint/2010/main" val="2638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 smtClean="0"/>
              <a:t>Macy’s Price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876 stores in 45 states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It Auto-adjust the pricing for higher sale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Analysis Speed is increased due to cloud-based solution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Daily, 270 million factors in 20 minutes across 73 million products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Time reduced from 22 hours to 20 minutes.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7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Tesco’s Inventory Management 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Traditionally, If order in bulk then get discount.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But, Tesco deals with individual Pieces.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Runs some model to analyse the drop percentage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In case of Storage Management, Capacity to hold 12000 items from 700 suppliers. 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 smtClean="0"/>
              <a:t>  </a:t>
            </a:r>
          </a:p>
          <a:p>
            <a:pPr lvl="1">
              <a:buFont typeface="Wingdings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4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4400" dirty="0" smtClean="0"/>
              <a:t>Kroger’s Promotion Analysis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CEO, David Dillon, “Big Data is Secret Weapon in Grocery Store”.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Have  most sophisticated and influential retailer database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Mailing of coupons to 11 million households on regular basis from which 97% are personalized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In 2 years, 40 billion purchases from 4 billion shopping trips and 300 terabytes of data sifts by team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Big data analytics managed annual revenue in excess of $100 million.  </a:t>
            </a:r>
          </a:p>
        </p:txBody>
      </p:sp>
    </p:spTree>
    <p:extLst>
      <p:ext uri="{BB962C8B-B14F-4D97-AF65-F5344CB8AC3E}">
        <p14:creationId xmlns:p14="http://schemas.microsoft.com/office/powerpoint/2010/main" val="3264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Increases Speed of Analysis</a:t>
            </a:r>
          </a:p>
          <a:p>
            <a:r>
              <a:rPr lang="en-IN" dirty="0" smtClean="0"/>
              <a:t>More Strategic and Combine work of IT and Business</a:t>
            </a:r>
          </a:p>
          <a:p>
            <a:r>
              <a:rPr lang="en-IN" dirty="0" smtClean="0"/>
              <a:t>Give real-time decision making to retailers</a:t>
            </a:r>
          </a:p>
          <a:p>
            <a:r>
              <a:rPr lang="en-IN" dirty="0" smtClean="0"/>
              <a:t>Avoid offer spam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6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Predictions</a:t>
            </a:r>
          </a:p>
          <a:p>
            <a:r>
              <a:rPr lang="en-IN" dirty="0" smtClean="0"/>
              <a:t>Changing Trends</a:t>
            </a:r>
          </a:p>
          <a:p>
            <a:r>
              <a:rPr lang="en-IN" dirty="0" smtClean="0"/>
              <a:t>Sentiment Analysis for Market Reputation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5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improve the growth in market retailer started using big data analytics</a:t>
            </a:r>
          </a:p>
          <a:p>
            <a:r>
              <a:rPr lang="en-IN" dirty="0" smtClean="0"/>
              <a:t>Performance time of completing task has increased</a:t>
            </a:r>
          </a:p>
          <a:p>
            <a:r>
              <a:rPr lang="en-IN" dirty="0" smtClean="0"/>
              <a:t>Helped in decision Making</a:t>
            </a:r>
          </a:p>
          <a:p>
            <a:r>
              <a:rPr lang="en-IN" dirty="0" smtClean="0"/>
              <a:t>In short, Getting more benefits than challenge they 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10637" r="4602" b="11250"/>
          <a:stretch/>
        </p:blipFill>
        <p:spPr>
          <a:xfrm>
            <a:off x="-3408" y="3456"/>
            <a:ext cx="9111912" cy="6854544"/>
          </a:xfrm>
        </p:spPr>
      </p:pic>
    </p:spTree>
    <p:extLst>
      <p:ext uri="{BB962C8B-B14F-4D97-AF65-F5344CB8AC3E}">
        <p14:creationId xmlns:p14="http://schemas.microsoft.com/office/powerpoint/2010/main" val="19607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Big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42792" cy="4637111"/>
          </a:xfrm>
        </p:spPr>
        <p:txBody>
          <a:bodyPr>
            <a:normAutofit/>
          </a:bodyPr>
          <a:lstStyle/>
          <a:p>
            <a:r>
              <a:rPr lang="en-IN" dirty="0" smtClean="0"/>
              <a:t>Large amount of structured and unstructured data </a:t>
            </a:r>
          </a:p>
          <a:p>
            <a:r>
              <a:rPr lang="en-IN" dirty="0" smtClean="0"/>
              <a:t>Petabytes or Exabyte</a:t>
            </a:r>
          </a:p>
          <a:p>
            <a:pPr marL="0" indent="0">
              <a:buNone/>
            </a:pPr>
            <a:r>
              <a:rPr lang="en-IN" dirty="0" smtClean="0"/>
              <a:t> of data</a:t>
            </a:r>
          </a:p>
          <a:p>
            <a:r>
              <a:rPr lang="en-IN" dirty="0" smtClean="0"/>
              <a:t>Billions or trillions of record</a:t>
            </a:r>
          </a:p>
          <a:p>
            <a:r>
              <a:rPr lang="en-IN" dirty="0" smtClean="0"/>
              <a:t>Complex Inter-relationships</a:t>
            </a:r>
          </a:p>
          <a:p>
            <a:r>
              <a:rPr lang="en-IN" dirty="0" smtClean="0"/>
              <a:t>Incomplete Data Sets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56216"/>
            <a:ext cx="4932040" cy="46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800" dirty="0" smtClean="0"/>
              <a:t>Why Big Data is Important?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Main reason is to calculate the risk as lot of data is under-utilized. </a:t>
            </a:r>
          </a:p>
          <a:p>
            <a:r>
              <a:rPr lang="en-IN" sz="3600" dirty="0" smtClean="0"/>
              <a:t>To Keep eye on Customer’s Viewpoints. </a:t>
            </a:r>
          </a:p>
          <a:p>
            <a:r>
              <a:rPr lang="en-IN" sz="3600" dirty="0" smtClean="0"/>
              <a:t>To get lot of profit and growth in market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Predictive </a:t>
            </a:r>
            <a:r>
              <a:rPr lang="en-IN" dirty="0"/>
              <a:t>and</a:t>
            </a:r>
            <a:r>
              <a:rPr lang="en-IN" dirty="0" smtClean="0"/>
              <a:t> Prescriptive Analysis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44824"/>
            <a:ext cx="8443721" cy="4464496"/>
          </a:xfrm>
        </p:spPr>
      </p:pic>
    </p:spTree>
    <p:extLst>
      <p:ext uri="{BB962C8B-B14F-4D97-AF65-F5344CB8AC3E}">
        <p14:creationId xmlns:p14="http://schemas.microsoft.com/office/powerpoint/2010/main" val="1624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and Prescriptive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Retailers achieve 73% higher sales than others </a:t>
            </a:r>
            <a:endParaRPr lang="en-IN" sz="3200" dirty="0" smtClean="0"/>
          </a:p>
          <a:p>
            <a:r>
              <a:rPr lang="en-IN" sz="3200" dirty="0" smtClean="0"/>
              <a:t>Helped in getting </a:t>
            </a:r>
            <a:r>
              <a:rPr lang="en-IN" sz="3200" dirty="0"/>
              <a:t>360 degree view of </a:t>
            </a:r>
            <a:r>
              <a:rPr lang="en-IN" sz="3200" dirty="0" smtClean="0"/>
              <a:t>customers</a:t>
            </a:r>
          </a:p>
          <a:p>
            <a:r>
              <a:rPr lang="en-IN" sz="3200" dirty="0" smtClean="0"/>
              <a:t>Collection of accurate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51520"/>
          </a:xfrm>
        </p:spPr>
        <p:txBody>
          <a:bodyPr/>
          <a:lstStyle/>
          <a:p>
            <a:r>
              <a:rPr lang="en-IN" sz="4800" dirty="0" smtClean="0"/>
              <a:t>Big Data Analytics in Retail</a:t>
            </a:r>
            <a:endParaRPr lang="en-IN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25898"/>
              </p:ext>
            </p:extLst>
          </p:nvPr>
        </p:nvGraphicFramePr>
        <p:xfrm>
          <a:off x="683568" y="1772816"/>
          <a:ext cx="7859713" cy="449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07504"/>
          </a:xfrm>
        </p:spPr>
        <p:txBody>
          <a:bodyPr/>
          <a:lstStyle/>
          <a:p>
            <a:r>
              <a:rPr lang="en-IN" dirty="0" smtClean="0"/>
              <a:t>Retail Application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15191"/>
            <a:ext cx="5115719" cy="5742809"/>
          </a:xfrm>
        </p:spPr>
      </p:pic>
    </p:spTree>
    <p:extLst>
      <p:ext uri="{BB962C8B-B14F-4D97-AF65-F5344CB8AC3E}">
        <p14:creationId xmlns:p14="http://schemas.microsoft.com/office/powerpoint/2010/main" val="3671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5496"/>
          </a:xfrm>
        </p:spPr>
        <p:txBody>
          <a:bodyPr/>
          <a:lstStyle/>
          <a:p>
            <a:r>
              <a:rPr lang="en-IN" sz="4400" dirty="0" smtClean="0"/>
              <a:t>Agent-Based Big Data </a:t>
            </a:r>
            <a:r>
              <a:rPr lang="en-IN" sz="4400" dirty="0"/>
              <a:t>A</a:t>
            </a:r>
            <a:r>
              <a:rPr lang="en-IN" sz="4400" dirty="0" smtClean="0"/>
              <a:t>nalytics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916939"/>
            <a:ext cx="6984776" cy="5832359"/>
          </a:xfrm>
        </p:spPr>
      </p:pic>
    </p:spTree>
    <p:extLst>
      <p:ext uri="{BB962C8B-B14F-4D97-AF65-F5344CB8AC3E}">
        <p14:creationId xmlns:p14="http://schemas.microsoft.com/office/powerpoint/2010/main" val="27657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r>
              <a:rPr lang="en-IN" dirty="0" smtClean="0"/>
              <a:t>5 Use Cases in Retail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400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Personalization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Envision data personalization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Using machine learning technique, behavioural targeting , purchase pattern analysis, recommendation of products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Recommendation Engines</a:t>
            </a:r>
          </a:p>
          <a:p>
            <a:r>
              <a:rPr lang="en-IN" dirty="0" smtClean="0"/>
              <a:t>E-Commerce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Small platform for individual retailer</a:t>
            </a:r>
          </a:p>
          <a:p>
            <a:r>
              <a:rPr lang="en-IN" dirty="0" smtClean="0"/>
              <a:t>Brand Evaluation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Social sentiment analyser is used.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Categorise the sentiments into positive, negative and neutral </a:t>
            </a:r>
          </a:p>
          <a:p>
            <a:r>
              <a:rPr lang="en-IN" dirty="0" smtClean="0"/>
              <a:t>In-Store Shopping Experience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Combine review from different sources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Engage the customer</a:t>
            </a:r>
          </a:p>
          <a:p>
            <a:r>
              <a:rPr lang="en-IN" dirty="0" smtClean="0"/>
              <a:t>Dynamic Pricing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 smtClean="0"/>
              <a:t>Repricing</a:t>
            </a:r>
            <a:r>
              <a:rPr lang="en-IN" dirty="0" smtClean="0"/>
              <a:t> Engine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M</a:t>
            </a:r>
            <a:r>
              <a:rPr lang="en-IN" dirty="0" smtClean="0"/>
              <a:t>arket trends ,consumer demands and competitor prices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Max and Minimum limit of price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4526</TotalTime>
  <Words>452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Big Data in Retail -By Sanika Deshpande </vt:lpstr>
      <vt:lpstr>What is Big Data?</vt:lpstr>
      <vt:lpstr>  Why Big Data is Important?</vt:lpstr>
      <vt:lpstr>Predictive and Prescriptive Analysis</vt:lpstr>
      <vt:lpstr>Predictive and Prescriptive Analysis</vt:lpstr>
      <vt:lpstr>Big Data Analytics in Retail</vt:lpstr>
      <vt:lpstr>Retail Application Process</vt:lpstr>
      <vt:lpstr>Agent-Based Big Data Analytics</vt:lpstr>
      <vt:lpstr>5 Use Cases in Retail</vt:lpstr>
      <vt:lpstr>Retailer’s Biggest Obstacle</vt:lpstr>
      <vt:lpstr>Big Data’s Impact on Retailers</vt:lpstr>
      <vt:lpstr>Benefit From Big Data</vt:lpstr>
      <vt:lpstr>Examples</vt:lpstr>
      <vt:lpstr>Examples</vt:lpstr>
      <vt:lpstr>Examples</vt:lpstr>
      <vt:lpstr>Advantages </vt:lpstr>
      <vt:lpstr>Challenges</vt:lpstr>
      <vt:lpstr>Conclusion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Retail -By Sanika Deshpande</dc:title>
  <dc:creator>Sanika</dc:creator>
  <cp:lastModifiedBy>Sanika</cp:lastModifiedBy>
  <cp:revision>41</cp:revision>
  <dcterms:created xsi:type="dcterms:W3CDTF">2016-10-08T20:47:38Z</dcterms:created>
  <dcterms:modified xsi:type="dcterms:W3CDTF">2016-10-12T01:24:05Z</dcterms:modified>
</cp:coreProperties>
</file>