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1"/>
  </p:notesMasterIdLst>
  <p:sldIdLst>
    <p:sldId id="256" r:id="rId2"/>
    <p:sldId id="26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2" r:id="rId11"/>
    <p:sldId id="275" r:id="rId12"/>
    <p:sldId id="273" r:id="rId13"/>
    <p:sldId id="274" r:id="rId14"/>
    <p:sldId id="261" r:id="rId15"/>
    <p:sldId id="262" r:id="rId16"/>
    <p:sldId id="263" r:id="rId17"/>
    <p:sldId id="264" r:id="rId18"/>
    <p:sldId id="265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DB195-0577-4408-BBB7-0FC6BC2C0966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2DAAE-2153-4552-8DCF-7E773AA76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58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2DAAE-2153-4552-8DCF-7E773AA7675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42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221D-A070-4966-8BED-6EC5A5A28203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ACBA5E-44DD-4ED1-8D53-6A26D7064FC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221D-A070-4966-8BED-6EC5A5A28203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BA5E-44DD-4ED1-8D53-6A26D7064F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221D-A070-4966-8BED-6EC5A5A28203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BA5E-44DD-4ED1-8D53-6A26D7064F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011221D-A070-4966-8BED-6EC5A5A28203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EDACBA5E-44DD-4ED1-8D53-6A26D7064FC7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221D-A070-4966-8BED-6EC5A5A28203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BA5E-44DD-4ED1-8D53-6A26D7064FC7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221D-A070-4966-8BED-6EC5A5A28203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BA5E-44DD-4ED1-8D53-6A26D7064FC7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BA5E-44DD-4ED1-8D53-6A26D7064FC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221D-A070-4966-8BED-6EC5A5A28203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221D-A070-4966-8BED-6EC5A5A28203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BA5E-44DD-4ED1-8D53-6A26D7064FC7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221D-A070-4966-8BED-6EC5A5A28203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BA5E-44DD-4ED1-8D53-6A26D7064F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011221D-A070-4966-8BED-6EC5A5A28203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DACBA5E-44DD-4ED1-8D53-6A26D7064FC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221D-A070-4966-8BED-6EC5A5A28203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ACBA5E-44DD-4ED1-8D53-6A26D7064FC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011221D-A070-4966-8BED-6EC5A5A28203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EDACBA5E-44DD-4ED1-8D53-6A26D7064FC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700808"/>
            <a:ext cx="8712968" cy="1872208"/>
          </a:xfrm>
        </p:spPr>
        <p:txBody>
          <a:bodyPr/>
          <a:lstStyle/>
          <a:p>
            <a:r>
              <a:rPr lang="en-IN" sz="4000" dirty="0" smtClean="0"/>
              <a:t>Text </a:t>
            </a:r>
            <a:r>
              <a:rPr lang="en-IN" sz="4000" dirty="0" smtClean="0"/>
              <a:t>Mining – Techniques, Methods and Tools</a:t>
            </a:r>
            <a:endParaRPr lang="en-IN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393305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IN" dirty="0" smtClean="0"/>
              <a:t>Presented by </a:t>
            </a:r>
            <a:r>
              <a:rPr lang="en-IN" dirty="0" err="1" smtClean="0"/>
              <a:t>Sanika</a:t>
            </a:r>
            <a:r>
              <a:rPr lang="en-IN" dirty="0" smtClean="0"/>
              <a:t> </a:t>
            </a:r>
            <a:r>
              <a:rPr lang="en-IN" dirty="0" err="1" smtClean="0"/>
              <a:t>Deshpande</a:t>
            </a:r>
            <a:r>
              <a:rPr lang="en-IN" dirty="0" smtClean="0"/>
              <a:t> </a:t>
            </a:r>
          </a:p>
          <a:p>
            <a:pPr marL="285750" indent="-285750" algn="ctr">
              <a:buFontTx/>
              <a:buChar char="-"/>
            </a:pPr>
            <a:r>
              <a:rPr lang="en-IN" dirty="0" smtClean="0"/>
              <a:t>11/17/2016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358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8666" r="50563" b="17734"/>
          <a:stretch/>
        </p:blipFill>
        <p:spPr>
          <a:xfrm>
            <a:off x="2051720" y="1628801"/>
            <a:ext cx="4248472" cy="435811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Categorization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1547664" y="6165304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Figure </a:t>
            </a:r>
            <a:r>
              <a:rPr lang="en-IN" b="1" dirty="0" smtClean="0"/>
              <a:t>6:  </a:t>
            </a:r>
            <a:r>
              <a:rPr lang="en-IN" b="1" dirty="0"/>
              <a:t>Text categorization (Vishal Gupta, 2009)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61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Stop Word Removal – pronouns , prepositions </a:t>
            </a:r>
          </a:p>
          <a:p>
            <a:r>
              <a:rPr lang="en-IN" dirty="0" smtClean="0"/>
              <a:t>Stemming – work, worker ,working and worked </a:t>
            </a:r>
          </a:p>
          <a:p>
            <a:r>
              <a:rPr lang="en-IN" dirty="0" smtClean="0"/>
              <a:t>Filtering – reduce the dimension of document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12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5" t="28267" r="13662" b="32933"/>
          <a:stretch/>
        </p:blipFill>
        <p:spPr>
          <a:xfrm>
            <a:off x="611560" y="1916832"/>
            <a:ext cx="7992888" cy="28451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Information Visualization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1619672" y="522920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Figure 8 : Visualization (</a:t>
            </a:r>
            <a:r>
              <a:rPr lang="en-IN" b="1" dirty="0" err="1"/>
              <a:t>Sonali</a:t>
            </a:r>
            <a:r>
              <a:rPr lang="en-IN" b="1" dirty="0"/>
              <a:t> Vijay </a:t>
            </a:r>
            <a:r>
              <a:rPr lang="en-IN" b="1" dirty="0" err="1"/>
              <a:t>Gaikwad</a:t>
            </a:r>
            <a:r>
              <a:rPr lang="en-IN" b="1" dirty="0"/>
              <a:t>, 2014)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3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3" t="10867" r="57762" b="22533"/>
          <a:stretch/>
        </p:blipFill>
        <p:spPr>
          <a:xfrm>
            <a:off x="2267744" y="1268760"/>
            <a:ext cx="4536504" cy="469147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50912"/>
          </a:xfrm>
        </p:spPr>
        <p:txBody>
          <a:bodyPr>
            <a:normAutofit/>
          </a:bodyPr>
          <a:lstStyle/>
          <a:p>
            <a:r>
              <a:rPr lang="en-IN" sz="3600" dirty="0" smtClean="0"/>
              <a:t>Information Visualization – </a:t>
            </a:r>
            <a:r>
              <a:rPr lang="en-IN" sz="3600" dirty="0" err="1" smtClean="0"/>
              <a:t>InfoVis</a:t>
            </a:r>
            <a:r>
              <a:rPr lang="en-IN" sz="3600" dirty="0" smtClean="0"/>
              <a:t> model</a:t>
            </a:r>
            <a:endParaRPr lang="en-IN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609329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Figure 9: Visualization Model called </a:t>
            </a:r>
            <a:r>
              <a:rPr lang="en-IN" b="1" dirty="0" err="1"/>
              <a:t>InfoVisModel</a:t>
            </a:r>
            <a:r>
              <a:rPr lang="en-IN" b="1" dirty="0"/>
              <a:t> (Vishal Gupta, 2009)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39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363272" cy="478532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Sentiment Analysis 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reviews positive, negative or neutral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Affective Norms for English Word </a:t>
            </a:r>
            <a:r>
              <a:rPr lang="en-IN" dirty="0" smtClean="0"/>
              <a:t> Tool, </a:t>
            </a:r>
            <a:r>
              <a:rPr lang="en-IN" dirty="0" err="1" smtClean="0"/>
              <a:t>WordNet</a:t>
            </a:r>
            <a:r>
              <a:rPr lang="en-IN" dirty="0" smtClean="0"/>
              <a:t> , </a:t>
            </a:r>
            <a:r>
              <a:rPr lang="en-IN" dirty="0" err="1" smtClean="0"/>
              <a:t>TextBlog</a:t>
            </a:r>
            <a:endParaRPr lang="en-IN" dirty="0" smtClean="0"/>
          </a:p>
          <a:p>
            <a:r>
              <a:rPr lang="en-IN" dirty="0" smtClean="0"/>
              <a:t>Term Frequency – Inverse Document Frequency (TF-IDF)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Keeping track of meaning full word that appear frequently</a:t>
            </a:r>
          </a:p>
          <a:p>
            <a:r>
              <a:rPr lang="en-IN" dirty="0" smtClean="0"/>
              <a:t>Name Entity Recognition (NER)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Recognizes nouns – for person , date , location - meaning</a:t>
            </a:r>
          </a:p>
          <a:p>
            <a:r>
              <a:rPr lang="en-IN" dirty="0" smtClean="0"/>
              <a:t>Event Extraction 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Focus on noun – relationship 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Tools for Text Mining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0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Efficiency – time reduction </a:t>
            </a:r>
          </a:p>
          <a:p>
            <a:r>
              <a:rPr lang="en-IN" dirty="0" smtClean="0"/>
              <a:t>Unlocking ‘hidden’ Information and Developing new Knowledge </a:t>
            </a:r>
          </a:p>
          <a:p>
            <a:r>
              <a:rPr lang="en-IN" dirty="0" smtClean="0"/>
              <a:t>Exploring New Horizons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Text Mining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6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Natural Language Issues  - ambiguity problem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IE Issues – No relations only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0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Fight against terrorism – text , videos extraction</a:t>
            </a:r>
          </a:p>
          <a:p>
            <a:r>
              <a:rPr lang="en-IN" dirty="0" smtClean="0"/>
              <a:t>Curing diseases with the help of Bio-Informatics – predict current from history </a:t>
            </a:r>
          </a:p>
          <a:p>
            <a:r>
              <a:rPr lang="en-IN" dirty="0" smtClean="0"/>
              <a:t>Semantic Web – organize unstructured web data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Current Trends  of Text Mining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27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Extraction of useful information is text mining</a:t>
            </a:r>
          </a:p>
          <a:p>
            <a:r>
              <a:rPr lang="en-IN" dirty="0" smtClean="0"/>
              <a:t>Predicting current status from history is possible</a:t>
            </a:r>
          </a:p>
          <a:p>
            <a:r>
              <a:rPr lang="en-IN" dirty="0" smtClean="0"/>
              <a:t>Use of automated tools makes text mining process easy for industry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017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err="1"/>
              <a:t>Kaushik</a:t>
            </a:r>
            <a:r>
              <a:rPr lang="en-IN" dirty="0"/>
              <a:t>, M. L. (2013). Text Mining - Scope and Applications. </a:t>
            </a:r>
            <a:r>
              <a:rPr lang="en-IN" i="1" dirty="0"/>
              <a:t>Journal of Computer Science and Applications</a:t>
            </a:r>
            <a:r>
              <a:rPr lang="en-IN" dirty="0"/>
              <a:t>.</a:t>
            </a:r>
          </a:p>
          <a:p>
            <a:r>
              <a:rPr lang="en-IN" dirty="0"/>
              <a:t>Luca </a:t>
            </a:r>
            <a:r>
              <a:rPr lang="en-IN" dirty="0" err="1"/>
              <a:t>Scagliarini</a:t>
            </a:r>
            <a:r>
              <a:rPr lang="en-IN" dirty="0"/>
              <a:t>, M. V. (2016). </a:t>
            </a:r>
            <a:r>
              <a:rPr lang="en-IN" i="1" dirty="0"/>
              <a:t>The definition of text mining, it only seems simple but the real activity is not</a:t>
            </a:r>
            <a:r>
              <a:rPr lang="en-IN" dirty="0"/>
              <a:t>. Retrieved from Expert system </a:t>
            </a:r>
            <a:r>
              <a:rPr lang="en-IN" dirty="0" err="1"/>
              <a:t>symantic</a:t>
            </a:r>
            <a:r>
              <a:rPr lang="en-IN" dirty="0"/>
              <a:t> intelligence: http://www.expertsystem.com/definition-of-text-mining/</a:t>
            </a:r>
          </a:p>
          <a:p>
            <a:r>
              <a:rPr lang="en-IN" dirty="0" err="1"/>
              <a:t>Merrett</a:t>
            </a:r>
            <a:r>
              <a:rPr lang="en-IN" dirty="0"/>
              <a:t>, R. (2015). </a:t>
            </a:r>
            <a:r>
              <a:rPr lang="en-IN" i="1" dirty="0"/>
              <a:t>5 tools and techniques for text analytics.</a:t>
            </a:r>
            <a:r>
              <a:rPr lang="en-IN" dirty="0"/>
              <a:t> Retrieved from CIO from IDG: http://www.cio.com.au/article/575209/5-tools-techniques-text-analytics/?</a:t>
            </a:r>
          </a:p>
          <a:p>
            <a:r>
              <a:rPr lang="en-IN" dirty="0"/>
              <a:t>Monika D. </a:t>
            </a:r>
            <a:r>
              <a:rPr lang="en-IN" dirty="0" err="1"/>
              <a:t>Khatri</a:t>
            </a:r>
            <a:r>
              <a:rPr lang="en-IN" dirty="0"/>
              <a:t>, S. D. (2014). International Journal of Advance Research in Computer Science and Management Studies . </a:t>
            </a:r>
            <a:r>
              <a:rPr lang="en-IN" i="1" dirty="0"/>
              <a:t>History and Current and Future trends of Data mining Techniques </a:t>
            </a:r>
            <a:r>
              <a:rPr lang="en-IN" dirty="0"/>
              <a:t>.</a:t>
            </a:r>
          </a:p>
          <a:p>
            <a:r>
              <a:rPr lang="en-IN" dirty="0" err="1"/>
              <a:t>Shaidah</a:t>
            </a:r>
            <a:r>
              <a:rPr lang="en-IN" dirty="0"/>
              <a:t> </a:t>
            </a:r>
            <a:r>
              <a:rPr lang="en-IN" dirty="0" err="1"/>
              <a:t>Jusoh</a:t>
            </a:r>
            <a:r>
              <a:rPr lang="en-IN" dirty="0"/>
              <a:t>, H. M. (2012). </a:t>
            </a:r>
            <a:r>
              <a:rPr lang="en-IN" dirty="0" err="1"/>
              <a:t>Techn</a:t>
            </a:r>
            <a:r>
              <a:rPr lang="en-IN" dirty="0"/>
              <a:t> </a:t>
            </a:r>
            <a:r>
              <a:rPr lang="en-IN" dirty="0" err="1"/>
              <a:t>TTeecchhnn</a:t>
            </a:r>
            <a:r>
              <a:rPr lang="en-IN" dirty="0"/>
              <a:t> </a:t>
            </a:r>
            <a:r>
              <a:rPr lang="en-IN" dirty="0" err="1"/>
              <a:t>Techniq</a:t>
            </a:r>
            <a:r>
              <a:rPr lang="en-IN" dirty="0"/>
              <a:t> </a:t>
            </a:r>
            <a:r>
              <a:rPr lang="en-IN" dirty="0" err="1"/>
              <a:t>iiqq</a:t>
            </a:r>
            <a:r>
              <a:rPr lang="en-IN" dirty="0"/>
              <a:t> </a:t>
            </a:r>
            <a:r>
              <a:rPr lang="en-IN" dirty="0" err="1"/>
              <a:t>iques</a:t>
            </a:r>
            <a:r>
              <a:rPr lang="en-IN" dirty="0"/>
              <a:t>, Applications and Challenging Issue in Text Mining . </a:t>
            </a:r>
            <a:r>
              <a:rPr lang="en-IN" i="1" dirty="0"/>
              <a:t>IJCSI International Journal of Computer Science Issues</a:t>
            </a:r>
            <a:r>
              <a:rPr lang="en-IN" dirty="0"/>
              <a:t>.</a:t>
            </a:r>
          </a:p>
          <a:p>
            <a:r>
              <a:rPr lang="en-IN" dirty="0" err="1"/>
              <a:t>Sonali</a:t>
            </a:r>
            <a:r>
              <a:rPr lang="en-IN" dirty="0"/>
              <a:t> Vijay </a:t>
            </a:r>
            <a:r>
              <a:rPr lang="en-IN" dirty="0" err="1"/>
              <a:t>Gaikwad</a:t>
            </a:r>
            <a:r>
              <a:rPr lang="en-IN" dirty="0"/>
              <a:t>, A. C. (2014). Text Mining Methods and Techniques . </a:t>
            </a:r>
            <a:r>
              <a:rPr lang="en-IN" i="1" dirty="0"/>
              <a:t>International Journal of Computer Applications </a:t>
            </a:r>
            <a:r>
              <a:rPr lang="en-IN" dirty="0"/>
              <a:t>.</a:t>
            </a:r>
          </a:p>
          <a:p>
            <a:r>
              <a:rPr lang="en-IN" dirty="0"/>
              <a:t>U. Ackermann, B. A. (2014). </a:t>
            </a:r>
            <a:r>
              <a:rPr lang="en-IN" dirty="0" err="1"/>
              <a:t>SpeeData</a:t>
            </a:r>
            <a:r>
              <a:rPr lang="en-IN" dirty="0"/>
              <a:t>: Multilingual Spoken Data Entry. </a:t>
            </a:r>
            <a:r>
              <a:rPr lang="en-IN" i="1" dirty="0"/>
              <a:t>IEEE.</a:t>
            </a:r>
            <a:r>
              <a:rPr lang="en-IN" dirty="0"/>
              <a:t> </a:t>
            </a:r>
          </a:p>
          <a:p>
            <a:r>
              <a:rPr lang="en-IN" dirty="0"/>
              <a:t>Vishal Gupta, G. S. (2009). JOURNAL OF EMERGING TECHNOLOGIES IN WEB INTELLIGENCE. </a:t>
            </a:r>
            <a:r>
              <a:rPr lang="en-IN" i="1" dirty="0"/>
              <a:t>A Survey of Text Mining Techniques and Applications </a:t>
            </a:r>
            <a:r>
              <a:rPr lang="en-IN" dirty="0" smtClean="0"/>
              <a:t>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99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Text Mining is the process of deriving high-quality </a:t>
            </a:r>
            <a:r>
              <a:rPr lang="en-IN" b="1" dirty="0" smtClean="0"/>
              <a:t>information </a:t>
            </a:r>
            <a:r>
              <a:rPr lang="en-IN" b="1" dirty="0"/>
              <a:t>from </a:t>
            </a:r>
            <a:r>
              <a:rPr lang="en-IN" b="1" dirty="0" smtClean="0"/>
              <a:t>text. </a:t>
            </a:r>
          </a:p>
          <a:p>
            <a:r>
              <a:rPr lang="en-IN" b="1" dirty="0" smtClean="0"/>
              <a:t>Make unstructured data usable</a:t>
            </a:r>
          </a:p>
          <a:p>
            <a:r>
              <a:rPr lang="en-IN" b="1" dirty="0" smtClean="0"/>
              <a:t>Extraction of information required by user</a:t>
            </a:r>
          </a:p>
          <a:p>
            <a:r>
              <a:rPr lang="en-IN" b="1" dirty="0" smtClean="0"/>
              <a:t>Requires natural language processing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Text Mining ?</a:t>
            </a:r>
          </a:p>
        </p:txBody>
      </p:sp>
    </p:spTree>
    <p:extLst>
      <p:ext uri="{BB962C8B-B14F-4D97-AF65-F5344CB8AC3E}">
        <p14:creationId xmlns:p14="http://schemas.microsoft.com/office/powerpoint/2010/main" val="103260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56263" cy="1054250"/>
          </a:xfrm>
        </p:spPr>
        <p:txBody>
          <a:bodyPr>
            <a:normAutofit/>
          </a:bodyPr>
          <a:lstStyle/>
          <a:p>
            <a:r>
              <a:rPr lang="en-IN" dirty="0" smtClean="0"/>
              <a:t>Process of Text Mining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00" t="25867" r="19400" b="31133"/>
          <a:stretch/>
        </p:blipFill>
        <p:spPr>
          <a:xfrm>
            <a:off x="467544" y="1556792"/>
            <a:ext cx="7920880" cy="4016484"/>
          </a:xfrm>
        </p:spPr>
      </p:pic>
      <p:sp>
        <p:nvSpPr>
          <p:cNvPr id="2" name="TextBox 1"/>
          <p:cNvSpPr txBox="1"/>
          <p:nvPr/>
        </p:nvSpPr>
        <p:spPr>
          <a:xfrm>
            <a:off x="989888" y="5705887"/>
            <a:ext cx="7398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Figure 1 : Process of Text mining (</a:t>
            </a:r>
            <a:r>
              <a:rPr lang="en-IN" b="1" dirty="0" err="1"/>
              <a:t>Sonali</a:t>
            </a:r>
            <a:r>
              <a:rPr lang="en-IN" b="1" dirty="0"/>
              <a:t> Vijay </a:t>
            </a:r>
            <a:r>
              <a:rPr lang="en-IN" b="1" dirty="0" err="1"/>
              <a:t>Gaikwad</a:t>
            </a:r>
            <a:r>
              <a:rPr lang="en-IN" b="1" dirty="0"/>
              <a:t>, 2014)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119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908720"/>
            <a:ext cx="8219256" cy="5616624"/>
          </a:xfrm>
        </p:spPr>
        <p:txBody>
          <a:bodyPr>
            <a:normAutofit/>
          </a:bodyPr>
          <a:lstStyle/>
          <a:p>
            <a:r>
              <a:rPr lang="en-IN" dirty="0" smtClean="0"/>
              <a:t>Term Based Method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‘</a:t>
            </a:r>
            <a:r>
              <a:rPr lang="en-IN" sz="1800" dirty="0" smtClean="0"/>
              <a:t>Term’ – ‘Word having semantic meaning’</a:t>
            </a:r>
          </a:p>
          <a:p>
            <a:pPr lvl="1">
              <a:buFont typeface="Wingdings" pitchFamily="2" charset="2"/>
              <a:buChar char="Ø"/>
            </a:pPr>
            <a:r>
              <a:rPr lang="en-IN" sz="1800" dirty="0" smtClean="0"/>
              <a:t>Problem of Polysemy and synonymy.</a:t>
            </a:r>
            <a:r>
              <a:rPr lang="en-IN" dirty="0" smtClean="0"/>
              <a:t>  </a:t>
            </a:r>
          </a:p>
          <a:p>
            <a:r>
              <a:rPr lang="en-IN" dirty="0" smtClean="0"/>
              <a:t>Phrase Based Method</a:t>
            </a:r>
          </a:p>
          <a:p>
            <a:pPr lvl="1">
              <a:buFont typeface="Wingdings" pitchFamily="2" charset="2"/>
              <a:buChar char="Ø"/>
            </a:pPr>
            <a:r>
              <a:rPr lang="en-IN" sz="1800" dirty="0" smtClean="0"/>
              <a:t>‘Phrase’ – information which carries more semantics </a:t>
            </a:r>
          </a:p>
          <a:p>
            <a:pPr lvl="1">
              <a:buFont typeface="Wingdings" pitchFamily="2" charset="2"/>
              <a:buChar char="Ø"/>
            </a:pPr>
            <a:r>
              <a:rPr lang="en-IN" sz="1800" dirty="0" smtClean="0"/>
              <a:t>Less ambiguous </a:t>
            </a:r>
          </a:p>
          <a:p>
            <a:pPr lvl="1">
              <a:buFont typeface="Wingdings" pitchFamily="2" charset="2"/>
              <a:buChar char="Ø"/>
            </a:pPr>
            <a:r>
              <a:rPr lang="en-IN" sz="1800" dirty="0" smtClean="0"/>
              <a:t>Problem of low  frequency of occurrence and redundant and noisy phrases</a:t>
            </a:r>
          </a:p>
          <a:p>
            <a:r>
              <a:rPr lang="en-IN" dirty="0" smtClean="0"/>
              <a:t>Concept Based Method</a:t>
            </a:r>
          </a:p>
          <a:p>
            <a:pPr lvl="1">
              <a:buFont typeface="Wingdings" pitchFamily="2" charset="2"/>
              <a:buChar char="Ø"/>
            </a:pPr>
            <a:r>
              <a:rPr lang="en-IN" sz="1800" dirty="0" smtClean="0"/>
              <a:t>At Sentence or document level – Term frequency </a:t>
            </a:r>
          </a:p>
          <a:p>
            <a:pPr lvl="1">
              <a:buFont typeface="Wingdings" pitchFamily="2" charset="2"/>
              <a:buChar char="Ø"/>
            </a:pPr>
            <a:r>
              <a:rPr lang="en-IN" sz="1800" dirty="0" smtClean="0"/>
              <a:t>Conceptual Ontological Graph – derive semantic </a:t>
            </a:r>
          </a:p>
          <a:p>
            <a:pPr lvl="1">
              <a:buFont typeface="Wingdings" pitchFamily="2" charset="2"/>
              <a:buChar char="Ø"/>
            </a:pPr>
            <a:r>
              <a:rPr lang="en-IN" sz="1800" dirty="0" smtClean="0"/>
              <a:t>Optimization of representation and removal of noise and ambiguity </a:t>
            </a:r>
          </a:p>
          <a:p>
            <a:r>
              <a:rPr lang="en-IN" dirty="0" smtClean="0"/>
              <a:t>Pattern Taxonomy Method</a:t>
            </a:r>
          </a:p>
          <a:p>
            <a:pPr lvl="1">
              <a:buFont typeface="Wingdings" pitchFamily="2" charset="2"/>
              <a:buChar char="Ø"/>
            </a:pPr>
            <a:r>
              <a:rPr lang="en-IN" sz="1800" dirty="0" smtClean="0"/>
              <a:t>Pattern – Taxonomy – using is-a relationship</a:t>
            </a:r>
          </a:p>
          <a:p>
            <a:pPr lvl="1">
              <a:buFont typeface="Wingdings" pitchFamily="2" charset="2"/>
              <a:buChar char="Ø"/>
            </a:pPr>
            <a:r>
              <a:rPr lang="en-IN" sz="1800" dirty="0" smtClean="0"/>
              <a:t>Reduction of low frequency and misinterpretation </a:t>
            </a:r>
          </a:p>
          <a:p>
            <a:pPr lvl="1">
              <a:buFont typeface="Wingdings" pitchFamily="2" charset="2"/>
              <a:buChar char="Ø"/>
            </a:pPr>
            <a:r>
              <a:rPr lang="en-IN" sz="1800" dirty="0" smtClean="0"/>
              <a:t>Best among all others </a:t>
            </a:r>
          </a:p>
          <a:p>
            <a:pPr lvl="1">
              <a:buFont typeface="Wingdings" pitchFamily="2" charset="2"/>
              <a:buChar char="Ø"/>
            </a:pPr>
            <a:endParaRPr lang="en-IN" sz="1800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50912"/>
          </a:xfrm>
        </p:spPr>
        <p:txBody>
          <a:bodyPr>
            <a:normAutofit/>
          </a:bodyPr>
          <a:lstStyle/>
          <a:p>
            <a:r>
              <a:rPr lang="en-IN" dirty="0" smtClean="0"/>
              <a:t>Methods in Text Mining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32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Information Extraction</a:t>
            </a:r>
          </a:p>
          <a:p>
            <a:r>
              <a:rPr lang="en-IN" dirty="0" smtClean="0"/>
              <a:t>Topic Tracking </a:t>
            </a:r>
          </a:p>
          <a:p>
            <a:r>
              <a:rPr lang="en-IN" dirty="0" smtClean="0"/>
              <a:t>Summarization</a:t>
            </a:r>
          </a:p>
          <a:p>
            <a:r>
              <a:rPr lang="en-IN" dirty="0" smtClean="0"/>
              <a:t>Categorization</a:t>
            </a:r>
          </a:p>
          <a:p>
            <a:r>
              <a:rPr lang="en-IN" dirty="0" smtClean="0"/>
              <a:t>Clustering</a:t>
            </a:r>
          </a:p>
          <a:p>
            <a:r>
              <a:rPr lang="en-IN" dirty="0" smtClean="0"/>
              <a:t>Concept Linkage</a:t>
            </a:r>
          </a:p>
          <a:p>
            <a:r>
              <a:rPr lang="en-IN" dirty="0" smtClean="0"/>
              <a:t>Information Visualization </a:t>
            </a:r>
          </a:p>
          <a:p>
            <a:r>
              <a:rPr lang="en-IN" dirty="0" smtClean="0"/>
              <a:t>Natural Language Processing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Techniques of Text Mining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96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72816"/>
            <a:ext cx="7485042" cy="324036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Information Extraction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537321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Figure 2: Text mining framework based on IE (Vishal Gupta, 2009)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0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1" t="27067" r="38637" b="15733"/>
          <a:stretch/>
        </p:blipFill>
        <p:spPr>
          <a:xfrm>
            <a:off x="1403648" y="1484785"/>
            <a:ext cx="6480720" cy="410063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400" dirty="0" smtClean="0"/>
              <a:t>Topic Tracking – Keyword Extraction System</a:t>
            </a:r>
            <a:endParaRPr lang="en-IN" sz="3400" dirty="0"/>
          </a:p>
        </p:txBody>
      </p:sp>
      <p:sp>
        <p:nvSpPr>
          <p:cNvPr id="2" name="TextBox 1"/>
          <p:cNvSpPr txBox="1"/>
          <p:nvPr/>
        </p:nvSpPr>
        <p:spPr>
          <a:xfrm>
            <a:off x="1331640" y="5805264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Figure </a:t>
            </a:r>
            <a:r>
              <a:rPr lang="en-IN" b="1" dirty="0" smtClean="0"/>
              <a:t>3: </a:t>
            </a:r>
            <a:r>
              <a:rPr lang="en-IN" b="1" dirty="0"/>
              <a:t>Keyword Extraction System (Vishal Gupta, 2009)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724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22920"/>
          </a:xfrm>
        </p:spPr>
        <p:txBody>
          <a:bodyPr>
            <a:normAutofit/>
          </a:bodyPr>
          <a:lstStyle/>
          <a:p>
            <a:r>
              <a:rPr lang="en-IN" sz="3400" dirty="0" smtClean="0"/>
              <a:t>Topic Tracking – Keyword Extraction Module</a:t>
            </a:r>
            <a:endParaRPr lang="en-IN" sz="3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7" t="9267" r="5113" b="24333"/>
          <a:stretch/>
        </p:blipFill>
        <p:spPr>
          <a:xfrm>
            <a:off x="1763688" y="1340768"/>
            <a:ext cx="5472608" cy="4453201"/>
          </a:xfrm>
        </p:spPr>
      </p:pic>
      <p:sp>
        <p:nvSpPr>
          <p:cNvPr id="2" name="TextBox 1"/>
          <p:cNvSpPr txBox="1"/>
          <p:nvPr/>
        </p:nvSpPr>
        <p:spPr>
          <a:xfrm>
            <a:off x="899592" y="6032178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Figure </a:t>
            </a:r>
            <a:r>
              <a:rPr lang="en-IN" b="1" dirty="0" smtClean="0"/>
              <a:t>4: </a:t>
            </a:r>
            <a:r>
              <a:rPr lang="en-IN" b="1" dirty="0"/>
              <a:t>Keyword Extraction Module (Vishal Gupta, 2009)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0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01" t="31067" r="11974" b="40133"/>
          <a:stretch/>
        </p:blipFill>
        <p:spPr>
          <a:xfrm>
            <a:off x="395536" y="2996952"/>
            <a:ext cx="8194910" cy="244827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Summarization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700808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Sentence Extraction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Position Information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566124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Figure </a:t>
            </a:r>
            <a:r>
              <a:rPr lang="en-IN" b="1" dirty="0" smtClean="0"/>
              <a:t>5: </a:t>
            </a:r>
            <a:r>
              <a:rPr lang="en-IN" b="1" dirty="0"/>
              <a:t>Summarization (</a:t>
            </a:r>
            <a:r>
              <a:rPr lang="en-IN" b="1" dirty="0" err="1"/>
              <a:t>Sonali</a:t>
            </a:r>
            <a:r>
              <a:rPr lang="en-IN" b="1" dirty="0"/>
              <a:t> Vijay </a:t>
            </a:r>
            <a:r>
              <a:rPr lang="en-IN" b="1" dirty="0" err="1"/>
              <a:t>Gaikwad</a:t>
            </a:r>
            <a:r>
              <a:rPr lang="en-IN" b="1" dirty="0"/>
              <a:t>, 2014)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037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524</TotalTime>
  <Words>691</Words>
  <Application>Microsoft Office PowerPoint</Application>
  <PresentationFormat>On-screen Show (4:3)</PresentationFormat>
  <Paragraphs>91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Paper</vt:lpstr>
      <vt:lpstr>Text Mining – Techniques, Methods and Tools</vt:lpstr>
      <vt:lpstr>What is Text Mining ?</vt:lpstr>
      <vt:lpstr>Process of Text Mining</vt:lpstr>
      <vt:lpstr>Methods in Text Mining </vt:lpstr>
      <vt:lpstr>Techniques of Text Mining</vt:lpstr>
      <vt:lpstr>Information Extraction</vt:lpstr>
      <vt:lpstr>Topic Tracking – Keyword Extraction System</vt:lpstr>
      <vt:lpstr>Topic Tracking – Keyword Extraction Module</vt:lpstr>
      <vt:lpstr>Summarization</vt:lpstr>
      <vt:lpstr>Categorization</vt:lpstr>
      <vt:lpstr>Clustering</vt:lpstr>
      <vt:lpstr>Information Visualization</vt:lpstr>
      <vt:lpstr>Information Visualization – InfoVis model</vt:lpstr>
      <vt:lpstr>Tools for Text Mining</vt:lpstr>
      <vt:lpstr>Advantages Of Text Mining</vt:lpstr>
      <vt:lpstr>Challenges</vt:lpstr>
      <vt:lpstr>Current Trends  of Text Mining </vt:lpstr>
      <vt:lpstr>Conclusion </vt:lpstr>
      <vt:lpstr>References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Sanika</dc:creator>
  <cp:lastModifiedBy>Sanika</cp:lastModifiedBy>
  <cp:revision>59</cp:revision>
  <dcterms:created xsi:type="dcterms:W3CDTF">2016-11-14T11:39:15Z</dcterms:created>
  <dcterms:modified xsi:type="dcterms:W3CDTF">2016-11-17T07:46:43Z</dcterms:modified>
</cp:coreProperties>
</file>