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8288000" cy="10287000"/>
  <p:notesSz cx="6858000" cy="9144000"/>
  <p:embeddedFontLst>
    <p:embeddedFont>
      <p:font typeface="Arial Bold" charset="1" panose="020B0802020202020204"/>
      <p:regular r:id="rId22"/>
    </p:embeddedFont>
    <p:embeddedFont>
      <p:font typeface="Arial" charset="1" panose="020B0502020202020204"/>
      <p:regular r:id="rId23"/>
    </p:embeddedFont>
    <p:embeddedFont>
      <p:font typeface="ITC Franklin Gothic LT" charset="1" panose="020B0504030503020204"/>
      <p:regular r:id="rId24"/>
    </p:embeddedFont>
    <p:embeddedFont>
      <p:font typeface="Calibri (MS) Bold" charset="1" panose="020F0702030404030204"/>
      <p:regular r:id="rId25"/>
    </p:embeddedFont>
    <p:embeddedFont>
      <p:font typeface="ITC Franklin Gothic LT Semi-Bold" charset="1" panose="020B0704030502020204"/>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jpe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7.jpe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8.jpe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jpeg" Type="http://schemas.openxmlformats.org/officeDocument/2006/relationships/image"/><Relationship Id="rId4" Target="../media/image3.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a:grpSpLocks noChangeAspect="true"/>
          </p:cNvGrpSpPr>
          <p:nvPr/>
        </p:nvGrpSpPr>
        <p:grpSpPr>
          <a:xfrm rot="0">
            <a:off x="15727505" y="9656865"/>
            <a:ext cx="1688707" cy="547689"/>
            <a:chOff x="0" y="0"/>
            <a:chExt cx="2251610"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141" r="-1" b="-141"/>
              </a:stretch>
            </a:blipFill>
          </p:spPr>
        </p:sp>
      </p:grpSp>
      <p:grpSp>
        <p:nvGrpSpPr>
          <p:cNvPr name="Group 10" id="10"/>
          <p:cNvGrpSpPr/>
          <p:nvPr/>
        </p:nvGrpSpPr>
        <p:grpSpPr>
          <a:xfrm rot="0">
            <a:off x="669801" y="4628646"/>
            <a:ext cx="16948398" cy="5007224"/>
            <a:chOff x="0" y="0"/>
            <a:chExt cx="22597864" cy="6676298"/>
          </a:xfrm>
        </p:grpSpPr>
        <p:sp>
          <p:nvSpPr>
            <p:cNvPr name="Freeform 11" id="11"/>
            <p:cNvSpPr/>
            <p:nvPr/>
          </p:nvSpPr>
          <p:spPr>
            <a:xfrm flipH="false" flipV="false" rot="0">
              <a:off x="0" y="0"/>
              <a:ext cx="22597872" cy="6676263"/>
            </a:xfrm>
            <a:custGeom>
              <a:avLst/>
              <a:gdLst/>
              <a:ahLst/>
              <a:cxnLst/>
              <a:rect r="r" b="b" t="t" l="l"/>
              <a:pathLst>
                <a:path h="6676263" w="22597872">
                  <a:moveTo>
                    <a:pt x="0" y="0"/>
                  </a:moveTo>
                  <a:lnTo>
                    <a:pt x="22597872" y="0"/>
                  </a:lnTo>
                  <a:lnTo>
                    <a:pt x="22597872" y="6676263"/>
                  </a:lnTo>
                  <a:lnTo>
                    <a:pt x="0" y="6676263"/>
                  </a:lnTo>
                  <a:close/>
                </a:path>
              </a:pathLst>
            </a:custGeom>
            <a:solidFill>
              <a:srgbClr val="465359"/>
            </a:solidFill>
          </p:spPr>
        </p:sp>
      </p:grpSp>
      <p:grpSp>
        <p:nvGrpSpPr>
          <p:cNvPr name="Group 12" id="12"/>
          <p:cNvGrpSpPr/>
          <p:nvPr/>
        </p:nvGrpSpPr>
        <p:grpSpPr>
          <a:xfrm rot="0">
            <a:off x="2282235" y="1516910"/>
            <a:ext cx="13716000" cy="1466667"/>
            <a:chOff x="0" y="0"/>
            <a:chExt cx="18288000" cy="1955556"/>
          </a:xfrm>
        </p:grpSpPr>
        <p:sp>
          <p:nvSpPr>
            <p:cNvPr name="Freeform 13" id="13"/>
            <p:cNvSpPr/>
            <p:nvPr/>
          </p:nvSpPr>
          <p:spPr>
            <a:xfrm flipH="false" flipV="false" rot="0">
              <a:off x="0" y="0"/>
              <a:ext cx="18288000" cy="1955556"/>
            </a:xfrm>
            <a:custGeom>
              <a:avLst/>
              <a:gdLst/>
              <a:ahLst/>
              <a:cxnLst/>
              <a:rect r="r" b="b" t="t" l="l"/>
              <a:pathLst>
                <a:path h="1955556" w="18288000">
                  <a:moveTo>
                    <a:pt x="0" y="0"/>
                  </a:moveTo>
                  <a:lnTo>
                    <a:pt x="18288000" y="0"/>
                  </a:lnTo>
                  <a:lnTo>
                    <a:pt x="18288000" y="1955556"/>
                  </a:lnTo>
                  <a:lnTo>
                    <a:pt x="0" y="1955556"/>
                  </a:lnTo>
                  <a:close/>
                </a:path>
              </a:pathLst>
            </a:custGeom>
            <a:solidFill>
              <a:srgbClr val="000000">
                <a:alpha val="0"/>
              </a:srgbClr>
            </a:solidFill>
          </p:spPr>
        </p:sp>
        <p:sp>
          <p:nvSpPr>
            <p:cNvPr name="TextBox 14" id="14"/>
            <p:cNvSpPr txBox="true"/>
            <p:nvPr/>
          </p:nvSpPr>
          <p:spPr>
            <a:xfrm>
              <a:off x="0" y="-104775"/>
              <a:ext cx="18288000" cy="2060331"/>
            </a:xfrm>
            <a:prstGeom prst="rect">
              <a:avLst/>
            </a:prstGeom>
          </p:spPr>
          <p:txBody>
            <a:bodyPr anchor="b" rtlCol="false" tIns="0" lIns="0" bIns="0" rIns="0"/>
            <a:lstStyle/>
            <a:p>
              <a:pPr algn="ctr">
                <a:lnSpc>
                  <a:spcPts val="6480"/>
                </a:lnSpc>
              </a:pPr>
              <a:r>
                <a:rPr lang="en-US" sz="5400" b="true">
                  <a:solidFill>
                    <a:srgbClr val="1CADE4"/>
                  </a:solidFill>
                  <a:latin typeface="Arial Bold"/>
                  <a:ea typeface="Arial Bold"/>
                  <a:cs typeface="Arial Bold"/>
                  <a:sym typeface="Arial Bold"/>
                </a:rPr>
                <a:t>PROJECT TITLE</a:t>
              </a:r>
            </a:p>
          </p:txBody>
        </p:sp>
      </p:grpSp>
      <p:sp>
        <p:nvSpPr>
          <p:cNvPr name="TextBox 15" id="15"/>
          <p:cNvSpPr txBox="true"/>
          <p:nvPr/>
        </p:nvSpPr>
        <p:spPr>
          <a:xfrm rot="0">
            <a:off x="4767734" y="6858592"/>
            <a:ext cx="11787394" cy="1895475"/>
          </a:xfrm>
          <a:prstGeom prst="rect">
            <a:avLst/>
          </a:prstGeom>
        </p:spPr>
        <p:txBody>
          <a:bodyPr anchor="t" rtlCol="false" tIns="0" lIns="0" bIns="0" rIns="0">
            <a:spAutoFit/>
          </a:bodyPr>
          <a:lstStyle/>
          <a:p>
            <a:pPr algn="l">
              <a:lnSpc>
                <a:spcPts val="3600"/>
              </a:lnSpc>
            </a:pPr>
            <a:r>
              <a:rPr lang="en-US" sz="3000" b="true">
                <a:solidFill>
                  <a:srgbClr val="1482AC"/>
                </a:solidFill>
                <a:latin typeface="Arial Bold"/>
                <a:ea typeface="Arial Bold"/>
                <a:cs typeface="Arial Bold"/>
                <a:sym typeface="Arial Bold"/>
              </a:rPr>
              <a:t>Presented By:</a:t>
            </a:r>
          </a:p>
          <a:p>
            <a:pPr algn="l">
              <a:lnSpc>
                <a:spcPts val="3600"/>
              </a:lnSpc>
            </a:pPr>
            <a:r>
              <a:rPr lang="en-US" sz="3000" b="true">
                <a:solidFill>
                  <a:srgbClr val="1482AC"/>
                </a:solidFill>
                <a:latin typeface="Arial Bold"/>
                <a:ea typeface="Arial Bold"/>
                <a:cs typeface="Arial Bold"/>
                <a:sym typeface="Arial Bold"/>
              </a:rPr>
              <a:t>SANIKA NITIN KHARADE</a:t>
            </a:r>
          </a:p>
          <a:p>
            <a:pPr algn="l">
              <a:lnSpc>
                <a:spcPts val="3600"/>
              </a:lnSpc>
            </a:pPr>
            <a:r>
              <a:rPr lang="en-US" sz="3000" b="true">
                <a:solidFill>
                  <a:srgbClr val="1482AC"/>
                </a:solidFill>
                <a:latin typeface="Arial Bold"/>
                <a:ea typeface="Arial Bold"/>
                <a:cs typeface="Arial Bold"/>
                <a:sym typeface="Arial Bold"/>
              </a:rPr>
              <a:t>MIT ACADEMY OF ENGINERRING,ALANDI PUNE</a:t>
            </a:r>
          </a:p>
          <a:p>
            <a:pPr algn="l">
              <a:lnSpc>
                <a:spcPts val="3600"/>
              </a:lnSpc>
            </a:pPr>
            <a:r>
              <a:rPr lang="en-US" sz="3000" b="true">
                <a:solidFill>
                  <a:srgbClr val="1482AC"/>
                </a:solidFill>
                <a:latin typeface="Arial Bold"/>
                <a:ea typeface="Arial Bold"/>
                <a:cs typeface="Arial Bold"/>
                <a:sym typeface="Arial Bold"/>
              </a:rPr>
              <a:t>COMPUTER ENGINEERING</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a:grpSpLocks noChangeAspect="true"/>
          </p:cNvGrpSpPr>
          <p:nvPr/>
        </p:nvGrpSpPr>
        <p:grpSpPr>
          <a:xfrm rot="0">
            <a:off x="15727505" y="9656865"/>
            <a:ext cx="1688707" cy="547689"/>
            <a:chOff x="0" y="0"/>
            <a:chExt cx="2251610"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141" r="-1" b="-141"/>
              </a:stretch>
            </a:blipFill>
          </p:spPr>
        </p:sp>
      </p:grpSp>
      <p:grpSp>
        <p:nvGrpSpPr>
          <p:cNvPr name="Group 10" id="10"/>
          <p:cNvGrpSpPr/>
          <p:nvPr/>
        </p:nvGrpSpPr>
        <p:grpSpPr>
          <a:xfrm rot="0">
            <a:off x="871788" y="1053234"/>
            <a:ext cx="16544424" cy="795444"/>
            <a:chOff x="0" y="0"/>
            <a:chExt cx="22059232" cy="1060592"/>
          </a:xfrm>
        </p:grpSpPr>
        <p:sp>
          <p:nvSpPr>
            <p:cNvPr name="Freeform 11" id="11"/>
            <p:cNvSpPr/>
            <p:nvPr/>
          </p:nvSpPr>
          <p:spPr>
            <a:xfrm flipH="false" flipV="false" rot="0">
              <a:off x="0" y="0"/>
              <a:ext cx="22059232" cy="1060592"/>
            </a:xfrm>
            <a:custGeom>
              <a:avLst/>
              <a:gdLst/>
              <a:ahLst/>
              <a:cxnLst/>
              <a:rect r="r" b="b" t="t" l="l"/>
              <a:pathLst>
                <a:path h="1060592" w="22059232">
                  <a:moveTo>
                    <a:pt x="0" y="0"/>
                  </a:moveTo>
                  <a:lnTo>
                    <a:pt x="22059232" y="0"/>
                  </a:lnTo>
                  <a:lnTo>
                    <a:pt x="22059232" y="1060592"/>
                  </a:lnTo>
                  <a:lnTo>
                    <a:pt x="0" y="1060592"/>
                  </a:lnTo>
                  <a:close/>
                </a:path>
              </a:pathLst>
            </a:custGeom>
            <a:solidFill>
              <a:srgbClr val="000000">
                <a:alpha val="0"/>
              </a:srgbClr>
            </a:solidFill>
          </p:spPr>
        </p:sp>
        <p:sp>
          <p:nvSpPr>
            <p:cNvPr name="TextBox 12" id="12"/>
            <p:cNvSpPr txBox="true"/>
            <p:nvPr/>
          </p:nvSpPr>
          <p:spPr>
            <a:xfrm>
              <a:off x="0" y="-114300"/>
              <a:ext cx="22059232" cy="1174892"/>
            </a:xfrm>
            <a:prstGeom prst="rect">
              <a:avLst/>
            </a:prstGeom>
          </p:spPr>
          <p:txBody>
            <a:bodyPr anchor="b" rtlCol="false" tIns="0" lIns="0" bIns="0" rIns="0"/>
            <a:lstStyle/>
            <a:p>
              <a:pPr algn="l">
                <a:lnSpc>
                  <a:spcPts val="7128"/>
                </a:lnSpc>
              </a:pPr>
              <a:r>
                <a:rPr lang="en-US" sz="5940" b="true">
                  <a:solidFill>
                    <a:srgbClr val="1CADE4"/>
                  </a:solidFill>
                  <a:latin typeface="Arial Bold"/>
                  <a:ea typeface="Arial Bold"/>
                  <a:cs typeface="Arial Bold"/>
                  <a:sym typeface="Arial Bold"/>
                </a:rPr>
                <a:t>Conclusion</a:t>
              </a:r>
            </a:p>
          </p:txBody>
        </p:sp>
      </p:grpSp>
      <p:grpSp>
        <p:nvGrpSpPr>
          <p:cNvPr name="Group 13" id="13"/>
          <p:cNvGrpSpPr/>
          <p:nvPr/>
        </p:nvGrpSpPr>
        <p:grpSpPr>
          <a:xfrm rot="0">
            <a:off x="669801" y="680464"/>
            <a:ext cx="16544422" cy="7009986"/>
            <a:chOff x="0" y="0"/>
            <a:chExt cx="22059230" cy="9346648"/>
          </a:xfrm>
        </p:grpSpPr>
        <p:sp>
          <p:nvSpPr>
            <p:cNvPr name="Freeform 14" id="14"/>
            <p:cNvSpPr/>
            <p:nvPr/>
          </p:nvSpPr>
          <p:spPr>
            <a:xfrm flipH="false" flipV="false" rot="0">
              <a:off x="0" y="0"/>
              <a:ext cx="22059230" cy="9346648"/>
            </a:xfrm>
            <a:custGeom>
              <a:avLst/>
              <a:gdLst/>
              <a:ahLst/>
              <a:cxnLst/>
              <a:rect r="r" b="b" t="t" l="l"/>
              <a:pathLst>
                <a:path h="9346648" w="22059230">
                  <a:moveTo>
                    <a:pt x="0" y="0"/>
                  </a:moveTo>
                  <a:lnTo>
                    <a:pt x="22059230" y="0"/>
                  </a:lnTo>
                  <a:lnTo>
                    <a:pt x="22059230" y="9346648"/>
                  </a:lnTo>
                  <a:lnTo>
                    <a:pt x="0" y="9346648"/>
                  </a:lnTo>
                  <a:close/>
                </a:path>
              </a:pathLst>
            </a:custGeom>
            <a:solidFill>
              <a:srgbClr val="000000">
                <a:alpha val="0"/>
              </a:srgbClr>
            </a:solidFill>
          </p:spPr>
        </p:sp>
        <p:sp>
          <p:nvSpPr>
            <p:cNvPr name="TextBox 15" id="15"/>
            <p:cNvSpPr txBox="true"/>
            <p:nvPr/>
          </p:nvSpPr>
          <p:spPr>
            <a:xfrm>
              <a:off x="0" y="-114300"/>
              <a:ext cx="22059230" cy="9460948"/>
            </a:xfrm>
            <a:prstGeom prst="rect">
              <a:avLst/>
            </a:prstGeom>
          </p:spPr>
          <p:txBody>
            <a:bodyPr anchor="ctr" rtlCol="false" tIns="0" lIns="0" bIns="0" rIns="0"/>
            <a:lstStyle/>
            <a:p>
              <a:pPr algn="l">
                <a:lnSpc>
                  <a:spcPts val="4752"/>
                </a:lnSpc>
              </a:pPr>
              <a:r>
                <a:rPr lang="en-US" sz="3600">
                  <a:solidFill>
                    <a:srgbClr val="0F0F0F"/>
                  </a:solidFill>
                  <a:latin typeface="ITC Franklin Gothic LT"/>
                  <a:ea typeface="ITC Franklin Gothic LT"/>
                  <a:cs typeface="ITC Franklin Gothic LT"/>
                  <a:sym typeface="ITC Franklin Gothic LT"/>
                </a:rPr>
                <a:t>The project successfully demonstrated how AutoAI can automate model building for fault detection in power systems. The final model achieved high accuracy, and its API deployment allows real-time fault classification. IBM Cloud tools made development efficient and scalable.</a:t>
              </a:r>
            </a:p>
          </p:txBody>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a:grpSpLocks noChangeAspect="true"/>
          </p:cNvGrpSpPr>
          <p:nvPr/>
        </p:nvGrpSpPr>
        <p:grpSpPr>
          <a:xfrm rot="0">
            <a:off x="15727505" y="9656865"/>
            <a:ext cx="1688707" cy="547689"/>
            <a:chOff x="0" y="0"/>
            <a:chExt cx="2251610"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141" r="-1" b="-141"/>
              </a:stretch>
            </a:blipFill>
          </p:spPr>
        </p:sp>
      </p:grpSp>
      <p:grpSp>
        <p:nvGrpSpPr>
          <p:cNvPr name="Group 10" id="10"/>
          <p:cNvGrpSpPr/>
          <p:nvPr/>
        </p:nvGrpSpPr>
        <p:grpSpPr>
          <a:xfrm rot="0">
            <a:off x="1028700" y="1953039"/>
            <a:ext cx="16387511" cy="7009986"/>
            <a:chOff x="0" y="0"/>
            <a:chExt cx="21850014" cy="9346648"/>
          </a:xfrm>
        </p:grpSpPr>
        <p:sp>
          <p:nvSpPr>
            <p:cNvPr name="Freeform 11" id="11"/>
            <p:cNvSpPr/>
            <p:nvPr/>
          </p:nvSpPr>
          <p:spPr>
            <a:xfrm flipH="false" flipV="false" rot="0">
              <a:off x="0" y="0"/>
              <a:ext cx="21850014" cy="9346648"/>
            </a:xfrm>
            <a:custGeom>
              <a:avLst/>
              <a:gdLst/>
              <a:ahLst/>
              <a:cxnLst/>
              <a:rect r="r" b="b" t="t" l="l"/>
              <a:pathLst>
                <a:path h="9346648" w="21850014">
                  <a:moveTo>
                    <a:pt x="0" y="0"/>
                  </a:moveTo>
                  <a:lnTo>
                    <a:pt x="21850014" y="0"/>
                  </a:lnTo>
                  <a:lnTo>
                    <a:pt x="21850014" y="9346648"/>
                  </a:lnTo>
                  <a:lnTo>
                    <a:pt x="0" y="9346648"/>
                  </a:lnTo>
                  <a:close/>
                </a:path>
              </a:pathLst>
            </a:custGeom>
            <a:solidFill>
              <a:srgbClr val="000000">
                <a:alpha val="0"/>
              </a:srgbClr>
            </a:solidFill>
          </p:spPr>
        </p:sp>
        <p:sp>
          <p:nvSpPr>
            <p:cNvPr name="TextBox 12" id="12"/>
            <p:cNvSpPr txBox="true"/>
            <p:nvPr/>
          </p:nvSpPr>
          <p:spPr>
            <a:xfrm>
              <a:off x="0" y="-104775"/>
              <a:ext cx="21850014" cy="9451423"/>
            </a:xfrm>
            <a:prstGeom prst="rect">
              <a:avLst/>
            </a:prstGeom>
          </p:spPr>
          <p:txBody>
            <a:bodyPr anchor="ctr" rtlCol="false" tIns="0" lIns="0" bIns="0" rIns="0"/>
            <a:lstStyle/>
            <a:p>
              <a:pPr algn="l" marL="690879" indent="-345439" lvl="1">
                <a:lnSpc>
                  <a:spcPts val="4223"/>
                </a:lnSpc>
                <a:buFont typeface="Arial"/>
                <a:buChar char="•"/>
              </a:pPr>
              <a:r>
                <a:rPr lang="en-US" sz="3199">
                  <a:solidFill>
                    <a:srgbClr val="404040"/>
                  </a:solidFill>
                  <a:latin typeface="ITC Franklin Gothic LT"/>
                  <a:ea typeface="ITC Franklin Gothic LT"/>
                  <a:cs typeface="ITC Franklin Gothic LT"/>
                  <a:sym typeface="ITC Franklin Gothic LT"/>
                </a:rPr>
                <a:t>Integrate real-time streaming data using IoT sensors.</a:t>
              </a:r>
            </a:p>
            <a:p>
              <a:pPr algn="l">
                <a:lnSpc>
                  <a:spcPts val="4223"/>
                </a:lnSpc>
              </a:pPr>
            </a:p>
            <a:p>
              <a:pPr algn="l" marL="690881" indent="-345440" lvl="1">
                <a:lnSpc>
                  <a:spcPts val="4480"/>
                </a:lnSpc>
                <a:buFont typeface="Arial"/>
                <a:buChar char="•"/>
              </a:pPr>
              <a:r>
                <a:rPr lang="en-US" sz="3200">
                  <a:solidFill>
                    <a:srgbClr val="404040"/>
                  </a:solidFill>
                  <a:latin typeface="ITC Franklin Gothic LT"/>
                  <a:ea typeface="ITC Franklin Gothic LT"/>
                  <a:cs typeface="ITC Franklin Gothic LT"/>
                  <a:sym typeface="ITC Franklin Gothic LT"/>
                </a:rPr>
                <a:t>Expand the dataset to include more diverse fault types.</a:t>
              </a:r>
            </a:p>
            <a:p>
              <a:pPr algn="l">
                <a:lnSpc>
                  <a:spcPts val="4480"/>
                </a:lnSpc>
              </a:pPr>
            </a:p>
            <a:p>
              <a:pPr algn="l" marL="690881" indent="-345440" lvl="1">
                <a:lnSpc>
                  <a:spcPts val="4480"/>
                </a:lnSpc>
                <a:buFont typeface="Arial"/>
                <a:buChar char="•"/>
              </a:pPr>
              <a:r>
                <a:rPr lang="en-US" sz="3200">
                  <a:solidFill>
                    <a:srgbClr val="404040"/>
                  </a:solidFill>
                  <a:latin typeface="ITC Franklin Gothic LT"/>
                  <a:ea typeface="ITC Franklin Gothic LT"/>
                  <a:cs typeface="ITC Franklin Gothic LT"/>
                  <a:sym typeface="ITC Franklin Gothic LT"/>
                </a:rPr>
                <a:t>Use explainable AI (XAI) to interpret model decisions.</a:t>
              </a:r>
            </a:p>
            <a:p>
              <a:pPr algn="l">
                <a:lnSpc>
                  <a:spcPts val="4480"/>
                </a:lnSpc>
              </a:pPr>
            </a:p>
            <a:p>
              <a:pPr algn="l" marL="690881" indent="-345440" lvl="1">
                <a:lnSpc>
                  <a:spcPts val="4480"/>
                </a:lnSpc>
                <a:buFont typeface="Arial"/>
                <a:buChar char="•"/>
              </a:pPr>
              <a:r>
                <a:rPr lang="en-US" sz="3200">
                  <a:solidFill>
                    <a:srgbClr val="404040"/>
                  </a:solidFill>
                  <a:latin typeface="ITC Franklin Gothic LT"/>
                  <a:ea typeface="ITC Franklin Gothic LT"/>
                  <a:cs typeface="ITC Franklin Gothic LT"/>
                  <a:sym typeface="ITC Franklin Gothic LT"/>
                </a:rPr>
                <a:t>Deploy on edge devices for faster local responses in remote areas.</a:t>
              </a:r>
            </a:p>
            <a:p>
              <a:pPr algn="l">
                <a:lnSpc>
                  <a:spcPts val="4224"/>
                </a:lnSpc>
              </a:pPr>
            </a:p>
            <a:p>
              <a:pPr algn="l" marL="542925" indent="-271462" lvl="1">
                <a:lnSpc>
                  <a:spcPts val="3960"/>
                </a:lnSpc>
              </a:pPr>
            </a:p>
          </p:txBody>
        </p:sp>
      </p:grpSp>
      <p:grpSp>
        <p:nvGrpSpPr>
          <p:cNvPr name="Group 13" id="13"/>
          <p:cNvGrpSpPr/>
          <p:nvPr/>
        </p:nvGrpSpPr>
        <p:grpSpPr>
          <a:xfrm rot="0">
            <a:off x="803505" y="1266988"/>
            <a:ext cx="16544424" cy="795444"/>
            <a:chOff x="0" y="0"/>
            <a:chExt cx="22059232" cy="1060592"/>
          </a:xfrm>
        </p:grpSpPr>
        <p:sp>
          <p:nvSpPr>
            <p:cNvPr name="Freeform 14" id="14"/>
            <p:cNvSpPr/>
            <p:nvPr/>
          </p:nvSpPr>
          <p:spPr>
            <a:xfrm flipH="false" flipV="false" rot="0">
              <a:off x="0" y="0"/>
              <a:ext cx="22059232" cy="1060592"/>
            </a:xfrm>
            <a:custGeom>
              <a:avLst/>
              <a:gdLst/>
              <a:ahLst/>
              <a:cxnLst/>
              <a:rect r="r" b="b" t="t" l="l"/>
              <a:pathLst>
                <a:path h="1060592" w="22059232">
                  <a:moveTo>
                    <a:pt x="0" y="0"/>
                  </a:moveTo>
                  <a:lnTo>
                    <a:pt x="22059232" y="0"/>
                  </a:lnTo>
                  <a:lnTo>
                    <a:pt x="22059232" y="1060592"/>
                  </a:lnTo>
                  <a:lnTo>
                    <a:pt x="0" y="1060592"/>
                  </a:lnTo>
                  <a:close/>
                </a:path>
              </a:pathLst>
            </a:custGeom>
            <a:solidFill>
              <a:srgbClr val="000000">
                <a:alpha val="0"/>
              </a:srgbClr>
            </a:solidFill>
          </p:spPr>
        </p:sp>
        <p:sp>
          <p:nvSpPr>
            <p:cNvPr name="TextBox 15" id="15"/>
            <p:cNvSpPr txBox="true"/>
            <p:nvPr/>
          </p:nvSpPr>
          <p:spPr>
            <a:xfrm>
              <a:off x="0" y="9525"/>
              <a:ext cx="22059232" cy="1051067"/>
            </a:xfrm>
            <a:prstGeom prst="rect">
              <a:avLst/>
            </a:prstGeom>
          </p:spPr>
          <p:txBody>
            <a:bodyPr anchor="b" rtlCol="false" tIns="0" lIns="0" bIns="0" rIns="0"/>
            <a:lstStyle/>
            <a:p>
              <a:pPr algn="l">
                <a:lnSpc>
                  <a:spcPts val="4752"/>
                </a:lnSpc>
              </a:pPr>
              <a:r>
                <a:rPr lang="en-US" sz="4950" b="true">
                  <a:solidFill>
                    <a:srgbClr val="1CADE4"/>
                  </a:solidFill>
                  <a:latin typeface="Arial Bold"/>
                  <a:ea typeface="Arial Bold"/>
                  <a:cs typeface="Arial Bold"/>
                  <a:sym typeface="Arial Bold"/>
                </a:rPr>
                <a:t>Future scope</a:t>
              </a:r>
            </a:p>
          </p:txBody>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a:grpSpLocks noChangeAspect="true"/>
          </p:cNvGrpSpPr>
          <p:nvPr/>
        </p:nvGrpSpPr>
        <p:grpSpPr>
          <a:xfrm rot="0">
            <a:off x="15727505" y="9656865"/>
            <a:ext cx="1688707" cy="547689"/>
            <a:chOff x="0" y="0"/>
            <a:chExt cx="2251610"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141" r="-1" b="-141"/>
              </a:stretch>
            </a:blipFill>
          </p:spPr>
        </p:sp>
      </p:grpSp>
      <p:grpSp>
        <p:nvGrpSpPr>
          <p:cNvPr name="Group 10" id="10"/>
          <p:cNvGrpSpPr/>
          <p:nvPr/>
        </p:nvGrpSpPr>
        <p:grpSpPr>
          <a:xfrm rot="0">
            <a:off x="871788" y="1053234"/>
            <a:ext cx="16544424" cy="795444"/>
            <a:chOff x="0" y="0"/>
            <a:chExt cx="22059232" cy="1060592"/>
          </a:xfrm>
        </p:grpSpPr>
        <p:sp>
          <p:nvSpPr>
            <p:cNvPr name="Freeform 11" id="11"/>
            <p:cNvSpPr/>
            <p:nvPr/>
          </p:nvSpPr>
          <p:spPr>
            <a:xfrm flipH="false" flipV="false" rot="0">
              <a:off x="0" y="0"/>
              <a:ext cx="22059232" cy="1060592"/>
            </a:xfrm>
            <a:custGeom>
              <a:avLst/>
              <a:gdLst/>
              <a:ahLst/>
              <a:cxnLst/>
              <a:rect r="r" b="b" t="t" l="l"/>
              <a:pathLst>
                <a:path h="1060592" w="22059232">
                  <a:moveTo>
                    <a:pt x="0" y="0"/>
                  </a:moveTo>
                  <a:lnTo>
                    <a:pt x="22059232" y="0"/>
                  </a:lnTo>
                  <a:lnTo>
                    <a:pt x="22059232" y="1060592"/>
                  </a:lnTo>
                  <a:lnTo>
                    <a:pt x="0" y="1060592"/>
                  </a:lnTo>
                  <a:close/>
                </a:path>
              </a:pathLst>
            </a:custGeom>
            <a:solidFill>
              <a:srgbClr val="000000">
                <a:alpha val="0"/>
              </a:srgbClr>
            </a:solidFill>
          </p:spPr>
        </p:sp>
        <p:sp>
          <p:nvSpPr>
            <p:cNvPr name="TextBox 12" id="12"/>
            <p:cNvSpPr txBox="true"/>
            <p:nvPr/>
          </p:nvSpPr>
          <p:spPr>
            <a:xfrm>
              <a:off x="0" y="-114300"/>
              <a:ext cx="22059232" cy="1174892"/>
            </a:xfrm>
            <a:prstGeom prst="rect">
              <a:avLst/>
            </a:prstGeom>
          </p:spPr>
          <p:txBody>
            <a:bodyPr anchor="b" rtlCol="false" tIns="0" lIns="0" bIns="0" rIns="0"/>
            <a:lstStyle/>
            <a:p>
              <a:pPr algn="l">
                <a:lnSpc>
                  <a:spcPts val="7128"/>
                </a:lnSpc>
              </a:pPr>
              <a:r>
                <a:rPr lang="en-US" sz="5940" b="true">
                  <a:solidFill>
                    <a:srgbClr val="1CADE4"/>
                  </a:solidFill>
                  <a:latin typeface="Arial Bold"/>
                  <a:ea typeface="Arial Bold"/>
                  <a:cs typeface="Arial Bold"/>
                  <a:sym typeface="Arial Bold"/>
                </a:rPr>
                <a:t>References</a:t>
              </a:r>
            </a:p>
          </p:txBody>
        </p:sp>
      </p:grpSp>
      <p:grpSp>
        <p:nvGrpSpPr>
          <p:cNvPr name="Group 13" id="13"/>
          <p:cNvGrpSpPr/>
          <p:nvPr/>
        </p:nvGrpSpPr>
        <p:grpSpPr>
          <a:xfrm rot="0">
            <a:off x="871788" y="1953039"/>
            <a:ext cx="16544422" cy="7009986"/>
            <a:chOff x="0" y="0"/>
            <a:chExt cx="22059230" cy="9346648"/>
          </a:xfrm>
        </p:grpSpPr>
        <p:sp>
          <p:nvSpPr>
            <p:cNvPr name="Freeform 14" id="14"/>
            <p:cNvSpPr/>
            <p:nvPr/>
          </p:nvSpPr>
          <p:spPr>
            <a:xfrm flipH="false" flipV="false" rot="0">
              <a:off x="0" y="0"/>
              <a:ext cx="22059230" cy="9346648"/>
            </a:xfrm>
            <a:custGeom>
              <a:avLst/>
              <a:gdLst/>
              <a:ahLst/>
              <a:cxnLst/>
              <a:rect r="r" b="b" t="t" l="l"/>
              <a:pathLst>
                <a:path h="9346648" w="22059230">
                  <a:moveTo>
                    <a:pt x="0" y="0"/>
                  </a:moveTo>
                  <a:lnTo>
                    <a:pt x="22059230" y="0"/>
                  </a:lnTo>
                  <a:lnTo>
                    <a:pt x="22059230" y="9346648"/>
                  </a:lnTo>
                  <a:lnTo>
                    <a:pt x="0" y="9346648"/>
                  </a:lnTo>
                  <a:close/>
                </a:path>
              </a:pathLst>
            </a:custGeom>
            <a:solidFill>
              <a:srgbClr val="000000">
                <a:alpha val="0"/>
              </a:srgbClr>
            </a:solidFill>
          </p:spPr>
        </p:sp>
        <p:sp>
          <p:nvSpPr>
            <p:cNvPr name="TextBox 15" id="15"/>
            <p:cNvSpPr txBox="true"/>
            <p:nvPr/>
          </p:nvSpPr>
          <p:spPr>
            <a:xfrm>
              <a:off x="0" y="-114300"/>
              <a:ext cx="22059230" cy="9460948"/>
            </a:xfrm>
            <a:prstGeom prst="rect">
              <a:avLst/>
            </a:prstGeom>
          </p:spPr>
          <p:txBody>
            <a:bodyPr anchor="ctr" rtlCol="false" tIns="0" lIns="0" bIns="0" rIns="0"/>
            <a:lstStyle/>
            <a:p>
              <a:pPr algn="l" marL="651053" indent="-325526" lvl="1">
                <a:lnSpc>
                  <a:spcPts val="4752"/>
                </a:lnSpc>
                <a:buFont typeface="Arial"/>
                <a:buChar char="•"/>
              </a:pPr>
              <a:r>
                <a:rPr lang="en-US" sz="3600">
                  <a:solidFill>
                    <a:srgbClr val="404040"/>
                  </a:solidFill>
                  <a:latin typeface="ITC Franklin Gothic LT"/>
                  <a:ea typeface="ITC Franklin Gothic LT"/>
                  <a:cs typeface="ITC Franklin Gothic LT"/>
                  <a:sym typeface="ITC Franklin Gothic LT"/>
                </a:rPr>
                <a:t>Kaggle Dataset: Power System Fault Detection.</a:t>
              </a:r>
            </a:p>
            <a:p>
              <a:pPr algn="l" marL="651510" indent="-325755" lvl="1">
                <a:lnSpc>
                  <a:spcPts val="4752"/>
                </a:lnSpc>
                <a:buFont typeface="Arial"/>
                <a:buChar char="•"/>
              </a:pPr>
              <a:r>
                <a:rPr lang="en-US" sz="3600">
                  <a:solidFill>
                    <a:srgbClr val="404040"/>
                  </a:solidFill>
                  <a:latin typeface="ITC Franklin Gothic LT"/>
                  <a:ea typeface="ITC Franklin Gothic LT"/>
                  <a:cs typeface="ITC Franklin Gothic LT"/>
                  <a:sym typeface="ITC Franklin Gothic LT"/>
                </a:rPr>
                <a:t>IBM AutoAI Documentation.</a:t>
              </a:r>
            </a:p>
          </p:txBody>
        </p:sp>
      </p:gr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a:grpSpLocks noChangeAspect="true"/>
          </p:cNvGrpSpPr>
          <p:nvPr/>
        </p:nvGrpSpPr>
        <p:grpSpPr>
          <a:xfrm rot="0">
            <a:off x="15727505" y="9656865"/>
            <a:ext cx="1688707" cy="547689"/>
            <a:chOff x="0" y="0"/>
            <a:chExt cx="2251610"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141" r="-1" b="-141"/>
              </a:stretch>
            </a:blipFill>
          </p:spPr>
        </p:sp>
      </p:grpSp>
      <p:grpSp>
        <p:nvGrpSpPr>
          <p:cNvPr name="Group 10" id="10"/>
          <p:cNvGrpSpPr/>
          <p:nvPr/>
        </p:nvGrpSpPr>
        <p:grpSpPr>
          <a:xfrm rot="0">
            <a:off x="871788" y="1053234"/>
            <a:ext cx="16544424" cy="795444"/>
            <a:chOff x="0" y="0"/>
            <a:chExt cx="22059232" cy="1060592"/>
          </a:xfrm>
        </p:grpSpPr>
        <p:sp>
          <p:nvSpPr>
            <p:cNvPr name="Freeform 11" id="11"/>
            <p:cNvSpPr/>
            <p:nvPr/>
          </p:nvSpPr>
          <p:spPr>
            <a:xfrm flipH="false" flipV="false" rot="0">
              <a:off x="0" y="0"/>
              <a:ext cx="22059232" cy="1060592"/>
            </a:xfrm>
            <a:custGeom>
              <a:avLst/>
              <a:gdLst/>
              <a:ahLst/>
              <a:cxnLst/>
              <a:rect r="r" b="b" t="t" l="l"/>
              <a:pathLst>
                <a:path h="1060592" w="22059232">
                  <a:moveTo>
                    <a:pt x="0" y="0"/>
                  </a:moveTo>
                  <a:lnTo>
                    <a:pt x="22059232" y="0"/>
                  </a:lnTo>
                  <a:lnTo>
                    <a:pt x="22059232" y="1060592"/>
                  </a:lnTo>
                  <a:lnTo>
                    <a:pt x="0" y="1060592"/>
                  </a:lnTo>
                  <a:close/>
                </a:path>
              </a:pathLst>
            </a:custGeom>
            <a:solidFill>
              <a:srgbClr val="000000">
                <a:alpha val="0"/>
              </a:srgbClr>
            </a:solidFill>
          </p:spPr>
        </p:sp>
        <p:sp>
          <p:nvSpPr>
            <p:cNvPr name="TextBox 12" id="12"/>
            <p:cNvSpPr txBox="true"/>
            <p:nvPr/>
          </p:nvSpPr>
          <p:spPr>
            <a:xfrm>
              <a:off x="0" y="-85725"/>
              <a:ext cx="22059232" cy="1146317"/>
            </a:xfrm>
            <a:prstGeom prst="rect">
              <a:avLst/>
            </a:prstGeom>
          </p:spPr>
          <p:txBody>
            <a:bodyPr anchor="b" rtlCol="false" tIns="0" lIns="0" bIns="0" rIns="0"/>
            <a:lstStyle/>
            <a:p>
              <a:pPr algn="l">
                <a:lnSpc>
                  <a:spcPts val="5040"/>
                </a:lnSpc>
              </a:pPr>
              <a:r>
                <a:rPr lang="en-US" sz="4200">
                  <a:solidFill>
                    <a:srgbClr val="1CADE4"/>
                  </a:solidFill>
                  <a:latin typeface="ITC Franklin Gothic LT"/>
                  <a:ea typeface="ITC Franklin Gothic LT"/>
                  <a:cs typeface="ITC Franklin Gothic LT"/>
                  <a:sym typeface="ITC Franklin Gothic LT"/>
                </a:rPr>
                <a:t>IBM Certifications</a:t>
              </a:r>
            </a:p>
          </p:txBody>
        </p:sp>
      </p:grpSp>
      <p:grpSp>
        <p:nvGrpSpPr>
          <p:cNvPr name="Group 13" id="13"/>
          <p:cNvGrpSpPr/>
          <p:nvPr/>
        </p:nvGrpSpPr>
        <p:grpSpPr>
          <a:xfrm rot="0">
            <a:off x="1421084" y="2248314"/>
            <a:ext cx="16544422" cy="7009986"/>
            <a:chOff x="0" y="0"/>
            <a:chExt cx="22059230" cy="9346648"/>
          </a:xfrm>
        </p:grpSpPr>
        <p:sp>
          <p:nvSpPr>
            <p:cNvPr name="Freeform 14" id="14"/>
            <p:cNvSpPr/>
            <p:nvPr/>
          </p:nvSpPr>
          <p:spPr>
            <a:xfrm flipH="false" flipV="false" rot="0">
              <a:off x="0" y="0"/>
              <a:ext cx="22059230" cy="9346648"/>
            </a:xfrm>
            <a:custGeom>
              <a:avLst/>
              <a:gdLst/>
              <a:ahLst/>
              <a:cxnLst/>
              <a:rect r="r" b="b" t="t" l="l"/>
              <a:pathLst>
                <a:path h="9346648" w="22059230">
                  <a:moveTo>
                    <a:pt x="0" y="0"/>
                  </a:moveTo>
                  <a:lnTo>
                    <a:pt x="22059230" y="0"/>
                  </a:lnTo>
                  <a:lnTo>
                    <a:pt x="22059230" y="9346648"/>
                  </a:lnTo>
                  <a:lnTo>
                    <a:pt x="0" y="9346648"/>
                  </a:lnTo>
                  <a:close/>
                </a:path>
              </a:pathLst>
            </a:custGeom>
            <a:solidFill>
              <a:srgbClr val="000000">
                <a:alpha val="0"/>
              </a:srgbClr>
            </a:solidFill>
          </p:spPr>
        </p:sp>
        <p:sp>
          <p:nvSpPr>
            <p:cNvPr name="TextBox 15" id="15"/>
            <p:cNvSpPr txBox="true"/>
            <p:nvPr/>
          </p:nvSpPr>
          <p:spPr>
            <a:xfrm>
              <a:off x="0" y="-76200"/>
              <a:ext cx="22059230" cy="9422848"/>
            </a:xfrm>
            <a:prstGeom prst="rect">
              <a:avLst/>
            </a:prstGeom>
          </p:spPr>
          <p:txBody>
            <a:bodyPr anchor="ctr" rtlCol="false" tIns="0" lIns="0" bIns="0" rIns="0"/>
            <a:lstStyle/>
            <a:p>
              <a:pPr algn="l">
                <a:lnSpc>
                  <a:spcPts val="3366"/>
                </a:lnSpc>
              </a:pPr>
            </a:p>
          </p:txBody>
        </p:sp>
      </p:grpSp>
      <p:sp>
        <p:nvSpPr>
          <p:cNvPr name="Freeform 16" id="16"/>
          <p:cNvSpPr/>
          <p:nvPr/>
        </p:nvSpPr>
        <p:spPr>
          <a:xfrm flipH="false" flipV="false" rot="0">
            <a:off x="3267211" y="2248314"/>
            <a:ext cx="10101592" cy="7682395"/>
          </a:xfrm>
          <a:custGeom>
            <a:avLst/>
            <a:gdLst/>
            <a:ahLst/>
            <a:cxnLst/>
            <a:rect r="r" b="b" t="t" l="l"/>
            <a:pathLst>
              <a:path h="7682395" w="10101592">
                <a:moveTo>
                  <a:pt x="0" y="0"/>
                </a:moveTo>
                <a:lnTo>
                  <a:pt x="10101592" y="0"/>
                </a:lnTo>
                <a:lnTo>
                  <a:pt x="10101592" y="7682395"/>
                </a:lnTo>
                <a:lnTo>
                  <a:pt x="0" y="7682395"/>
                </a:lnTo>
                <a:lnTo>
                  <a:pt x="0" y="0"/>
                </a:lnTo>
                <a:close/>
              </a:path>
            </a:pathLst>
          </a:custGeom>
          <a:blipFill>
            <a:blip r:embed="rId3"/>
            <a:stretch>
              <a:fillRect l="0" t="-236" r="-1318" b="-236"/>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a:grpSpLocks noChangeAspect="true"/>
          </p:cNvGrpSpPr>
          <p:nvPr/>
        </p:nvGrpSpPr>
        <p:grpSpPr>
          <a:xfrm rot="0">
            <a:off x="15727505" y="9656865"/>
            <a:ext cx="1688707" cy="547689"/>
            <a:chOff x="0" y="0"/>
            <a:chExt cx="2251610"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141" r="-1" b="-141"/>
              </a:stretch>
            </a:blipFill>
          </p:spPr>
        </p:sp>
      </p:grpSp>
      <p:grpSp>
        <p:nvGrpSpPr>
          <p:cNvPr name="Group 10" id="10"/>
          <p:cNvGrpSpPr/>
          <p:nvPr/>
        </p:nvGrpSpPr>
        <p:grpSpPr>
          <a:xfrm rot="0">
            <a:off x="871788" y="1053234"/>
            <a:ext cx="16544424" cy="795444"/>
            <a:chOff x="0" y="0"/>
            <a:chExt cx="22059232" cy="1060592"/>
          </a:xfrm>
        </p:grpSpPr>
        <p:sp>
          <p:nvSpPr>
            <p:cNvPr name="Freeform 11" id="11"/>
            <p:cNvSpPr/>
            <p:nvPr/>
          </p:nvSpPr>
          <p:spPr>
            <a:xfrm flipH="false" flipV="false" rot="0">
              <a:off x="0" y="0"/>
              <a:ext cx="22059232" cy="1060592"/>
            </a:xfrm>
            <a:custGeom>
              <a:avLst/>
              <a:gdLst/>
              <a:ahLst/>
              <a:cxnLst/>
              <a:rect r="r" b="b" t="t" l="l"/>
              <a:pathLst>
                <a:path h="1060592" w="22059232">
                  <a:moveTo>
                    <a:pt x="0" y="0"/>
                  </a:moveTo>
                  <a:lnTo>
                    <a:pt x="22059232" y="0"/>
                  </a:lnTo>
                  <a:lnTo>
                    <a:pt x="22059232" y="1060592"/>
                  </a:lnTo>
                  <a:lnTo>
                    <a:pt x="0" y="1060592"/>
                  </a:lnTo>
                  <a:close/>
                </a:path>
              </a:pathLst>
            </a:custGeom>
            <a:solidFill>
              <a:srgbClr val="000000">
                <a:alpha val="0"/>
              </a:srgbClr>
            </a:solidFill>
          </p:spPr>
        </p:sp>
        <p:sp>
          <p:nvSpPr>
            <p:cNvPr name="TextBox 12" id="12"/>
            <p:cNvSpPr txBox="true"/>
            <p:nvPr/>
          </p:nvSpPr>
          <p:spPr>
            <a:xfrm>
              <a:off x="0" y="-85725"/>
              <a:ext cx="22059232" cy="1146317"/>
            </a:xfrm>
            <a:prstGeom prst="rect">
              <a:avLst/>
            </a:prstGeom>
          </p:spPr>
          <p:txBody>
            <a:bodyPr anchor="b" rtlCol="false" tIns="0" lIns="0" bIns="0" rIns="0"/>
            <a:lstStyle/>
            <a:p>
              <a:pPr algn="l">
                <a:lnSpc>
                  <a:spcPts val="5040"/>
                </a:lnSpc>
              </a:pPr>
              <a:r>
                <a:rPr lang="en-US" sz="4200">
                  <a:solidFill>
                    <a:srgbClr val="1CADE4"/>
                  </a:solidFill>
                  <a:latin typeface="ITC Franklin Gothic LT"/>
                  <a:ea typeface="ITC Franklin Gothic LT"/>
                  <a:cs typeface="ITC Franklin Gothic LT"/>
                  <a:sym typeface="ITC Franklin Gothic LT"/>
                </a:rPr>
                <a:t>IBM Certifications</a:t>
              </a:r>
            </a:p>
          </p:txBody>
        </p:sp>
      </p:grpSp>
      <p:grpSp>
        <p:nvGrpSpPr>
          <p:cNvPr name="Group 13" id="13"/>
          <p:cNvGrpSpPr/>
          <p:nvPr/>
        </p:nvGrpSpPr>
        <p:grpSpPr>
          <a:xfrm rot="0">
            <a:off x="871788" y="1953039"/>
            <a:ext cx="16544422" cy="7009986"/>
            <a:chOff x="0" y="0"/>
            <a:chExt cx="22059230" cy="9346648"/>
          </a:xfrm>
        </p:grpSpPr>
        <p:sp>
          <p:nvSpPr>
            <p:cNvPr name="Freeform 14" id="14"/>
            <p:cNvSpPr/>
            <p:nvPr/>
          </p:nvSpPr>
          <p:spPr>
            <a:xfrm flipH="false" flipV="false" rot="0">
              <a:off x="0" y="0"/>
              <a:ext cx="22059230" cy="9346648"/>
            </a:xfrm>
            <a:custGeom>
              <a:avLst/>
              <a:gdLst/>
              <a:ahLst/>
              <a:cxnLst/>
              <a:rect r="r" b="b" t="t" l="l"/>
              <a:pathLst>
                <a:path h="9346648" w="22059230">
                  <a:moveTo>
                    <a:pt x="0" y="0"/>
                  </a:moveTo>
                  <a:lnTo>
                    <a:pt x="22059230" y="0"/>
                  </a:lnTo>
                  <a:lnTo>
                    <a:pt x="22059230" y="9346648"/>
                  </a:lnTo>
                  <a:lnTo>
                    <a:pt x="0" y="9346648"/>
                  </a:lnTo>
                  <a:close/>
                </a:path>
              </a:pathLst>
            </a:custGeom>
            <a:solidFill>
              <a:srgbClr val="000000">
                <a:alpha val="0"/>
              </a:srgbClr>
            </a:solidFill>
          </p:spPr>
        </p:sp>
        <p:sp>
          <p:nvSpPr>
            <p:cNvPr name="TextBox 15" id="15"/>
            <p:cNvSpPr txBox="true"/>
            <p:nvPr/>
          </p:nvSpPr>
          <p:spPr>
            <a:xfrm>
              <a:off x="0" y="-76200"/>
              <a:ext cx="22059230" cy="9422848"/>
            </a:xfrm>
            <a:prstGeom prst="rect">
              <a:avLst/>
            </a:prstGeom>
          </p:spPr>
          <p:txBody>
            <a:bodyPr anchor="ctr" rtlCol="false" tIns="0" lIns="0" bIns="0" rIns="0"/>
            <a:lstStyle/>
            <a:p>
              <a:pPr algn="l">
                <a:lnSpc>
                  <a:spcPts val="3366"/>
                </a:lnSpc>
              </a:pPr>
            </a:p>
          </p:txBody>
        </p:sp>
      </p:grpSp>
      <p:sp>
        <p:nvSpPr>
          <p:cNvPr name="Freeform 16" id="16"/>
          <p:cNvSpPr/>
          <p:nvPr/>
        </p:nvSpPr>
        <p:spPr>
          <a:xfrm flipH="false" flipV="false" rot="0">
            <a:off x="3447291" y="1953039"/>
            <a:ext cx="10272700" cy="7977670"/>
          </a:xfrm>
          <a:custGeom>
            <a:avLst/>
            <a:gdLst/>
            <a:ahLst/>
            <a:cxnLst/>
            <a:rect r="r" b="b" t="t" l="l"/>
            <a:pathLst>
              <a:path h="7977670" w="10272700">
                <a:moveTo>
                  <a:pt x="0" y="0"/>
                </a:moveTo>
                <a:lnTo>
                  <a:pt x="10272700" y="0"/>
                </a:lnTo>
                <a:lnTo>
                  <a:pt x="10272700" y="7977670"/>
                </a:lnTo>
                <a:lnTo>
                  <a:pt x="0" y="7977670"/>
                </a:lnTo>
                <a:lnTo>
                  <a:pt x="0" y="0"/>
                </a:lnTo>
                <a:close/>
              </a:path>
            </a:pathLst>
          </a:custGeom>
          <a:blipFill>
            <a:blip r:embed="rId3"/>
            <a:stretch>
              <a:fillRect l="-1297" t="0" r="-1297"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a:grpSpLocks noChangeAspect="true"/>
          </p:cNvGrpSpPr>
          <p:nvPr/>
        </p:nvGrpSpPr>
        <p:grpSpPr>
          <a:xfrm rot="0">
            <a:off x="15727505" y="9656865"/>
            <a:ext cx="1688707" cy="547689"/>
            <a:chOff x="0" y="0"/>
            <a:chExt cx="2251610"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141" r="-1" b="-141"/>
              </a:stretch>
            </a:blipFill>
          </p:spPr>
        </p:sp>
      </p:grpSp>
      <p:grpSp>
        <p:nvGrpSpPr>
          <p:cNvPr name="Group 10" id="10"/>
          <p:cNvGrpSpPr/>
          <p:nvPr/>
        </p:nvGrpSpPr>
        <p:grpSpPr>
          <a:xfrm rot="0">
            <a:off x="871788" y="1053234"/>
            <a:ext cx="16544424" cy="795444"/>
            <a:chOff x="0" y="0"/>
            <a:chExt cx="22059232" cy="1060592"/>
          </a:xfrm>
        </p:grpSpPr>
        <p:sp>
          <p:nvSpPr>
            <p:cNvPr name="Freeform 11" id="11"/>
            <p:cNvSpPr/>
            <p:nvPr/>
          </p:nvSpPr>
          <p:spPr>
            <a:xfrm flipH="false" flipV="false" rot="0">
              <a:off x="0" y="0"/>
              <a:ext cx="22059232" cy="1060592"/>
            </a:xfrm>
            <a:custGeom>
              <a:avLst/>
              <a:gdLst/>
              <a:ahLst/>
              <a:cxnLst/>
              <a:rect r="r" b="b" t="t" l="l"/>
              <a:pathLst>
                <a:path h="1060592" w="22059232">
                  <a:moveTo>
                    <a:pt x="0" y="0"/>
                  </a:moveTo>
                  <a:lnTo>
                    <a:pt x="22059232" y="0"/>
                  </a:lnTo>
                  <a:lnTo>
                    <a:pt x="22059232" y="1060592"/>
                  </a:lnTo>
                  <a:lnTo>
                    <a:pt x="0" y="1060592"/>
                  </a:lnTo>
                  <a:close/>
                </a:path>
              </a:pathLst>
            </a:custGeom>
            <a:solidFill>
              <a:srgbClr val="000000">
                <a:alpha val="0"/>
              </a:srgbClr>
            </a:solidFill>
          </p:spPr>
        </p:sp>
        <p:sp>
          <p:nvSpPr>
            <p:cNvPr name="TextBox 12" id="12"/>
            <p:cNvSpPr txBox="true"/>
            <p:nvPr/>
          </p:nvSpPr>
          <p:spPr>
            <a:xfrm>
              <a:off x="0" y="-85725"/>
              <a:ext cx="22059232" cy="1146317"/>
            </a:xfrm>
            <a:prstGeom prst="rect">
              <a:avLst/>
            </a:prstGeom>
          </p:spPr>
          <p:txBody>
            <a:bodyPr anchor="b" rtlCol="false" tIns="0" lIns="0" bIns="0" rIns="0"/>
            <a:lstStyle/>
            <a:p>
              <a:pPr algn="l">
                <a:lnSpc>
                  <a:spcPts val="5040"/>
                </a:lnSpc>
              </a:pPr>
              <a:r>
                <a:rPr lang="en-US" sz="4200">
                  <a:solidFill>
                    <a:srgbClr val="1CADE4"/>
                  </a:solidFill>
                  <a:latin typeface="ITC Franklin Gothic LT"/>
                  <a:ea typeface="ITC Franklin Gothic LT"/>
                  <a:cs typeface="ITC Franklin Gothic LT"/>
                  <a:sym typeface="ITC Franklin Gothic LT"/>
                </a:rPr>
                <a:t>IBM Certifications</a:t>
              </a:r>
            </a:p>
          </p:txBody>
        </p:sp>
      </p:grpSp>
      <p:grpSp>
        <p:nvGrpSpPr>
          <p:cNvPr name="Group 13" id="13"/>
          <p:cNvGrpSpPr/>
          <p:nvPr/>
        </p:nvGrpSpPr>
        <p:grpSpPr>
          <a:xfrm rot="0">
            <a:off x="871788" y="1953039"/>
            <a:ext cx="16544422" cy="7009986"/>
            <a:chOff x="0" y="0"/>
            <a:chExt cx="22059230" cy="9346648"/>
          </a:xfrm>
        </p:grpSpPr>
        <p:sp>
          <p:nvSpPr>
            <p:cNvPr name="Freeform 14" id="14"/>
            <p:cNvSpPr/>
            <p:nvPr/>
          </p:nvSpPr>
          <p:spPr>
            <a:xfrm flipH="false" flipV="false" rot="0">
              <a:off x="0" y="0"/>
              <a:ext cx="22059230" cy="9346648"/>
            </a:xfrm>
            <a:custGeom>
              <a:avLst/>
              <a:gdLst/>
              <a:ahLst/>
              <a:cxnLst/>
              <a:rect r="r" b="b" t="t" l="l"/>
              <a:pathLst>
                <a:path h="9346648" w="22059230">
                  <a:moveTo>
                    <a:pt x="0" y="0"/>
                  </a:moveTo>
                  <a:lnTo>
                    <a:pt x="22059230" y="0"/>
                  </a:lnTo>
                  <a:lnTo>
                    <a:pt x="22059230" y="9346648"/>
                  </a:lnTo>
                  <a:lnTo>
                    <a:pt x="0" y="9346648"/>
                  </a:lnTo>
                  <a:close/>
                </a:path>
              </a:pathLst>
            </a:custGeom>
            <a:solidFill>
              <a:srgbClr val="000000">
                <a:alpha val="0"/>
              </a:srgbClr>
            </a:solidFill>
          </p:spPr>
        </p:sp>
        <p:sp>
          <p:nvSpPr>
            <p:cNvPr name="TextBox 15" id="15"/>
            <p:cNvSpPr txBox="true"/>
            <p:nvPr/>
          </p:nvSpPr>
          <p:spPr>
            <a:xfrm>
              <a:off x="0" y="-76200"/>
              <a:ext cx="22059230" cy="9422848"/>
            </a:xfrm>
            <a:prstGeom prst="rect">
              <a:avLst/>
            </a:prstGeom>
          </p:spPr>
          <p:txBody>
            <a:bodyPr anchor="ctr" rtlCol="false" tIns="0" lIns="0" bIns="0" rIns="0"/>
            <a:lstStyle/>
            <a:p>
              <a:pPr algn="l">
                <a:lnSpc>
                  <a:spcPts val="3366"/>
                </a:lnSpc>
              </a:pPr>
            </a:p>
          </p:txBody>
        </p:sp>
      </p:grpSp>
      <p:sp>
        <p:nvSpPr>
          <p:cNvPr name="Freeform 16" id="16"/>
          <p:cNvSpPr/>
          <p:nvPr/>
        </p:nvSpPr>
        <p:spPr>
          <a:xfrm flipH="false" flipV="false" rot="0">
            <a:off x="2328102" y="2077278"/>
            <a:ext cx="12289535" cy="7338592"/>
          </a:xfrm>
          <a:custGeom>
            <a:avLst/>
            <a:gdLst/>
            <a:ahLst/>
            <a:cxnLst/>
            <a:rect r="r" b="b" t="t" l="l"/>
            <a:pathLst>
              <a:path h="7338592" w="12289535">
                <a:moveTo>
                  <a:pt x="0" y="0"/>
                </a:moveTo>
                <a:lnTo>
                  <a:pt x="12289535" y="0"/>
                </a:lnTo>
                <a:lnTo>
                  <a:pt x="12289535" y="7338592"/>
                </a:lnTo>
                <a:lnTo>
                  <a:pt x="0" y="7338592"/>
                </a:lnTo>
                <a:lnTo>
                  <a:pt x="0" y="0"/>
                </a:lnTo>
                <a:close/>
              </a:path>
            </a:pathLst>
          </a:custGeom>
          <a:blipFill>
            <a:blip r:embed="rId3"/>
            <a:stretch>
              <a:fillRect l="0" t="-9344" r="0" b="-23231"/>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a:grpSpLocks noChangeAspect="true"/>
          </p:cNvGrpSpPr>
          <p:nvPr/>
        </p:nvGrpSpPr>
        <p:grpSpPr>
          <a:xfrm rot="0">
            <a:off x="15727505" y="9656865"/>
            <a:ext cx="1688707" cy="547689"/>
            <a:chOff x="0" y="0"/>
            <a:chExt cx="2251610"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141" r="-1" b="-141"/>
              </a:stretch>
            </a:blipFill>
          </p:spPr>
        </p:sp>
      </p:grpSp>
      <p:sp>
        <p:nvSpPr>
          <p:cNvPr name="Freeform 10" id="10"/>
          <p:cNvSpPr/>
          <p:nvPr/>
        </p:nvSpPr>
        <p:spPr>
          <a:xfrm flipH="false" flipV="false" rot="0">
            <a:off x="4142701" y="4123463"/>
            <a:ext cx="10002598" cy="2727981"/>
          </a:xfrm>
          <a:custGeom>
            <a:avLst/>
            <a:gdLst/>
            <a:ahLst/>
            <a:cxnLst/>
            <a:rect r="r" b="b" t="t" l="l"/>
            <a:pathLst>
              <a:path h="2727981" w="10002598">
                <a:moveTo>
                  <a:pt x="0" y="0"/>
                </a:moveTo>
                <a:lnTo>
                  <a:pt x="10002598" y="0"/>
                </a:lnTo>
                <a:lnTo>
                  <a:pt x="10002598" y="2727981"/>
                </a:lnTo>
                <a:lnTo>
                  <a:pt x="0" y="272798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a:grpSpLocks noChangeAspect="true"/>
          </p:cNvGrpSpPr>
          <p:nvPr/>
        </p:nvGrpSpPr>
        <p:grpSpPr>
          <a:xfrm rot="0">
            <a:off x="15727505" y="9656865"/>
            <a:ext cx="1688707" cy="547689"/>
            <a:chOff x="0" y="0"/>
            <a:chExt cx="2251610"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141" r="-1" b="-141"/>
              </a:stretch>
            </a:blipFill>
          </p:spPr>
        </p:sp>
      </p:grpSp>
      <p:grpSp>
        <p:nvGrpSpPr>
          <p:cNvPr name="Group 10" id="10"/>
          <p:cNvGrpSpPr/>
          <p:nvPr/>
        </p:nvGrpSpPr>
        <p:grpSpPr>
          <a:xfrm rot="0">
            <a:off x="1274360" y="837702"/>
            <a:ext cx="15773400" cy="1988345"/>
            <a:chOff x="0" y="0"/>
            <a:chExt cx="21031200" cy="2651126"/>
          </a:xfrm>
        </p:grpSpPr>
        <p:sp>
          <p:nvSpPr>
            <p:cNvPr name="Freeform 11" id="11"/>
            <p:cNvSpPr/>
            <p:nvPr/>
          </p:nvSpPr>
          <p:spPr>
            <a:xfrm flipH="false" flipV="false" rot="0">
              <a:off x="0" y="0"/>
              <a:ext cx="21031200" cy="2651126"/>
            </a:xfrm>
            <a:custGeom>
              <a:avLst/>
              <a:gdLst/>
              <a:ahLst/>
              <a:cxnLst/>
              <a:rect r="r" b="b" t="t" l="l"/>
              <a:pathLst>
                <a:path h="2651126" w="21031200">
                  <a:moveTo>
                    <a:pt x="0" y="0"/>
                  </a:moveTo>
                  <a:lnTo>
                    <a:pt x="21031200" y="0"/>
                  </a:lnTo>
                  <a:lnTo>
                    <a:pt x="21031200" y="2651126"/>
                  </a:lnTo>
                  <a:lnTo>
                    <a:pt x="0" y="2651126"/>
                  </a:lnTo>
                  <a:close/>
                </a:path>
              </a:pathLst>
            </a:custGeom>
            <a:solidFill>
              <a:srgbClr val="000000">
                <a:alpha val="0"/>
              </a:srgbClr>
            </a:solidFill>
          </p:spPr>
        </p:sp>
        <p:sp>
          <p:nvSpPr>
            <p:cNvPr name="TextBox 12" id="12"/>
            <p:cNvSpPr txBox="true"/>
            <p:nvPr/>
          </p:nvSpPr>
          <p:spPr>
            <a:xfrm>
              <a:off x="0" y="-85725"/>
              <a:ext cx="21031200" cy="2736851"/>
            </a:xfrm>
            <a:prstGeom prst="rect">
              <a:avLst/>
            </a:prstGeom>
          </p:spPr>
          <p:txBody>
            <a:bodyPr anchor="b" rtlCol="false" tIns="0" lIns="0" bIns="0" rIns="0"/>
            <a:lstStyle/>
            <a:p>
              <a:pPr algn="l">
                <a:lnSpc>
                  <a:spcPts val="5040"/>
                </a:lnSpc>
              </a:pPr>
              <a:r>
                <a:rPr lang="en-US" sz="4200" b="true">
                  <a:solidFill>
                    <a:srgbClr val="002060"/>
                  </a:solidFill>
                  <a:latin typeface="Arial Bold"/>
                  <a:ea typeface="Arial Bold"/>
                  <a:cs typeface="Arial Bold"/>
                  <a:sym typeface="Arial Bold"/>
                </a:rPr>
                <a:t>OUTLINE</a:t>
              </a:r>
            </a:p>
          </p:txBody>
        </p:sp>
      </p:grpSp>
      <p:sp>
        <p:nvSpPr>
          <p:cNvPr name="TextBox 13" id="13"/>
          <p:cNvSpPr txBox="true"/>
          <p:nvPr/>
        </p:nvSpPr>
        <p:spPr>
          <a:xfrm rot="0">
            <a:off x="1348740" y="2378877"/>
            <a:ext cx="16345650" cy="5002530"/>
          </a:xfrm>
          <a:prstGeom prst="rect">
            <a:avLst/>
          </a:prstGeom>
        </p:spPr>
        <p:txBody>
          <a:bodyPr anchor="t" rtlCol="false" tIns="0" lIns="0" bIns="0" rIns="0">
            <a:spAutoFit/>
          </a:bodyPr>
          <a:lstStyle/>
          <a:p>
            <a:pPr algn="l">
              <a:lnSpc>
                <a:spcPts val="3960"/>
              </a:lnSpc>
            </a:pPr>
            <a:r>
              <a:rPr lang="en-US" sz="3000" b="true">
                <a:solidFill>
                  <a:srgbClr val="404040"/>
                </a:solidFill>
                <a:latin typeface="Arial Bold"/>
                <a:ea typeface="Arial Bold"/>
                <a:cs typeface="Arial Bold"/>
                <a:sym typeface="Arial Bold"/>
              </a:rPr>
              <a:t>  </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Problem Statement </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Proposed System/Solution</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System Development Approach </a:t>
            </a:r>
            <a:r>
              <a:rPr lang="en-US" sz="3000">
                <a:solidFill>
                  <a:srgbClr val="404040"/>
                </a:solidFill>
                <a:latin typeface="Arial"/>
                <a:ea typeface="Arial"/>
                <a:cs typeface="Arial"/>
                <a:sym typeface="Arial"/>
              </a:rPr>
              <a:t> </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Algorithm &amp; Deployment  </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Result (Output Image)</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Conclusion</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Future Scope</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References</a:t>
            </a:r>
          </a:p>
          <a:p>
            <a:pPr algn="l" marL="542925" indent="-271462" lvl="1">
              <a:lnSpc>
                <a:spcPts val="3960"/>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a:grpSpLocks noChangeAspect="true"/>
          </p:cNvGrpSpPr>
          <p:nvPr/>
        </p:nvGrpSpPr>
        <p:grpSpPr>
          <a:xfrm rot="0">
            <a:off x="15727505" y="9656865"/>
            <a:ext cx="1688707" cy="547689"/>
            <a:chOff x="0" y="0"/>
            <a:chExt cx="2251610"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141" r="-1" b="-141"/>
              </a:stretch>
            </a:blipFill>
          </p:spPr>
        </p:sp>
      </p:grpSp>
      <p:grpSp>
        <p:nvGrpSpPr>
          <p:cNvPr name="Group 10" id="10"/>
          <p:cNvGrpSpPr/>
          <p:nvPr/>
        </p:nvGrpSpPr>
        <p:grpSpPr>
          <a:xfrm rot="0">
            <a:off x="871788" y="1061004"/>
            <a:ext cx="16544424" cy="795444"/>
            <a:chOff x="0" y="0"/>
            <a:chExt cx="22059232" cy="1060592"/>
          </a:xfrm>
        </p:grpSpPr>
        <p:sp>
          <p:nvSpPr>
            <p:cNvPr name="Freeform 11" id="11"/>
            <p:cNvSpPr/>
            <p:nvPr/>
          </p:nvSpPr>
          <p:spPr>
            <a:xfrm flipH="false" flipV="false" rot="0">
              <a:off x="0" y="0"/>
              <a:ext cx="22059232" cy="1060592"/>
            </a:xfrm>
            <a:custGeom>
              <a:avLst/>
              <a:gdLst/>
              <a:ahLst/>
              <a:cxnLst/>
              <a:rect r="r" b="b" t="t" l="l"/>
              <a:pathLst>
                <a:path h="1060592" w="22059232">
                  <a:moveTo>
                    <a:pt x="0" y="0"/>
                  </a:moveTo>
                  <a:lnTo>
                    <a:pt x="22059232" y="0"/>
                  </a:lnTo>
                  <a:lnTo>
                    <a:pt x="22059232" y="1060592"/>
                  </a:lnTo>
                  <a:lnTo>
                    <a:pt x="0" y="1060592"/>
                  </a:lnTo>
                  <a:close/>
                </a:path>
              </a:pathLst>
            </a:custGeom>
            <a:solidFill>
              <a:srgbClr val="000000">
                <a:alpha val="0"/>
              </a:srgbClr>
            </a:solidFill>
          </p:spPr>
        </p:sp>
        <p:sp>
          <p:nvSpPr>
            <p:cNvPr name="TextBox 12" id="12"/>
            <p:cNvSpPr txBox="true"/>
            <p:nvPr/>
          </p:nvSpPr>
          <p:spPr>
            <a:xfrm>
              <a:off x="0" y="-114300"/>
              <a:ext cx="22059232" cy="1174892"/>
            </a:xfrm>
            <a:prstGeom prst="rect">
              <a:avLst/>
            </a:prstGeom>
          </p:spPr>
          <p:txBody>
            <a:bodyPr anchor="b" rtlCol="false" tIns="0" lIns="0" bIns="0" rIns="0"/>
            <a:lstStyle/>
            <a:p>
              <a:pPr algn="l">
                <a:lnSpc>
                  <a:spcPts val="7128"/>
                </a:lnSpc>
              </a:pPr>
              <a:r>
                <a:rPr lang="en-US" sz="5940" b="true">
                  <a:solidFill>
                    <a:srgbClr val="1CADE4"/>
                  </a:solidFill>
                  <a:latin typeface="Arial Bold"/>
                  <a:ea typeface="Arial Bold"/>
                  <a:cs typeface="Arial Bold"/>
                  <a:sym typeface="Arial Bold"/>
                </a:rPr>
                <a:t>Problem Statement</a:t>
              </a:r>
            </a:p>
          </p:txBody>
        </p:sp>
      </p:grpSp>
      <p:grpSp>
        <p:nvGrpSpPr>
          <p:cNvPr name="Group 13" id="13"/>
          <p:cNvGrpSpPr/>
          <p:nvPr/>
        </p:nvGrpSpPr>
        <p:grpSpPr>
          <a:xfrm rot="0">
            <a:off x="669801" y="1856448"/>
            <a:ext cx="16553226" cy="7009986"/>
            <a:chOff x="0" y="0"/>
            <a:chExt cx="22070968" cy="9346648"/>
          </a:xfrm>
        </p:grpSpPr>
        <p:sp>
          <p:nvSpPr>
            <p:cNvPr name="Freeform 14" id="14"/>
            <p:cNvSpPr/>
            <p:nvPr/>
          </p:nvSpPr>
          <p:spPr>
            <a:xfrm flipH="false" flipV="false" rot="0">
              <a:off x="0" y="0"/>
              <a:ext cx="22070968" cy="9346648"/>
            </a:xfrm>
            <a:custGeom>
              <a:avLst/>
              <a:gdLst/>
              <a:ahLst/>
              <a:cxnLst/>
              <a:rect r="r" b="b" t="t" l="l"/>
              <a:pathLst>
                <a:path h="9346648" w="22070968">
                  <a:moveTo>
                    <a:pt x="0" y="0"/>
                  </a:moveTo>
                  <a:lnTo>
                    <a:pt x="22070968" y="0"/>
                  </a:lnTo>
                  <a:lnTo>
                    <a:pt x="22070968" y="9346648"/>
                  </a:lnTo>
                  <a:lnTo>
                    <a:pt x="0" y="9346648"/>
                  </a:lnTo>
                  <a:close/>
                </a:path>
              </a:pathLst>
            </a:custGeom>
            <a:solidFill>
              <a:srgbClr val="000000">
                <a:alpha val="0"/>
              </a:srgbClr>
            </a:solidFill>
          </p:spPr>
        </p:sp>
        <p:sp>
          <p:nvSpPr>
            <p:cNvPr name="TextBox 15" id="15"/>
            <p:cNvSpPr txBox="true"/>
            <p:nvPr/>
          </p:nvSpPr>
          <p:spPr>
            <a:xfrm>
              <a:off x="0" y="-114300"/>
              <a:ext cx="22070968" cy="9460948"/>
            </a:xfrm>
            <a:prstGeom prst="rect">
              <a:avLst/>
            </a:prstGeom>
          </p:spPr>
          <p:txBody>
            <a:bodyPr anchor="ctr" rtlCol="false" tIns="0" lIns="0" bIns="0" rIns="0"/>
            <a:lstStyle/>
            <a:p>
              <a:pPr algn="l">
                <a:lnSpc>
                  <a:spcPts val="4752"/>
                </a:lnSpc>
              </a:pPr>
              <a:r>
                <a:rPr lang="en-US" sz="3600">
                  <a:solidFill>
                    <a:srgbClr val="0F0F0F"/>
                  </a:solidFill>
                  <a:latin typeface="ITC Franklin Gothic LT"/>
                  <a:ea typeface="ITC Franklin Gothic LT"/>
                  <a:cs typeface="ITC Franklin Gothic LT"/>
                  <a:sym typeface="ITC Franklin Gothic LT"/>
                </a:rPr>
                <a:t>In modern power systems, identifying and classifying faults quickly is critical to maintaining system stability and minimizing downtime. However, conventional manual techniques are time-consuming and error-prone. There is a growing need for intelligent systems that can detect and classify power system faults automatically using real-time data.</a:t>
              </a:r>
            </a:p>
            <a:p>
              <a:pPr algn="l">
                <a:lnSpc>
                  <a:spcPts val="4752"/>
                </a:lnSpc>
              </a:pP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a:grpSpLocks noChangeAspect="true"/>
          </p:cNvGrpSpPr>
          <p:nvPr/>
        </p:nvGrpSpPr>
        <p:grpSpPr>
          <a:xfrm rot="0">
            <a:off x="15727505" y="9656865"/>
            <a:ext cx="1688707" cy="547689"/>
            <a:chOff x="0" y="0"/>
            <a:chExt cx="2251610"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141" r="-1" b="-141"/>
              </a:stretch>
            </a:blipFill>
          </p:spPr>
        </p:sp>
      </p:grpSp>
      <p:grpSp>
        <p:nvGrpSpPr>
          <p:cNvPr name="Group 10" id="10"/>
          <p:cNvGrpSpPr/>
          <p:nvPr/>
        </p:nvGrpSpPr>
        <p:grpSpPr>
          <a:xfrm rot="0">
            <a:off x="871788" y="1053234"/>
            <a:ext cx="16544424" cy="795444"/>
            <a:chOff x="0" y="0"/>
            <a:chExt cx="22059232" cy="1060592"/>
          </a:xfrm>
        </p:grpSpPr>
        <p:sp>
          <p:nvSpPr>
            <p:cNvPr name="Freeform 11" id="11"/>
            <p:cNvSpPr/>
            <p:nvPr/>
          </p:nvSpPr>
          <p:spPr>
            <a:xfrm flipH="false" flipV="false" rot="0">
              <a:off x="0" y="0"/>
              <a:ext cx="22059232" cy="1060592"/>
            </a:xfrm>
            <a:custGeom>
              <a:avLst/>
              <a:gdLst/>
              <a:ahLst/>
              <a:cxnLst/>
              <a:rect r="r" b="b" t="t" l="l"/>
              <a:pathLst>
                <a:path h="1060592" w="22059232">
                  <a:moveTo>
                    <a:pt x="0" y="0"/>
                  </a:moveTo>
                  <a:lnTo>
                    <a:pt x="22059232" y="0"/>
                  </a:lnTo>
                  <a:lnTo>
                    <a:pt x="22059232" y="1060592"/>
                  </a:lnTo>
                  <a:lnTo>
                    <a:pt x="0" y="1060592"/>
                  </a:lnTo>
                  <a:close/>
                </a:path>
              </a:pathLst>
            </a:custGeom>
            <a:solidFill>
              <a:srgbClr val="000000">
                <a:alpha val="0"/>
              </a:srgbClr>
            </a:solidFill>
          </p:spPr>
        </p:sp>
        <p:sp>
          <p:nvSpPr>
            <p:cNvPr name="TextBox 12" id="12"/>
            <p:cNvSpPr txBox="true"/>
            <p:nvPr/>
          </p:nvSpPr>
          <p:spPr>
            <a:xfrm>
              <a:off x="0" y="-114300"/>
              <a:ext cx="22059232" cy="1174892"/>
            </a:xfrm>
            <a:prstGeom prst="rect">
              <a:avLst/>
            </a:prstGeom>
          </p:spPr>
          <p:txBody>
            <a:bodyPr anchor="b" rtlCol="false" tIns="0" lIns="0" bIns="0" rIns="0"/>
            <a:lstStyle/>
            <a:p>
              <a:pPr algn="l">
                <a:lnSpc>
                  <a:spcPts val="7128"/>
                </a:lnSpc>
              </a:pPr>
              <a:r>
                <a:rPr lang="en-US" sz="5940" b="true">
                  <a:solidFill>
                    <a:srgbClr val="1CADE4"/>
                  </a:solidFill>
                  <a:latin typeface="Arial Bold"/>
                  <a:ea typeface="Arial Bold"/>
                  <a:cs typeface="Arial Bold"/>
                  <a:sym typeface="Arial Bold"/>
                </a:rPr>
                <a:t>Proposed Solution</a:t>
              </a:r>
            </a:p>
          </p:txBody>
        </p:sp>
      </p:grpSp>
      <p:grpSp>
        <p:nvGrpSpPr>
          <p:cNvPr name="Group 13" id="13"/>
          <p:cNvGrpSpPr/>
          <p:nvPr/>
        </p:nvGrpSpPr>
        <p:grpSpPr>
          <a:xfrm rot="0">
            <a:off x="430121" y="1069600"/>
            <a:ext cx="17420228" cy="8345960"/>
            <a:chOff x="0" y="0"/>
            <a:chExt cx="23226970" cy="11127946"/>
          </a:xfrm>
        </p:grpSpPr>
        <p:sp>
          <p:nvSpPr>
            <p:cNvPr name="Freeform 14" id="14"/>
            <p:cNvSpPr/>
            <p:nvPr/>
          </p:nvSpPr>
          <p:spPr>
            <a:xfrm flipH="false" flipV="false" rot="0">
              <a:off x="0" y="0"/>
              <a:ext cx="23226970" cy="11127946"/>
            </a:xfrm>
            <a:custGeom>
              <a:avLst/>
              <a:gdLst/>
              <a:ahLst/>
              <a:cxnLst/>
              <a:rect r="r" b="b" t="t" l="l"/>
              <a:pathLst>
                <a:path h="11127946" w="23226970">
                  <a:moveTo>
                    <a:pt x="0" y="0"/>
                  </a:moveTo>
                  <a:lnTo>
                    <a:pt x="23226970" y="0"/>
                  </a:lnTo>
                  <a:lnTo>
                    <a:pt x="23226970" y="11127946"/>
                  </a:lnTo>
                  <a:lnTo>
                    <a:pt x="0" y="11127946"/>
                  </a:lnTo>
                  <a:close/>
                </a:path>
              </a:pathLst>
            </a:custGeom>
            <a:solidFill>
              <a:srgbClr val="000000">
                <a:alpha val="0"/>
              </a:srgbClr>
            </a:solidFill>
          </p:spPr>
        </p:sp>
        <p:sp>
          <p:nvSpPr>
            <p:cNvPr name="TextBox 15" id="15"/>
            <p:cNvSpPr txBox="true"/>
            <p:nvPr/>
          </p:nvSpPr>
          <p:spPr>
            <a:xfrm>
              <a:off x="0" y="-95250"/>
              <a:ext cx="23226970" cy="11223196"/>
            </a:xfrm>
            <a:prstGeom prst="rect">
              <a:avLst/>
            </a:prstGeom>
          </p:spPr>
          <p:txBody>
            <a:bodyPr anchor="ctr" rtlCol="false" tIns="0" lIns="0" bIns="0" rIns="0"/>
            <a:lstStyle/>
            <a:p>
              <a:pPr algn="l">
                <a:lnSpc>
                  <a:spcPts val="4091"/>
                </a:lnSpc>
              </a:pPr>
              <a:r>
                <a:rPr lang="en-US" sz="3099" b="true">
                  <a:solidFill>
                    <a:srgbClr val="404040"/>
                  </a:solidFill>
                  <a:latin typeface="Calibri (MS) Bold"/>
                  <a:ea typeface="Calibri (MS) Bold"/>
                  <a:cs typeface="Calibri (MS) Bold"/>
                  <a:sym typeface="Calibri (MS) Bold"/>
                </a:rPr>
                <a:t>The proposed system aims to automate the process of detecting and classifying power system faults using machine learning. IBM Watson AutoAI will be used to develop and deploy the ML model. The solution involves:</a:t>
              </a:r>
            </a:p>
            <a:p>
              <a:pPr algn="l" marL="582922" indent="-291461" lvl="1">
                <a:lnSpc>
                  <a:spcPts val="3779"/>
                </a:lnSpc>
                <a:buFont typeface="Arial"/>
                <a:buChar char="•"/>
              </a:pPr>
              <a:r>
                <a:rPr lang="en-US" b="true" sz="2699">
                  <a:solidFill>
                    <a:srgbClr val="404040"/>
                  </a:solidFill>
                  <a:latin typeface="Calibri (MS) Bold"/>
                  <a:ea typeface="Calibri (MS) Bold"/>
                  <a:cs typeface="Calibri (MS) Bold"/>
                  <a:sym typeface="Calibri (MS) Bold"/>
                </a:rPr>
                <a:t>Data Collection: Using a Kaggle dataset containing labeled power system fault data.</a:t>
              </a:r>
            </a:p>
            <a:p>
              <a:pPr algn="l">
                <a:lnSpc>
                  <a:spcPts val="3779"/>
                </a:lnSpc>
              </a:pPr>
            </a:p>
            <a:p>
              <a:pPr algn="l" marL="582922" indent="-291461" lvl="1">
                <a:lnSpc>
                  <a:spcPts val="3779"/>
                </a:lnSpc>
                <a:buFont typeface="Arial"/>
                <a:buChar char="•"/>
              </a:pPr>
              <a:r>
                <a:rPr lang="en-US" b="true" sz="2699">
                  <a:solidFill>
                    <a:srgbClr val="404040"/>
                  </a:solidFill>
                  <a:latin typeface="Calibri (MS) Bold"/>
                  <a:ea typeface="Calibri (MS) Bold"/>
                  <a:cs typeface="Calibri (MS) Bold"/>
                  <a:sym typeface="Calibri (MS) Bold"/>
                </a:rPr>
                <a:t>Preprocessing: Cleaning and transforming the dataset for model training.</a:t>
              </a:r>
            </a:p>
            <a:p>
              <a:pPr algn="l">
                <a:lnSpc>
                  <a:spcPts val="3779"/>
                </a:lnSpc>
              </a:pPr>
            </a:p>
            <a:p>
              <a:pPr algn="l" marL="582922" indent="-291461" lvl="1">
                <a:lnSpc>
                  <a:spcPts val="3779"/>
                </a:lnSpc>
                <a:buFont typeface="Arial"/>
                <a:buChar char="•"/>
              </a:pPr>
              <a:r>
                <a:rPr lang="en-US" b="true" sz="2699">
                  <a:solidFill>
                    <a:srgbClr val="404040"/>
                  </a:solidFill>
                  <a:latin typeface="Calibri (MS) Bold"/>
                  <a:ea typeface="Calibri (MS) Bold"/>
                  <a:cs typeface="Calibri (MS) Bold"/>
                  <a:sym typeface="Calibri (MS) Bold"/>
                </a:rPr>
                <a:t>Model Training: AutoAI will automatically select, train, and optimize the best models.</a:t>
              </a:r>
            </a:p>
            <a:p>
              <a:pPr algn="l">
                <a:lnSpc>
                  <a:spcPts val="3779"/>
                </a:lnSpc>
              </a:pPr>
            </a:p>
            <a:p>
              <a:pPr algn="l" marL="582922" indent="-291461" lvl="1">
                <a:lnSpc>
                  <a:spcPts val="3779"/>
                </a:lnSpc>
                <a:buFont typeface="Arial"/>
                <a:buChar char="•"/>
              </a:pPr>
              <a:r>
                <a:rPr lang="en-US" b="true" sz="2699">
                  <a:solidFill>
                    <a:srgbClr val="404040"/>
                  </a:solidFill>
                  <a:latin typeface="Calibri (MS) Bold"/>
                  <a:ea typeface="Calibri (MS) Bold"/>
                  <a:cs typeface="Calibri (MS) Bold"/>
                  <a:sym typeface="Calibri (MS) Bold"/>
                </a:rPr>
                <a:t>Deployment: Deploying the best model as an API for real-time fault classification.</a:t>
              </a:r>
            </a:p>
            <a:p>
              <a:pPr algn="l">
                <a:lnSpc>
                  <a:spcPts val="3779"/>
                </a:lnSpc>
              </a:pPr>
            </a:p>
            <a:p>
              <a:pPr algn="l" marL="582922" indent="-291461" lvl="1">
                <a:lnSpc>
                  <a:spcPts val="3779"/>
                </a:lnSpc>
                <a:buFont typeface="Arial"/>
                <a:buChar char="•"/>
              </a:pPr>
              <a:r>
                <a:rPr lang="en-US" b="true" sz="2699">
                  <a:solidFill>
                    <a:srgbClr val="404040"/>
                  </a:solidFill>
                  <a:latin typeface="Calibri (MS) Bold"/>
                  <a:ea typeface="Calibri (MS) Bold"/>
                  <a:cs typeface="Calibri (MS) Bold"/>
                  <a:sym typeface="Calibri (MS) Bold"/>
                </a:rPr>
                <a:t>Evaluation: Assessing the model using metrics like accuracy, precision, recall, and F1-score.</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a:grpSpLocks noChangeAspect="true"/>
          </p:cNvGrpSpPr>
          <p:nvPr/>
        </p:nvGrpSpPr>
        <p:grpSpPr>
          <a:xfrm rot="0">
            <a:off x="15727505" y="9656865"/>
            <a:ext cx="1688707" cy="547689"/>
            <a:chOff x="0" y="0"/>
            <a:chExt cx="2251610"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141" r="-1" b="-141"/>
              </a:stretch>
            </a:blipFill>
          </p:spPr>
        </p:sp>
      </p:grpSp>
      <p:grpSp>
        <p:nvGrpSpPr>
          <p:cNvPr name="Group 10" id="10"/>
          <p:cNvGrpSpPr/>
          <p:nvPr/>
        </p:nvGrpSpPr>
        <p:grpSpPr>
          <a:xfrm rot="0">
            <a:off x="871788" y="993858"/>
            <a:ext cx="16544424" cy="795444"/>
            <a:chOff x="0" y="0"/>
            <a:chExt cx="22059232" cy="1060592"/>
          </a:xfrm>
        </p:grpSpPr>
        <p:sp>
          <p:nvSpPr>
            <p:cNvPr name="Freeform 11" id="11"/>
            <p:cNvSpPr/>
            <p:nvPr/>
          </p:nvSpPr>
          <p:spPr>
            <a:xfrm flipH="false" flipV="false" rot="0">
              <a:off x="0" y="0"/>
              <a:ext cx="22059232" cy="1060592"/>
            </a:xfrm>
            <a:custGeom>
              <a:avLst/>
              <a:gdLst/>
              <a:ahLst/>
              <a:cxnLst/>
              <a:rect r="r" b="b" t="t" l="l"/>
              <a:pathLst>
                <a:path h="1060592" w="22059232">
                  <a:moveTo>
                    <a:pt x="0" y="0"/>
                  </a:moveTo>
                  <a:lnTo>
                    <a:pt x="22059232" y="0"/>
                  </a:lnTo>
                  <a:lnTo>
                    <a:pt x="22059232" y="1060592"/>
                  </a:lnTo>
                  <a:lnTo>
                    <a:pt x="0" y="1060592"/>
                  </a:lnTo>
                  <a:close/>
                </a:path>
              </a:pathLst>
            </a:custGeom>
            <a:solidFill>
              <a:srgbClr val="000000">
                <a:alpha val="0"/>
              </a:srgbClr>
            </a:solidFill>
          </p:spPr>
        </p:sp>
        <p:sp>
          <p:nvSpPr>
            <p:cNvPr name="TextBox 12" id="12"/>
            <p:cNvSpPr txBox="true"/>
            <p:nvPr/>
          </p:nvSpPr>
          <p:spPr>
            <a:xfrm>
              <a:off x="0" y="-114300"/>
              <a:ext cx="22059232" cy="1174892"/>
            </a:xfrm>
            <a:prstGeom prst="rect">
              <a:avLst/>
            </a:prstGeom>
          </p:spPr>
          <p:txBody>
            <a:bodyPr anchor="b" rtlCol="false" tIns="0" lIns="0" bIns="0" rIns="0"/>
            <a:lstStyle/>
            <a:p>
              <a:pPr algn="l">
                <a:lnSpc>
                  <a:spcPts val="7128"/>
                </a:lnSpc>
              </a:pPr>
              <a:r>
                <a:rPr lang="en-US" sz="5940" b="true">
                  <a:solidFill>
                    <a:srgbClr val="1CADE4"/>
                  </a:solidFill>
                  <a:latin typeface="Arial Bold"/>
                  <a:ea typeface="Arial Bold"/>
                  <a:cs typeface="Arial Bold"/>
                  <a:sym typeface="Arial Bold"/>
                </a:rPr>
                <a:t>System  Approach</a:t>
              </a:r>
            </a:p>
          </p:txBody>
        </p:sp>
      </p:grpSp>
      <p:grpSp>
        <p:nvGrpSpPr>
          <p:cNvPr name="Group 13" id="13"/>
          <p:cNvGrpSpPr/>
          <p:nvPr/>
        </p:nvGrpSpPr>
        <p:grpSpPr>
          <a:xfrm rot="0">
            <a:off x="669801" y="1953039"/>
            <a:ext cx="16746410" cy="7009986"/>
            <a:chOff x="0" y="0"/>
            <a:chExt cx="22328546" cy="9346648"/>
          </a:xfrm>
        </p:grpSpPr>
        <p:sp>
          <p:nvSpPr>
            <p:cNvPr name="Freeform 14" id="14"/>
            <p:cNvSpPr/>
            <p:nvPr/>
          </p:nvSpPr>
          <p:spPr>
            <a:xfrm flipH="false" flipV="false" rot="0">
              <a:off x="0" y="0"/>
              <a:ext cx="22328546" cy="9346648"/>
            </a:xfrm>
            <a:custGeom>
              <a:avLst/>
              <a:gdLst/>
              <a:ahLst/>
              <a:cxnLst/>
              <a:rect r="r" b="b" t="t" l="l"/>
              <a:pathLst>
                <a:path h="9346648" w="22328546">
                  <a:moveTo>
                    <a:pt x="0" y="0"/>
                  </a:moveTo>
                  <a:lnTo>
                    <a:pt x="22328546" y="0"/>
                  </a:lnTo>
                  <a:lnTo>
                    <a:pt x="22328546" y="9346648"/>
                  </a:lnTo>
                  <a:lnTo>
                    <a:pt x="0" y="9346648"/>
                  </a:lnTo>
                  <a:close/>
                </a:path>
              </a:pathLst>
            </a:custGeom>
            <a:solidFill>
              <a:srgbClr val="000000">
                <a:alpha val="0"/>
              </a:srgbClr>
            </a:solidFill>
          </p:spPr>
        </p:sp>
        <p:sp>
          <p:nvSpPr>
            <p:cNvPr name="TextBox 15" id="15"/>
            <p:cNvSpPr txBox="true"/>
            <p:nvPr/>
          </p:nvSpPr>
          <p:spPr>
            <a:xfrm>
              <a:off x="0" y="-104775"/>
              <a:ext cx="22328546" cy="9451423"/>
            </a:xfrm>
            <a:prstGeom prst="rect">
              <a:avLst/>
            </a:prstGeom>
          </p:spPr>
          <p:txBody>
            <a:bodyPr anchor="ctr" rtlCol="false" tIns="0" lIns="0" bIns="0" rIns="0"/>
            <a:lstStyle/>
            <a:p>
              <a:pPr algn="l">
                <a:lnSpc>
                  <a:spcPts val="4487"/>
                </a:lnSpc>
              </a:pPr>
              <a:r>
                <a:rPr lang="en-US" sz="3399" b="true">
                  <a:solidFill>
                    <a:srgbClr val="0F0F0F"/>
                  </a:solidFill>
                  <a:latin typeface="ITC Franklin Gothic LT Semi-Bold"/>
                  <a:ea typeface="ITC Franklin Gothic LT Semi-Bold"/>
                  <a:cs typeface="ITC Franklin Gothic LT Semi-Bold"/>
                  <a:sym typeface="ITC Franklin Gothic LT Semi-Bold"/>
                </a:rPr>
                <a:t>Technologies Used:</a:t>
              </a:r>
            </a:p>
            <a:p>
              <a:pPr algn="l">
                <a:lnSpc>
                  <a:spcPts val="3359"/>
                </a:lnSpc>
              </a:pPr>
              <a:r>
                <a:rPr lang="en-US" sz="2399" b="true">
                  <a:solidFill>
                    <a:srgbClr val="0F0F0F"/>
                  </a:solidFill>
                  <a:latin typeface="ITC Franklin Gothic LT Semi-Bold"/>
                  <a:ea typeface="ITC Franklin Gothic LT Semi-Bold"/>
                  <a:cs typeface="ITC Franklin Gothic LT Semi-Bold"/>
                  <a:sym typeface="ITC Franklin Gothic LT Semi-Bold"/>
                </a:rPr>
                <a:t>IBM Watson Studio</a:t>
              </a:r>
            </a:p>
            <a:p>
              <a:pPr algn="l">
                <a:lnSpc>
                  <a:spcPts val="3359"/>
                </a:lnSpc>
              </a:pPr>
            </a:p>
            <a:p>
              <a:pPr algn="l">
                <a:lnSpc>
                  <a:spcPts val="3359"/>
                </a:lnSpc>
              </a:pPr>
              <a:r>
                <a:rPr lang="en-US" sz="2399" b="true">
                  <a:solidFill>
                    <a:srgbClr val="0F0F0F"/>
                  </a:solidFill>
                  <a:latin typeface="ITC Franklin Gothic LT Semi-Bold"/>
                  <a:ea typeface="ITC Franklin Gothic LT Semi-Bold"/>
                  <a:cs typeface="ITC Franklin Gothic LT Semi-Bold"/>
                  <a:sym typeface="ITC Franklin Gothic LT Semi-Bold"/>
                </a:rPr>
                <a:t>IBM AutoAI</a:t>
              </a:r>
            </a:p>
            <a:p>
              <a:pPr algn="l">
                <a:lnSpc>
                  <a:spcPts val="3359"/>
                </a:lnSpc>
              </a:pPr>
            </a:p>
            <a:p>
              <a:pPr algn="l">
                <a:lnSpc>
                  <a:spcPts val="3359"/>
                </a:lnSpc>
              </a:pPr>
              <a:r>
                <a:rPr lang="en-US" sz="2399" b="true">
                  <a:solidFill>
                    <a:srgbClr val="0F0F0F"/>
                  </a:solidFill>
                  <a:latin typeface="ITC Franklin Gothic LT Semi-Bold"/>
                  <a:ea typeface="ITC Franklin Gothic LT Semi-Bold"/>
                  <a:cs typeface="ITC Franklin Gothic LT Semi-Bold"/>
                  <a:sym typeface="ITC Franklin Gothic LT Semi-Bold"/>
                </a:rPr>
                <a:t>Python (for data preprocessing)</a:t>
              </a:r>
            </a:p>
            <a:p>
              <a:pPr algn="l">
                <a:lnSpc>
                  <a:spcPts val="3359"/>
                </a:lnSpc>
              </a:pPr>
            </a:p>
            <a:p>
              <a:pPr algn="l">
                <a:lnSpc>
                  <a:spcPts val="3359"/>
                </a:lnSpc>
              </a:pPr>
              <a:r>
                <a:rPr lang="en-US" sz="2399" b="true">
                  <a:solidFill>
                    <a:srgbClr val="0F0F0F"/>
                  </a:solidFill>
                  <a:latin typeface="ITC Franklin Gothic LT Semi-Bold"/>
                  <a:ea typeface="ITC Franklin Gothic LT Semi-Bold"/>
                  <a:cs typeface="ITC Franklin Gothic LT Semi-Bold"/>
                  <a:sym typeface="ITC Franklin Gothic LT Semi-Bold"/>
                </a:rPr>
                <a:t>Kaggle dataset (Power system fault classification)</a:t>
              </a:r>
            </a:p>
            <a:p>
              <a:pPr algn="l">
                <a:lnSpc>
                  <a:spcPts val="1679"/>
                </a:lnSpc>
              </a:pPr>
            </a:p>
            <a:p>
              <a:pPr algn="l">
                <a:lnSpc>
                  <a:spcPts val="1679"/>
                </a:lnSpc>
              </a:pPr>
            </a:p>
            <a:p>
              <a:pPr algn="l">
                <a:lnSpc>
                  <a:spcPts val="5039"/>
                </a:lnSpc>
              </a:pPr>
              <a:r>
                <a:rPr lang="en-US" sz="3599" b="true">
                  <a:solidFill>
                    <a:srgbClr val="0F0F0F"/>
                  </a:solidFill>
                  <a:latin typeface="ITC Franklin Gothic LT Semi-Bold"/>
                  <a:ea typeface="ITC Franklin Gothic LT Semi-Bold"/>
                  <a:cs typeface="ITC Franklin Gothic LT Semi-Bold"/>
                  <a:sym typeface="ITC Franklin Gothic LT Semi-Bold"/>
                </a:rPr>
                <a:t>Libraries/Tools:</a:t>
              </a:r>
            </a:p>
            <a:p>
              <a:pPr algn="l">
                <a:lnSpc>
                  <a:spcPts val="1679"/>
                </a:lnSpc>
              </a:pPr>
            </a:p>
            <a:p>
              <a:pPr algn="l">
                <a:lnSpc>
                  <a:spcPts val="3359"/>
                </a:lnSpc>
              </a:pPr>
              <a:r>
                <a:rPr lang="en-US" sz="2399" b="true">
                  <a:solidFill>
                    <a:srgbClr val="0F0F0F"/>
                  </a:solidFill>
                  <a:latin typeface="ITC Franklin Gothic LT Semi-Bold"/>
                  <a:ea typeface="ITC Franklin Gothic LT Semi-Bold"/>
                  <a:cs typeface="ITC Franklin Gothic LT Semi-Bold"/>
                  <a:sym typeface="ITC Franklin Gothic LT Semi-Bold"/>
                </a:rPr>
                <a:t>pandas, numpy, scikit-learn (used indirectly via AutoAI)</a:t>
              </a:r>
            </a:p>
            <a:p>
              <a:pPr algn="l">
                <a:lnSpc>
                  <a:spcPts val="3359"/>
                </a:lnSpc>
              </a:pPr>
            </a:p>
            <a:p>
              <a:pPr algn="l">
                <a:lnSpc>
                  <a:spcPts val="3359"/>
                </a:lnSpc>
              </a:pPr>
              <a:r>
                <a:rPr lang="en-US" sz="2399" b="true">
                  <a:solidFill>
                    <a:srgbClr val="0F0F0F"/>
                  </a:solidFill>
                  <a:latin typeface="ITC Franklin Gothic LT Semi-Bold"/>
                  <a:ea typeface="ITC Franklin Gothic LT Semi-Bold"/>
                  <a:cs typeface="ITC Franklin Gothic LT Semi-Bold"/>
                  <a:sym typeface="ITC Franklin Gothic LT Semi-Bold"/>
                </a:rPr>
                <a:t>IBM Cloud Object Storage</a:t>
              </a:r>
            </a:p>
            <a:p>
              <a:pPr algn="l">
                <a:lnSpc>
                  <a:spcPts val="3359"/>
                </a:lnSpc>
              </a:pPr>
            </a:p>
            <a:p>
              <a:pPr algn="l">
                <a:lnSpc>
                  <a:spcPts val="3359"/>
                </a:lnSpc>
              </a:pPr>
              <a:r>
                <a:rPr lang="en-US" sz="2399" b="true">
                  <a:solidFill>
                    <a:srgbClr val="0F0F0F"/>
                  </a:solidFill>
                  <a:latin typeface="ITC Franklin Gothic LT Semi-Bold"/>
                  <a:ea typeface="ITC Franklin Gothic LT Semi-Bold"/>
                  <a:cs typeface="ITC Franklin Gothic LT Semi-Bold"/>
                  <a:sym typeface="ITC Franklin Gothic LT Semi-Bold"/>
                </a:rPr>
                <a:t>IBM Watson Machine Learning</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a:grpSpLocks noChangeAspect="true"/>
          </p:cNvGrpSpPr>
          <p:nvPr/>
        </p:nvGrpSpPr>
        <p:grpSpPr>
          <a:xfrm rot="0">
            <a:off x="15727505" y="9656865"/>
            <a:ext cx="1688707" cy="547689"/>
            <a:chOff x="0" y="0"/>
            <a:chExt cx="2251610"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141" r="-1" b="-141"/>
              </a:stretch>
            </a:blipFill>
          </p:spPr>
        </p:sp>
      </p:grpSp>
      <p:grpSp>
        <p:nvGrpSpPr>
          <p:cNvPr name="Group 10" id="10"/>
          <p:cNvGrpSpPr/>
          <p:nvPr/>
        </p:nvGrpSpPr>
        <p:grpSpPr>
          <a:xfrm rot="0">
            <a:off x="871788" y="1053234"/>
            <a:ext cx="16544424" cy="795444"/>
            <a:chOff x="0" y="0"/>
            <a:chExt cx="22059232" cy="1060592"/>
          </a:xfrm>
        </p:grpSpPr>
        <p:sp>
          <p:nvSpPr>
            <p:cNvPr name="Freeform 11" id="11"/>
            <p:cNvSpPr/>
            <p:nvPr/>
          </p:nvSpPr>
          <p:spPr>
            <a:xfrm flipH="false" flipV="false" rot="0">
              <a:off x="0" y="0"/>
              <a:ext cx="22059232" cy="1060592"/>
            </a:xfrm>
            <a:custGeom>
              <a:avLst/>
              <a:gdLst/>
              <a:ahLst/>
              <a:cxnLst/>
              <a:rect r="r" b="b" t="t" l="l"/>
              <a:pathLst>
                <a:path h="1060592" w="22059232">
                  <a:moveTo>
                    <a:pt x="0" y="0"/>
                  </a:moveTo>
                  <a:lnTo>
                    <a:pt x="22059232" y="0"/>
                  </a:lnTo>
                  <a:lnTo>
                    <a:pt x="22059232" y="1060592"/>
                  </a:lnTo>
                  <a:lnTo>
                    <a:pt x="0" y="1060592"/>
                  </a:lnTo>
                  <a:close/>
                </a:path>
              </a:pathLst>
            </a:custGeom>
            <a:solidFill>
              <a:srgbClr val="000000">
                <a:alpha val="0"/>
              </a:srgbClr>
            </a:solidFill>
          </p:spPr>
        </p:sp>
        <p:sp>
          <p:nvSpPr>
            <p:cNvPr name="TextBox 12" id="12"/>
            <p:cNvSpPr txBox="true"/>
            <p:nvPr/>
          </p:nvSpPr>
          <p:spPr>
            <a:xfrm>
              <a:off x="0" y="-114300"/>
              <a:ext cx="22059232" cy="1174892"/>
            </a:xfrm>
            <a:prstGeom prst="rect">
              <a:avLst/>
            </a:prstGeom>
          </p:spPr>
          <p:txBody>
            <a:bodyPr anchor="b" rtlCol="false" tIns="0" lIns="0" bIns="0" rIns="0"/>
            <a:lstStyle/>
            <a:p>
              <a:pPr algn="l">
                <a:lnSpc>
                  <a:spcPts val="7128"/>
                </a:lnSpc>
              </a:pPr>
              <a:r>
                <a:rPr lang="en-US" sz="5940" b="true">
                  <a:solidFill>
                    <a:srgbClr val="1CADE4"/>
                  </a:solidFill>
                  <a:latin typeface="Arial Bold"/>
                  <a:ea typeface="Arial Bold"/>
                  <a:cs typeface="Arial Bold"/>
                  <a:sym typeface="Arial Bold"/>
                </a:rPr>
                <a:t>Algorithm &amp; Deployment</a:t>
              </a:r>
            </a:p>
          </p:txBody>
        </p:sp>
      </p:grpSp>
      <p:grpSp>
        <p:nvGrpSpPr>
          <p:cNvPr name="Group 13" id="13"/>
          <p:cNvGrpSpPr/>
          <p:nvPr/>
        </p:nvGrpSpPr>
        <p:grpSpPr>
          <a:xfrm rot="0">
            <a:off x="669801" y="1953039"/>
            <a:ext cx="16746410" cy="7305261"/>
            <a:chOff x="0" y="0"/>
            <a:chExt cx="22328546" cy="9740348"/>
          </a:xfrm>
        </p:grpSpPr>
        <p:sp>
          <p:nvSpPr>
            <p:cNvPr name="Freeform 14" id="14"/>
            <p:cNvSpPr/>
            <p:nvPr/>
          </p:nvSpPr>
          <p:spPr>
            <a:xfrm flipH="false" flipV="false" rot="0">
              <a:off x="0" y="0"/>
              <a:ext cx="22328546" cy="9740348"/>
            </a:xfrm>
            <a:custGeom>
              <a:avLst/>
              <a:gdLst/>
              <a:ahLst/>
              <a:cxnLst/>
              <a:rect r="r" b="b" t="t" l="l"/>
              <a:pathLst>
                <a:path h="9740348" w="22328546">
                  <a:moveTo>
                    <a:pt x="0" y="0"/>
                  </a:moveTo>
                  <a:lnTo>
                    <a:pt x="22328546" y="0"/>
                  </a:lnTo>
                  <a:lnTo>
                    <a:pt x="22328546" y="9740348"/>
                  </a:lnTo>
                  <a:lnTo>
                    <a:pt x="0" y="9740348"/>
                  </a:lnTo>
                  <a:close/>
                </a:path>
              </a:pathLst>
            </a:custGeom>
            <a:solidFill>
              <a:srgbClr val="000000">
                <a:alpha val="0"/>
              </a:srgbClr>
            </a:solidFill>
          </p:spPr>
        </p:sp>
        <p:sp>
          <p:nvSpPr>
            <p:cNvPr name="TextBox 15" id="15"/>
            <p:cNvSpPr txBox="true"/>
            <p:nvPr/>
          </p:nvSpPr>
          <p:spPr>
            <a:xfrm>
              <a:off x="0" y="-76200"/>
              <a:ext cx="22328546" cy="9816548"/>
            </a:xfrm>
            <a:prstGeom prst="rect">
              <a:avLst/>
            </a:prstGeom>
          </p:spPr>
          <p:txBody>
            <a:bodyPr anchor="ctr" rtlCol="false" tIns="0" lIns="0" bIns="0" rIns="0"/>
            <a:lstStyle/>
            <a:p>
              <a:pPr algn="l">
                <a:lnSpc>
                  <a:spcPts val="3167"/>
                </a:lnSpc>
              </a:pPr>
            </a:p>
            <a:p>
              <a:pPr algn="l" marL="488630" indent="-244315" lvl="1">
                <a:lnSpc>
                  <a:spcPts val="3563"/>
                </a:lnSpc>
                <a:buFont typeface="Arial"/>
                <a:buChar char="•"/>
              </a:pPr>
              <a:r>
                <a:rPr lang="en-US" b="true" sz="2699">
                  <a:solidFill>
                    <a:srgbClr val="404040"/>
                  </a:solidFill>
                  <a:latin typeface="ITC Franklin Gothic LT Semi-Bold"/>
                  <a:ea typeface="ITC Franklin Gothic LT Semi-Bold"/>
                  <a:cs typeface="ITC Franklin Gothic LT Semi-Bold"/>
                  <a:sym typeface="ITC Franklin Gothic LT Semi-Bold"/>
                </a:rPr>
                <a:t>Algorithm AutoAI : </a:t>
              </a:r>
            </a:p>
            <a:p>
              <a:pPr algn="l">
                <a:lnSpc>
                  <a:spcPts val="3563"/>
                </a:lnSpc>
              </a:pPr>
              <a:r>
                <a:rPr lang="en-US" sz="2699">
                  <a:solidFill>
                    <a:srgbClr val="404040"/>
                  </a:solidFill>
                  <a:latin typeface="ITC Franklin Gothic LT"/>
                  <a:ea typeface="ITC Franklin Gothic LT"/>
                  <a:cs typeface="ITC Franklin Gothic LT"/>
                  <a:sym typeface="ITC Franklin Gothic LT"/>
                </a:rPr>
                <a:t>      AutoAI automatically evaluated multiple models such as Logistic Regression, Random Forest, Gradient Boosting, and XGBoost.The best-performing model was selected based on the highest accuracy.</a:t>
              </a:r>
            </a:p>
            <a:p>
              <a:pPr algn="l" marL="488630" indent="-244315" lvl="1">
                <a:lnSpc>
                  <a:spcPts val="3563"/>
                </a:lnSpc>
                <a:buFont typeface="Arial"/>
                <a:buChar char="•"/>
              </a:pPr>
              <a:r>
                <a:rPr lang="en-US" b="true" sz="2699">
                  <a:solidFill>
                    <a:srgbClr val="404040"/>
                  </a:solidFill>
                  <a:latin typeface="ITC Franklin Gothic LT Semi-Bold"/>
                  <a:ea typeface="ITC Franklin Gothic LT Semi-Bold"/>
                  <a:cs typeface="ITC Franklin Gothic LT Semi-Bold"/>
                  <a:sym typeface="ITC Franklin Gothic LT Semi-Bold"/>
                </a:rPr>
                <a:t>Deployment:</a:t>
              </a:r>
            </a:p>
            <a:p>
              <a:pPr algn="l">
                <a:lnSpc>
                  <a:spcPts val="3563"/>
                </a:lnSpc>
              </a:pPr>
              <a:r>
                <a:rPr lang="en-US" sz="2699">
                  <a:solidFill>
                    <a:srgbClr val="000000"/>
                  </a:solidFill>
                  <a:latin typeface="ITC Franklin Gothic LT"/>
                  <a:ea typeface="ITC Franklin Gothic LT"/>
                  <a:cs typeface="ITC Franklin Gothic LT"/>
                  <a:sym typeface="ITC Franklin Gothic LT"/>
                </a:rPr>
                <a:t>     The trained model was deployed as a RESTful API using IBM Watson Machine Learning for live predictions.</a:t>
              </a:r>
            </a:p>
            <a:p>
              <a:pPr algn="l" marL="488630" indent="-244315" lvl="1">
                <a:lnSpc>
                  <a:spcPts val="3563"/>
                </a:lnSpc>
                <a:buFont typeface="Arial"/>
                <a:buChar char="•"/>
              </a:pPr>
              <a:r>
                <a:rPr lang="en-US" b="true" sz="2699">
                  <a:solidFill>
                    <a:srgbClr val="404040"/>
                  </a:solidFill>
                  <a:latin typeface="ITC Franklin Gothic LT Semi-Bold"/>
                  <a:ea typeface="ITC Franklin Gothic LT Semi-Bold"/>
                  <a:cs typeface="ITC Franklin Gothic LT Semi-Bold"/>
                  <a:sym typeface="ITC Franklin Gothic LT Semi-Bold"/>
                </a:rPr>
                <a:t>Training Process: </a:t>
              </a:r>
            </a:p>
            <a:p>
              <a:pPr algn="l">
                <a:lnSpc>
                  <a:spcPts val="3563"/>
                </a:lnSpc>
              </a:pPr>
              <a:r>
                <a:rPr lang="en-US" sz="2699">
                  <a:solidFill>
                    <a:srgbClr val="404040"/>
                  </a:solidFill>
                  <a:latin typeface="ITC Franklin Gothic LT"/>
                  <a:ea typeface="ITC Franklin Gothic LT"/>
                  <a:cs typeface="ITC Franklin Gothic LT"/>
                  <a:sym typeface="ITC Franklin Gothic LT"/>
                </a:rPr>
                <a:t>     AutoAI split the dataset into training and testing sets.</a:t>
              </a:r>
            </a:p>
            <a:p>
              <a:pPr algn="l">
                <a:lnSpc>
                  <a:spcPts val="3563"/>
                </a:lnSpc>
              </a:pPr>
              <a:r>
                <a:rPr lang="en-US" sz="2699">
                  <a:solidFill>
                    <a:srgbClr val="404040"/>
                  </a:solidFill>
                  <a:latin typeface="ITC Franklin Gothic LT"/>
                  <a:ea typeface="ITC Franklin Gothic LT"/>
                  <a:cs typeface="ITC Franklin Gothic LT"/>
                  <a:sym typeface="ITC Franklin Gothic LT"/>
                </a:rPr>
                <a:t>Performed automated feature engineering, model selection, and hyperparameter optimization.</a:t>
              </a:r>
            </a:p>
            <a:p>
              <a:pPr algn="l" marL="488630" indent="-244315" lvl="1">
                <a:lnSpc>
                  <a:spcPts val="3563"/>
                </a:lnSpc>
                <a:buFont typeface="Arial"/>
                <a:buChar char="•"/>
              </a:pPr>
              <a:r>
                <a:rPr lang="en-US" b="true" sz="2699">
                  <a:solidFill>
                    <a:srgbClr val="404040"/>
                  </a:solidFill>
                  <a:latin typeface="ITC Franklin Gothic LT Semi-Bold"/>
                  <a:ea typeface="ITC Franklin Gothic LT Semi-Bold"/>
                  <a:cs typeface="ITC Franklin Gothic LT Semi-Bold"/>
                  <a:sym typeface="ITC Franklin Gothic LT Semi-Bold"/>
                </a:rPr>
                <a:t>Prediction Process:</a:t>
              </a:r>
            </a:p>
            <a:p>
              <a:pPr algn="l">
                <a:lnSpc>
                  <a:spcPts val="2879"/>
                </a:lnSpc>
              </a:pPr>
              <a:r>
                <a:rPr lang="en-US" sz="2399">
                  <a:solidFill>
                    <a:srgbClr val="000000"/>
                  </a:solidFill>
                  <a:latin typeface="ITC Franklin Gothic LT"/>
                  <a:ea typeface="ITC Franklin Gothic LT"/>
                  <a:cs typeface="ITC Franklin Gothic LT"/>
                  <a:sym typeface="ITC Franklin Gothic LT"/>
                </a:rPr>
                <a:t>      Input: Real-time or batch data with system parameters.</a:t>
              </a:r>
            </a:p>
            <a:p>
              <a:pPr algn="l">
                <a:lnSpc>
                  <a:spcPts val="2879"/>
                </a:lnSpc>
              </a:pPr>
              <a:r>
                <a:rPr lang="en-US" sz="2399">
                  <a:solidFill>
                    <a:srgbClr val="0F0F0F"/>
                  </a:solidFill>
                  <a:latin typeface="ITC Franklin Gothic LT"/>
                  <a:ea typeface="ITC Franklin Gothic LT"/>
                  <a:cs typeface="ITC Franklin Gothic LT"/>
                  <a:sym typeface="ITC Franklin Gothic LT"/>
                </a:rPr>
                <a:t>Output: Classified fault type (e.g., Line-to-Line, Line-to-Ground, No Fault).</a:t>
              </a:r>
            </a:p>
            <a:p>
              <a:pPr algn="l" marL="990597" indent="-330199" lvl="2">
                <a:lnSpc>
                  <a:spcPts val="3167"/>
                </a:lnSpc>
              </a:pP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a:grpSpLocks noChangeAspect="true"/>
          </p:cNvGrpSpPr>
          <p:nvPr/>
        </p:nvGrpSpPr>
        <p:grpSpPr>
          <a:xfrm rot="0">
            <a:off x="15727505" y="9656865"/>
            <a:ext cx="1688707" cy="547689"/>
            <a:chOff x="0" y="0"/>
            <a:chExt cx="2251610"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141" r="-1" b="-141"/>
              </a:stretch>
            </a:blipFill>
          </p:spPr>
        </p:sp>
      </p:grpSp>
      <p:grpSp>
        <p:nvGrpSpPr>
          <p:cNvPr name="Group 10" id="10"/>
          <p:cNvGrpSpPr/>
          <p:nvPr/>
        </p:nvGrpSpPr>
        <p:grpSpPr>
          <a:xfrm rot="0">
            <a:off x="871788" y="1053234"/>
            <a:ext cx="16544424" cy="1101014"/>
            <a:chOff x="0" y="0"/>
            <a:chExt cx="22059232" cy="1468018"/>
          </a:xfrm>
        </p:grpSpPr>
        <p:sp>
          <p:nvSpPr>
            <p:cNvPr name="Freeform 11" id="11"/>
            <p:cNvSpPr/>
            <p:nvPr/>
          </p:nvSpPr>
          <p:spPr>
            <a:xfrm flipH="false" flipV="false" rot="0">
              <a:off x="0" y="0"/>
              <a:ext cx="22059232" cy="1468018"/>
            </a:xfrm>
            <a:custGeom>
              <a:avLst/>
              <a:gdLst/>
              <a:ahLst/>
              <a:cxnLst/>
              <a:rect r="r" b="b" t="t" l="l"/>
              <a:pathLst>
                <a:path h="1468018" w="22059232">
                  <a:moveTo>
                    <a:pt x="0" y="0"/>
                  </a:moveTo>
                  <a:lnTo>
                    <a:pt x="22059232" y="0"/>
                  </a:lnTo>
                  <a:lnTo>
                    <a:pt x="22059232" y="1468018"/>
                  </a:lnTo>
                  <a:lnTo>
                    <a:pt x="0" y="1468018"/>
                  </a:lnTo>
                  <a:close/>
                </a:path>
              </a:pathLst>
            </a:custGeom>
            <a:solidFill>
              <a:srgbClr val="000000">
                <a:alpha val="0"/>
              </a:srgbClr>
            </a:solidFill>
          </p:spPr>
        </p:sp>
        <p:sp>
          <p:nvSpPr>
            <p:cNvPr name="TextBox 12" id="12"/>
            <p:cNvSpPr txBox="true"/>
            <p:nvPr/>
          </p:nvSpPr>
          <p:spPr>
            <a:xfrm>
              <a:off x="0" y="-114300"/>
              <a:ext cx="22059232" cy="1582318"/>
            </a:xfrm>
            <a:prstGeom prst="rect">
              <a:avLst/>
            </a:prstGeom>
          </p:spPr>
          <p:txBody>
            <a:bodyPr anchor="b" rtlCol="false" tIns="0" lIns="0" bIns="0" rIns="0"/>
            <a:lstStyle/>
            <a:p>
              <a:pPr algn="l">
                <a:lnSpc>
                  <a:spcPts val="7128"/>
                </a:lnSpc>
              </a:pPr>
              <a:r>
                <a:rPr lang="en-US" sz="5940" b="true">
                  <a:solidFill>
                    <a:srgbClr val="1CADE4"/>
                  </a:solidFill>
                  <a:latin typeface="Arial Bold"/>
                  <a:ea typeface="Arial Bold"/>
                  <a:cs typeface="Arial Bold"/>
                  <a:sym typeface="Arial Bold"/>
                </a:rPr>
                <a:t>Result ( Output Image)</a:t>
              </a:r>
            </a:p>
          </p:txBody>
        </p:sp>
      </p:grpSp>
      <p:grpSp>
        <p:nvGrpSpPr>
          <p:cNvPr name="Group 13" id="13"/>
          <p:cNvGrpSpPr/>
          <p:nvPr/>
        </p:nvGrpSpPr>
        <p:grpSpPr>
          <a:xfrm rot="0">
            <a:off x="871788" y="1953039"/>
            <a:ext cx="16544422" cy="7009986"/>
            <a:chOff x="0" y="0"/>
            <a:chExt cx="22059230" cy="9346648"/>
          </a:xfrm>
        </p:grpSpPr>
        <p:sp>
          <p:nvSpPr>
            <p:cNvPr name="Freeform 14" id="14"/>
            <p:cNvSpPr/>
            <p:nvPr/>
          </p:nvSpPr>
          <p:spPr>
            <a:xfrm flipH="false" flipV="false" rot="0">
              <a:off x="0" y="0"/>
              <a:ext cx="22059230" cy="9346648"/>
            </a:xfrm>
            <a:custGeom>
              <a:avLst/>
              <a:gdLst/>
              <a:ahLst/>
              <a:cxnLst/>
              <a:rect r="r" b="b" t="t" l="l"/>
              <a:pathLst>
                <a:path h="9346648" w="22059230">
                  <a:moveTo>
                    <a:pt x="0" y="0"/>
                  </a:moveTo>
                  <a:lnTo>
                    <a:pt x="22059230" y="0"/>
                  </a:lnTo>
                  <a:lnTo>
                    <a:pt x="22059230" y="9346648"/>
                  </a:lnTo>
                  <a:lnTo>
                    <a:pt x="0" y="9346648"/>
                  </a:lnTo>
                  <a:close/>
                </a:path>
              </a:pathLst>
            </a:custGeom>
            <a:solidFill>
              <a:srgbClr val="000000">
                <a:alpha val="0"/>
              </a:srgbClr>
            </a:solidFill>
          </p:spPr>
        </p:sp>
        <p:sp>
          <p:nvSpPr>
            <p:cNvPr name="TextBox 15" id="15"/>
            <p:cNvSpPr txBox="true"/>
            <p:nvPr/>
          </p:nvSpPr>
          <p:spPr>
            <a:xfrm>
              <a:off x="0" y="-95250"/>
              <a:ext cx="22059230" cy="9441898"/>
            </a:xfrm>
            <a:prstGeom prst="rect">
              <a:avLst/>
            </a:prstGeom>
          </p:spPr>
          <p:txBody>
            <a:bodyPr anchor="ctr" rtlCol="false" tIns="0" lIns="0" bIns="0" rIns="0"/>
            <a:lstStyle/>
            <a:p>
              <a:pPr algn="l">
                <a:lnSpc>
                  <a:spcPts val="3960"/>
                </a:lnSpc>
              </a:pPr>
            </a:p>
          </p:txBody>
        </p:sp>
      </p:grpSp>
      <p:sp>
        <p:nvSpPr>
          <p:cNvPr name="Freeform 16" id="16"/>
          <p:cNvSpPr/>
          <p:nvPr/>
        </p:nvSpPr>
        <p:spPr>
          <a:xfrm flipH="false" flipV="false" rot="0">
            <a:off x="871788" y="2154248"/>
            <a:ext cx="11912898" cy="4452446"/>
          </a:xfrm>
          <a:custGeom>
            <a:avLst/>
            <a:gdLst/>
            <a:ahLst/>
            <a:cxnLst/>
            <a:rect r="r" b="b" t="t" l="l"/>
            <a:pathLst>
              <a:path h="4452446" w="11912898">
                <a:moveTo>
                  <a:pt x="0" y="0"/>
                </a:moveTo>
                <a:lnTo>
                  <a:pt x="11912898" y="0"/>
                </a:lnTo>
                <a:lnTo>
                  <a:pt x="11912898" y="4452445"/>
                </a:lnTo>
                <a:lnTo>
                  <a:pt x="0" y="4452445"/>
                </a:lnTo>
                <a:lnTo>
                  <a:pt x="0" y="0"/>
                </a:lnTo>
                <a:close/>
              </a:path>
            </a:pathLst>
          </a:custGeom>
          <a:blipFill>
            <a:blip r:embed="rId3"/>
            <a:stretch>
              <a:fillRect l="0" t="0" r="0" b="0"/>
            </a:stretch>
          </a:blipFill>
        </p:spPr>
      </p:sp>
      <p:sp>
        <p:nvSpPr>
          <p:cNvPr name="Freeform 17" id="17"/>
          <p:cNvSpPr/>
          <p:nvPr/>
        </p:nvSpPr>
        <p:spPr>
          <a:xfrm flipH="false" flipV="false" rot="0">
            <a:off x="1028700" y="6606693"/>
            <a:ext cx="11858550" cy="3095416"/>
          </a:xfrm>
          <a:custGeom>
            <a:avLst/>
            <a:gdLst/>
            <a:ahLst/>
            <a:cxnLst/>
            <a:rect r="r" b="b" t="t" l="l"/>
            <a:pathLst>
              <a:path h="3095416" w="11858550">
                <a:moveTo>
                  <a:pt x="0" y="0"/>
                </a:moveTo>
                <a:lnTo>
                  <a:pt x="11858550" y="0"/>
                </a:lnTo>
                <a:lnTo>
                  <a:pt x="11858550" y="3095416"/>
                </a:lnTo>
                <a:lnTo>
                  <a:pt x="0" y="3095416"/>
                </a:lnTo>
                <a:lnTo>
                  <a:pt x="0" y="0"/>
                </a:lnTo>
                <a:close/>
              </a:path>
            </a:pathLst>
          </a:custGeom>
          <a:blipFill>
            <a:blip r:embed="rId4"/>
            <a:stretch>
              <a:fillRect l="0" t="-25944"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36069" y="1760079"/>
            <a:ext cx="15206572" cy="7858382"/>
          </a:xfrm>
          <a:custGeom>
            <a:avLst/>
            <a:gdLst/>
            <a:ahLst/>
            <a:cxnLst/>
            <a:rect r="r" b="b" t="t" l="l"/>
            <a:pathLst>
              <a:path h="7858382" w="15206572">
                <a:moveTo>
                  <a:pt x="0" y="0"/>
                </a:moveTo>
                <a:lnTo>
                  <a:pt x="15206572" y="0"/>
                </a:lnTo>
                <a:lnTo>
                  <a:pt x="15206572" y="7858382"/>
                </a:lnTo>
                <a:lnTo>
                  <a:pt x="0" y="7858382"/>
                </a:lnTo>
                <a:lnTo>
                  <a:pt x="0" y="0"/>
                </a:lnTo>
                <a:close/>
              </a:path>
            </a:pathLst>
          </a:custGeom>
          <a:blipFill>
            <a:blip r:embed="rId2"/>
            <a:stretch>
              <a:fillRect l="0" t="-8233" r="-763" b="-1445"/>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74836" y="1388861"/>
            <a:ext cx="15082946" cy="8013600"/>
          </a:xfrm>
          <a:custGeom>
            <a:avLst/>
            <a:gdLst/>
            <a:ahLst/>
            <a:cxnLst/>
            <a:rect r="r" b="b" t="t" l="l"/>
            <a:pathLst>
              <a:path h="8013600" w="15082946">
                <a:moveTo>
                  <a:pt x="0" y="0"/>
                </a:moveTo>
                <a:lnTo>
                  <a:pt x="15082946" y="0"/>
                </a:lnTo>
                <a:lnTo>
                  <a:pt x="15082946" y="8013600"/>
                </a:lnTo>
                <a:lnTo>
                  <a:pt x="0" y="8013600"/>
                </a:lnTo>
                <a:lnTo>
                  <a:pt x="0" y="0"/>
                </a:lnTo>
                <a:close/>
              </a:path>
            </a:pathLst>
          </a:custGeom>
          <a:blipFill>
            <a:blip r:embed="rId2"/>
            <a:stretch>
              <a:fillRect l="-1295" t="-5928" r="0" b="-1315"/>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DAGuiLAKXg8</dc:identifier>
  <dcterms:modified xsi:type="dcterms:W3CDTF">2011-08-01T06:04:30Z</dcterms:modified>
  <cp:revision>1</cp:revision>
  <dc:title>ProjectTemplate (1).pptx</dc:title>
</cp:coreProperties>
</file>