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56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1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01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522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5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42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5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5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0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0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1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9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8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2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4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8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0809-DEE6-428F-97B4-46A115B8246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992B7A-CDC6-4893-8238-FCD67F98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99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l="-3000" t="5000" r="9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CA44-3B54-AB05-3E1F-BDCCBE7B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893" y="214389"/>
            <a:ext cx="8596668" cy="13000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kern="1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</a:t>
            </a:r>
            <a:endParaRPr lang="en-IN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8261F3-0955-21E9-319A-01732851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1875" y="4867275"/>
            <a:ext cx="3333750" cy="169545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						   	    </a:t>
            </a:r>
            <a:r>
              <a:rPr lang="en-IN" dirty="0">
                <a:solidFill>
                  <a:schemeClr val="tx1"/>
                </a:solidFill>
              </a:rPr>
              <a:t>Submitted by :-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         </a:t>
            </a:r>
            <a:r>
              <a:rPr lang="en-IN" dirty="0" err="1">
                <a:solidFill>
                  <a:schemeClr val="tx1"/>
                </a:solidFill>
              </a:rPr>
              <a:t>Shreshth</a:t>
            </a:r>
            <a:r>
              <a:rPr lang="en-IN" dirty="0">
                <a:solidFill>
                  <a:schemeClr val="tx1"/>
                </a:solidFill>
              </a:rPr>
              <a:t> Vyas 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         </a:t>
            </a:r>
            <a:r>
              <a:rPr lang="en-IN" dirty="0" err="1">
                <a:solidFill>
                  <a:schemeClr val="tx1"/>
                </a:solidFill>
              </a:rPr>
              <a:t>Sanika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Behere</a:t>
            </a:r>
            <a:endParaRPr lang="en-IN" dirty="0">
              <a:solidFill>
                <a:schemeClr val="tx1"/>
              </a:solidFill>
            </a:endParaRP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        Gaurav Singh Bisht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23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5EC10-8073-6DA2-9D6E-B3E8F08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6564"/>
            <a:ext cx="4717626" cy="49783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1F12B9-7D89-C819-1529-D8DAF5498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2" y="945584"/>
            <a:ext cx="8238807" cy="453339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881BDB-78D4-DE74-F963-CF9AD49A1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552444"/>
            <a:ext cx="7811346" cy="49783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top 10 states where most number of fraudulent activities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occured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335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64B3E-6C39-48E3-AA2F-753CBD99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14" y="447044"/>
            <a:ext cx="7232226" cy="49783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BB4B07-D402-5A3B-9255-B965F0DD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6" y="1301017"/>
            <a:ext cx="8247394" cy="452066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517972-C672-ECAA-86B7-9C7DBEE16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430" y="5865397"/>
            <a:ext cx="7953170" cy="624839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top 10 jobs on whom most number of fraudulent activities occurred.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37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9BAC-A566-9E97-8F30-6F775EF5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59" y="695325"/>
            <a:ext cx="3854528" cy="37677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AB4564-BAB1-8E01-8933-1862159ED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7" y="1183027"/>
            <a:ext cx="9517063" cy="44968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10814-355F-3A39-3A98-60D95F23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458" y="5867400"/>
            <a:ext cx="8742891" cy="60854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top 10 merchant on whom most number of fraudulent activities occurred.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42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A803-87F9-1E0B-0343-B234D250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14" y="495726"/>
            <a:ext cx="3854528" cy="81838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C5D5B7-606A-3E34-FB8F-9B5F33066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6" y="1464604"/>
            <a:ext cx="9253233" cy="42503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2ECDD-31F3-A316-6DC7-8F9DD88B2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5913" y="5865491"/>
            <a:ext cx="8923865" cy="5018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number of fraudulent activities occurred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Monday, Saturday and Sunday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17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0041-41D6-C9D7-AFF3-ABD4874E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4" y="444922"/>
            <a:ext cx="3854528" cy="4453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19DA3B-33BD-7F30-454C-55D28E9DC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4" y="986636"/>
            <a:ext cx="9350586" cy="48847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917EC-35E3-5AEC-7DD6-E2960043C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254" y="6080760"/>
            <a:ext cx="7792296" cy="4533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number of fraudulent activities occurred in First 6 month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874A-B3FE-CD49-E1FD-27F4DD1C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479429"/>
            <a:ext cx="3854528" cy="747181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Benefit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8E51F8-5455-11BC-ACC6-734F2BE9D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4" y="2338920"/>
            <a:ext cx="9732493" cy="27357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25DD8-237F-3CEC-CBA1-CB4D3975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6790" y="1597033"/>
            <a:ext cx="3418416" cy="74718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Part 1 – Cost Benefit Analysis</a:t>
            </a:r>
          </a:p>
        </p:txBody>
      </p:sp>
    </p:spTree>
    <p:extLst>
      <p:ext uri="{BB962C8B-B14F-4D97-AF65-F5344CB8AC3E}">
        <p14:creationId xmlns:p14="http://schemas.microsoft.com/office/powerpoint/2010/main" val="52118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2BFE-2CC8-DE30-94F4-008E7076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08" y="441329"/>
            <a:ext cx="5809192" cy="63499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2 – Cost Benefit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2CA466-6AB3-A1A4-4861-E610F54D2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7" y="1716137"/>
            <a:ext cx="8859233" cy="4017913"/>
          </a:xfrm>
        </p:spPr>
      </p:pic>
    </p:spTree>
    <p:extLst>
      <p:ext uri="{BB962C8B-B14F-4D97-AF65-F5344CB8AC3E}">
        <p14:creationId xmlns:p14="http://schemas.microsoft.com/office/powerpoint/2010/main" val="195910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A95501-92A7-0CA6-CB9E-B1F78E6EB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460" y="487243"/>
            <a:ext cx="8885630" cy="840111"/>
          </a:xfrm>
        </p:spPr>
        <p:txBody>
          <a:bodyPr/>
          <a:lstStyle/>
          <a:p>
            <a:pPr algn="just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Appendix : Data Methodology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F2E17EC-1650-2635-C030-DB768AE87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239" y="1789471"/>
            <a:ext cx="8408764" cy="3913239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Multiple Machine Learning Model Classifier were built on the top of the provided dataset.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Class Imbalance was adjusted using Adaptive Synthetic (ADASYN) sampling method.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Manual Hyperparameter tuning is done due to extensive computational times when we are using Grid Search Cross Validation.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Using ADASYN Sampling method in training the data ,we found the significant result, so we used ADASYN sampling method for unseen data.</a:t>
            </a:r>
          </a:p>
        </p:txBody>
      </p:sp>
    </p:spTree>
    <p:extLst>
      <p:ext uri="{BB962C8B-B14F-4D97-AF65-F5344CB8AC3E}">
        <p14:creationId xmlns:p14="http://schemas.microsoft.com/office/powerpoint/2010/main" val="415975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4375-2200-4573-9AB3-775B045A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916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Appendix : Attached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4F9D-47FE-7202-0EFA-CCB9A76C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81317"/>
            <a:ext cx="10286135" cy="4567084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Benefit Analysis: </a:t>
            </a:r>
          </a:p>
          <a:p>
            <a:pPr marL="1371600" lvl="3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Cost+Benefit+Analysis.xlsx.</a:t>
            </a:r>
          </a:p>
          <a:p>
            <a:pPr marL="1371600" lvl="3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Machine Learning Model Deployments:</a:t>
            </a:r>
          </a:p>
          <a:p>
            <a:pPr marL="1371600" lvl="3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final.ipynb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Submission Link :</a:t>
            </a:r>
          </a:p>
          <a:p>
            <a:pPr marL="457200" lvl="1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://drive.google.com/file/d/1opC0m2A33xPSsGNy5yZUjY5vwnLmzshY/view?usp=sharing</a:t>
            </a:r>
          </a:p>
          <a:p>
            <a:pPr algn="just">
              <a:lnSpc>
                <a:spcPct val="2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5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in a suit holding a sign in front of his face">
            <a:extLst>
              <a:ext uri="{FF2B5EF4-FFF2-40B4-BE49-F238E27FC236}">
                <a16:creationId xmlns:a16="http://schemas.microsoft.com/office/drawing/2014/main" id="{BF723590-0C9E-7770-D3BD-A0889CDCF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266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6506-E276-B350-AA0D-42ADAA6C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03972"/>
            <a:ext cx="8596668" cy="744726"/>
          </a:xfrm>
        </p:spPr>
        <p:txBody>
          <a:bodyPr/>
          <a:lstStyle/>
          <a:p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Agneda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980E-D6F2-04E0-9170-5485DC78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40310"/>
            <a:ext cx="8596668" cy="451300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Objective/Problem Statement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Background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Problem Solving Approach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Key Insights/ Visualization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Cost Benefit Analysis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Appendix: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Data Methodology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Attached Files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30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4DEB-B4E2-5D9E-B63D-6ECE32AC8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772319"/>
            <a:ext cx="10012680" cy="995521"/>
          </a:xfrm>
        </p:spPr>
        <p:txBody>
          <a:bodyPr>
            <a:normAutofit/>
          </a:bodyPr>
          <a:lstStyle/>
          <a:p>
            <a:pPr algn="just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Objective/ 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D58AC-2D93-6B52-0B70-12BB30B98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981199"/>
            <a:ext cx="9387840" cy="4104481"/>
          </a:xfrm>
        </p:spPr>
        <p:txBody>
          <a:bodyPr>
            <a:normAutofit fontScale="92500" lnSpcReduction="10000"/>
          </a:bodyPr>
          <a:lstStyle/>
          <a:p>
            <a:pPr marL="360000" indent="-342900" algn="just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GB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part of the analytics team working on a fraud detection model and its cost-benefit analysis. We need to develop a machine learning model to detect fraudulent transactions based on the historical transactional data of customers with a pool of merchants.</a:t>
            </a:r>
          </a:p>
          <a:p>
            <a:pPr marL="360000" indent="-342900" algn="just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9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to analyse the business impact of these fraudulent transactions and recommend the optimal ways that the bank can adopt to mitigate the fraud risk.</a:t>
            </a:r>
          </a:p>
          <a:p>
            <a:pPr marL="360000" indent="-342900" algn="just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9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put proactive monitoring and fraud prevention mechanisms in place</a:t>
            </a:r>
          </a:p>
          <a:p>
            <a:pPr marL="360000" indent="-342900" algn="just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9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help these institutions to reduce time consuming manual reviews, costly chargebacks and fees, and denial of legitimate transaction.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12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884B-88D2-8CFF-6B3E-3B54524F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6720"/>
            <a:ext cx="8596668" cy="899160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7B99-2161-25FB-6126-D8067DA06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1"/>
            <a:ext cx="9000066" cy="45935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recent times, the number of fraud transactions has increased drastically, due to which credit card companies are facing a lot of challenges. For many banks, retaining high profitable customers is the most important business goal. </a:t>
            </a:r>
          </a:p>
          <a:p>
            <a:pPr algn="just"/>
            <a:r>
              <a:rPr lang="en-GB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terms of substantial financial loss, trust and credibility, banking fraud is a concerning issue for both banks and customers alike. </a:t>
            </a:r>
          </a:p>
          <a:p>
            <a:pPr algn="just"/>
            <a:r>
              <a:rPr lang="en-GB" sz="24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in digital payment channels, the number of fraudulent transactions is also increasing as fraudsters are finding new and different ways to commit such crimes.</a:t>
            </a:r>
          </a:p>
          <a:p>
            <a:pPr algn="just"/>
            <a:r>
              <a:rPr lang="en-GB" sz="2400" dirty="0">
                <a:solidFill>
                  <a:srgbClr val="09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performed the root causes analysis for the increasing number of frauds and high revenue loss, and you realized that building a fraud detection system using different machine learning techniques is quite important to identify such fraudulent activities at the right time and prevent them from happening.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61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>
            <a:extLst>
              <a:ext uri="{FF2B5EF4-FFF2-40B4-BE49-F238E27FC236}">
                <a16:creationId xmlns:a16="http://schemas.microsoft.com/office/drawing/2014/main" id="{7C5CE826-1505-3DA9-9152-054C803A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758"/>
          </a:xfrm>
        </p:spPr>
        <p:txBody>
          <a:bodyPr/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Problem- Solving Approach</a:t>
            </a:r>
            <a:endParaRPr lang="en-IN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13D5018-EA00-8103-0DF4-B7A9499FFAEA}"/>
              </a:ext>
            </a:extLst>
          </p:cNvPr>
          <p:cNvSpPr/>
          <p:nvPr/>
        </p:nvSpPr>
        <p:spPr>
          <a:xfrm>
            <a:off x="7656770" y="4615148"/>
            <a:ext cx="1628722" cy="12555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Validate model with Recall &amp; AUC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BFDA116-F99C-D95D-5752-886C88EF1432}"/>
              </a:ext>
            </a:extLst>
          </p:cNvPr>
          <p:cNvSpPr/>
          <p:nvPr/>
        </p:nvSpPr>
        <p:spPr>
          <a:xfrm>
            <a:off x="384636" y="4557705"/>
            <a:ext cx="1924335" cy="125559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Business Impact :- Cost Benefit Analysis.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E518AB-08CE-21F2-EE2A-CB635C9EBD50}"/>
              </a:ext>
            </a:extLst>
          </p:cNvPr>
          <p:cNvSpPr/>
          <p:nvPr/>
        </p:nvSpPr>
        <p:spPr>
          <a:xfrm>
            <a:off x="2907989" y="4557705"/>
            <a:ext cx="1631048" cy="125559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Validate model with Recall &amp; AUC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ED354D-406C-2F95-DCF0-59A5642A387D}"/>
              </a:ext>
            </a:extLst>
          </p:cNvPr>
          <p:cNvSpPr/>
          <p:nvPr/>
        </p:nvSpPr>
        <p:spPr>
          <a:xfrm>
            <a:off x="5145846" y="4615148"/>
            <a:ext cx="1924335" cy="12555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Model Fitting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on Test/unseen Data 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6D7776-E5C1-599D-A412-C422AE2DC5E5}"/>
              </a:ext>
            </a:extLst>
          </p:cNvPr>
          <p:cNvCxnSpPr>
            <a:cxnSpLocks/>
          </p:cNvCxnSpPr>
          <p:nvPr/>
        </p:nvCxnSpPr>
        <p:spPr>
          <a:xfrm flipH="1">
            <a:off x="7070181" y="5228157"/>
            <a:ext cx="557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7000792-EF90-20D2-27E3-9DB0C49683FF}"/>
              </a:ext>
            </a:extLst>
          </p:cNvPr>
          <p:cNvCxnSpPr>
            <a:cxnSpLocks/>
          </p:cNvCxnSpPr>
          <p:nvPr/>
        </p:nvCxnSpPr>
        <p:spPr>
          <a:xfrm flipH="1">
            <a:off x="4539037" y="5242945"/>
            <a:ext cx="557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B0BB82E-A1CA-5FB0-04D6-E4AEBBEBE052}"/>
              </a:ext>
            </a:extLst>
          </p:cNvPr>
          <p:cNvCxnSpPr>
            <a:cxnSpLocks/>
          </p:cNvCxnSpPr>
          <p:nvPr/>
        </p:nvCxnSpPr>
        <p:spPr>
          <a:xfrm flipH="1">
            <a:off x="2326686" y="5228157"/>
            <a:ext cx="557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E8B610E-A3AA-A527-D38A-3FC3D0D94F49}"/>
              </a:ext>
            </a:extLst>
          </p:cNvPr>
          <p:cNvSpPr/>
          <p:nvPr/>
        </p:nvSpPr>
        <p:spPr>
          <a:xfrm>
            <a:off x="348343" y="2529378"/>
            <a:ext cx="1793515" cy="12555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Reading and Understanding the data.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6A7DDFE-9689-2E93-99E3-DD2297276CFA}"/>
              </a:ext>
            </a:extLst>
          </p:cNvPr>
          <p:cNvSpPr/>
          <p:nvPr/>
        </p:nvSpPr>
        <p:spPr>
          <a:xfrm>
            <a:off x="2605322" y="2552874"/>
            <a:ext cx="1933715" cy="12555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Data Cleaning /  Transformation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7C5793B-A1C9-4B29-5BD8-E2A36D6D628F}"/>
              </a:ext>
            </a:extLst>
          </p:cNvPr>
          <p:cNvSpPr/>
          <p:nvPr/>
        </p:nvSpPr>
        <p:spPr>
          <a:xfrm>
            <a:off x="7363841" y="2529378"/>
            <a:ext cx="1552461" cy="125559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Train/ Test Data Splitting.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F36F4CB-0496-DCDB-F2AB-8D2B42418547}"/>
              </a:ext>
            </a:extLst>
          </p:cNvPr>
          <p:cNvSpPr/>
          <p:nvPr/>
        </p:nvSpPr>
        <p:spPr>
          <a:xfrm>
            <a:off x="9473573" y="3519978"/>
            <a:ext cx="1628722" cy="125559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Build models with various techniques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CCC61DC-42B9-988C-7B19-5F0ABEC94DFA}"/>
              </a:ext>
            </a:extLst>
          </p:cNvPr>
          <p:cNvCxnSpPr>
            <a:cxnSpLocks/>
          </p:cNvCxnSpPr>
          <p:nvPr/>
        </p:nvCxnSpPr>
        <p:spPr>
          <a:xfrm>
            <a:off x="2141858" y="3049532"/>
            <a:ext cx="463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AE9DC75-F131-2011-61F8-EFC9561F266B}"/>
              </a:ext>
            </a:extLst>
          </p:cNvPr>
          <p:cNvSpPr/>
          <p:nvPr/>
        </p:nvSpPr>
        <p:spPr>
          <a:xfrm>
            <a:off x="5068173" y="2529378"/>
            <a:ext cx="1793514" cy="125559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EDA (Univariate and Bivariate Analysis)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1BE0B70-99B3-BD04-DC35-20DA63351866}"/>
              </a:ext>
            </a:extLst>
          </p:cNvPr>
          <p:cNvCxnSpPr>
            <a:cxnSpLocks/>
          </p:cNvCxnSpPr>
          <p:nvPr/>
        </p:nvCxnSpPr>
        <p:spPr>
          <a:xfrm>
            <a:off x="4529657" y="3075019"/>
            <a:ext cx="538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08BDE40-93B0-8B85-15E4-715FE859430D}"/>
              </a:ext>
            </a:extLst>
          </p:cNvPr>
          <p:cNvCxnSpPr>
            <a:cxnSpLocks/>
          </p:cNvCxnSpPr>
          <p:nvPr/>
        </p:nvCxnSpPr>
        <p:spPr>
          <a:xfrm>
            <a:off x="6806181" y="3156489"/>
            <a:ext cx="557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BA13ACE-66E5-C02A-121A-081CB322EA32}"/>
              </a:ext>
            </a:extLst>
          </p:cNvPr>
          <p:cNvCxnSpPr>
            <a:cxnSpLocks/>
            <a:stCxn id="83" idx="2"/>
            <a:endCxn id="70" idx="3"/>
          </p:cNvCxnSpPr>
          <p:nvPr/>
        </p:nvCxnSpPr>
        <p:spPr>
          <a:xfrm rot="5400000">
            <a:off x="9553027" y="4508037"/>
            <a:ext cx="467373" cy="1002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FA8F1FE-5224-AA93-7610-AC62C8BDA8D3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>
            <a:off x="8916302" y="3157175"/>
            <a:ext cx="1371632" cy="362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6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B4982E3-D0E2-0DD9-CD29-8047B80B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77" y="604462"/>
            <a:ext cx="5647266" cy="680053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Insights/Visualization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8EA5E5-F76F-8560-F7B2-DA3C38BF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9480" y="5573485"/>
            <a:ext cx="8140091" cy="1153193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800" dirty="0"/>
              <a:t>Data set is highly imbalanced. Out of a total transaction 9651 are fraudulent i.e. 0.6% of the total transactions.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79685FCA-3A27-335D-351D-1BE4E1B52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71" y="1284514"/>
            <a:ext cx="7162800" cy="4288971"/>
          </a:xfrm>
        </p:spPr>
      </p:pic>
    </p:spTree>
    <p:extLst>
      <p:ext uri="{BB962C8B-B14F-4D97-AF65-F5344CB8AC3E}">
        <p14:creationId xmlns:p14="http://schemas.microsoft.com/office/powerpoint/2010/main" val="382000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61C4-745C-0B97-0395-C33F6969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48" y="531378"/>
            <a:ext cx="3854528" cy="7740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AF8627-A71C-16B3-A7F9-356C17A72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17" y="1496482"/>
            <a:ext cx="8941237" cy="39621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968C1-C6AD-F7FE-AB29-43E082403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418" y="5649686"/>
            <a:ext cx="9130696" cy="67693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/>
              <a:t>Mid Age People between 30 – 60 have the most number of fraudulent activities.</a:t>
            </a:r>
          </a:p>
        </p:txBody>
      </p:sp>
    </p:spTree>
    <p:extLst>
      <p:ext uri="{BB962C8B-B14F-4D97-AF65-F5344CB8AC3E}">
        <p14:creationId xmlns:p14="http://schemas.microsoft.com/office/powerpoint/2010/main" val="141325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8D2187-C05D-17C9-7E40-1EB9BFDD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14" y="355604"/>
            <a:ext cx="4809066" cy="63711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9DFFFC-5B4D-CB1D-C1C2-589827A71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2" y="1254201"/>
            <a:ext cx="8254048" cy="44543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0AAFC0-473A-2F43-33EF-668405140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860" y="5794907"/>
            <a:ext cx="8489300" cy="63711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having more Fraudulent transaction count over Man although the difference is not huge.</a:t>
            </a:r>
          </a:p>
        </p:txBody>
      </p:sp>
    </p:spTree>
    <p:extLst>
      <p:ext uri="{BB962C8B-B14F-4D97-AF65-F5344CB8AC3E}">
        <p14:creationId xmlns:p14="http://schemas.microsoft.com/office/powerpoint/2010/main" val="354804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CBCC1-BD4C-1E93-5AAF-B9B6B063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014" y="523244"/>
            <a:ext cx="3854528" cy="70104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6332F0-EAAD-D456-263E-748B999A1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4" y="1112521"/>
            <a:ext cx="8939106" cy="429768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835311-2217-F1EC-45E8-C79AA62B5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633716"/>
            <a:ext cx="8786706" cy="7010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Cities with highest number of fraudulent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380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1235</TotalTime>
  <Words>639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Courier New</vt:lpstr>
      <vt:lpstr>Times New Roman</vt:lpstr>
      <vt:lpstr>Trebuchet MS</vt:lpstr>
      <vt:lpstr>Wingdings</vt:lpstr>
      <vt:lpstr>Wingdings 3</vt:lpstr>
      <vt:lpstr>Facet</vt:lpstr>
      <vt:lpstr>CREDIT CARD FRAUD DETECTION</vt:lpstr>
      <vt:lpstr>Agneda</vt:lpstr>
      <vt:lpstr>Objective/ Problem Statement</vt:lpstr>
      <vt:lpstr>Background</vt:lpstr>
      <vt:lpstr>Problem- Solving Approach</vt:lpstr>
      <vt:lpstr>Key Insights/Visualization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Benefit Analysis</vt:lpstr>
      <vt:lpstr>Part 2 – Cost Benefit Analysis</vt:lpstr>
      <vt:lpstr>Appendix : Data Methodology</vt:lpstr>
      <vt:lpstr>Appendix : Attached 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Gaurav Singh Bisht</dc:creator>
  <cp:lastModifiedBy>Gaurav Singh Bisht</cp:lastModifiedBy>
  <cp:revision>6</cp:revision>
  <dcterms:created xsi:type="dcterms:W3CDTF">2024-01-12T14:10:15Z</dcterms:created>
  <dcterms:modified xsi:type="dcterms:W3CDTF">2024-01-22T15:39:07Z</dcterms:modified>
</cp:coreProperties>
</file>