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7" r:id="rId2"/>
    <p:sldId id="260" r:id="rId3"/>
    <p:sldId id="261" r:id="rId4"/>
    <p:sldId id="269" r:id="rId5"/>
    <p:sldId id="270" r:id="rId6"/>
    <p:sldId id="271" r:id="rId7"/>
    <p:sldId id="272" r:id="rId8"/>
    <p:sldId id="273" r:id="rId9"/>
    <p:sldId id="274" r:id="rId10"/>
    <p:sldId id="275" r:id="rId11"/>
    <p:sldId id="276" r:id="rId12"/>
    <p:sldId id="277" r:id="rId13"/>
    <p:sldId id="278" r:id="rId14"/>
    <p:sldId id="280" r:id="rId15"/>
    <p:sldId id="281" r:id="rId16"/>
    <p:sldId id="282" r:id="rId17"/>
    <p:sldId id="283" r:id="rId18"/>
    <p:sldId id="284" r:id="rId19"/>
    <p:sldId id="285" r:id="rId20"/>
    <p:sldId id="279" r:id="rId21"/>
    <p:sldId id="25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E16BF4-6AD7-4735-A147-9DBDD58DD35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909C2F-8B00-454A-9A21-782FC014098A}" type="slidenum">
              <a:rPr lang="en-IN" smtClean="0"/>
              <a:t>‹#›</a:t>
            </a:fld>
            <a:endParaRPr lang="en-IN"/>
          </a:p>
        </p:txBody>
      </p:sp>
    </p:spTree>
    <p:extLst>
      <p:ext uri="{BB962C8B-B14F-4D97-AF65-F5344CB8AC3E}">
        <p14:creationId xmlns:p14="http://schemas.microsoft.com/office/powerpoint/2010/main" val="3417416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E16BF4-6AD7-4735-A147-9DBDD58DD35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909C2F-8B00-454A-9A21-782FC014098A}" type="slidenum">
              <a:rPr lang="en-IN" smtClean="0"/>
              <a:t>‹#›</a:t>
            </a:fld>
            <a:endParaRPr lang="en-IN"/>
          </a:p>
        </p:txBody>
      </p:sp>
    </p:spTree>
    <p:extLst>
      <p:ext uri="{BB962C8B-B14F-4D97-AF65-F5344CB8AC3E}">
        <p14:creationId xmlns:p14="http://schemas.microsoft.com/office/powerpoint/2010/main" val="348977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E16BF4-6AD7-4735-A147-9DBDD58DD35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909C2F-8B00-454A-9A21-782FC014098A}" type="slidenum">
              <a:rPr lang="en-IN" smtClean="0"/>
              <a:t>‹#›</a:t>
            </a:fld>
            <a:endParaRPr lang="en-IN"/>
          </a:p>
        </p:txBody>
      </p:sp>
    </p:spTree>
    <p:extLst>
      <p:ext uri="{BB962C8B-B14F-4D97-AF65-F5344CB8AC3E}">
        <p14:creationId xmlns:p14="http://schemas.microsoft.com/office/powerpoint/2010/main" val="3974303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E16BF4-6AD7-4735-A147-9DBDD58DD35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909C2F-8B00-454A-9A21-782FC014098A}"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08965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E16BF4-6AD7-4735-A147-9DBDD58DD35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909C2F-8B00-454A-9A21-782FC014098A}" type="slidenum">
              <a:rPr lang="en-IN" smtClean="0"/>
              <a:t>‹#›</a:t>
            </a:fld>
            <a:endParaRPr lang="en-IN"/>
          </a:p>
        </p:txBody>
      </p:sp>
    </p:spTree>
    <p:extLst>
      <p:ext uri="{BB962C8B-B14F-4D97-AF65-F5344CB8AC3E}">
        <p14:creationId xmlns:p14="http://schemas.microsoft.com/office/powerpoint/2010/main" val="799138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E16BF4-6AD7-4735-A147-9DBDD58DD356}" type="datetimeFigureOut">
              <a:rPr lang="en-IN" smtClean="0"/>
              <a:t>31-08-2024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909C2F-8B00-454A-9A21-782FC014098A}" type="slidenum">
              <a:rPr lang="en-IN" smtClean="0"/>
              <a:t>‹#›</a:t>
            </a:fld>
            <a:endParaRPr lang="en-IN"/>
          </a:p>
        </p:txBody>
      </p:sp>
    </p:spTree>
    <p:extLst>
      <p:ext uri="{BB962C8B-B14F-4D97-AF65-F5344CB8AC3E}">
        <p14:creationId xmlns:p14="http://schemas.microsoft.com/office/powerpoint/2010/main" val="2586458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E16BF4-6AD7-4735-A147-9DBDD58DD356}" type="datetimeFigureOut">
              <a:rPr lang="en-IN" smtClean="0"/>
              <a:t>31-08-2024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909C2F-8B00-454A-9A21-782FC014098A}" type="slidenum">
              <a:rPr lang="en-IN" smtClean="0"/>
              <a:t>‹#›</a:t>
            </a:fld>
            <a:endParaRPr lang="en-IN"/>
          </a:p>
        </p:txBody>
      </p:sp>
    </p:spTree>
    <p:extLst>
      <p:ext uri="{BB962C8B-B14F-4D97-AF65-F5344CB8AC3E}">
        <p14:creationId xmlns:p14="http://schemas.microsoft.com/office/powerpoint/2010/main" val="39405763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E16BF4-6AD7-4735-A147-9DBDD58DD35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909C2F-8B00-454A-9A21-782FC014098A}" type="slidenum">
              <a:rPr lang="en-IN" smtClean="0"/>
              <a:t>‹#›</a:t>
            </a:fld>
            <a:endParaRPr lang="en-IN"/>
          </a:p>
        </p:txBody>
      </p:sp>
    </p:spTree>
    <p:extLst>
      <p:ext uri="{BB962C8B-B14F-4D97-AF65-F5344CB8AC3E}">
        <p14:creationId xmlns:p14="http://schemas.microsoft.com/office/powerpoint/2010/main" val="12900181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E16BF4-6AD7-4735-A147-9DBDD58DD35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909C2F-8B00-454A-9A21-782FC014098A}" type="slidenum">
              <a:rPr lang="en-IN" smtClean="0"/>
              <a:t>‹#›</a:t>
            </a:fld>
            <a:endParaRPr lang="en-IN"/>
          </a:p>
        </p:txBody>
      </p:sp>
    </p:spTree>
    <p:extLst>
      <p:ext uri="{BB962C8B-B14F-4D97-AF65-F5344CB8AC3E}">
        <p14:creationId xmlns:p14="http://schemas.microsoft.com/office/powerpoint/2010/main" val="257314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E16BF4-6AD7-4735-A147-9DBDD58DD35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909C2F-8B00-454A-9A21-782FC014098A}" type="slidenum">
              <a:rPr lang="en-IN" smtClean="0"/>
              <a:t>‹#›</a:t>
            </a:fld>
            <a:endParaRPr lang="en-IN"/>
          </a:p>
        </p:txBody>
      </p:sp>
    </p:spTree>
    <p:extLst>
      <p:ext uri="{BB962C8B-B14F-4D97-AF65-F5344CB8AC3E}">
        <p14:creationId xmlns:p14="http://schemas.microsoft.com/office/powerpoint/2010/main" val="1153727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E16BF4-6AD7-4735-A147-9DBDD58DD35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909C2F-8B00-454A-9A21-782FC014098A}" type="slidenum">
              <a:rPr lang="en-IN" smtClean="0"/>
              <a:t>‹#›</a:t>
            </a:fld>
            <a:endParaRPr lang="en-IN"/>
          </a:p>
        </p:txBody>
      </p:sp>
    </p:spTree>
    <p:extLst>
      <p:ext uri="{BB962C8B-B14F-4D97-AF65-F5344CB8AC3E}">
        <p14:creationId xmlns:p14="http://schemas.microsoft.com/office/powerpoint/2010/main" val="92641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E16BF4-6AD7-4735-A147-9DBDD58DD35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909C2F-8B00-454A-9A21-782FC014098A}" type="slidenum">
              <a:rPr lang="en-IN" smtClean="0"/>
              <a:t>‹#›</a:t>
            </a:fld>
            <a:endParaRPr lang="en-IN"/>
          </a:p>
        </p:txBody>
      </p:sp>
    </p:spTree>
    <p:extLst>
      <p:ext uri="{BB962C8B-B14F-4D97-AF65-F5344CB8AC3E}">
        <p14:creationId xmlns:p14="http://schemas.microsoft.com/office/powerpoint/2010/main" val="3974681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E16BF4-6AD7-4735-A147-9DBDD58DD356}" type="datetimeFigureOut">
              <a:rPr lang="en-IN" smtClean="0"/>
              <a:t>31-08-2024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909C2F-8B00-454A-9A21-782FC014098A}" type="slidenum">
              <a:rPr lang="en-IN" smtClean="0"/>
              <a:t>‹#›</a:t>
            </a:fld>
            <a:endParaRPr lang="en-IN"/>
          </a:p>
        </p:txBody>
      </p:sp>
    </p:spTree>
    <p:extLst>
      <p:ext uri="{BB962C8B-B14F-4D97-AF65-F5344CB8AC3E}">
        <p14:creationId xmlns:p14="http://schemas.microsoft.com/office/powerpoint/2010/main" val="305943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E16BF4-6AD7-4735-A147-9DBDD58DD356}" type="datetimeFigureOut">
              <a:rPr lang="en-IN" smtClean="0"/>
              <a:t>31-08-2024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909C2F-8B00-454A-9A21-782FC014098A}" type="slidenum">
              <a:rPr lang="en-IN" smtClean="0"/>
              <a:t>‹#›</a:t>
            </a:fld>
            <a:endParaRPr lang="en-IN"/>
          </a:p>
        </p:txBody>
      </p:sp>
    </p:spTree>
    <p:extLst>
      <p:ext uri="{BB962C8B-B14F-4D97-AF65-F5344CB8AC3E}">
        <p14:creationId xmlns:p14="http://schemas.microsoft.com/office/powerpoint/2010/main" val="219114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CE16BF4-6AD7-4735-A147-9DBDD58DD356}" type="datetimeFigureOut">
              <a:rPr lang="en-IN" smtClean="0"/>
              <a:t>31-08-2024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909C2F-8B00-454A-9A21-782FC014098A}" type="slidenum">
              <a:rPr lang="en-IN" smtClean="0"/>
              <a:t>‹#›</a:t>
            </a:fld>
            <a:endParaRPr lang="en-IN"/>
          </a:p>
        </p:txBody>
      </p:sp>
    </p:spTree>
    <p:extLst>
      <p:ext uri="{BB962C8B-B14F-4D97-AF65-F5344CB8AC3E}">
        <p14:creationId xmlns:p14="http://schemas.microsoft.com/office/powerpoint/2010/main" val="2997568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E16BF4-6AD7-4735-A147-9DBDD58DD35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909C2F-8B00-454A-9A21-782FC014098A}" type="slidenum">
              <a:rPr lang="en-IN" smtClean="0"/>
              <a:t>‹#›</a:t>
            </a:fld>
            <a:endParaRPr lang="en-IN"/>
          </a:p>
        </p:txBody>
      </p:sp>
    </p:spTree>
    <p:extLst>
      <p:ext uri="{BB962C8B-B14F-4D97-AF65-F5344CB8AC3E}">
        <p14:creationId xmlns:p14="http://schemas.microsoft.com/office/powerpoint/2010/main" val="1187448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E16BF4-6AD7-4735-A147-9DBDD58DD35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909C2F-8B00-454A-9A21-782FC014098A}" type="slidenum">
              <a:rPr lang="en-IN" smtClean="0"/>
              <a:t>‹#›</a:t>
            </a:fld>
            <a:endParaRPr lang="en-IN"/>
          </a:p>
        </p:txBody>
      </p:sp>
    </p:spTree>
    <p:extLst>
      <p:ext uri="{BB962C8B-B14F-4D97-AF65-F5344CB8AC3E}">
        <p14:creationId xmlns:p14="http://schemas.microsoft.com/office/powerpoint/2010/main" val="3392189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3CE16BF4-6AD7-4735-A147-9DBDD58DD356}" type="datetimeFigureOut">
              <a:rPr lang="en-IN" smtClean="0"/>
              <a:t>31-08-2024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0909C2F-8B00-454A-9A21-782FC014098A}" type="slidenum">
              <a:rPr lang="en-IN" smtClean="0"/>
              <a:t>‹#›</a:t>
            </a:fld>
            <a:endParaRPr lang="en-IN"/>
          </a:p>
        </p:txBody>
      </p:sp>
    </p:spTree>
    <p:extLst>
      <p:ext uri="{BB962C8B-B14F-4D97-AF65-F5344CB8AC3E}">
        <p14:creationId xmlns:p14="http://schemas.microsoft.com/office/powerpoint/2010/main" val="280963519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Sanil-python/AtliQ-Motors-Market-Study"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B6C371EA-7AFB-75FC-7CD0-5FAD89B1F45A}"/>
              </a:ext>
            </a:extLst>
          </p:cNvPr>
          <p:cNvGrpSpPr>
            <a:grpSpLocks noGrp="1" noUngrp="1" noRot="1" noMove="1" noResize="1"/>
          </p:cNvGrpSpPr>
          <p:nvPr/>
        </p:nvGrpSpPr>
        <p:grpSpPr>
          <a:xfrm rot="7464443">
            <a:off x="10340820" y="271214"/>
            <a:ext cx="1858584" cy="1654080"/>
            <a:chOff x="8892158" y="449600"/>
            <a:chExt cx="3364702" cy="2994477"/>
          </a:xfrm>
          <a:solidFill>
            <a:schemeClr val="bg2">
              <a:lumMod val="90000"/>
            </a:schemeClr>
          </a:solidFill>
          <a:effectLst>
            <a:outerShdw blurRad="228600" dist="38100" dir="5400000" algn="t" rotWithShape="0">
              <a:prstClr val="black">
                <a:alpha val="40000"/>
              </a:prstClr>
            </a:outerShdw>
            <a:reflection blurRad="101600" stA="39000" endPos="67000" dir="5400000" sy="-100000" algn="bl" rotWithShape="0"/>
          </a:effectLst>
          <a:scene3d>
            <a:camera prst="orthographicFront">
              <a:rot lat="0" lon="20999997" rev="0"/>
            </a:camera>
            <a:lightRig rig="threePt" dir="t"/>
          </a:scene3d>
        </p:grpSpPr>
        <p:sp>
          <p:nvSpPr>
            <p:cNvPr id="9" name="Hexagon 8">
              <a:extLst>
                <a:ext uri="{FF2B5EF4-FFF2-40B4-BE49-F238E27FC236}">
                  <a16:creationId xmlns:a16="http://schemas.microsoft.com/office/drawing/2014/main" id="{EFC17439-1142-C9C7-0615-17C2186AA8E7}"/>
                </a:ext>
              </a:extLst>
            </p:cNvPr>
            <p:cNvSpPr>
              <a:spLocks noGrp="1" noRot="1" noMove="1" noResize="1" noEditPoints="1" noAdjustHandles="1" noChangeArrowheads="1" noChangeShapeType="1"/>
            </p:cNvSpPr>
            <p:nvPr/>
          </p:nvSpPr>
          <p:spPr>
            <a:xfrm rot="20912311">
              <a:off x="10217403" y="1625258"/>
              <a:ext cx="2039457" cy="1818819"/>
            </a:xfrm>
            <a:prstGeom prst="hexagon">
              <a:avLst/>
            </a:prstGeom>
            <a:grp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Hexagon 11">
              <a:extLst>
                <a:ext uri="{FF2B5EF4-FFF2-40B4-BE49-F238E27FC236}">
                  <a16:creationId xmlns:a16="http://schemas.microsoft.com/office/drawing/2014/main" id="{D0C6FD1C-761B-2661-73A3-BFFE343A72E1}"/>
                </a:ext>
              </a:extLst>
            </p:cNvPr>
            <p:cNvSpPr>
              <a:spLocks noGrp="1" noRot="1" noMove="1" noResize="1" noEditPoints="1" noAdjustHandles="1" noChangeArrowheads="1" noChangeShapeType="1"/>
            </p:cNvSpPr>
            <p:nvPr/>
          </p:nvSpPr>
          <p:spPr>
            <a:xfrm rot="20912311">
              <a:off x="8892158" y="1247888"/>
              <a:ext cx="2039457" cy="1818819"/>
            </a:xfrm>
            <a:prstGeom prst="hexagon">
              <a:avLst/>
            </a:prstGeom>
            <a:grpFill/>
            <a:ln>
              <a:solidFill>
                <a:schemeClr val="accent2">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 name="Hexagon 13">
              <a:extLst>
                <a:ext uri="{FF2B5EF4-FFF2-40B4-BE49-F238E27FC236}">
                  <a16:creationId xmlns:a16="http://schemas.microsoft.com/office/drawing/2014/main" id="{5F4975A4-CF4E-1FD8-7B2F-D06B79C029A1}"/>
                </a:ext>
              </a:extLst>
            </p:cNvPr>
            <p:cNvSpPr>
              <a:spLocks noGrp="1" noRot="1" noMove="1" noResize="1" noEditPoints="1" noAdjustHandles="1" noChangeArrowheads="1" noChangeShapeType="1"/>
            </p:cNvSpPr>
            <p:nvPr/>
          </p:nvSpPr>
          <p:spPr>
            <a:xfrm rot="20912311">
              <a:off x="9900901" y="449600"/>
              <a:ext cx="2039457" cy="1818819"/>
            </a:xfrm>
            <a:prstGeom prst="hexagon">
              <a:avLst/>
            </a:prstGeom>
            <a:grpFill/>
            <a:ln w="63500">
              <a:solidFill>
                <a:schemeClr val="accent2">
                  <a:lumMod val="50000"/>
                </a:schemeClr>
              </a:solidFill>
            </a:ln>
            <a:effectLst>
              <a:reflection blurRad="101600" stA="38000" endPos="72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
        <p:nvSpPr>
          <p:cNvPr id="16" name="Title 1">
            <a:extLst>
              <a:ext uri="{FF2B5EF4-FFF2-40B4-BE49-F238E27FC236}">
                <a16:creationId xmlns:a16="http://schemas.microsoft.com/office/drawing/2014/main" id="{CA6294D4-B4B9-76B2-0D5A-25891E139AB5}"/>
              </a:ext>
            </a:extLst>
          </p:cNvPr>
          <p:cNvSpPr txBox="1">
            <a:spLocks/>
          </p:cNvSpPr>
          <p:nvPr/>
        </p:nvSpPr>
        <p:spPr>
          <a:xfrm>
            <a:off x="961002" y="1255977"/>
            <a:ext cx="8517623" cy="109901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en-US" sz="6000" dirty="0">
                <a:solidFill>
                  <a:schemeClr val="accent2">
                    <a:lumMod val="50000"/>
                  </a:schemeClr>
                </a:solidFill>
                <a:latin typeface="Tenorite" panose="00000500000000000000" pitchFamily="2" charset="0"/>
                <a:ea typeface="Tahoma" panose="020B0604030504040204" pitchFamily="34" charset="0"/>
                <a:cs typeface="Tahoma" panose="020B0604030504040204" pitchFamily="34" charset="0"/>
              </a:rPr>
              <a:t>AtliQ Motors</a:t>
            </a:r>
          </a:p>
          <a:p>
            <a:r>
              <a:rPr lang="en-US" sz="3200" dirty="0">
                <a:solidFill>
                  <a:schemeClr val="accent2">
                    <a:lumMod val="50000"/>
                  </a:schemeClr>
                </a:solidFill>
                <a:latin typeface="Tenorite" panose="00000500000000000000" pitchFamily="2" charset="0"/>
                <a:ea typeface="Tahoma" panose="020B0604030504040204" pitchFamily="34" charset="0"/>
                <a:cs typeface="Tahoma" panose="020B0604030504040204" pitchFamily="34" charset="0"/>
              </a:rPr>
              <a:t>Market study FROM ad-hoc requests</a:t>
            </a:r>
          </a:p>
        </p:txBody>
      </p:sp>
      <p:sp>
        <p:nvSpPr>
          <p:cNvPr id="17" name="Subtitle 2">
            <a:extLst>
              <a:ext uri="{FF2B5EF4-FFF2-40B4-BE49-F238E27FC236}">
                <a16:creationId xmlns:a16="http://schemas.microsoft.com/office/drawing/2014/main" id="{43F862FF-54C6-8207-8FBC-4353B789DF72}"/>
              </a:ext>
            </a:extLst>
          </p:cNvPr>
          <p:cNvSpPr>
            <a:spLocks noGrp="1"/>
          </p:cNvSpPr>
          <p:nvPr>
            <p:ph type="subTitle" idx="1"/>
          </p:nvPr>
        </p:nvSpPr>
        <p:spPr>
          <a:xfrm>
            <a:off x="1040033" y="4908715"/>
            <a:ext cx="2616961" cy="359550"/>
          </a:xfrm>
        </p:spPr>
        <p:txBody>
          <a:bodyPr>
            <a:normAutofit lnSpcReduction="10000"/>
          </a:bodyPr>
          <a:lstStyle/>
          <a:p>
            <a:pPr algn="l"/>
            <a:r>
              <a:rPr lang="en-US" sz="1600" b="1" dirty="0">
                <a:solidFill>
                  <a:schemeClr val="tx2">
                    <a:lumMod val="50000"/>
                  </a:schemeClr>
                </a:solidFill>
                <a:latin typeface="Tenorite" panose="00000500000000000000" pitchFamily="2" charset="0"/>
              </a:rPr>
              <a:t>By Sanil Kumar barik</a:t>
            </a:r>
          </a:p>
        </p:txBody>
      </p:sp>
      <p:sp>
        <p:nvSpPr>
          <p:cNvPr id="18" name="Subtitle 2">
            <a:extLst>
              <a:ext uri="{FF2B5EF4-FFF2-40B4-BE49-F238E27FC236}">
                <a16:creationId xmlns:a16="http://schemas.microsoft.com/office/drawing/2014/main" id="{7475849A-8F64-73BF-126F-414B5EA51B38}"/>
              </a:ext>
            </a:extLst>
          </p:cNvPr>
          <p:cNvSpPr txBox="1">
            <a:spLocks/>
          </p:cNvSpPr>
          <p:nvPr/>
        </p:nvSpPr>
        <p:spPr>
          <a:xfrm>
            <a:off x="1040032" y="5242473"/>
            <a:ext cx="2616961" cy="3595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600" dirty="0">
                <a:latin typeface="Tenorite" panose="00000500000000000000" pitchFamily="2" charset="0"/>
              </a:rPr>
              <a:t>August</a:t>
            </a:r>
            <a:r>
              <a:rPr lang="en-US" sz="1600" dirty="0">
                <a:latin typeface="Tenorite" panose="00000500000000000000" pitchFamily="2" charset="0"/>
              </a:rPr>
              <a:t> 31</a:t>
            </a:r>
            <a:r>
              <a:rPr lang="en-US" sz="1600" baseline="30000" dirty="0">
                <a:latin typeface="Tenorite" panose="00000500000000000000" pitchFamily="2" charset="0"/>
              </a:rPr>
              <a:t>st</a:t>
            </a:r>
            <a:r>
              <a:rPr lang="en-US" sz="1600" dirty="0">
                <a:latin typeface="Tenorite" panose="00000500000000000000" pitchFamily="2" charset="0"/>
              </a:rPr>
              <a:t>, 2024</a:t>
            </a:r>
          </a:p>
        </p:txBody>
      </p:sp>
    </p:spTree>
    <p:extLst>
      <p:ext uri="{BB962C8B-B14F-4D97-AF65-F5344CB8AC3E}">
        <p14:creationId xmlns:p14="http://schemas.microsoft.com/office/powerpoint/2010/main" val="2528685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B6C371EA-7AFB-75FC-7CD0-5FAD89B1F45A}"/>
              </a:ext>
            </a:extLst>
          </p:cNvPr>
          <p:cNvGrpSpPr>
            <a:grpSpLocks noGrp="1" noUngrp="1" noRot="1" noMove="1" noResize="1"/>
          </p:cNvGrpSpPr>
          <p:nvPr/>
        </p:nvGrpSpPr>
        <p:grpSpPr>
          <a:xfrm rot="7464443">
            <a:off x="10340820" y="271214"/>
            <a:ext cx="1858584" cy="1654080"/>
            <a:chOff x="8892158" y="449600"/>
            <a:chExt cx="3364702" cy="2994477"/>
          </a:xfrm>
          <a:effectLst>
            <a:outerShdw blurRad="228600" dist="38100" dir="5400000" algn="t" rotWithShape="0">
              <a:prstClr val="black">
                <a:alpha val="40000"/>
              </a:prstClr>
            </a:outerShdw>
            <a:reflection blurRad="101600" stA="39000" endPos="67000" dir="5400000" sy="-100000" algn="bl" rotWithShape="0"/>
          </a:effectLst>
          <a:scene3d>
            <a:camera prst="orthographicFront">
              <a:rot lat="0" lon="20999997" rev="0"/>
            </a:camera>
            <a:lightRig rig="threePt" dir="t"/>
          </a:scene3d>
        </p:grpSpPr>
        <p:sp>
          <p:nvSpPr>
            <p:cNvPr id="9" name="Hexagon 8">
              <a:extLst>
                <a:ext uri="{FF2B5EF4-FFF2-40B4-BE49-F238E27FC236}">
                  <a16:creationId xmlns:a16="http://schemas.microsoft.com/office/drawing/2014/main" id="{EFC17439-1142-C9C7-0615-17C2186AA8E7}"/>
                </a:ext>
              </a:extLst>
            </p:cNvPr>
            <p:cNvSpPr>
              <a:spLocks noGrp="1" noRot="1" noMove="1" noResize="1" noEditPoints="1" noAdjustHandles="1" noChangeArrowheads="1" noChangeShapeType="1"/>
            </p:cNvSpPr>
            <p:nvPr/>
          </p:nvSpPr>
          <p:spPr>
            <a:xfrm rot="20912311">
              <a:off x="10217403" y="1625258"/>
              <a:ext cx="2039457" cy="1818819"/>
            </a:xfrm>
            <a:prstGeom prst="hexagon">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Hexagon 11">
              <a:extLst>
                <a:ext uri="{FF2B5EF4-FFF2-40B4-BE49-F238E27FC236}">
                  <a16:creationId xmlns:a16="http://schemas.microsoft.com/office/drawing/2014/main" id="{D0C6FD1C-761B-2661-73A3-BFFE343A72E1}"/>
                </a:ext>
              </a:extLst>
            </p:cNvPr>
            <p:cNvSpPr>
              <a:spLocks noGrp="1" noRot="1" noMove="1" noResize="1" noEditPoints="1" noAdjustHandles="1" noChangeArrowheads="1" noChangeShapeType="1"/>
            </p:cNvSpPr>
            <p:nvPr/>
          </p:nvSpPr>
          <p:spPr>
            <a:xfrm rot="20912311">
              <a:off x="8892158" y="1247888"/>
              <a:ext cx="2039457" cy="1818819"/>
            </a:xfrm>
            <a:prstGeom prst="hexagon">
              <a:avLst/>
            </a:prstGeom>
            <a:noFill/>
            <a:ln>
              <a:solidFill>
                <a:schemeClr val="accent2">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 name="Hexagon 13">
              <a:extLst>
                <a:ext uri="{FF2B5EF4-FFF2-40B4-BE49-F238E27FC236}">
                  <a16:creationId xmlns:a16="http://schemas.microsoft.com/office/drawing/2014/main" id="{5F4975A4-CF4E-1FD8-7B2F-D06B79C029A1}"/>
                </a:ext>
              </a:extLst>
            </p:cNvPr>
            <p:cNvSpPr>
              <a:spLocks noGrp="1" noRot="1" noMove="1" noResize="1" noEditPoints="1" noAdjustHandles="1" noChangeArrowheads="1" noChangeShapeType="1"/>
            </p:cNvSpPr>
            <p:nvPr/>
          </p:nvSpPr>
          <p:spPr>
            <a:xfrm rot="20912311">
              <a:off x="9900901" y="449600"/>
              <a:ext cx="2039457" cy="1818819"/>
            </a:xfrm>
            <a:prstGeom prst="hexagon">
              <a:avLst/>
            </a:prstGeom>
            <a:noFill/>
            <a:ln w="63500">
              <a:solidFill>
                <a:schemeClr val="accent2">
                  <a:lumMod val="50000"/>
                </a:schemeClr>
              </a:solidFill>
            </a:ln>
            <a:effectLst>
              <a:reflection blurRad="101600" stA="38000" endPos="72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
        <p:nvSpPr>
          <p:cNvPr id="5" name="Content Placeholder 2">
            <a:extLst>
              <a:ext uri="{FF2B5EF4-FFF2-40B4-BE49-F238E27FC236}">
                <a16:creationId xmlns:a16="http://schemas.microsoft.com/office/drawing/2014/main" id="{8637549F-2D46-008B-0BE7-1DE519FABEAC}"/>
              </a:ext>
            </a:extLst>
          </p:cNvPr>
          <p:cNvSpPr txBox="1">
            <a:spLocks/>
          </p:cNvSpPr>
          <p:nvPr/>
        </p:nvSpPr>
        <p:spPr>
          <a:xfrm>
            <a:off x="1052327" y="1318662"/>
            <a:ext cx="7360557" cy="88971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200" dirty="0">
                <a:solidFill>
                  <a:schemeClr val="accent2">
                    <a:lumMod val="75000"/>
                  </a:schemeClr>
                </a:solidFill>
                <a:latin typeface="Tenorite" panose="00000500000000000000" pitchFamily="2" charset="0"/>
              </a:rPr>
              <a:t>Q7. List down the top 10 states that had the highest compounded annual growth rate (CAGR) from 2022 to 2024 in total vehicles sold.</a:t>
            </a:r>
            <a:endParaRPr lang="en-US" sz="2200" dirty="0">
              <a:solidFill>
                <a:schemeClr val="accent2">
                  <a:lumMod val="75000"/>
                </a:schemeClr>
              </a:solidFill>
              <a:latin typeface="Tenorite" panose="00000500000000000000" pitchFamily="2" charset="0"/>
              <a:ea typeface="Tahoma" panose="020B0604030504040204" pitchFamily="34" charset="0"/>
              <a:cs typeface="Tahoma" panose="020B0604030504040204" pitchFamily="34" charset="0"/>
            </a:endParaRPr>
          </a:p>
        </p:txBody>
      </p:sp>
      <p:grpSp>
        <p:nvGrpSpPr>
          <p:cNvPr id="3" name="Group 2">
            <a:extLst>
              <a:ext uri="{FF2B5EF4-FFF2-40B4-BE49-F238E27FC236}">
                <a16:creationId xmlns:a16="http://schemas.microsoft.com/office/drawing/2014/main" id="{AFE69A8E-D078-3DB8-7238-6A8D7FF1DE02}"/>
              </a:ext>
            </a:extLst>
          </p:cNvPr>
          <p:cNvGrpSpPr/>
          <p:nvPr/>
        </p:nvGrpSpPr>
        <p:grpSpPr>
          <a:xfrm>
            <a:off x="947465" y="510858"/>
            <a:ext cx="3907564" cy="705894"/>
            <a:chOff x="1179693" y="1216752"/>
            <a:chExt cx="3907564" cy="705894"/>
          </a:xfrm>
        </p:grpSpPr>
        <p:sp>
          <p:nvSpPr>
            <p:cNvPr id="4" name="Title 1">
              <a:extLst>
                <a:ext uri="{FF2B5EF4-FFF2-40B4-BE49-F238E27FC236}">
                  <a16:creationId xmlns:a16="http://schemas.microsoft.com/office/drawing/2014/main" id="{93C08A90-B8AA-98D8-8FFD-B0AB5087A156}"/>
                </a:ext>
              </a:extLst>
            </p:cNvPr>
            <p:cNvSpPr txBox="1">
              <a:spLocks/>
            </p:cNvSpPr>
            <p:nvPr/>
          </p:nvSpPr>
          <p:spPr>
            <a:xfrm>
              <a:off x="1333499" y="1216752"/>
              <a:ext cx="3753758" cy="70589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chemeClr val="accent2">
                      <a:lumMod val="50000"/>
                    </a:schemeClr>
                  </a:solidFill>
                  <a:latin typeface="Tenorite" panose="00000500000000000000" pitchFamily="2" charset="0"/>
                </a:rPr>
                <a:t>QUERIES</a:t>
              </a:r>
            </a:p>
          </p:txBody>
        </p:sp>
        <p:sp>
          <p:nvSpPr>
            <p:cNvPr id="2" name="Rectangle 1">
              <a:extLst>
                <a:ext uri="{FF2B5EF4-FFF2-40B4-BE49-F238E27FC236}">
                  <a16:creationId xmlns:a16="http://schemas.microsoft.com/office/drawing/2014/main" id="{2EFBFBCA-1913-4A4A-53EF-B867D8862EE4}"/>
                </a:ext>
              </a:extLst>
            </p:cNvPr>
            <p:cNvSpPr/>
            <p:nvPr/>
          </p:nvSpPr>
          <p:spPr>
            <a:xfrm>
              <a:off x="1179693" y="1439474"/>
              <a:ext cx="104862" cy="433920"/>
            </a:xfrm>
            <a:prstGeom prst="rect">
              <a:avLst/>
            </a:prstGeom>
            <a:solidFill>
              <a:srgbClr val="E7A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pic>
        <p:nvPicPr>
          <p:cNvPr id="7" name="Picture 6">
            <a:extLst>
              <a:ext uri="{FF2B5EF4-FFF2-40B4-BE49-F238E27FC236}">
                <a16:creationId xmlns:a16="http://schemas.microsoft.com/office/drawing/2014/main" id="{8D009A93-717B-868F-8BDF-6341D1C86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269" y="2359538"/>
            <a:ext cx="7243833" cy="4079763"/>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353E6B2F-C793-411F-BB67-6E07E16834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8732" y="2359537"/>
            <a:ext cx="3407343" cy="28477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7508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B6C371EA-7AFB-75FC-7CD0-5FAD89B1F45A}"/>
              </a:ext>
            </a:extLst>
          </p:cNvPr>
          <p:cNvGrpSpPr>
            <a:grpSpLocks noGrp="1" noUngrp="1" noRot="1" noMove="1" noResize="1"/>
          </p:cNvGrpSpPr>
          <p:nvPr/>
        </p:nvGrpSpPr>
        <p:grpSpPr>
          <a:xfrm rot="7464443">
            <a:off x="10340820" y="271214"/>
            <a:ext cx="1858584" cy="1654080"/>
            <a:chOff x="8892158" y="449600"/>
            <a:chExt cx="3364702" cy="2994477"/>
          </a:xfrm>
          <a:effectLst>
            <a:outerShdw blurRad="228600" dist="38100" dir="5400000" algn="t" rotWithShape="0">
              <a:prstClr val="black">
                <a:alpha val="40000"/>
              </a:prstClr>
            </a:outerShdw>
            <a:reflection blurRad="101600" stA="39000" endPos="67000" dir="5400000" sy="-100000" algn="bl" rotWithShape="0"/>
          </a:effectLst>
          <a:scene3d>
            <a:camera prst="orthographicFront">
              <a:rot lat="0" lon="20999997" rev="0"/>
            </a:camera>
            <a:lightRig rig="threePt" dir="t"/>
          </a:scene3d>
        </p:grpSpPr>
        <p:sp>
          <p:nvSpPr>
            <p:cNvPr id="9" name="Hexagon 8">
              <a:extLst>
                <a:ext uri="{FF2B5EF4-FFF2-40B4-BE49-F238E27FC236}">
                  <a16:creationId xmlns:a16="http://schemas.microsoft.com/office/drawing/2014/main" id="{EFC17439-1142-C9C7-0615-17C2186AA8E7}"/>
                </a:ext>
              </a:extLst>
            </p:cNvPr>
            <p:cNvSpPr>
              <a:spLocks noGrp="1" noRot="1" noMove="1" noResize="1" noEditPoints="1" noAdjustHandles="1" noChangeArrowheads="1" noChangeShapeType="1"/>
            </p:cNvSpPr>
            <p:nvPr/>
          </p:nvSpPr>
          <p:spPr>
            <a:xfrm rot="20912311">
              <a:off x="10217403" y="1625258"/>
              <a:ext cx="2039457" cy="1818819"/>
            </a:xfrm>
            <a:prstGeom prst="hexagon">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Hexagon 11">
              <a:extLst>
                <a:ext uri="{FF2B5EF4-FFF2-40B4-BE49-F238E27FC236}">
                  <a16:creationId xmlns:a16="http://schemas.microsoft.com/office/drawing/2014/main" id="{D0C6FD1C-761B-2661-73A3-BFFE343A72E1}"/>
                </a:ext>
              </a:extLst>
            </p:cNvPr>
            <p:cNvSpPr>
              <a:spLocks noGrp="1" noRot="1" noMove="1" noResize="1" noEditPoints="1" noAdjustHandles="1" noChangeArrowheads="1" noChangeShapeType="1"/>
            </p:cNvSpPr>
            <p:nvPr/>
          </p:nvSpPr>
          <p:spPr>
            <a:xfrm rot="20912311">
              <a:off x="8892158" y="1247888"/>
              <a:ext cx="2039457" cy="1818819"/>
            </a:xfrm>
            <a:prstGeom prst="hexagon">
              <a:avLst/>
            </a:prstGeom>
            <a:noFill/>
            <a:ln>
              <a:solidFill>
                <a:schemeClr val="accent2">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 name="Hexagon 13">
              <a:extLst>
                <a:ext uri="{FF2B5EF4-FFF2-40B4-BE49-F238E27FC236}">
                  <a16:creationId xmlns:a16="http://schemas.microsoft.com/office/drawing/2014/main" id="{5F4975A4-CF4E-1FD8-7B2F-D06B79C029A1}"/>
                </a:ext>
              </a:extLst>
            </p:cNvPr>
            <p:cNvSpPr>
              <a:spLocks noGrp="1" noRot="1" noMove="1" noResize="1" noEditPoints="1" noAdjustHandles="1" noChangeArrowheads="1" noChangeShapeType="1"/>
            </p:cNvSpPr>
            <p:nvPr/>
          </p:nvSpPr>
          <p:spPr>
            <a:xfrm rot="20912311">
              <a:off x="9900901" y="449600"/>
              <a:ext cx="2039457" cy="1818819"/>
            </a:xfrm>
            <a:prstGeom prst="hexagon">
              <a:avLst/>
            </a:prstGeom>
            <a:noFill/>
            <a:ln w="63500">
              <a:solidFill>
                <a:schemeClr val="accent2">
                  <a:lumMod val="50000"/>
                </a:schemeClr>
              </a:solidFill>
            </a:ln>
            <a:effectLst>
              <a:reflection blurRad="101600" stA="38000" endPos="72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
        <p:nvSpPr>
          <p:cNvPr id="5" name="Content Placeholder 2">
            <a:extLst>
              <a:ext uri="{FF2B5EF4-FFF2-40B4-BE49-F238E27FC236}">
                <a16:creationId xmlns:a16="http://schemas.microsoft.com/office/drawing/2014/main" id="{8637549F-2D46-008B-0BE7-1DE519FABEAC}"/>
              </a:ext>
            </a:extLst>
          </p:cNvPr>
          <p:cNvSpPr txBox="1">
            <a:spLocks/>
          </p:cNvSpPr>
          <p:nvPr/>
        </p:nvSpPr>
        <p:spPr>
          <a:xfrm>
            <a:off x="1052327" y="1318662"/>
            <a:ext cx="7360557" cy="88971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200" dirty="0">
                <a:solidFill>
                  <a:schemeClr val="accent2">
                    <a:lumMod val="75000"/>
                  </a:schemeClr>
                </a:solidFill>
                <a:latin typeface="Tenorite" panose="00000500000000000000" pitchFamily="2" charset="0"/>
              </a:rPr>
              <a:t>Q8. What are the peak and low season months for EV sales based on the data from 2022 to 2024? </a:t>
            </a:r>
            <a:endParaRPr lang="en-US" sz="2200" dirty="0">
              <a:solidFill>
                <a:schemeClr val="accent2">
                  <a:lumMod val="75000"/>
                </a:schemeClr>
              </a:solidFill>
              <a:latin typeface="Tenorite" panose="00000500000000000000" pitchFamily="2" charset="0"/>
              <a:ea typeface="Tahoma" panose="020B0604030504040204" pitchFamily="34" charset="0"/>
              <a:cs typeface="Tahoma" panose="020B0604030504040204" pitchFamily="34" charset="0"/>
            </a:endParaRPr>
          </a:p>
        </p:txBody>
      </p:sp>
      <p:grpSp>
        <p:nvGrpSpPr>
          <p:cNvPr id="3" name="Group 2">
            <a:extLst>
              <a:ext uri="{FF2B5EF4-FFF2-40B4-BE49-F238E27FC236}">
                <a16:creationId xmlns:a16="http://schemas.microsoft.com/office/drawing/2014/main" id="{AFE69A8E-D078-3DB8-7238-6A8D7FF1DE02}"/>
              </a:ext>
            </a:extLst>
          </p:cNvPr>
          <p:cNvGrpSpPr/>
          <p:nvPr/>
        </p:nvGrpSpPr>
        <p:grpSpPr>
          <a:xfrm>
            <a:off x="947465" y="510858"/>
            <a:ext cx="3907564" cy="705894"/>
            <a:chOff x="1179693" y="1216752"/>
            <a:chExt cx="3907564" cy="705894"/>
          </a:xfrm>
        </p:grpSpPr>
        <p:sp>
          <p:nvSpPr>
            <p:cNvPr id="4" name="Title 1">
              <a:extLst>
                <a:ext uri="{FF2B5EF4-FFF2-40B4-BE49-F238E27FC236}">
                  <a16:creationId xmlns:a16="http://schemas.microsoft.com/office/drawing/2014/main" id="{93C08A90-B8AA-98D8-8FFD-B0AB5087A156}"/>
                </a:ext>
              </a:extLst>
            </p:cNvPr>
            <p:cNvSpPr txBox="1">
              <a:spLocks/>
            </p:cNvSpPr>
            <p:nvPr/>
          </p:nvSpPr>
          <p:spPr>
            <a:xfrm>
              <a:off x="1333499" y="1216752"/>
              <a:ext cx="3753758" cy="70589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chemeClr val="accent2">
                      <a:lumMod val="50000"/>
                    </a:schemeClr>
                  </a:solidFill>
                  <a:latin typeface="Tenorite" panose="00000500000000000000" pitchFamily="2" charset="0"/>
                </a:rPr>
                <a:t>QUERIES</a:t>
              </a:r>
            </a:p>
          </p:txBody>
        </p:sp>
        <p:sp>
          <p:nvSpPr>
            <p:cNvPr id="2" name="Rectangle 1">
              <a:extLst>
                <a:ext uri="{FF2B5EF4-FFF2-40B4-BE49-F238E27FC236}">
                  <a16:creationId xmlns:a16="http://schemas.microsoft.com/office/drawing/2014/main" id="{2EFBFBCA-1913-4A4A-53EF-B867D8862EE4}"/>
                </a:ext>
              </a:extLst>
            </p:cNvPr>
            <p:cNvSpPr/>
            <p:nvPr/>
          </p:nvSpPr>
          <p:spPr>
            <a:xfrm>
              <a:off x="1179693" y="1439474"/>
              <a:ext cx="104862" cy="433920"/>
            </a:xfrm>
            <a:prstGeom prst="rect">
              <a:avLst/>
            </a:prstGeom>
            <a:solidFill>
              <a:srgbClr val="E7A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pic>
        <p:nvPicPr>
          <p:cNvPr id="8" name="Picture 7">
            <a:extLst>
              <a:ext uri="{FF2B5EF4-FFF2-40B4-BE49-F238E27FC236}">
                <a16:creationId xmlns:a16="http://schemas.microsoft.com/office/drawing/2014/main" id="{445FEABC-8D27-9703-A250-6D163A1D60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465" y="2310286"/>
            <a:ext cx="7041503" cy="1328063"/>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B77896FF-30B1-6558-D981-FEC735EC2A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7312" y="2208375"/>
            <a:ext cx="2480268" cy="30373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1139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B6C371EA-7AFB-75FC-7CD0-5FAD89B1F45A}"/>
              </a:ext>
            </a:extLst>
          </p:cNvPr>
          <p:cNvGrpSpPr>
            <a:grpSpLocks noGrp="1" noUngrp="1" noRot="1" noMove="1" noResize="1"/>
          </p:cNvGrpSpPr>
          <p:nvPr/>
        </p:nvGrpSpPr>
        <p:grpSpPr>
          <a:xfrm rot="7464443">
            <a:off x="10340820" y="271214"/>
            <a:ext cx="1858584" cy="1654080"/>
            <a:chOff x="8892158" y="449600"/>
            <a:chExt cx="3364702" cy="2994477"/>
          </a:xfrm>
          <a:effectLst>
            <a:outerShdw blurRad="228600" dist="38100" dir="5400000" algn="t" rotWithShape="0">
              <a:prstClr val="black">
                <a:alpha val="40000"/>
              </a:prstClr>
            </a:outerShdw>
            <a:reflection blurRad="101600" stA="39000" endPos="67000" dir="5400000" sy="-100000" algn="bl" rotWithShape="0"/>
          </a:effectLst>
          <a:scene3d>
            <a:camera prst="orthographicFront">
              <a:rot lat="0" lon="20999997" rev="0"/>
            </a:camera>
            <a:lightRig rig="threePt" dir="t"/>
          </a:scene3d>
        </p:grpSpPr>
        <p:sp>
          <p:nvSpPr>
            <p:cNvPr id="9" name="Hexagon 8">
              <a:extLst>
                <a:ext uri="{FF2B5EF4-FFF2-40B4-BE49-F238E27FC236}">
                  <a16:creationId xmlns:a16="http://schemas.microsoft.com/office/drawing/2014/main" id="{EFC17439-1142-C9C7-0615-17C2186AA8E7}"/>
                </a:ext>
              </a:extLst>
            </p:cNvPr>
            <p:cNvSpPr>
              <a:spLocks noGrp="1" noRot="1" noMove="1" noResize="1" noEditPoints="1" noAdjustHandles="1" noChangeArrowheads="1" noChangeShapeType="1"/>
            </p:cNvSpPr>
            <p:nvPr/>
          </p:nvSpPr>
          <p:spPr>
            <a:xfrm rot="20912311">
              <a:off x="10217403" y="1625258"/>
              <a:ext cx="2039457" cy="1818819"/>
            </a:xfrm>
            <a:prstGeom prst="hexagon">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Hexagon 11">
              <a:extLst>
                <a:ext uri="{FF2B5EF4-FFF2-40B4-BE49-F238E27FC236}">
                  <a16:creationId xmlns:a16="http://schemas.microsoft.com/office/drawing/2014/main" id="{D0C6FD1C-761B-2661-73A3-BFFE343A72E1}"/>
                </a:ext>
              </a:extLst>
            </p:cNvPr>
            <p:cNvSpPr>
              <a:spLocks noGrp="1" noRot="1" noMove="1" noResize="1" noEditPoints="1" noAdjustHandles="1" noChangeArrowheads="1" noChangeShapeType="1"/>
            </p:cNvSpPr>
            <p:nvPr/>
          </p:nvSpPr>
          <p:spPr>
            <a:xfrm rot="20912311">
              <a:off x="8892158" y="1247888"/>
              <a:ext cx="2039457" cy="1818819"/>
            </a:xfrm>
            <a:prstGeom prst="hexagon">
              <a:avLst/>
            </a:prstGeom>
            <a:noFill/>
            <a:ln>
              <a:solidFill>
                <a:schemeClr val="accent2">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 name="Hexagon 13">
              <a:extLst>
                <a:ext uri="{FF2B5EF4-FFF2-40B4-BE49-F238E27FC236}">
                  <a16:creationId xmlns:a16="http://schemas.microsoft.com/office/drawing/2014/main" id="{5F4975A4-CF4E-1FD8-7B2F-D06B79C029A1}"/>
                </a:ext>
              </a:extLst>
            </p:cNvPr>
            <p:cNvSpPr>
              <a:spLocks noGrp="1" noRot="1" noMove="1" noResize="1" noEditPoints="1" noAdjustHandles="1" noChangeArrowheads="1" noChangeShapeType="1"/>
            </p:cNvSpPr>
            <p:nvPr/>
          </p:nvSpPr>
          <p:spPr>
            <a:xfrm rot="20912311">
              <a:off x="9900901" y="449600"/>
              <a:ext cx="2039457" cy="1818819"/>
            </a:xfrm>
            <a:prstGeom prst="hexagon">
              <a:avLst/>
            </a:prstGeom>
            <a:noFill/>
            <a:ln w="63500">
              <a:solidFill>
                <a:schemeClr val="accent2">
                  <a:lumMod val="50000"/>
                </a:schemeClr>
              </a:solidFill>
            </a:ln>
            <a:effectLst>
              <a:reflection blurRad="101600" stA="38000" endPos="72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
        <p:nvSpPr>
          <p:cNvPr id="5" name="Content Placeholder 2">
            <a:extLst>
              <a:ext uri="{FF2B5EF4-FFF2-40B4-BE49-F238E27FC236}">
                <a16:creationId xmlns:a16="http://schemas.microsoft.com/office/drawing/2014/main" id="{8637549F-2D46-008B-0BE7-1DE519FABEAC}"/>
              </a:ext>
            </a:extLst>
          </p:cNvPr>
          <p:cNvSpPr txBox="1">
            <a:spLocks/>
          </p:cNvSpPr>
          <p:nvPr/>
        </p:nvSpPr>
        <p:spPr>
          <a:xfrm>
            <a:off x="1052327" y="1318661"/>
            <a:ext cx="7360557" cy="132806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200" dirty="0">
                <a:solidFill>
                  <a:schemeClr val="accent2">
                    <a:lumMod val="75000"/>
                  </a:schemeClr>
                </a:solidFill>
                <a:latin typeface="Tenorite" panose="00000500000000000000" pitchFamily="2" charset="0"/>
              </a:rPr>
              <a:t>Q9. What is the projected number of EV sales (including 2-wheelers and 4 wheelers) for the top 10 states by penetration rate in 2030, based on the compounded annual growth rate (CAGR) from previous years? </a:t>
            </a:r>
            <a:endParaRPr lang="en-US" sz="2200" dirty="0">
              <a:solidFill>
                <a:schemeClr val="accent2">
                  <a:lumMod val="75000"/>
                </a:schemeClr>
              </a:solidFill>
              <a:latin typeface="Tenorite" panose="00000500000000000000" pitchFamily="2" charset="0"/>
              <a:ea typeface="Tahoma" panose="020B0604030504040204" pitchFamily="34" charset="0"/>
              <a:cs typeface="Tahoma" panose="020B0604030504040204" pitchFamily="34" charset="0"/>
            </a:endParaRPr>
          </a:p>
        </p:txBody>
      </p:sp>
      <p:grpSp>
        <p:nvGrpSpPr>
          <p:cNvPr id="3" name="Group 2">
            <a:extLst>
              <a:ext uri="{FF2B5EF4-FFF2-40B4-BE49-F238E27FC236}">
                <a16:creationId xmlns:a16="http://schemas.microsoft.com/office/drawing/2014/main" id="{AFE69A8E-D078-3DB8-7238-6A8D7FF1DE02}"/>
              </a:ext>
            </a:extLst>
          </p:cNvPr>
          <p:cNvGrpSpPr/>
          <p:nvPr/>
        </p:nvGrpSpPr>
        <p:grpSpPr>
          <a:xfrm>
            <a:off x="947465" y="510858"/>
            <a:ext cx="3907564" cy="705894"/>
            <a:chOff x="1179693" y="1216752"/>
            <a:chExt cx="3907564" cy="705894"/>
          </a:xfrm>
        </p:grpSpPr>
        <p:sp>
          <p:nvSpPr>
            <p:cNvPr id="4" name="Title 1">
              <a:extLst>
                <a:ext uri="{FF2B5EF4-FFF2-40B4-BE49-F238E27FC236}">
                  <a16:creationId xmlns:a16="http://schemas.microsoft.com/office/drawing/2014/main" id="{93C08A90-B8AA-98D8-8FFD-B0AB5087A156}"/>
                </a:ext>
              </a:extLst>
            </p:cNvPr>
            <p:cNvSpPr txBox="1">
              <a:spLocks/>
            </p:cNvSpPr>
            <p:nvPr/>
          </p:nvSpPr>
          <p:spPr>
            <a:xfrm>
              <a:off x="1333499" y="1216752"/>
              <a:ext cx="3753758" cy="70589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chemeClr val="accent2">
                      <a:lumMod val="50000"/>
                    </a:schemeClr>
                  </a:solidFill>
                  <a:latin typeface="Tenorite" panose="00000500000000000000" pitchFamily="2" charset="0"/>
                </a:rPr>
                <a:t>QUERIES</a:t>
              </a:r>
            </a:p>
          </p:txBody>
        </p:sp>
        <p:sp>
          <p:nvSpPr>
            <p:cNvPr id="2" name="Rectangle 1">
              <a:extLst>
                <a:ext uri="{FF2B5EF4-FFF2-40B4-BE49-F238E27FC236}">
                  <a16:creationId xmlns:a16="http://schemas.microsoft.com/office/drawing/2014/main" id="{2EFBFBCA-1913-4A4A-53EF-B867D8862EE4}"/>
                </a:ext>
              </a:extLst>
            </p:cNvPr>
            <p:cNvSpPr/>
            <p:nvPr/>
          </p:nvSpPr>
          <p:spPr>
            <a:xfrm>
              <a:off x="1179693" y="1439474"/>
              <a:ext cx="104862" cy="433920"/>
            </a:xfrm>
            <a:prstGeom prst="rect">
              <a:avLst/>
            </a:prstGeom>
            <a:solidFill>
              <a:srgbClr val="E7A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pic>
        <p:nvPicPr>
          <p:cNvPr id="7" name="Picture 6">
            <a:extLst>
              <a:ext uri="{FF2B5EF4-FFF2-40B4-BE49-F238E27FC236}">
                <a16:creationId xmlns:a16="http://schemas.microsoft.com/office/drawing/2014/main" id="{73885560-2DDD-90F9-DDC1-9515182AFD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271" y="2639193"/>
            <a:ext cx="7455283" cy="4011864"/>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854059EA-735B-1AE8-C1C5-738A5BEFF8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0488" y="2639193"/>
            <a:ext cx="3246191" cy="24044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4003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B6C371EA-7AFB-75FC-7CD0-5FAD89B1F45A}"/>
              </a:ext>
            </a:extLst>
          </p:cNvPr>
          <p:cNvGrpSpPr>
            <a:grpSpLocks noGrp="1" noUngrp="1" noRot="1" noMove="1" noResize="1"/>
          </p:cNvGrpSpPr>
          <p:nvPr/>
        </p:nvGrpSpPr>
        <p:grpSpPr>
          <a:xfrm rot="7464443">
            <a:off x="10340820" y="271214"/>
            <a:ext cx="1858584" cy="1654080"/>
            <a:chOff x="8892158" y="449600"/>
            <a:chExt cx="3364702" cy="2994477"/>
          </a:xfrm>
          <a:effectLst>
            <a:outerShdw blurRad="228600" dist="38100" dir="5400000" algn="t" rotWithShape="0">
              <a:prstClr val="black">
                <a:alpha val="40000"/>
              </a:prstClr>
            </a:outerShdw>
            <a:reflection blurRad="101600" stA="39000" endPos="67000" dir="5400000" sy="-100000" algn="bl" rotWithShape="0"/>
          </a:effectLst>
          <a:scene3d>
            <a:camera prst="orthographicFront">
              <a:rot lat="0" lon="20999997" rev="0"/>
            </a:camera>
            <a:lightRig rig="threePt" dir="t"/>
          </a:scene3d>
        </p:grpSpPr>
        <p:sp>
          <p:nvSpPr>
            <p:cNvPr id="9" name="Hexagon 8">
              <a:extLst>
                <a:ext uri="{FF2B5EF4-FFF2-40B4-BE49-F238E27FC236}">
                  <a16:creationId xmlns:a16="http://schemas.microsoft.com/office/drawing/2014/main" id="{EFC17439-1142-C9C7-0615-17C2186AA8E7}"/>
                </a:ext>
              </a:extLst>
            </p:cNvPr>
            <p:cNvSpPr>
              <a:spLocks noGrp="1" noRot="1" noMove="1" noResize="1" noEditPoints="1" noAdjustHandles="1" noChangeArrowheads="1" noChangeShapeType="1"/>
            </p:cNvSpPr>
            <p:nvPr/>
          </p:nvSpPr>
          <p:spPr>
            <a:xfrm rot="20912311">
              <a:off x="10217403" y="1625258"/>
              <a:ext cx="2039457" cy="1818819"/>
            </a:xfrm>
            <a:prstGeom prst="hexagon">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Hexagon 11">
              <a:extLst>
                <a:ext uri="{FF2B5EF4-FFF2-40B4-BE49-F238E27FC236}">
                  <a16:creationId xmlns:a16="http://schemas.microsoft.com/office/drawing/2014/main" id="{D0C6FD1C-761B-2661-73A3-BFFE343A72E1}"/>
                </a:ext>
              </a:extLst>
            </p:cNvPr>
            <p:cNvSpPr>
              <a:spLocks noGrp="1" noRot="1" noMove="1" noResize="1" noEditPoints="1" noAdjustHandles="1" noChangeArrowheads="1" noChangeShapeType="1"/>
            </p:cNvSpPr>
            <p:nvPr/>
          </p:nvSpPr>
          <p:spPr>
            <a:xfrm rot="20912311">
              <a:off x="8892158" y="1247888"/>
              <a:ext cx="2039457" cy="1818819"/>
            </a:xfrm>
            <a:prstGeom prst="hexagon">
              <a:avLst/>
            </a:prstGeom>
            <a:noFill/>
            <a:ln>
              <a:solidFill>
                <a:schemeClr val="accent2">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 name="Hexagon 13">
              <a:extLst>
                <a:ext uri="{FF2B5EF4-FFF2-40B4-BE49-F238E27FC236}">
                  <a16:creationId xmlns:a16="http://schemas.microsoft.com/office/drawing/2014/main" id="{5F4975A4-CF4E-1FD8-7B2F-D06B79C029A1}"/>
                </a:ext>
              </a:extLst>
            </p:cNvPr>
            <p:cNvSpPr>
              <a:spLocks noGrp="1" noRot="1" noMove="1" noResize="1" noEditPoints="1" noAdjustHandles="1" noChangeArrowheads="1" noChangeShapeType="1"/>
            </p:cNvSpPr>
            <p:nvPr/>
          </p:nvSpPr>
          <p:spPr>
            <a:xfrm rot="20912311">
              <a:off x="9900901" y="449600"/>
              <a:ext cx="2039457" cy="1818819"/>
            </a:xfrm>
            <a:prstGeom prst="hexagon">
              <a:avLst/>
            </a:prstGeom>
            <a:noFill/>
            <a:ln w="63500">
              <a:solidFill>
                <a:schemeClr val="accent2">
                  <a:lumMod val="50000"/>
                </a:schemeClr>
              </a:solidFill>
            </a:ln>
            <a:effectLst>
              <a:reflection blurRad="101600" stA="38000" endPos="72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
        <p:nvSpPr>
          <p:cNvPr id="5" name="Content Placeholder 2">
            <a:extLst>
              <a:ext uri="{FF2B5EF4-FFF2-40B4-BE49-F238E27FC236}">
                <a16:creationId xmlns:a16="http://schemas.microsoft.com/office/drawing/2014/main" id="{8637549F-2D46-008B-0BE7-1DE519FABEAC}"/>
              </a:ext>
            </a:extLst>
          </p:cNvPr>
          <p:cNvSpPr txBox="1">
            <a:spLocks/>
          </p:cNvSpPr>
          <p:nvPr/>
        </p:nvSpPr>
        <p:spPr>
          <a:xfrm>
            <a:off x="1052327" y="1318661"/>
            <a:ext cx="7360557" cy="158816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200" dirty="0">
                <a:solidFill>
                  <a:schemeClr val="accent2">
                    <a:lumMod val="75000"/>
                  </a:schemeClr>
                </a:solidFill>
                <a:latin typeface="Tenorite" panose="00000500000000000000" pitchFamily="2" charset="0"/>
              </a:rPr>
              <a:t>10. Estimate the revenue growth rate of 4-wheeler and 2-wheelers EVs in India for 2022 vs 2024 and 2023 vs 2024, assuming an average unit price. Assume for 2-Wheelers category the average unit price is Rs 85,000.00 and the same for 4-Wheeleres is Rs 15,00,000.00</a:t>
            </a:r>
            <a:endParaRPr lang="en-US" sz="2200" dirty="0">
              <a:solidFill>
                <a:schemeClr val="accent2">
                  <a:lumMod val="75000"/>
                </a:schemeClr>
              </a:solidFill>
              <a:latin typeface="Tenorite" panose="00000500000000000000" pitchFamily="2" charset="0"/>
              <a:ea typeface="Tahoma" panose="020B0604030504040204" pitchFamily="34" charset="0"/>
              <a:cs typeface="Tahoma" panose="020B0604030504040204" pitchFamily="34" charset="0"/>
            </a:endParaRPr>
          </a:p>
        </p:txBody>
      </p:sp>
      <p:grpSp>
        <p:nvGrpSpPr>
          <p:cNvPr id="3" name="Group 2">
            <a:extLst>
              <a:ext uri="{FF2B5EF4-FFF2-40B4-BE49-F238E27FC236}">
                <a16:creationId xmlns:a16="http://schemas.microsoft.com/office/drawing/2014/main" id="{AFE69A8E-D078-3DB8-7238-6A8D7FF1DE02}"/>
              </a:ext>
            </a:extLst>
          </p:cNvPr>
          <p:cNvGrpSpPr/>
          <p:nvPr/>
        </p:nvGrpSpPr>
        <p:grpSpPr>
          <a:xfrm>
            <a:off x="947465" y="510858"/>
            <a:ext cx="3907564" cy="705894"/>
            <a:chOff x="1179693" y="1216752"/>
            <a:chExt cx="3907564" cy="705894"/>
          </a:xfrm>
        </p:grpSpPr>
        <p:sp>
          <p:nvSpPr>
            <p:cNvPr id="4" name="Title 1">
              <a:extLst>
                <a:ext uri="{FF2B5EF4-FFF2-40B4-BE49-F238E27FC236}">
                  <a16:creationId xmlns:a16="http://schemas.microsoft.com/office/drawing/2014/main" id="{93C08A90-B8AA-98D8-8FFD-B0AB5087A156}"/>
                </a:ext>
              </a:extLst>
            </p:cNvPr>
            <p:cNvSpPr txBox="1">
              <a:spLocks/>
            </p:cNvSpPr>
            <p:nvPr/>
          </p:nvSpPr>
          <p:spPr>
            <a:xfrm>
              <a:off x="1333499" y="1216752"/>
              <a:ext cx="3753758" cy="70589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chemeClr val="accent2">
                      <a:lumMod val="50000"/>
                    </a:schemeClr>
                  </a:solidFill>
                  <a:latin typeface="Tenorite" panose="00000500000000000000" pitchFamily="2" charset="0"/>
                </a:rPr>
                <a:t>QUERIES</a:t>
              </a:r>
            </a:p>
          </p:txBody>
        </p:sp>
        <p:sp>
          <p:nvSpPr>
            <p:cNvPr id="2" name="Rectangle 1">
              <a:extLst>
                <a:ext uri="{FF2B5EF4-FFF2-40B4-BE49-F238E27FC236}">
                  <a16:creationId xmlns:a16="http://schemas.microsoft.com/office/drawing/2014/main" id="{2EFBFBCA-1913-4A4A-53EF-B867D8862EE4}"/>
                </a:ext>
              </a:extLst>
            </p:cNvPr>
            <p:cNvSpPr/>
            <p:nvPr/>
          </p:nvSpPr>
          <p:spPr>
            <a:xfrm>
              <a:off x="1179693" y="1439474"/>
              <a:ext cx="104862" cy="433920"/>
            </a:xfrm>
            <a:prstGeom prst="rect">
              <a:avLst/>
            </a:prstGeom>
            <a:solidFill>
              <a:srgbClr val="E7A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pic>
        <p:nvPicPr>
          <p:cNvPr id="8" name="Picture 7">
            <a:extLst>
              <a:ext uri="{FF2B5EF4-FFF2-40B4-BE49-F238E27FC236}">
                <a16:creationId xmlns:a16="http://schemas.microsoft.com/office/drawing/2014/main" id="{C8421D8F-544C-E533-9BCC-09D4C699E0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271" y="2906829"/>
            <a:ext cx="7532590" cy="3724977"/>
          </a:xfrm>
          <a:prstGeom prst="rect">
            <a:avLst/>
          </a:prstGeom>
        </p:spPr>
      </p:pic>
      <p:pic>
        <p:nvPicPr>
          <p:cNvPr id="11" name="Picture 10">
            <a:extLst>
              <a:ext uri="{FF2B5EF4-FFF2-40B4-BE49-F238E27FC236}">
                <a16:creationId xmlns:a16="http://schemas.microsoft.com/office/drawing/2014/main" id="{1F8A3779-C199-90A7-B1A2-CCF7B89003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7296" y="3774927"/>
            <a:ext cx="2859903" cy="929053"/>
          </a:xfrm>
          <a:prstGeom prst="rect">
            <a:avLst/>
          </a:prstGeom>
        </p:spPr>
      </p:pic>
    </p:spTree>
    <p:extLst>
      <p:ext uri="{BB962C8B-B14F-4D97-AF65-F5344CB8AC3E}">
        <p14:creationId xmlns:p14="http://schemas.microsoft.com/office/powerpoint/2010/main" val="1521209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B6C371EA-7AFB-75FC-7CD0-5FAD89B1F45A}"/>
              </a:ext>
            </a:extLst>
          </p:cNvPr>
          <p:cNvGrpSpPr>
            <a:grpSpLocks noGrp="1" noUngrp="1" noRot="1" noMove="1" noResize="1"/>
          </p:cNvGrpSpPr>
          <p:nvPr/>
        </p:nvGrpSpPr>
        <p:grpSpPr>
          <a:xfrm rot="7464443">
            <a:off x="10340820" y="271214"/>
            <a:ext cx="1858584" cy="1654080"/>
            <a:chOff x="8892158" y="449600"/>
            <a:chExt cx="3364702" cy="2994477"/>
          </a:xfrm>
          <a:effectLst>
            <a:outerShdw blurRad="228600" dist="38100" dir="5400000" algn="t" rotWithShape="0">
              <a:prstClr val="black">
                <a:alpha val="40000"/>
              </a:prstClr>
            </a:outerShdw>
            <a:reflection blurRad="101600" stA="39000" endPos="67000" dir="5400000" sy="-100000" algn="bl" rotWithShape="0"/>
          </a:effectLst>
          <a:scene3d>
            <a:camera prst="orthographicFront">
              <a:rot lat="0" lon="20999997" rev="0"/>
            </a:camera>
            <a:lightRig rig="threePt" dir="t"/>
          </a:scene3d>
        </p:grpSpPr>
        <p:sp>
          <p:nvSpPr>
            <p:cNvPr id="9" name="Hexagon 8">
              <a:extLst>
                <a:ext uri="{FF2B5EF4-FFF2-40B4-BE49-F238E27FC236}">
                  <a16:creationId xmlns:a16="http://schemas.microsoft.com/office/drawing/2014/main" id="{EFC17439-1142-C9C7-0615-17C2186AA8E7}"/>
                </a:ext>
              </a:extLst>
            </p:cNvPr>
            <p:cNvSpPr>
              <a:spLocks noGrp="1" noRot="1" noMove="1" noResize="1" noEditPoints="1" noAdjustHandles="1" noChangeArrowheads="1" noChangeShapeType="1"/>
            </p:cNvSpPr>
            <p:nvPr/>
          </p:nvSpPr>
          <p:spPr>
            <a:xfrm rot="20912311">
              <a:off x="10217403" y="1625258"/>
              <a:ext cx="2039457" cy="1818819"/>
            </a:xfrm>
            <a:prstGeom prst="hexagon">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Hexagon 11">
              <a:extLst>
                <a:ext uri="{FF2B5EF4-FFF2-40B4-BE49-F238E27FC236}">
                  <a16:creationId xmlns:a16="http://schemas.microsoft.com/office/drawing/2014/main" id="{D0C6FD1C-761B-2661-73A3-BFFE343A72E1}"/>
                </a:ext>
              </a:extLst>
            </p:cNvPr>
            <p:cNvSpPr>
              <a:spLocks noGrp="1" noRot="1" noMove="1" noResize="1" noEditPoints="1" noAdjustHandles="1" noChangeArrowheads="1" noChangeShapeType="1"/>
            </p:cNvSpPr>
            <p:nvPr/>
          </p:nvSpPr>
          <p:spPr>
            <a:xfrm rot="20912311">
              <a:off x="8892158" y="1247888"/>
              <a:ext cx="2039457" cy="1818819"/>
            </a:xfrm>
            <a:prstGeom prst="hexagon">
              <a:avLst/>
            </a:prstGeom>
            <a:noFill/>
            <a:ln>
              <a:solidFill>
                <a:schemeClr val="accent2">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 name="Hexagon 13">
              <a:extLst>
                <a:ext uri="{FF2B5EF4-FFF2-40B4-BE49-F238E27FC236}">
                  <a16:creationId xmlns:a16="http://schemas.microsoft.com/office/drawing/2014/main" id="{5F4975A4-CF4E-1FD8-7B2F-D06B79C029A1}"/>
                </a:ext>
              </a:extLst>
            </p:cNvPr>
            <p:cNvSpPr>
              <a:spLocks noGrp="1" noRot="1" noMove="1" noResize="1" noEditPoints="1" noAdjustHandles="1" noChangeArrowheads="1" noChangeShapeType="1"/>
            </p:cNvSpPr>
            <p:nvPr/>
          </p:nvSpPr>
          <p:spPr>
            <a:xfrm rot="20912311">
              <a:off x="9900901" y="449600"/>
              <a:ext cx="2039457" cy="1818819"/>
            </a:xfrm>
            <a:prstGeom prst="hexagon">
              <a:avLst/>
            </a:prstGeom>
            <a:noFill/>
            <a:ln w="63500">
              <a:solidFill>
                <a:schemeClr val="accent2">
                  <a:lumMod val="50000"/>
                </a:schemeClr>
              </a:solidFill>
            </a:ln>
            <a:effectLst>
              <a:reflection blurRad="101600" stA="38000" endPos="72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
        <p:nvSpPr>
          <p:cNvPr id="5" name="Content Placeholder 2">
            <a:extLst>
              <a:ext uri="{FF2B5EF4-FFF2-40B4-BE49-F238E27FC236}">
                <a16:creationId xmlns:a16="http://schemas.microsoft.com/office/drawing/2014/main" id="{8637549F-2D46-008B-0BE7-1DE519FABEAC}"/>
              </a:ext>
            </a:extLst>
          </p:cNvPr>
          <p:cNvSpPr txBox="1">
            <a:spLocks/>
          </p:cNvSpPr>
          <p:nvPr/>
        </p:nvSpPr>
        <p:spPr>
          <a:xfrm>
            <a:off x="1052327" y="1318661"/>
            <a:ext cx="7360557" cy="94327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solidFill>
                  <a:schemeClr val="accent2">
                    <a:lumMod val="75000"/>
                  </a:schemeClr>
                </a:solidFill>
                <a:latin typeface="Tenorite" panose="00000500000000000000" pitchFamily="2" charset="0"/>
              </a:rPr>
              <a:t>Q1. What are the primary reasons for customers choosing 4-wheeler EVs in 2023 and 2024 (cost savings, environmental concerns, government incentives)? </a:t>
            </a:r>
            <a:endParaRPr lang="en-US" sz="2000" dirty="0">
              <a:solidFill>
                <a:schemeClr val="accent2">
                  <a:lumMod val="75000"/>
                </a:schemeClr>
              </a:solidFill>
              <a:latin typeface="Tenorite" panose="00000500000000000000" pitchFamily="2" charset="0"/>
              <a:ea typeface="Tahoma" panose="020B0604030504040204" pitchFamily="34" charset="0"/>
              <a:cs typeface="Tahoma" panose="020B0604030504040204" pitchFamily="34" charset="0"/>
            </a:endParaRPr>
          </a:p>
        </p:txBody>
      </p:sp>
      <p:grpSp>
        <p:nvGrpSpPr>
          <p:cNvPr id="3" name="Group 2">
            <a:extLst>
              <a:ext uri="{FF2B5EF4-FFF2-40B4-BE49-F238E27FC236}">
                <a16:creationId xmlns:a16="http://schemas.microsoft.com/office/drawing/2014/main" id="{AFE69A8E-D078-3DB8-7238-6A8D7FF1DE02}"/>
              </a:ext>
            </a:extLst>
          </p:cNvPr>
          <p:cNvGrpSpPr/>
          <p:nvPr/>
        </p:nvGrpSpPr>
        <p:grpSpPr>
          <a:xfrm>
            <a:off x="947465" y="510858"/>
            <a:ext cx="3907564" cy="705894"/>
            <a:chOff x="1179693" y="1216752"/>
            <a:chExt cx="3907564" cy="705894"/>
          </a:xfrm>
        </p:grpSpPr>
        <p:sp>
          <p:nvSpPr>
            <p:cNvPr id="4" name="Title 1">
              <a:extLst>
                <a:ext uri="{FF2B5EF4-FFF2-40B4-BE49-F238E27FC236}">
                  <a16:creationId xmlns:a16="http://schemas.microsoft.com/office/drawing/2014/main" id="{93C08A90-B8AA-98D8-8FFD-B0AB5087A156}"/>
                </a:ext>
              </a:extLst>
            </p:cNvPr>
            <p:cNvSpPr txBox="1">
              <a:spLocks/>
            </p:cNvSpPr>
            <p:nvPr/>
          </p:nvSpPr>
          <p:spPr>
            <a:xfrm>
              <a:off x="1333499" y="1216752"/>
              <a:ext cx="3753758" cy="70589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3200" dirty="0">
                  <a:solidFill>
                    <a:schemeClr val="accent2">
                      <a:lumMod val="50000"/>
                    </a:schemeClr>
                  </a:solidFill>
                  <a:latin typeface="Tenorite" panose="00000500000000000000" pitchFamily="2" charset="0"/>
                </a:rPr>
                <a:t>Additional Research </a:t>
              </a:r>
              <a:endParaRPr lang="en-US" sz="3200" dirty="0">
                <a:solidFill>
                  <a:schemeClr val="accent2">
                    <a:lumMod val="50000"/>
                  </a:schemeClr>
                </a:solidFill>
                <a:latin typeface="Tenorite" panose="00000500000000000000" pitchFamily="2" charset="0"/>
              </a:endParaRPr>
            </a:p>
          </p:txBody>
        </p:sp>
        <p:sp>
          <p:nvSpPr>
            <p:cNvPr id="2" name="Rectangle 1">
              <a:extLst>
                <a:ext uri="{FF2B5EF4-FFF2-40B4-BE49-F238E27FC236}">
                  <a16:creationId xmlns:a16="http://schemas.microsoft.com/office/drawing/2014/main" id="{2EFBFBCA-1913-4A4A-53EF-B867D8862EE4}"/>
                </a:ext>
              </a:extLst>
            </p:cNvPr>
            <p:cNvSpPr/>
            <p:nvPr/>
          </p:nvSpPr>
          <p:spPr>
            <a:xfrm>
              <a:off x="1179693" y="1439474"/>
              <a:ext cx="104862" cy="433920"/>
            </a:xfrm>
            <a:prstGeom prst="rect">
              <a:avLst/>
            </a:prstGeom>
            <a:solidFill>
              <a:srgbClr val="E7A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6" name="TextBox 5">
            <a:extLst>
              <a:ext uri="{FF2B5EF4-FFF2-40B4-BE49-F238E27FC236}">
                <a16:creationId xmlns:a16="http://schemas.microsoft.com/office/drawing/2014/main" id="{1D9936B7-148B-9A6E-DDAF-0BA432780FF2}"/>
              </a:ext>
            </a:extLst>
          </p:cNvPr>
          <p:cNvSpPr txBox="1"/>
          <p:nvPr/>
        </p:nvSpPr>
        <p:spPr>
          <a:xfrm>
            <a:off x="999896" y="2363846"/>
            <a:ext cx="9818900" cy="4185761"/>
          </a:xfrm>
          <a:prstGeom prst="rect">
            <a:avLst/>
          </a:prstGeom>
          <a:noFill/>
        </p:spPr>
        <p:txBody>
          <a:bodyPr wrap="square" rtlCol="0">
            <a:spAutoFit/>
          </a:bodyPr>
          <a:lstStyle/>
          <a:p>
            <a:r>
              <a:rPr lang="en-US" sz="1400" b="1" dirty="0"/>
              <a:t>In 2023 and 2024, people are choosing 4-wheeler electric vehicles (EVs) mainly because of three key reasons:</a:t>
            </a:r>
          </a:p>
          <a:p>
            <a:endParaRPr lang="en-US" sz="1400" dirty="0"/>
          </a:p>
          <a:p>
            <a:r>
              <a:rPr lang="en-US" sz="1400" dirty="0"/>
              <a:t>1. </a:t>
            </a:r>
            <a:r>
              <a:rPr lang="en-US" sz="1400" b="1" dirty="0"/>
              <a:t>Saving Money</a:t>
            </a:r>
            <a:r>
              <a:rPr lang="en-US" sz="1400" dirty="0"/>
              <a:t>: </a:t>
            </a:r>
          </a:p>
          <a:p>
            <a:r>
              <a:rPr lang="en-US" sz="1400" dirty="0"/>
              <a:t>   - Cheaper to Run: EVs cost less to run than traditional gas or diesel cars. Electricity is usually cheaper than fuel, and EVs need less maintenance because they have fewer parts that can break down.</a:t>
            </a:r>
          </a:p>
          <a:p>
            <a:r>
              <a:rPr lang="en-US" sz="1400" dirty="0"/>
              <a:t>   - Lower Fuel Costs: With fuel prices always changing, the consistent and usually lower cost of electricity makes EVs a smart choice for saving money in the long run.</a:t>
            </a:r>
          </a:p>
          <a:p>
            <a:endParaRPr lang="en-US" sz="1400" dirty="0"/>
          </a:p>
          <a:p>
            <a:r>
              <a:rPr lang="en-US" sz="1400" dirty="0"/>
              <a:t>2. </a:t>
            </a:r>
            <a:r>
              <a:rPr lang="en-US" sz="1400" b="1" dirty="0"/>
              <a:t>Helping for the Environment</a:t>
            </a:r>
            <a:r>
              <a:rPr lang="en-US" sz="1400" dirty="0"/>
              <a:t>:</a:t>
            </a:r>
          </a:p>
          <a:p>
            <a:r>
              <a:rPr lang="en-US" sz="1400" dirty="0"/>
              <a:t>   - Less Pollution: Many people want to reduce their impact on the environment. EVs don’t produce harmful exhaust fumes, which helps lower pollution and fight climate change.</a:t>
            </a:r>
          </a:p>
          <a:p>
            <a:r>
              <a:rPr lang="en-US" sz="1400" dirty="0"/>
              <a:t>   - Going Green: As people become more aware of environmental issues, they’re choosing EVs to support a healthier planet.</a:t>
            </a:r>
          </a:p>
          <a:p>
            <a:endParaRPr lang="en-US" sz="1400" dirty="0"/>
          </a:p>
          <a:p>
            <a:r>
              <a:rPr lang="en-US" sz="1400" dirty="0"/>
              <a:t>3. </a:t>
            </a:r>
            <a:r>
              <a:rPr lang="en-US" sz="1400" b="1" dirty="0"/>
              <a:t>Government Support</a:t>
            </a:r>
            <a:r>
              <a:rPr lang="en-US" sz="1400" dirty="0"/>
              <a:t>:</a:t>
            </a:r>
          </a:p>
          <a:p>
            <a:r>
              <a:rPr lang="en-US" sz="1400" dirty="0"/>
              <a:t>   - Financial Incentives: Governments are offering discounts, tax benefits, and lower registration fees to make EVs more affordable and appealing.</a:t>
            </a:r>
          </a:p>
          <a:p>
            <a:r>
              <a:rPr lang="en-US" sz="1400" dirty="0"/>
              <a:t>   - Better Charging Options: Governments are also investing in more charging stations, making it easier to own and use an EV.</a:t>
            </a:r>
          </a:p>
          <a:p>
            <a:endParaRPr lang="en-US" sz="1400" dirty="0"/>
          </a:p>
          <a:p>
            <a:r>
              <a:rPr lang="en-US" sz="1400" dirty="0"/>
              <a:t>These reasons are driving more people to switch to electric vehicles, and this trend is likely to continue.</a:t>
            </a:r>
            <a:endParaRPr lang="en-IN" sz="1400" dirty="0"/>
          </a:p>
        </p:txBody>
      </p:sp>
    </p:spTree>
    <p:extLst>
      <p:ext uri="{BB962C8B-B14F-4D97-AF65-F5344CB8AC3E}">
        <p14:creationId xmlns:p14="http://schemas.microsoft.com/office/powerpoint/2010/main" val="2694592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B6C371EA-7AFB-75FC-7CD0-5FAD89B1F45A}"/>
              </a:ext>
            </a:extLst>
          </p:cNvPr>
          <p:cNvGrpSpPr>
            <a:grpSpLocks noGrp="1" noUngrp="1" noRot="1" noMove="1" noResize="1"/>
          </p:cNvGrpSpPr>
          <p:nvPr/>
        </p:nvGrpSpPr>
        <p:grpSpPr>
          <a:xfrm rot="7464443">
            <a:off x="10340820" y="271214"/>
            <a:ext cx="1858584" cy="1654080"/>
            <a:chOff x="8892158" y="449600"/>
            <a:chExt cx="3364702" cy="2994477"/>
          </a:xfrm>
          <a:effectLst>
            <a:outerShdw blurRad="228600" dist="38100" dir="5400000" algn="t" rotWithShape="0">
              <a:prstClr val="black">
                <a:alpha val="40000"/>
              </a:prstClr>
            </a:outerShdw>
            <a:reflection blurRad="101600" stA="39000" endPos="67000" dir="5400000" sy="-100000" algn="bl" rotWithShape="0"/>
          </a:effectLst>
          <a:scene3d>
            <a:camera prst="orthographicFront">
              <a:rot lat="0" lon="20999997" rev="0"/>
            </a:camera>
            <a:lightRig rig="threePt" dir="t"/>
          </a:scene3d>
        </p:grpSpPr>
        <p:sp>
          <p:nvSpPr>
            <p:cNvPr id="9" name="Hexagon 8">
              <a:extLst>
                <a:ext uri="{FF2B5EF4-FFF2-40B4-BE49-F238E27FC236}">
                  <a16:creationId xmlns:a16="http://schemas.microsoft.com/office/drawing/2014/main" id="{EFC17439-1142-C9C7-0615-17C2186AA8E7}"/>
                </a:ext>
              </a:extLst>
            </p:cNvPr>
            <p:cNvSpPr>
              <a:spLocks noGrp="1" noRot="1" noMove="1" noResize="1" noEditPoints="1" noAdjustHandles="1" noChangeArrowheads="1" noChangeShapeType="1"/>
            </p:cNvSpPr>
            <p:nvPr/>
          </p:nvSpPr>
          <p:spPr>
            <a:xfrm rot="20912311">
              <a:off x="10217403" y="1625258"/>
              <a:ext cx="2039457" cy="1818819"/>
            </a:xfrm>
            <a:prstGeom prst="hexagon">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Hexagon 11">
              <a:extLst>
                <a:ext uri="{FF2B5EF4-FFF2-40B4-BE49-F238E27FC236}">
                  <a16:creationId xmlns:a16="http://schemas.microsoft.com/office/drawing/2014/main" id="{D0C6FD1C-761B-2661-73A3-BFFE343A72E1}"/>
                </a:ext>
              </a:extLst>
            </p:cNvPr>
            <p:cNvSpPr>
              <a:spLocks noGrp="1" noRot="1" noMove="1" noResize="1" noEditPoints="1" noAdjustHandles="1" noChangeArrowheads="1" noChangeShapeType="1"/>
            </p:cNvSpPr>
            <p:nvPr/>
          </p:nvSpPr>
          <p:spPr>
            <a:xfrm rot="20912311">
              <a:off x="8892158" y="1247888"/>
              <a:ext cx="2039457" cy="1818819"/>
            </a:xfrm>
            <a:prstGeom prst="hexagon">
              <a:avLst/>
            </a:prstGeom>
            <a:noFill/>
            <a:ln>
              <a:solidFill>
                <a:schemeClr val="accent2">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 name="Hexagon 13">
              <a:extLst>
                <a:ext uri="{FF2B5EF4-FFF2-40B4-BE49-F238E27FC236}">
                  <a16:creationId xmlns:a16="http://schemas.microsoft.com/office/drawing/2014/main" id="{5F4975A4-CF4E-1FD8-7B2F-D06B79C029A1}"/>
                </a:ext>
              </a:extLst>
            </p:cNvPr>
            <p:cNvSpPr>
              <a:spLocks noGrp="1" noRot="1" noMove="1" noResize="1" noEditPoints="1" noAdjustHandles="1" noChangeArrowheads="1" noChangeShapeType="1"/>
            </p:cNvSpPr>
            <p:nvPr/>
          </p:nvSpPr>
          <p:spPr>
            <a:xfrm rot="20912311">
              <a:off x="9900901" y="449600"/>
              <a:ext cx="2039457" cy="1818819"/>
            </a:xfrm>
            <a:prstGeom prst="hexagon">
              <a:avLst/>
            </a:prstGeom>
            <a:noFill/>
            <a:ln w="63500">
              <a:solidFill>
                <a:schemeClr val="accent2">
                  <a:lumMod val="50000"/>
                </a:schemeClr>
              </a:solidFill>
            </a:ln>
            <a:effectLst>
              <a:reflection blurRad="101600" stA="38000" endPos="72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
        <p:nvSpPr>
          <p:cNvPr id="5" name="Content Placeholder 2">
            <a:extLst>
              <a:ext uri="{FF2B5EF4-FFF2-40B4-BE49-F238E27FC236}">
                <a16:creationId xmlns:a16="http://schemas.microsoft.com/office/drawing/2014/main" id="{8637549F-2D46-008B-0BE7-1DE519FABEAC}"/>
              </a:ext>
            </a:extLst>
          </p:cNvPr>
          <p:cNvSpPr txBox="1">
            <a:spLocks/>
          </p:cNvSpPr>
          <p:nvPr/>
        </p:nvSpPr>
        <p:spPr>
          <a:xfrm>
            <a:off x="1052327" y="1318661"/>
            <a:ext cx="7360557" cy="94327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solidFill>
                  <a:schemeClr val="accent2">
                    <a:lumMod val="75000"/>
                  </a:schemeClr>
                </a:solidFill>
                <a:latin typeface="Tenorite" panose="00000500000000000000" pitchFamily="2" charset="0"/>
              </a:rPr>
              <a:t>Q2. How do government incentives and subsidies impact the adoption rates of 2-wheelers and 4-wheelers? Which states in India provided most subsidies? </a:t>
            </a:r>
            <a:endParaRPr lang="en-US" sz="2000" dirty="0">
              <a:solidFill>
                <a:schemeClr val="accent2">
                  <a:lumMod val="75000"/>
                </a:schemeClr>
              </a:solidFill>
              <a:latin typeface="Tenorite" panose="00000500000000000000" pitchFamily="2" charset="0"/>
              <a:ea typeface="Tahoma" panose="020B0604030504040204" pitchFamily="34" charset="0"/>
              <a:cs typeface="Tahoma" panose="020B0604030504040204" pitchFamily="34" charset="0"/>
            </a:endParaRPr>
          </a:p>
        </p:txBody>
      </p:sp>
      <p:grpSp>
        <p:nvGrpSpPr>
          <p:cNvPr id="3" name="Group 2">
            <a:extLst>
              <a:ext uri="{FF2B5EF4-FFF2-40B4-BE49-F238E27FC236}">
                <a16:creationId xmlns:a16="http://schemas.microsoft.com/office/drawing/2014/main" id="{AFE69A8E-D078-3DB8-7238-6A8D7FF1DE02}"/>
              </a:ext>
            </a:extLst>
          </p:cNvPr>
          <p:cNvGrpSpPr/>
          <p:nvPr/>
        </p:nvGrpSpPr>
        <p:grpSpPr>
          <a:xfrm>
            <a:off x="947465" y="510858"/>
            <a:ext cx="3907564" cy="705894"/>
            <a:chOff x="1179693" y="1216752"/>
            <a:chExt cx="3907564" cy="705894"/>
          </a:xfrm>
        </p:grpSpPr>
        <p:sp>
          <p:nvSpPr>
            <p:cNvPr id="4" name="Title 1">
              <a:extLst>
                <a:ext uri="{FF2B5EF4-FFF2-40B4-BE49-F238E27FC236}">
                  <a16:creationId xmlns:a16="http://schemas.microsoft.com/office/drawing/2014/main" id="{93C08A90-B8AA-98D8-8FFD-B0AB5087A156}"/>
                </a:ext>
              </a:extLst>
            </p:cNvPr>
            <p:cNvSpPr txBox="1">
              <a:spLocks/>
            </p:cNvSpPr>
            <p:nvPr/>
          </p:nvSpPr>
          <p:spPr>
            <a:xfrm>
              <a:off x="1333499" y="1216752"/>
              <a:ext cx="3753758" cy="70589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3200" dirty="0">
                  <a:solidFill>
                    <a:schemeClr val="accent2">
                      <a:lumMod val="50000"/>
                    </a:schemeClr>
                  </a:solidFill>
                  <a:latin typeface="Tenorite" panose="00000500000000000000" pitchFamily="2" charset="0"/>
                </a:rPr>
                <a:t>Additional Research </a:t>
              </a:r>
              <a:endParaRPr lang="en-US" sz="3200" dirty="0">
                <a:solidFill>
                  <a:schemeClr val="accent2">
                    <a:lumMod val="50000"/>
                  </a:schemeClr>
                </a:solidFill>
                <a:latin typeface="Tenorite" panose="00000500000000000000" pitchFamily="2" charset="0"/>
              </a:endParaRPr>
            </a:p>
          </p:txBody>
        </p:sp>
        <p:sp>
          <p:nvSpPr>
            <p:cNvPr id="2" name="Rectangle 1">
              <a:extLst>
                <a:ext uri="{FF2B5EF4-FFF2-40B4-BE49-F238E27FC236}">
                  <a16:creationId xmlns:a16="http://schemas.microsoft.com/office/drawing/2014/main" id="{2EFBFBCA-1913-4A4A-53EF-B867D8862EE4}"/>
                </a:ext>
              </a:extLst>
            </p:cNvPr>
            <p:cNvSpPr/>
            <p:nvPr/>
          </p:nvSpPr>
          <p:spPr>
            <a:xfrm>
              <a:off x="1179693" y="1439474"/>
              <a:ext cx="104862" cy="433920"/>
            </a:xfrm>
            <a:prstGeom prst="rect">
              <a:avLst/>
            </a:prstGeom>
            <a:solidFill>
              <a:srgbClr val="E7A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6" name="TextBox 5">
            <a:extLst>
              <a:ext uri="{FF2B5EF4-FFF2-40B4-BE49-F238E27FC236}">
                <a16:creationId xmlns:a16="http://schemas.microsoft.com/office/drawing/2014/main" id="{1D9936B7-148B-9A6E-DDAF-0BA432780FF2}"/>
              </a:ext>
            </a:extLst>
          </p:cNvPr>
          <p:cNvSpPr txBox="1"/>
          <p:nvPr/>
        </p:nvSpPr>
        <p:spPr>
          <a:xfrm>
            <a:off x="999896" y="2305182"/>
            <a:ext cx="9818900" cy="4093428"/>
          </a:xfrm>
          <a:prstGeom prst="rect">
            <a:avLst/>
          </a:prstGeom>
          <a:noFill/>
        </p:spPr>
        <p:txBody>
          <a:bodyPr wrap="square" rtlCol="0">
            <a:spAutoFit/>
          </a:bodyPr>
          <a:lstStyle/>
          <a:p>
            <a:r>
              <a:rPr lang="en-US" sz="1300" b="1" dirty="0"/>
              <a:t>Government Incentives and Subsidies Impact on Adoption Rates:</a:t>
            </a:r>
          </a:p>
          <a:p>
            <a:endParaRPr lang="en-US" sz="1300" dirty="0"/>
          </a:p>
          <a:p>
            <a:r>
              <a:rPr lang="en-US" sz="1300" dirty="0"/>
              <a:t>1. </a:t>
            </a:r>
            <a:r>
              <a:rPr lang="en-US" sz="1300" b="1" dirty="0"/>
              <a:t>Boosting Adoption</a:t>
            </a:r>
            <a:r>
              <a:rPr lang="en-US" sz="1300" dirty="0"/>
              <a:t>: Government incentives and subsidies make 2-wheelers and 4-wheelers more affordable, encouraging more people to buy them. When the cost of an electric vehicle (EV) drops due to these benefits, it becomes a more attractive option for consumers.</a:t>
            </a:r>
          </a:p>
          <a:p>
            <a:endParaRPr lang="en-US" sz="1300" dirty="0"/>
          </a:p>
          <a:p>
            <a:r>
              <a:rPr lang="en-US" sz="1300" dirty="0"/>
              <a:t>2. </a:t>
            </a:r>
            <a:r>
              <a:rPr lang="en-US" sz="1300" b="1" dirty="0"/>
              <a:t>Lowering Upfront Costs</a:t>
            </a:r>
            <a:r>
              <a:rPr lang="en-US" sz="1300" dirty="0"/>
              <a:t>: Subsidies help reduce the initial purchase price of EVs, which is often higher than traditional vehicles. This makes EVs more accessible, especially in price-sensitive markets like India.</a:t>
            </a:r>
          </a:p>
          <a:p>
            <a:endParaRPr lang="en-US" sz="1300" dirty="0"/>
          </a:p>
          <a:p>
            <a:r>
              <a:rPr lang="en-US" sz="1300" dirty="0"/>
              <a:t>3. </a:t>
            </a:r>
            <a:r>
              <a:rPr lang="en-US" sz="1300" b="1" dirty="0"/>
              <a:t>Encouraging Faster Transition</a:t>
            </a:r>
            <a:r>
              <a:rPr lang="en-US" sz="1300" dirty="0"/>
              <a:t>: With financial support from the government, more people are willing to switch to EVs sooner, speeding up the overall transition to electric vehicles in the country.</a:t>
            </a:r>
          </a:p>
          <a:p>
            <a:endParaRPr lang="en-US" sz="1300" dirty="0"/>
          </a:p>
          <a:p>
            <a:r>
              <a:rPr lang="en-US" sz="1300" b="1" dirty="0"/>
              <a:t>States in India Providing the Most Subsidies:</a:t>
            </a:r>
          </a:p>
          <a:p>
            <a:endParaRPr lang="en-US" sz="1300" dirty="0"/>
          </a:p>
          <a:p>
            <a:r>
              <a:rPr lang="en-US" sz="1300" dirty="0"/>
              <a:t>1. </a:t>
            </a:r>
            <a:r>
              <a:rPr lang="en-IN" sz="1300" b="1" dirty="0"/>
              <a:t>Maharashtra</a:t>
            </a:r>
            <a:r>
              <a:rPr lang="en-US" sz="1300" dirty="0"/>
              <a:t>: Offers substantial subsidies for both 2-wheelers and 4-wheelers, along with additional incentives like registration fee waivers and road tax exemptions.</a:t>
            </a:r>
          </a:p>
          <a:p>
            <a:endParaRPr lang="en-US" sz="1300" dirty="0"/>
          </a:p>
          <a:p>
            <a:r>
              <a:rPr lang="en-US" sz="1300" dirty="0"/>
              <a:t>2. </a:t>
            </a:r>
            <a:r>
              <a:rPr lang="en-US" sz="1300" b="1" dirty="0"/>
              <a:t>Gujarat</a:t>
            </a:r>
            <a:r>
              <a:rPr lang="en-US" sz="1300" dirty="0"/>
              <a:t>: Provides significant subsidies for EV purchases and has a strong focus on building EV infrastructure, like charging stations.</a:t>
            </a:r>
          </a:p>
          <a:p>
            <a:endParaRPr lang="en-US" sz="1300" dirty="0"/>
          </a:p>
          <a:p>
            <a:r>
              <a:rPr lang="en-US" sz="1300" dirty="0"/>
              <a:t>These states are leading the way in promoting EV adoption through generous subsidies, making it easier for consumers to make the switch to electric vehicles.</a:t>
            </a:r>
            <a:endParaRPr lang="en-IN" sz="1300" dirty="0"/>
          </a:p>
        </p:txBody>
      </p:sp>
    </p:spTree>
    <p:extLst>
      <p:ext uri="{BB962C8B-B14F-4D97-AF65-F5344CB8AC3E}">
        <p14:creationId xmlns:p14="http://schemas.microsoft.com/office/powerpoint/2010/main" val="3371926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B6C371EA-7AFB-75FC-7CD0-5FAD89B1F45A}"/>
              </a:ext>
            </a:extLst>
          </p:cNvPr>
          <p:cNvGrpSpPr>
            <a:grpSpLocks noGrp="1" noUngrp="1" noRot="1" noMove="1" noResize="1"/>
          </p:cNvGrpSpPr>
          <p:nvPr/>
        </p:nvGrpSpPr>
        <p:grpSpPr>
          <a:xfrm rot="7464443">
            <a:off x="10340820" y="271214"/>
            <a:ext cx="1858584" cy="1654080"/>
            <a:chOff x="8892158" y="449600"/>
            <a:chExt cx="3364702" cy="2994477"/>
          </a:xfrm>
          <a:effectLst>
            <a:outerShdw blurRad="228600" dist="38100" dir="5400000" algn="t" rotWithShape="0">
              <a:prstClr val="black">
                <a:alpha val="40000"/>
              </a:prstClr>
            </a:outerShdw>
            <a:reflection blurRad="101600" stA="39000" endPos="67000" dir="5400000" sy="-100000" algn="bl" rotWithShape="0"/>
          </a:effectLst>
          <a:scene3d>
            <a:camera prst="orthographicFront">
              <a:rot lat="0" lon="20999997" rev="0"/>
            </a:camera>
            <a:lightRig rig="threePt" dir="t"/>
          </a:scene3d>
        </p:grpSpPr>
        <p:sp>
          <p:nvSpPr>
            <p:cNvPr id="9" name="Hexagon 8">
              <a:extLst>
                <a:ext uri="{FF2B5EF4-FFF2-40B4-BE49-F238E27FC236}">
                  <a16:creationId xmlns:a16="http://schemas.microsoft.com/office/drawing/2014/main" id="{EFC17439-1142-C9C7-0615-17C2186AA8E7}"/>
                </a:ext>
              </a:extLst>
            </p:cNvPr>
            <p:cNvSpPr>
              <a:spLocks noGrp="1" noRot="1" noMove="1" noResize="1" noEditPoints="1" noAdjustHandles="1" noChangeArrowheads="1" noChangeShapeType="1"/>
            </p:cNvSpPr>
            <p:nvPr/>
          </p:nvSpPr>
          <p:spPr>
            <a:xfrm rot="20912311">
              <a:off x="10217403" y="1625258"/>
              <a:ext cx="2039457" cy="1818819"/>
            </a:xfrm>
            <a:prstGeom prst="hexagon">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Hexagon 11">
              <a:extLst>
                <a:ext uri="{FF2B5EF4-FFF2-40B4-BE49-F238E27FC236}">
                  <a16:creationId xmlns:a16="http://schemas.microsoft.com/office/drawing/2014/main" id="{D0C6FD1C-761B-2661-73A3-BFFE343A72E1}"/>
                </a:ext>
              </a:extLst>
            </p:cNvPr>
            <p:cNvSpPr>
              <a:spLocks noGrp="1" noRot="1" noMove="1" noResize="1" noEditPoints="1" noAdjustHandles="1" noChangeArrowheads="1" noChangeShapeType="1"/>
            </p:cNvSpPr>
            <p:nvPr/>
          </p:nvSpPr>
          <p:spPr>
            <a:xfrm rot="20912311">
              <a:off x="8892158" y="1247888"/>
              <a:ext cx="2039457" cy="1818819"/>
            </a:xfrm>
            <a:prstGeom prst="hexagon">
              <a:avLst/>
            </a:prstGeom>
            <a:noFill/>
            <a:ln>
              <a:solidFill>
                <a:schemeClr val="accent2">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 name="Hexagon 13">
              <a:extLst>
                <a:ext uri="{FF2B5EF4-FFF2-40B4-BE49-F238E27FC236}">
                  <a16:creationId xmlns:a16="http://schemas.microsoft.com/office/drawing/2014/main" id="{5F4975A4-CF4E-1FD8-7B2F-D06B79C029A1}"/>
                </a:ext>
              </a:extLst>
            </p:cNvPr>
            <p:cNvSpPr>
              <a:spLocks noGrp="1" noRot="1" noMove="1" noResize="1" noEditPoints="1" noAdjustHandles="1" noChangeArrowheads="1" noChangeShapeType="1"/>
            </p:cNvSpPr>
            <p:nvPr/>
          </p:nvSpPr>
          <p:spPr>
            <a:xfrm rot="20912311">
              <a:off x="9900901" y="449600"/>
              <a:ext cx="2039457" cy="1818819"/>
            </a:xfrm>
            <a:prstGeom prst="hexagon">
              <a:avLst/>
            </a:prstGeom>
            <a:noFill/>
            <a:ln w="63500">
              <a:solidFill>
                <a:schemeClr val="accent2">
                  <a:lumMod val="50000"/>
                </a:schemeClr>
              </a:solidFill>
            </a:ln>
            <a:effectLst>
              <a:reflection blurRad="101600" stA="38000" endPos="72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
        <p:nvSpPr>
          <p:cNvPr id="5" name="Content Placeholder 2">
            <a:extLst>
              <a:ext uri="{FF2B5EF4-FFF2-40B4-BE49-F238E27FC236}">
                <a16:creationId xmlns:a16="http://schemas.microsoft.com/office/drawing/2014/main" id="{8637549F-2D46-008B-0BE7-1DE519FABEAC}"/>
              </a:ext>
            </a:extLst>
          </p:cNvPr>
          <p:cNvSpPr txBox="1">
            <a:spLocks/>
          </p:cNvSpPr>
          <p:nvPr/>
        </p:nvSpPr>
        <p:spPr>
          <a:xfrm>
            <a:off x="1052327" y="991402"/>
            <a:ext cx="7360557" cy="94327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solidFill>
                  <a:schemeClr val="accent2">
                    <a:lumMod val="75000"/>
                  </a:schemeClr>
                </a:solidFill>
                <a:latin typeface="Tenorite" panose="00000500000000000000" pitchFamily="2" charset="0"/>
              </a:rPr>
              <a:t>Q3. How does the availability of charging stations infrastructure correlate with the EV sales and penetration rates in the top 5 states? </a:t>
            </a:r>
            <a:endParaRPr lang="en-US" sz="2000" dirty="0">
              <a:solidFill>
                <a:schemeClr val="accent2">
                  <a:lumMod val="75000"/>
                </a:schemeClr>
              </a:solidFill>
              <a:latin typeface="Tenorite" panose="00000500000000000000" pitchFamily="2" charset="0"/>
              <a:ea typeface="Tahoma" panose="020B0604030504040204" pitchFamily="34" charset="0"/>
              <a:cs typeface="Tahoma" panose="020B0604030504040204" pitchFamily="34" charset="0"/>
            </a:endParaRPr>
          </a:p>
        </p:txBody>
      </p:sp>
      <p:grpSp>
        <p:nvGrpSpPr>
          <p:cNvPr id="3" name="Group 2">
            <a:extLst>
              <a:ext uri="{FF2B5EF4-FFF2-40B4-BE49-F238E27FC236}">
                <a16:creationId xmlns:a16="http://schemas.microsoft.com/office/drawing/2014/main" id="{AFE69A8E-D078-3DB8-7238-6A8D7FF1DE02}"/>
              </a:ext>
            </a:extLst>
          </p:cNvPr>
          <p:cNvGrpSpPr/>
          <p:nvPr/>
        </p:nvGrpSpPr>
        <p:grpSpPr>
          <a:xfrm>
            <a:off x="999896" y="242806"/>
            <a:ext cx="3907564" cy="705894"/>
            <a:chOff x="1179693" y="1216752"/>
            <a:chExt cx="3907564" cy="705894"/>
          </a:xfrm>
        </p:grpSpPr>
        <p:sp>
          <p:nvSpPr>
            <p:cNvPr id="4" name="Title 1">
              <a:extLst>
                <a:ext uri="{FF2B5EF4-FFF2-40B4-BE49-F238E27FC236}">
                  <a16:creationId xmlns:a16="http://schemas.microsoft.com/office/drawing/2014/main" id="{93C08A90-B8AA-98D8-8FFD-B0AB5087A156}"/>
                </a:ext>
              </a:extLst>
            </p:cNvPr>
            <p:cNvSpPr txBox="1">
              <a:spLocks/>
            </p:cNvSpPr>
            <p:nvPr/>
          </p:nvSpPr>
          <p:spPr>
            <a:xfrm>
              <a:off x="1333499" y="1216752"/>
              <a:ext cx="3753758" cy="70589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3200" dirty="0">
                  <a:solidFill>
                    <a:schemeClr val="accent2">
                      <a:lumMod val="50000"/>
                    </a:schemeClr>
                  </a:solidFill>
                  <a:latin typeface="Tenorite" panose="00000500000000000000" pitchFamily="2" charset="0"/>
                </a:rPr>
                <a:t>Additional Research </a:t>
              </a:r>
              <a:endParaRPr lang="en-US" sz="3200" dirty="0">
                <a:solidFill>
                  <a:schemeClr val="accent2">
                    <a:lumMod val="50000"/>
                  </a:schemeClr>
                </a:solidFill>
                <a:latin typeface="Tenorite" panose="00000500000000000000" pitchFamily="2" charset="0"/>
              </a:endParaRPr>
            </a:p>
          </p:txBody>
        </p:sp>
        <p:sp>
          <p:nvSpPr>
            <p:cNvPr id="2" name="Rectangle 1">
              <a:extLst>
                <a:ext uri="{FF2B5EF4-FFF2-40B4-BE49-F238E27FC236}">
                  <a16:creationId xmlns:a16="http://schemas.microsoft.com/office/drawing/2014/main" id="{2EFBFBCA-1913-4A4A-53EF-B867D8862EE4}"/>
                </a:ext>
              </a:extLst>
            </p:cNvPr>
            <p:cNvSpPr/>
            <p:nvPr/>
          </p:nvSpPr>
          <p:spPr>
            <a:xfrm>
              <a:off x="1179693" y="1439474"/>
              <a:ext cx="104862" cy="433920"/>
            </a:xfrm>
            <a:prstGeom prst="rect">
              <a:avLst/>
            </a:prstGeom>
            <a:solidFill>
              <a:srgbClr val="E7A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6" name="TextBox 5">
            <a:extLst>
              <a:ext uri="{FF2B5EF4-FFF2-40B4-BE49-F238E27FC236}">
                <a16:creationId xmlns:a16="http://schemas.microsoft.com/office/drawing/2014/main" id="{1D9936B7-148B-9A6E-DDAF-0BA432780FF2}"/>
              </a:ext>
            </a:extLst>
          </p:cNvPr>
          <p:cNvSpPr txBox="1"/>
          <p:nvPr/>
        </p:nvSpPr>
        <p:spPr>
          <a:xfrm>
            <a:off x="999896" y="1862419"/>
            <a:ext cx="9818900" cy="5016758"/>
          </a:xfrm>
          <a:prstGeom prst="rect">
            <a:avLst/>
          </a:prstGeom>
          <a:noFill/>
        </p:spPr>
        <p:txBody>
          <a:bodyPr wrap="square" rtlCol="0">
            <a:spAutoFit/>
          </a:bodyPr>
          <a:lstStyle/>
          <a:p>
            <a:r>
              <a:rPr lang="en-US" sz="1400" b="1" dirty="0">
                <a:latin typeface="Tenorite" panose="00000500000000000000" pitchFamily="2" charset="0"/>
              </a:rPr>
              <a:t>Correlation Between Charging Infrastructure and EV Sales:</a:t>
            </a:r>
          </a:p>
          <a:p>
            <a:endParaRPr lang="en-US" sz="1400" dirty="0">
              <a:latin typeface="Tenorite" panose="00000500000000000000" pitchFamily="2" charset="0"/>
            </a:endParaRPr>
          </a:p>
          <a:p>
            <a:pPr>
              <a:buFont typeface="+mj-lt"/>
              <a:buAutoNum type="arabicPeriod"/>
            </a:pPr>
            <a:r>
              <a:rPr lang="en-US" sz="1400" b="1" dirty="0">
                <a:latin typeface="Tenorite" panose="00000500000000000000" pitchFamily="2" charset="0"/>
              </a:rPr>
              <a:t>Direct Correlation</a:t>
            </a:r>
            <a:r>
              <a:rPr lang="en-US" sz="1400" dirty="0">
                <a:latin typeface="Tenorite" panose="00000500000000000000" pitchFamily="2" charset="0"/>
              </a:rPr>
              <a:t>: The availability of charging stations is strongly linked to higher EV sales and penetration rates. A robust charging network alleviates concerns about running out of battery, making EVs a more viable option for daily and long-distance use.</a:t>
            </a:r>
          </a:p>
          <a:p>
            <a:pPr>
              <a:buFont typeface="+mj-lt"/>
              <a:buAutoNum type="arabicPeriod"/>
            </a:pPr>
            <a:endParaRPr lang="en-US" sz="1400" dirty="0">
              <a:latin typeface="Tenorite" panose="00000500000000000000" pitchFamily="2" charset="0"/>
            </a:endParaRPr>
          </a:p>
          <a:p>
            <a:pPr>
              <a:buFont typeface="+mj-lt"/>
              <a:buAutoNum type="arabicPeriod"/>
            </a:pPr>
            <a:r>
              <a:rPr lang="en-US" sz="1400" b="1" dirty="0">
                <a:latin typeface="Tenorite" panose="00000500000000000000" pitchFamily="2" charset="0"/>
              </a:rPr>
              <a:t>Increased Convenience</a:t>
            </a:r>
            <a:r>
              <a:rPr lang="en-US" sz="1400" dirty="0">
                <a:latin typeface="Tenorite" panose="00000500000000000000" pitchFamily="2" charset="0"/>
              </a:rPr>
              <a:t>: A well-distributed network of charging stations, including fast chargers, adds convenience for EV owners. This ease of access encourages more people to consider EVs, knowing they won’t face difficulties in finding a charging point when needed.</a:t>
            </a:r>
          </a:p>
          <a:p>
            <a:pPr>
              <a:buFont typeface="+mj-lt"/>
              <a:buAutoNum type="arabicPeriod"/>
            </a:pPr>
            <a:endParaRPr lang="en-US" sz="1400" dirty="0">
              <a:latin typeface="Tenorite" panose="00000500000000000000" pitchFamily="2" charset="0"/>
            </a:endParaRPr>
          </a:p>
          <a:p>
            <a:pPr>
              <a:buFont typeface="+mj-lt"/>
              <a:buAutoNum type="arabicPeriod"/>
            </a:pPr>
            <a:r>
              <a:rPr lang="en-US" sz="1400" b="1" dirty="0">
                <a:latin typeface="Tenorite" panose="00000500000000000000" pitchFamily="2" charset="0"/>
              </a:rPr>
              <a:t>Urban vs. Rural Penetration</a:t>
            </a:r>
            <a:r>
              <a:rPr lang="en-US" sz="1400" dirty="0">
                <a:latin typeface="Tenorite" panose="00000500000000000000" pitchFamily="2" charset="0"/>
              </a:rPr>
              <a:t>: In states where charging infrastructure is concentrated in urban areas, EV adoption is higher in cities. Conversely, the lack of infrastructure in rural areas slows down EV penetration, highlighting the need for more widespread deployment.</a:t>
            </a:r>
          </a:p>
          <a:p>
            <a:pPr>
              <a:buFont typeface="+mj-lt"/>
              <a:buAutoNum type="arabicPeriod"/>
            </a:pPr>
            <a:endParaRPr lang="en-US" sz="1400" dirty="0">
              <a:latin typeface="Tenorite" panose="00000500000000000000" pitchFamily="2" charset="0"/>
            </a:endParaRPr>
          </a:p>
          <a:p>
            <a:pPr>
              <a:buFont typeface="+mj-lt"/>
              <a:buAutoNum type="arabicPeriod"/>
            </a:pPr>
            <a:r>
              <a:rPr lang="en-US" sz="1400" b="1" dirty="0">
                <a:latin typeface="Tenorite" panose="00000500000000000000" pitchFamily="2" charset="0"/>
              </a:rPr>
              <a:t>Positive Feedback Loop</a:t>
            </a:r>
            <a:r>
              <a:rPr lang="en-US" sz="1400" dirty="0">
                <a:latin typeface="Tenorite" panose="00000500000000000000" pitchFamily="2" charset="0"/>
              </a:rPr>
              <a:t>: As more people buy EVs, demand for charging infrastructure increases, leading to further expansion of the network. This creates a positive cycle where better infrastructure drives more sales, which in turn encourages further investment in charging stations.</a:t>
            </a:r>
          </a:p>
          <a:p>
            <a:pPr>
              <a:buFont typeface="+mj-lt"/>
              <a:buAutoNum type="arabicPeriod"/>
            </a:pPr>
            <a:endParaRPr lang="en-US" sz="1400" dirty="0">
              <a:latin typeface="Tenorite" panose="00000500000000000000" pitchFamily="2" charset="0"/>
            </a:endParaRPr>
          </a:p>
          <a:p>
            <a:pPr>
              <a:buFont typeface="+mj-lt"/>
              <a:buAutoNum type="arabicPeriod"/>
            </a:pPr>
            <a:r>
              <a:rPr lang="en-US" sz="1400" b="1" dirty="0">
                <a:latin typeface="Tenorite" panose="00000500000000000000" pitchFamily="2" charset="0"/>
              </a:rPr>
              <a:t>Government and Private Sector Role</a:t>
            </a:r>
            <a:r>
              <a:rPr lang="en-US" sz="1400" dirty="0">
                <a:latin typeface="Tenorite" panose="00000500000000000000" pitchFamily="2" charset="0"/>
              </a:rPr>
              <a:t>: In states with high EV sales, both government initiatives and private investments play a crucial role in building and maintaining the charging infrastructure. This collaboration accelerates the growth of the EV market.</a:t>
            </a:r>
          </a:p>
          <a:p>
            <a:pPr>
              <a:buFont typeface="+mj-lt"/>
              <a:buAutoNum type="arabicPeriod"/>
            </a:pPr>
            <a:endParaRPr lang="en-US" sz="1300" dirty="0">
              <a:latin typeface="Tenorite" panose="00000500000000000000" pitchFamily="2" charset="0"/>
            </a:endParaRPr>
          </a:p>
          <a:p>
            <a:r>
              <a:rPr lang="en-US" sz="1300" dirty="0">
                <a:latin typeface="Tenorite" panose="00000500000000000000" pitchFamily="2" charset="0"/>
              </a:rPr>
              <a:t>More stations lead to higher EV adoption, showing a clear link between infrastructure and market penetration.</a:t>
            </a:r>
            <a:endParaRPr lang="en-IN" sz="1300" dirty="0">
              <a:latin typeface="Tenorite" panose="00000500000000000000" pitchFamily="2" charset="0"/>
            </a:endParaRPr>
          </a:p>
        </p:txBody>
      </p:sp>
    </p:spTree>
    <p:extLst>
      <p:ext uri="{BB962C8B-B14F-4D97-AF65-F5344CB8AC3E}">
        <p14:creationId xmlns:p14="http://schemas.microsoft.com/office/powerpoint/2010/main" val="3117369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B6C371EA-7AFB-75FC-7CD0-5FAD89B1F45A}"/>
              </a:ext>
            </a:extLst>
          </p:cNvPr>
          <p:cNvGrpSpPr>
            <a:grpSpLocks noGrp="1" noUngrp="1" noRot="1" noMove="1" noResize="1"/>
          </p:cNvGrpSpPr>
          <p:nvPr/>
        </p:nvGrpSpPr>
        <p:grpSpPr>
          <a:xfrm rot="7464443">
            <a:off x="10340820" y="271214"/>
            <a:ext cx="1858584" cy="1654080"/>
            <a:chOff x="8892158" y="449600"/>
            <a:chExt cx="3364702" cy="2994477"/>
          </a:xfrm>
          <a:effectLst>
            <a:outerShdw blurRad="228600" dist="38100" dir="5400000" algn="t" rotWithShape="0">
              <a:prstClr val="black">
                <a:alpha val="40000"/>
              </a:prstClr>
            </a:outerShdw>
            <a:reflection blurRad="101600" stA="39000" endPos="67000" dir="5400000" sy="-100000" algn="bl" rotWithShape="0"/>
          </a:effectLst>
          <a:scene3d>
            <a:camera prst="orthographicFront">
              <a:rot lat="0" lon="20999997" rev="0"/>
            </a:camera>
            <a:lightRig rig="threePt" dir="t"/>
          </a:scene3d>
        </p:grpSpPr>
        <p:sp>
          <p:nvSpPr>
            <p:cNvPr id="9" name="Hexagon 8">
              <a:extLst>
                <a:ext uri="{FF2B5EF4-FFF2-40B4-BE49-F238E27FC236}">
                  <a16:creationId xmlns:a16="http://schemas.microsoft.com/office/drawing/2014/main" id="{EFC17439-1142-C9C7-0615-17C2186AA8E7}"/>
                </a:ext>
              </a:extLst>
            </p:cNvPr>
            <p:cNvSpPr>
              <a:spLocks noGrp="1" noRot="1" noMove="1" noResize="1" noEditPoints="1" noAdjustHandles="1" noChangeArrowheads="1" noChangeShapeType="1"/>
            </p:cNvSpPr>
            <p:nvPr/>
          </p:nvSpPr>
          <p:spPr>
            <a:xfrm rot="20912311">
              <a:off x="10217403" y="1625258"/>
              <a:ext cx="2039457" cy="1818819"/>
            </a:xfrm>
            <a:prstGeom prst="hexagon">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Hexagon 11">
              <a:extLst>
                <a:ext uri="{FF2B5EF4-FFF2-40B4-BE49-F238E27FC236}">
                  <a16:creationId xmlns:a16="http://schemas.microsoft.com/office/drawing/2014/main" id="{D0C6FD1C-761B-2661-73A3-BFFE343A72E1}"/>
                </a:ext>
              </a:extLst>
            </p:cNvPr>
            <p:cNvSpPr>
              <a:spLocks noGrp="1" noRot="1" noMove="1" noResize="1" noEditPoints="1" noAdjustHandles="1" noChangeArrowheads="1" noChangeShapeType="1"/>
            </p:cNvSpPr>
            <p:nvPr/>
          </p:nvSpPr>
          <p:spPr>
            <a:xfrm rot="20912311">
              <a:off x="8892158" y="1247888"/>
              <a:ext cx="2039457" cy="1818819"/>
            </a:xfrm>
            <a:prstGeom prst="hexagon">
              <a:avLst/>
            </a:prstGeom>
            <a:noFill/>
            <a:ln>
              <a:solidFill>
                <a:schemeClr val="accent2">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 name="Hexagon 13">
              <a:extLst>
                <a:ext uri="{FF2B5EF4-FFF2-40B4-BE49-F238E27FC236}">
                  <a16:creationId xmlns:a16="http://schemas.microsoft.com/office/drawing/2014/main" id="{5F4975A4-CF4E-1FD8-7B2F-D06B79C029A1}"/>
                </a:ext>
              </a:extLst>
            </p:cNvPr>
            <p:cNvSpPr>
              <a:spLocks noGrp="1" noRot="1" noMove="1" noResize="1" noEditPoints="1" noAdjustHandles="1" noChangeArrowheads="1" noChangeShapeType="1"/>
            </p:cNvSpPr>
            <p:nvPr/>
          </p:nvSpPr>
          <p:spPr>
            <a:xfrm rot="20912311">
              <a:off x="9900901" y="449600"/>
              <a:ext cx="2039457" cy="1818819"/>
            </a:xfrm>
            <a:prstGeom prst="hexagon">
              <a:avLst/>
            </a:prstGeom>
            <a:noFill/>
            <a:ln w="63500">
              <a:solidFill>
                <a:schemeClr val="accent2">
                  <a:lumMod val="50000"/>
                </a:schemeClr>
              </a:solidFill>
            </a:ln>
            <a:effectLst>
              <a:reflection blurRad="101600" stA="38000" endPos="72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
        <p:nvSpPr>
          <p:cNvPr id="5" name="Content Placeholder 2">
            <a:extLst>
              <a:ext uri="{FF2B5EF4-FFF2-40B4-BE49-F238E27FC236}">
                <a16:creationId xmlns:a16="http://schemas.microsoft.com/office/drawing/2014/main" id="{8637549F-2D46-008B-0BE7-1DE519FABEAC}"/>
              </a:ext>
            </a:extLst>
          </p:cNvPr>
          <p:cNvSpPr txBox="1">
            <a:spLocks/>
          </p:cNvSpPr>
          <p:nvPr/>
        </p:nvSpPr>
        <p:spPr>
          <a:xfrm>
            <a:off x="1052327" y="1318661"/>
            <a:ext cx="7360557" cy="83536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solidFill>
                  <a:schemeClr val="accent2">
                    <a:lumMod val="75000"/>
                  </a:schemeClr>
                </a:solidFill>
                <a:latin typeface="Tenorite" panose="00000500000000000000" pitchFamily="2" charset="0"/>
              </a:rPr>
              <a:t>Q4. Who should be the brand ambassador if AtliQ Motors launches their EV/Hybrid vehicles in India and why? </a:t>
            </a:r>
            <a:endParaRPr lang="en-US" sz="2000" dirty="0">
              <a:solidFill>
                <a:schemeClr val="accent2">
                  <a:lumMod val="75000"/>
                </a:schemeClr>
              </a:solidFill>
              <a:latin typeface="Tenorite" panose="00000500000000000000" pitchFamily="2" charset="0"/>
              <a:ea typeface="Tahoma" panose="020B0604030504040204" pitchFamily="34" charset="0"/>
              <a:cs typeface="Tahoma" panose="020B0604030504040204" pitchFamily="34" charset="0"/>
            </a:endParaRPr>
          </a:p>
        </p:txBody>
      </p:sp>
      <p:grpSp>
        <p:nvGrpSpPr>
          <p:cNvPr id="3" name="Group 2">
            <a:extLst>
              <a:ext uri="{FF2B5EF4-FFF2-40B4-BE49-F238E27FC236}">
                <a16:creationId xmlns:a16="http://schemas.microsoft.com/office/drawing/2014/main" id="{AFE69A8E-D078-3DB8-7238-6A8D7FF1DE02}"/>
              </a:ext>
            </a:extLst>
          </p:cNvPr>
          <p:cNvGrpSpPr/>
          <p:nvPr/>
        </p:nvGrpSpPr>
        <p:grpSpPr>
          <a:xfrm>
            <a:off x="947465" y="510858"/>
            <a:ext cx="3907564" cy="705894"/>
            <a:chOff x="1179693" y="1216752"/>
            <a:chExt cx="3907564" cy="705894"/>
          </a:xfrm>
        </p:grpSpPr>
        <p:sp>
          <p:nvSpPr>
            <p:cNvPr id="4" name="Title 1">
              <a:extLst>
                <a:ext uri="{FF2B5EF4-FFF2-40B4-BE49-F238E27FC236}">
                  <a16:creationId xmlns:a16="http://schemas.microsoft.com/office/drawing/2014/main" id="{93C08A90-B8AA-98D8-8FFD-B0AB5087A156}"/>
                </a:ext>
              </a:extLst>
            </p:cNvPr>
            <p:cNvSpPr txBox="1">
              <a:spLocks/>
            </p:cNvSpPr>
            <p:nvPr/>
          </p:nvSpPr>
          <p:spPr>
            <a:xfrm>
              <a:off x="1333499" y="1216752"/>
              <a:ext cx="3753758" cy="70589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3200" dirty="0">
                  <a:solidFill>
                    <a:schemeClr val="accent2">
                      <a:lumMod val="50000"/>
                    </a:schemeClr>
                  </a:solidFill>
                  <a:latin typeface="Tenorite" panose="00000500000000000000" pitchFamily="2" charset="0"/>
                </a:rPr>
                <a:t>Additional Research </a:t>
              </a:r>
              <a:endParaRPr lang="en-US" sz="3200" dirty="0">
                <a:solidFill>
                  <a:schemeClr val="accent2">
                    <a:lumMod val="50000"/>
                  </a:schemeClr>
                </a:solidFill>
                <a:latin typeface="Tenorite" panose="00000500000000000000" pitchFamily="2" charset="0"/>
              </a:endParaRPr>
            </a:p>
          </p:txBody>
        </p:sp>
        <p:sp>
          <p:nvSpPr>
            <p:cNvPr id="2" name="Rectangle 1">
              <a:extLst>
                <a:ext uri="{FF2B5EF4-FFF2-40B4-BE49-F238E27FC236}">
                  <a16:creationId xmlns:a16="http://schemas.microsoft.com/office/drawing/2014/main" id="{2EFBFBCA-1913-4A4A-53EF-B867D8862EE4}"/>
                </a:ext>
              </a:extLst>
            </p:cNvPr>
            <p:cNvSpPr/>
            <p:nvPr/>
          </p:nvSpPr>
          <p:spPr>
            <a:xfrm>
              <a:off x="1179693" y="1439474"/>
              <a:ext cx="104862" cy="433920"/>
            </a:xfrm>
            <a:prstGeom prst="rect">
              <a:avLst/>
            </a:prstGeom>
            <a:solidFill>
              <a:srgbClr val="E7A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6" name="TextBox 5">
            <a:extLst>
              <a:ext uri="{FF2B5EF4-FFF2-40B4-BE49-F238E27FC236}">
                <a16:creationId xmlns:a16="http://schemas.microsoft.com/office/drawing/2014/main" id="{1D9936B7-148B-9A6E-DDAF-0BA432780FF2}"/>
              </a:ext>
            </a:extLst>
          </p:cNvPr>
          <p:cNvSpPr txBox="1"/>
          <p:nvPr/>
        </p:nvSpPr>
        <p:spPr>
          <a:xfrm>
            <a:off x="999896" y="2074175"/>
            <a:ext cx="9818900" cy="4262705"/>
          </a:xfrm>
          <a:prstGeom prst="rect">
            <a:avLst/>
          </a:prstGeom>
          <a:noFill/>
        </p:spPr>
        <p:txBody>
          <a:bodyPr wrap="square" rtlCol="0">
            <a:spAutoFit/>
          </a:bodyPr>
          <a:lstStyle/>
          <a:p>
            <a:r>
              <a:rPr lang="en-US" sz="1300" b="1" dirty="0"/>
              <a:t>Choosing the right brand ambassador for AtliQ Motors' EV/Hybrid vehicle launch in India is important for reaching the right audience and building a strong brand image. Here are some potential candidates and the reasons why they could be a good fit:</a:t>
            </a:r>
          </a:p>
          <a:p>
            <a:endParaRPr lang="en-US" sz="1300" b="1" dirty="0"/>
          </a:p>
          <a:p>
            <a:r>
              <a:rPr lang="en-US" sz="1300" b="1" dirty="0"/>
              <a:t>1. </a:t>
            </a:r>
            <a:r>
              <a:rPr lang="en-IN" sz="1300" b="1" dirty="0"/>
              <a:t>Sunita Narain</a:t>
            </a:r>
            <a:r>
              <a:rPr lang="en-US" sz="1300" b="1" dirty="0"/>
              <a:t> (</a:t>
            </a:r>
            <a:r>
              <a:rPr lang="en-IN" sz="1300" dirty="0"/>
              <a:t>Environmental Activist</a:t>
            </a:r>
            <a:r>
              <a:rPr lang="en-US" sz="1300" b="1" dirty="0"/>
              <a:t>):</a:t>
            </a:r>
          </a:p>
          <a:p>
            <a:r>
              <a:rPr lang="en-US" sz="1400" b="1" dirty="0"/>
              <a:t>    - Environmental Advocacy</a:t>
            </a:r>
            <a:r>
              <a:rPr lang="en-US" sz="1400" dirty="0"/>
              <a:t>: Sunita Narain is a well-known environmental activist in India, deeply involved in sustainable development and advocating for clean energy, including electric vehicles.</a:t>
            </a:r>
          </a:p>
          <a:p>
            <a:r>
              <a:rPr lang="en-US" sz="1400" b="1" dirty="0"/>
              <a:t>    - Credibility in Environmental Circles</a:t>
            </a:r>
            <a:r>
              <a:rPr lang="en-US" sz="1400" dirty="0"/>
              <a:t>: Her endorsement would add serious credibility to AtliQ Motors' environmental goals, aligning the brand with broader eco-friendly movements.</a:t>
            </a:r>
            <a:r>
              <a:rPr lang="en-US" sz="1300" b="1" dirty="0"/>
              <a:t> </a:t>
            </a:r>
          </a:p>
          <a:p>
            <a:r>
              <a:rPr lang="en-US" sz="1400" b="1" dirty="0"/>
              <a:t>    - Public Awareness and Education</a:t>
            </a:r>
            <a:r>
              <a:rPr lang="en-US" sz="1400" dirty="0"/>
              <a:t>: As someone who has been instrumental in raising awareness about environmental issues, Narain could help position AtliQ Motors as a leader in sustainable transport.</a:t>
            </a:r>
          </a:p>
          <a:p>
            <a:endParaRPr lang="en-US" sz="1300" b="1" dirty="0"/>
          </a:p>
          <a:p>
            <a:r>
              <a:rPr lang="en-US" sz="1300" b="1" dirty="0"/>
              <a:t>2. </a:t>
            </a:r>
            <a:r>
              <a:rPr lang="en-IN" sz="1400" b="1" dirty="0"/>
              <a:t>Vandana Shiva</a:t>
            </a:r>
            <a:r>
              <a:rPr lang="en-IN" sz="1400" dirty="0"/>
              <a:t> (Environmental Activist)</a:t>
            </a:r>
            <a:r>
              <a:rPr lang="en-US" sz="1300" b="1" dirty="0"/>
              <a:t>:</a:t>
            </a:r>
          </a:p>
          <a:p>
            <a:r>
              <a:rPr lang="en-US" sz="1300" b="1" dirty="0"/>
              <a:t>   </a:t>
            </a:r>
            <a:r>
              <a:rPr lang="en-US" sz="1200" b="1" dirty="0"/>
              <a:t> - Advocate for Sustainability</a:t>
            </a:r>
            <a:r>
              <a:rPr lang="en-US" sz="1200" dirty="0"/>
              <a:t>: Vandana Shiva is a renowned environmental activist known for her advocacy on sustainability, biodiversity, and eco-friendly practices.</a:t>
            </a:r>
            <a:endParaRPr lang="en-US" sz="1300" b="1" dirty="0"/>
          </a:p>
          <a:p>
            <a:r>
              <a:rPr lang="en-US" sz="1300" b="1" dirty="0"/>
              <a:t>   - </a:t>
            </a:r>
            <a:r>
              <a:rPr lang="en-US" sz="1400" b="1" dirty="0"/>
              <a:t>Strong Environmental Credentials</a:t>
            </a:r>
            <a:r>
              <a:rPr lang="en-US" sz="1400" dirty="0"/>
              <a:t>: Her longstanding commitment to environmental causes makes her an ideal spokesperson for AtliQ Motors, reinforcing the company’s commitment to green technology.</a:t>
            </a:r>
          </a:p>
          <a:p>
            <a:r>
              <a:rPr lang="en-US" sz="1300" b="1" dirty="0"/>
              <a:t>   - </a:t>
            </a:r>
            <a:r>
              <a:rPr lang="en-US" sz="1400" b="1" dirty="0"/>
              <a:t>Public Awareness and Global Recognition</a:t>
            </a:r>
            <a:r>
              <a:rPr lang="en-US" sz="1400" dirty="0"/>
              <a:t>: Vandana Shiva’s global recognition as an environmental leader would bring significant credibility to AtliQ Motors’ mission to promote electric vehicles as a sustainable choice.</a:t>
            </a:r>
          </a:p>
          <a:p>
            <a:endParaRPr lang="en-US" sz="1400" dirty="0"/>
          </a:p>
          <a:p>
            <a:r>
              <a:rPr lang="en-US" sz="1400" dirty="0"/>
              <a:t>These two </a:t>
            </a:r>
            <a:r>
              <a:rPr lang="en-IN" sz="1400" dirty="0"/>
              <a:t>Environmental Activists could be great choice for AtliQ Motors to make Brand Ambassadors.</a:t>
            </a:r>
            <a:endParaRPr lang="en-US" sz="1300" dirty="0"/>
          </a:p>
        </p:txBody>
      </p:sp>
    </p:spTree>
    <p:extLst>
      <p:ext uri="{BB962C8B-B14F-4D97-AF65-F5344CB8AC3E}">
        <p14:creationId xmlns:p14="http://schemas.microsoft.com/office/powerpoint/2010/main" val="829680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B6C371EA-7AFB-75FC-7CD0-5FAD89B1F45A}"/>
              </a:ext>
            </a:extLst>
          </p:cNvPr>
          <p:cNvGrpSpPr>
            <a:grpSpLocks noGrp="1" noUngrp="1" noRot="1" noMove="1" noResize="1"/>
          </p:cNvGrpSpPr>
          <p:nvPr/>
        </p:nvGrpSpPr>
        <p:grpSpPr>
          <a:xfrm rot="7464443">
            <a:off x="10340820" y="271214"/>
            <a:ext cx="1858584" cy="1654080"/>
            <a:chOff x="8892158" y="449600"/>
            <a:chExt cx="3364702" cy="2994477"/>
          </a:xfrm>
          <a:effectLst>
            <a:outerShdw blurRad="228600" dist="38100" dir="5400000" algn="t" rotWithShape="0">
              <a:prstClr val="black">
                <a:alpha val="40000"/>
              </a:prstClr>
            </a:outerShdw>
            <a:reflection blurRad="101600" stA="39000" endPos="67000" dir="5400000" sy="-100000" algn="bl" rotWithShape="0"/>
          </a:effectLst>
          <a:scene3d>
            <a:camera prst="orthographicFront">
              <a:rot lat="0" lon="20999997" rev="0"/>
            </a:camera>
            <a:lightRig rig="threePt" dir="t"/>
          </a:scene3d>
        </p:grpSpPr>
        <p:sp>
          <p:nvSpPr>
            <p:cNvPr id="9" name="Hexagon 8">
              <a:extLst>
                <a:ext uri="{FF2B5EF4-FFF2-40B4-BE49-F238E27FC236}">
                  <a16:creationId xmlns:a16="http://schemas.microsoft.com/office/drawing/2014/main" id="{EFC17439-1142-C9C7-0615-17C2186AA8E7}"/>
                </a:ext>
              </a:extLst>
            </p:cNvPr>
            <p:cNvSpPr>
              <a:spLocks noGrp="1" noRot="1" noMove="1" noResize="1" noEditPoints="1" noAdjustHandles="1" noChangeArrowheads="1" noChangeShapeType="1"/>
            </p:cNvSpPr>
            <p:nvPr/>
          </p:nvSpPr>
          <p:spPr>
            <a:xfrm rot="20912311">
              <a:off x="10217403" y="1625258"/>
              <a:ext cx="2039457" cy="1818819"/>
            </a:xfrm>
            <a:prstGeom prst="hexagon">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Hexagon 11">
              <a:extLst>
                <a:ext uri="{FF2B5EF4-FFF2-40B4-BE49-F238E27FC236}">
                  <a16:creationId xmlns:a16="http://schemas.microsoft.com/office/drawing/2014/main" id="{D0C6FD1C-761B-2661-73A3-BFFE343A72E1}"/>
                </a:ext>
              </a:extLst>
            </p:cNvPr>
            <p:cNvSpPr>
              <a:spLocks noGrp="1" noRot="1" noMove="1" noResize="1" noEditPoints="1" noAdjustHandles="1" noChangeArrowheads="1" noChangeShapeType="1"/>
            </p:cNvSpPr>
            <p:nvPr/>
          </p:nvSpPr>
          <p:spPr>
            <a:xfrm rot="20912311">
              <a:off x="8892158" y="1247888"/>
              <a:ext cx="2039457" cy="1818819"/>
            </a:xfrm>
            <a:prstGeom prst="hexagon">
              <a:avLst/>
            </a:prstGeom>
            <a:noFill/>
            <a:ln>
              <a:solidFill>
                <a:schemeClr val="accent2">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 name="Hexagon 13">
              <a:extLst>
                <a:ext uri="{FF2B5EF4-FFF2-40B4-BE49-F238E27FC236}">
                  <a16:creationId xmlns:a16="http://schemas.microsoft.com/office/drawing/2014/main" id="{5F4975A4-CF4E-1FD8-7B2F-D06B79C029A1}"/>
                </a:ext>
              </a:extLst>
            </p:cNvPr>
            <p:cNvSpPr>
              <a:spLocks noGrp="1" noRot="1" noMove="1" noResize="1" noEditPoints="1" noAdjustHandles="1" noChangeArrowheads="1" noChangeShapeType="1"/>
            </p:cNvSpPr>
            <p:nvPr/>
          </p:nvSpPr>
          <p:spPr>
            <a:xfrm rot="20912311">
              <a:off x="9900901" y="449600"/>
              <a:ext cx="2039457" cy="1818819"/>
            </a:xfrm>
            <a:prstGeom prst="hexagon">
              <a:avLst/>
            </a:prstGeom>
            <a:noFill/>
            <a:ln w="63500">
              <a:solidFill>
                <a:schemeClr val="accent2">
                  <a:lumMod val="50000"/>
                </a:schemeClr>
              </a:solidFill>
            </a:ln>
            <a:effectLst>
              <a:reflection blurRad="101600" stA="38000" endPos="72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
        <p:nvSpPr>
          <p:cNvPr id="5" name="Content Placeholder 2">
            <a:extLst>
              <a:ext uri="{FF2B5EF4-FFF2-40B4-BE49-F238E27FC236}">
                <a16:creationId xmlns:a16="http://schemas.microsoft.com/office/drawing/2014/main" id="{8637549F-2D46-008B-0BE7-1DE519FABEAC}"/>
              </a:ext>
            </a:extLst>
          </p:cNvPr>
          <p:cNvSpPr txBox="1">
            <a:spLocks/>
          </p:cNvSpPr>
          <p:nvPr/>
        </p:nvSpPr>
        <p:spPr>
          <a:xfrm>
            <a:off x="1052327" y="1203157"/>
            <a:ext cx="7360557" cy="83536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solidFill>
                  <a:schemeClr val="accent2">
                    <a:lumMod val="75000"/>
                  </a:schemeClr>
                </a:solidFill>
                <a:latin typeface="Tenorite" panose="00000500000000000000" pitchFamily="2" charset="0"/>
              </a:rPr>
              <a:t>Q5. Which state of India is ideal to start the manufacturing unit? (Based on subsidies provided, ease of doing business, stability in governance etc.) </a:t>
            </a:r>
            <a:endParaRPr lang="en-US" sz="2000" dirty="0">
              <a:solidFill>
                <a:schemeClr val="accent2">
                  <a:lumMod val="75000"/>
                </a:schemeClr>
              </a:solidFill>
              <a:latin typeface="Tenorite" panose="00000500000000000000" pitchFamily="2" charset="0"/>
              <a:ea typeface="Tahoma" panose="020B0604030504040204" pitchFamily="34" charset="0"/>
              <a:cs typeface="Tahoma" panose="020B0604030504040204" pitchFamily="34" charset="0"/>
            </a:endParaRPr>
          </a:p>
        </p:txBody>
      </p:sp>
      <p:grpSp>
        <p:nvGrpSpPr>
          <p:cNvPr id="3" name="Group 2">
            <a:extLst>
              <a:ext uri="{FF2B5EF4-FFF2-40B4-BE49-F238E27FC236}">
                <a16:creationId xmlns:a16="http://schemas.microsoft.com/office/drawing/2014/main" id="{AFE69A8E-D078-3DB8-7238-6A8D7FF1DE02}"/>
              </a:ext>
            </a:extLst>
          </p:cNvPr>
          <p:cNvGrpSpPr/>
          <p:nvPr/>
        </p:nvGrpSpPr>
        <p:grpSpPr>
          <a:xfrm>
            <a:off x="947465" y="510858"/>
            <a:ext cx="3907564" cy="705894"/>
            <a:chOff x="1179693" y="1216752"/>
            <a:chExt cx="3907564" cy="705894"/>
          </a:xfrm>
        </p:grpSpPr>
        <p:sp>
          <p:nvSpPr>
            <p:cNvPr id="4" name="Title 1">
              <a:extLst>
                <a:ext uri="{FF2B5EF4-FFF2-40B4-BE49-F238E27FC236}">
                  <a16:creationId xmlns:a16="http://schemas.microsoft.com/office/drawing/2014/main" id="{93C08A90-B8AA-98D8-8FFD-B0AB5087A156}"/>
                </a:ext>
              </a:extLst>
            </p:cNvPr>
            <p:cNvSpPr txBox="1">
              <a:spLocks/>
            </p:cNvSpPr>
            <p:nvPr/>
          </p:nvSpPr>
          <p:spPr>
            <a:xfrm>
              <a:off x="1333499" y="1216752"/>
              <a:ext cx="3753758" cy="70589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3200" dirty="0">
                  <a:solidFill>
                    <a:schemeClr val="accent2">
                      <a:lumMod val="50000"/>
                    </a:schemeClr>
                  </a:solidFill>
                  <a:latin typeface="Tenorite" panose="00000500000000000000" pitchFamily="2" charset="0"/>
                </a:rPr>
                <a:t>Additional Research </a:t>
              </a:r>
              <a:endParaRPr lang="en-US" sz="3200" dirty="0">
                <a:solidFill>
                  <a:schemeClr val="accent2">
                    <a:lumMod val="50000"/>
                  </a:schemeClr>
                </a:solidFill>
                <a:latin typeface="Tenorite" panose="00000500000000000000" pitchFamily="2" charset="0"/>
              </a:endParaRPr>
            </a:p>
          </p:txBody>
        </p:sp>
        <p:sp>
          <p:nvSpPr>
            <p:cNvPr id="2" name="Rectangle 1">
              <a:extLst>
                <a:ext uri="{FF2B5EF4-FFF2-40B4-BE49-F238E27FC236}">
                  <a16:creationId xmlns:a16="http://schemas.microsoft.com/office/drawing/2014/main" id="{2EFBFBCA-1913-4A4A-53EF-B867D8862EE4}"/>
                </a:ext>
              </a:extLst>
            </p:cNvPr>
            <p:cNvSpPr/>
            <p:nvPr/>
          </p:nvSpPr>
          <p:spPr>
            <a:xfrm>
              <a:off x="1179693" y="1439474"/>
              <a:ext cx="104862" cy="433920"/>
            </a:xfrm>
            <a:prstGeom prst="rect">
              <a:avLst/>
            </a:prstGeom>
            <a:solidFill>
              <a:srgbClr val="E7A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6" name="TextBox 5">
            <a:extLst>
              <a:ext uri="{FF2B5EF4-FFF2-40B4-BE49-F238E27FC236}">
                <a16:creationId xmlns:a16="http://schemas.microsoft.com/office/drawing/2014/main" id="{1D9936B7-148B-9A6E-DDAF-0BA432780FF2}"/>
              </a:ext>
            </a:extLst>
          </p:cNvPr>
          <p:cNvSpPr txBox="1"/>
          <p:nvPr/>
        </p:nvSpPr>
        <p:spPr>
          <a:xfrm>
            <a:off x="999896" y="2266680"/>
            <a:ext cx="9818900" cy="3754874"/>
          </a:xfrm>
          <a:prstGeom prst="rect">
            <a:avLst/>
          </a:prstGeom>
          <a:noFill/>
        </p:spPr>
        <p:txBody>
          <a:bodyPr wrap="square" rtlCol="0">
            <a:spAutoFit/>
          </a:bodyPr>
          <a:lstStyle/>
          <a:p>
            <a:r>
              <a:rPr lang="en-US" sz="1400" b="1" dirty="0">
                <a:latin typeface="Tenorite" panose="00000500000000000000" pitchFamily="2" charset="0"/>
              </a:rPr>
              <a:t>To choose the ideal state for AtliQ Motors' manufacturing unit in India, consider the following factors:</a:t>
            </a:r>
          </a:p>
          <a:p>
            <a:endParaRPr lang="en-US" sz="1400" dirty="0">
              <a:latin typeface="Tenorite" panose="00000500000000000000" pitchFamily="2" charset="0"/>
            </a:endParaRPr>
          </a:p>
          <a:p>
            <a:r>
              <a:rPr lang="en-US" sz="1400" dirty="0">
                <a:latin typeface="Tenorite" panose="00000500000000000000" pitchFamily="2" charset="0"/>
              </a:rPr>
              <a:t>1. </a:t>
            </a:r>
            <a:r>
              <a:rPr lang="en-US" sz="1400" b="1" dirty="0">
                <a:latin typeface="Tenorite" panose="00000500000000000000" pitchFamily="2" charset="0"/>
              </a:rPr>
              <a:t>Subsidies and Incentives</a:t>
            </a:r>
            <a:r>
              <a:rPr lang="en-US" sz="1400" dirty="0">
                <a:latin typeface="Tenorite" panose="00000500000000000000" pitchFamily="2" charset="0"/>
              </a:rPr>
              <a:t>: States like Gujarat, Maharashtra, and Karnataka offer significant subsidies and incentives for EV and automotive manufacturing.</a:t>
            </a:r>
          </a:p>
          <a:p>
            <a:r>
              <a:rPr lang="en-US" sz="1400" b="1" dirty="0">
                <a:latin typeface="Tenorite" panose="00000500000000000000" pitchFamily="2" charset="0"/>
              </a:rPr>
              <a:t>2.</a:t>
            </a:r>
            <a:r>
              <a:rPr lang="en-US" sz="1400" dirty="0">
                <a:latin typeface="Tenorite" panose="00000500000000000000" pitchFamily="2" charset="0"/>
              </a:rPr>
              <a:t> </a:t>
            </a:r>
            <a:r>
              <a:rPr lang="en-US" sz="1400" b="1" dirty="0">
                <a:latin typeface="Tenorite" panose="00000500000000000000" pitchFamily="2" charset="0"/>
              </a:rPr>
              <a:t>Ease of Doing Business</a:t>
            </a:r>
            <a:r>
              <a:rPr lang="en-US" sz="1400" dirty="0">
                <a:latin typeface="Tenorite" panose="00000500000000000000" pitchFamily="2" charset="0"/>
              </a:rPr>
              <a:t>: Gujarat and Karnataka are known for their favorable business environments and streamlined processes.</a:t>
            </a:r>
          </a:p>
          <a:p>
            <a:r>
              <a:rPr lang="en-US" sz="1400" b="1" dirty="0">
                <a:latin typeface="Tenorite" panose="00000500000000000000" pitchFamily="2" charset="0"/>
              </a:rPr>
              <a:t>3.</a:t>
            </a:r>
            <a:r>
              <a:rPr lang="en-US" sz="1400" dirty="0">
                <a:latin typeface="Tenorite" panose="00000500000000000000" pitchFamily="2" charset="0"/>
              </a:rPr>
              <a:t> </a:t>
            </a:r>
            <a:r>
              <a:rPr lang="en-US" sz="1400" b="1" dirty="0">
                <a:latin typeface="Tenorite" panose="00000500000000000000" pitchFamily="2" charset="0"/>
              </a:rPr>
              <a:t>Infrastructure</a:t>
            </a:r>
            <a:r>
              <a:rPr lang="en-US" sz="1400" dirty="0">
                <a:latin typeface="Tenorite" panose="00000500000000000000" pitchFamily="2" charset="0"/>
              </a:rPr>
              <a:t>: States such as Tamil Nadu and Gujarat have well-developed infrastructure, including transport and logistics.</a:t>
            </a:r>
          </a:p>
          <a:p>
            <a:r>
              <a:rPr lang="en-US" sz="1400" b="1" dirty="0">
                <a:latin typeface="Tenorite" panose="00000500000000000000" pitchFamily="2" charset="0"/>
              </a:rPr>
              <a:t>4.</a:t>
            </a:r>
            <a:r>
              <a:rPr lang="en-US" sz="1400" dirty="0">
                <a:latin typeface="Tenorite" panose="00000500000000000000" pitchFamily="2" charset="0"/>
              </a:rPr>
              <a:t> </a:t>
            </a:r>
            <a:r>
              <a:rPr lang="en-US" sz="1400" b="1" dirty="0">
                <a:latin typeface="Tenorite" panose="00000500000000000000" pitchFamily="2" charset="0"/>
              </a:rPr>
              <a:t>Governance Stability</a:t>
            </a:r>
            <a:r>
              <a:rPr lang="en-US" sz="1400" dirty="0">
                <a:latin typeface="Tenorite" panose="00000500000000000000" pitchFamily="2" charset="0"/>
              </a:rPr>
              <a:t>: Gujarat and Karnataka are known for stable governance and proactive support for industrial development.</a:t>
            </a:r>
          </a:p>
          <a:p>
            <a:r>
              <a:rPr lang="en-US" sz="1400" b="1" dirty="0">
                <a:latin typeface="Tenorite" panose="00000500000000000000" pitchFamily="2" charset="0"/>
              </a:rPr>
              <a:t>5. Market Access:</a:t>
            </a:r>
            <a:r>
              <a:rPr lang="en-US" sz="1400" dirty="0">
                <a:latin typeface="Tenorite" panose="00000500000000000000" pitchFamily="2" charset="0"/>
              </a:rPr>
              <a:t> States like Maharashtra and Gujarat provide better access to major urban markets, which can be advantageous for distribution and sales.</a:t>
            </a:r>
          </a:p>
          <a:p>
            <a:r>
              <a:rPr lang="en-US" sz="1400" b="1" dirty="0">
                <a:latin typeface="Tenorite" panose="00000500000000000000" pitchFamily="2" charset="0"/>
              </a:rPr>
              <a:t>6. Proximity to Supply Chain:</a:t>
            </a:r>
            <a:r>
              <a:rPr lang="en-US" sz="1400" dirty="0">
                <a:latin typeface="Tenorite" panose="00000500000000000000" pitchFamily="2" charset="0"/>
              </a:rPr>
              <a:t> Gujarat and Maharashtra are well-connected to major automotive parts suppliers and logistics networks, which can reduce costs and improve efficiency.</a:t>
            </a:r>
          </a:p>
          <a:p>
            <a:endParaRPr lang="en-US" sz="1400" dirty="0">
              <a:latin typeface="Tenorite" panose="00000500000000000000" pitchFamily="2" charset="0"/>
            </a:endParaRPr>
          </a:p>
          <a:p>
            <a:r>
              <a:rPr lang="en-US" sz="1400" dirty="0">
                <a:latin typeface="Tenorite" panose="00000500000000000000" pitchFamily="2" charset="0"/>
              </a:rPr>
              <a:t>Based on these criteria, </a:t>
            </a:r>
            <a:r>
              <a:rPr lang="en-US" sz="1400" b="1" dirty="0">
                <a:latin typeface="Tenorite" panose="00000500000000000000" pitchFamily="2" charset="0"/>
              </a:rPr>
              <a:t>Gujarat</a:t>
            </a:r>
            <a:r>
              <a:rPr lang="en-US" sz="1400" dirty="0">
                <a:latin typeface="Tenorite" panose="00000500000000000000" pitchFamily="2" charset="0"/>
              </a:rPr>
              <a:t> often emerges as a top choice due to its robust infrastructure, favorable business environment, and strong government support for manufacturing industries.</a:t>
            </a:r>
          </a:p>
        </p:txBody>
      </p:sp>
    </p:spTree>
    <p:extLst>
      <p:ext uri="{BB962C8B-B14F-4D97-AF65-F5344CB8AC3E}">
        <p14:creationId xmlns:p14="http://schemas.microsoft.com/office/powerpoint/2010/main" val="2209072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B6C371EA-7AFB-75FC-7CD0-5FAD89B1F45A}"/>
              </a:ext>
            </a:extLst>
          </p:cNvPr>
          <p:cNvGrpSpPr>
            <a:grpSpLocks noGrp="1" noUngrp="1" noRot="1" noMove="1" noResize="1"/>
          </p:cNvGrpSpPr>
          <p:nvPr/>
        </p:nvGrpSpPr>
        <p:grpSpPr>
          <a:xfrm rot="7464443">
            <a:off x="10340820" y="271214"/>
            <a:ext cx="1858584" cy="1654080"/>
            <a:chOff x="8892158" y="449600"/>
            <a:chExt cx="3364702" cy="2994477"/>
          </a:xfrm>
          <a:effectLst>
            <a:outerShdw blurRad="228600" dist="38100" dir="5400000" algn="t" rotWithShape="0">
              <a:prstClr val="black">
                <a:alpha val="40000"/>
              </a:prstClr>
            </a:outerShdw>
            <a:reflection blurRad="101600" stA="39000" endPos="67000" dir="5400000" sy="-100000" algn="bl" rotWithShape="0"/>
          </a:effectLst>
          <a:scene3d>
            <a:camera prst="orthographicFront">
              <a:rot lat="0" lon="20999997" rev="0"/>
            </a:camera>
            <a:lightRig rig="threePt" dir="t"/>
          </a:scene3d>
        </p:grpSpPr>
        <p:sp>
          <p:nvSpPr>
            <p:cNvPr id="9" name="Hexagon 8">
              <a:extLst>
                <a:ext uri="{FF2B5EF4-FFF2-40B4-BE49-F238E27FC236}">
                  <a16:creationId xmlns:a16="http://schemas.microsoft.com/office/drawing/2014/main" id="{EFC17439-1142-C9C7-0615-17C2186AA8E7}"/>
                </a:ext>
              </a:extLst>
            </p:cNvPr>
            <p:cNvSpPr>
              <a:spLocks noGrp="1" noRot="1" noMove="1" noResize="1" noEditPoints="1" noAdjustHandles="1" noChangeArrowheads="1" noChangeShapeType="1"/>
            </p:cNvSpPr>
            <p:nvPr/>
          </p:nvSpPr>
          <p:spPr>
            <a:xfrm rot="20912311">
              <a:off x="10217403" y="1625258"/>
              <a:ext cx="2039457" cy="1818819"/>
            </a:xfrm>
            <a:prstGeom prst="hexagon">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Hexagon 11">
              <a:extLst>
                <a:ext uri="{FF2B5EF4-FFF2-40B4-BE49-F238E27FC236}">
                  <a16:creationId xmlns:a16="http://schemas.microsoft.com/office/drawing/2014/main" id="{D0C6FD1C-761B-2661-73A3-BFFE343A72E1}"/>
                </a:ext>
              </a:extLst>
            </p:cNvPr>
            <p:cNvSpPr>
              <a:spLocks noGrp="1" noRot="1" noMove="1" noResize="1" noEditPoints="1" noAdjustHandles="1" noChangeArrowheads="1" noChangeShapeType="1"/>
            </p:cNvSpPr>
            <p:nvPr/>
          </p:nvSpPr>
          <p:spPr>
            <a:xfrm rot="20912311">
              <a:off x="8892158" y="1247888"/>
              <a:ext cx="2039457" cy="1818819"/>
            </a:xfrm>
            <a:prstGeom prst="hexagon">
              <a:avLst/>
            </a:prstGeom>
            <a:noFill/>
            <a:ln>
              <a:solidFill>
                <a:schemeClr val="accent2">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 name="Hexagon 13">
              <a:extLst>
                <a:ext uri="{FF2B5EF4-FFF2-40B4-BE49-F238E27FC236}">
                  <a16:creationId xmlns:a16="http://schemas.microsoft.com/office/drawing/2014/main" id="{5F4975A4-CF4E-1FD8-7B2F-D06B79C029A1}"/>
                </a:ext>
              </a:extLst>
            </p:cNvPr>
            <p:cNvSpPr>
              <a:spLocks noGrp="1" noRot="1" noMove="1" noResize="1" noEditPoints="1" noAdjustHandles="1" noChangeArrowheads="1" noChangeShapeType="1"/>
            </p:cNvSpPr>
            <p:nvPr/>
          </p:nvSpPr>
          <p:spPr>
            <a:xfrm rot="20912311">
              <a:off x="9900901" y="449600"/>
              <a:ext cx="2039457" cy="1818819"/>
            </a:xfrm>
            <a:prstGeom prst="hexagon">
              <a:avLst/>
            </a:prstGeom>
            <a:noFill/>
            <a:ln w="63500">
              <a:solidFill>
                <a:schemeClr val="accent2">
                  <a:lumMod val="50000"/>
                </a:schemeClr>
              </a:solidFill>
            </a:ln>
            <a:effectLst>
              <a:reflection blurRad="101600" stA="38000" endPos="72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
        <p:nvSpPr>
          <p:cNvPr id="5" name="Content Placeholder 2">
            <a:extLst>
              <a:ext uri="{FF2B5EF4-FFF2-40B4-BE49-F238E27FC236}">
                <a16:creationId xmlns:a16="http://schemas.microsoft.com/office/drawing/2014/main" id="{8637549F-2D46-008B-0BE7-1DE519FABEAC}"/>
              </a:ext>
            </a:extLst>
          </p:cNvPr>
          <p:cNvSpPr txBox="1">
            <a:spLocks/>
          </p:cNvSpPr>
          <p:nvPr/>
        </p:nvSpPr>
        <p:spPr>
          <a:xfrm>
            <a:off x="947465" y="1238938"/>
            <a:ext cx="7360557" cy="43392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200" dirty="0">
                <a:solidFill>
                  <a:schemeClr val="accent2">
                    <a:lumMod val="75000"/>
                  </a:schemeClr>
                </a:solidFill>
                <a:latin typeface="Tenorite" panose="00000500000000000000" pitchFamily="2" charset="0"/>
              </a:rPr>
              <a:t>6. My top 3 recommendations for AtliQ Motors.</a:t>
            </a:r>
            <a:endParaRPr lang="en-US" sz="2200" dirty="0">
              <a:solidFill>
                <a:schemeClr val="accent2">
                  <a:lumMod val="75000"/>
                </a:schemeClr>
              </a:solidFill>
              <a:latin typeface="Tenorite" panose="00000500000000000000" pitchFamily="2" charset="0"/>
              <a:ea typeface="Tahoma" panose="020B0604030504040204" pitchFamily="34" charset="0"/>
              <a:cs typeface="Tahoma" panose="020B0604030504040204" pitchFamily="34" charset="0"/>
            </a:endParaRPr>
          </a:p>
        </p:txBody>
      </p:sp>
      <p:grpSp>
        <p:nvGrpSpPr>
          <p:cNvPr id="3" name="Group 2">
            <a:extLst>
              <a:ext uri="{FF2B5EF4-FFF2-40B4-BE49-F238E27FC236}">
                <a16:creationId xmlns:a16="http://schemas.microsoft.com/office/drawing/2014/main" id="{AFE69A8E-D078-3DB8-7238-6A8D7FF1DE02}"/>
              </a:ext>
            </a:extLst>
          </p:cNvPr>
          <p:cNvGrpSpPr/>
          <p:nvPr/>
        </p:nvGrpSpPr>
        <p:grpSpPr>
          <a:xfrm>
            <a:off x="947465" y="510858"/>
            <a:ext cx="3907564" cy="705894"/>
            <a:chOff x="1179693" y="1216752"/>
            <a:chExt cx="3907564" cy="705894"/>
          </a:xfrm>
        </p:grpSpPr>
        <p:sp>
          <p:nvSpPr>
            <p:cNvPr id="4" name="Title 1">
              <a:extLst>
                <a:ext uri="{FF2B5EF4-FFF2-40B4-BE49-F238E27FC236}">
                  <a16:creationId xmlns:a16="http://schemas.microsoft.com/office/drawing/2014/main" id="{93C08A90-B8AA-98D8-8FFD-B0AB5087A156}"/>
                </a:ext>
              </a:extLst>
            </p:cNvPr>
            <p:cNvSpPr txBox="1">
              <a:spLocks/>
            </p:cNvSpPr>
            <p:nvPr/>
          </p:nvSpPr>
          <p:spPr>
            <a:xfrm>
              <a:off x="1333499" y="1216752"/>
              <a:ext cx="3753758" cy="70589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3200" dirty="0">
                  <a:solidFill>
                    <a:schemeClr val="accent2">
                      <a:lumMod val="50000"/>
                    </a:schemeClr>
                  </a:solidFill>
                  <a:latin typeface="Tenorite" panose="00000500000000000000" pitchFamily="2" charset="0"/>
                </a:rPr>
                <a:t>Additional Research </a:t>
              </a:r>
              <a:endParaRPr lang="en-US" sz="3200" dirty="0">
                <a:solidFill>
                  <a:schemeClr val="accent2">
                    <a:lumMod val="50000"/>
                  </a:schemeClr>
                </a:solidFill>
                <a:latin typeface="Tenorite" panose="00000500000000000000" pitchFamily="2" charset="0"/>
              </a:endParaRPr>
            </a:p>
          </p:txBody>
        </p:sp>
        <p:sp>
          <p:nvSpPr>
            <p:cNvPr id="2" name="Rectangle 1">
              <a:extLst>
                <a:ext uri="{FF2B5EF4-FFF2-40B4-BE49-F238E27FC236}">
                  <a16:creationId xmlns:a16="http://schemas.microsoft.com/office/drawing/2014/main" id="{2EFBFBCA-1913-4A4A-53EF-B867D8862EE4}"/>
                </a:ext>
              </a:extLst>
            </p:cNvPr>
            <p:cNvSpPr/>
            <p:nvPr/>
          </p:nvSpPr>
          <p:spPr>
            <a:xfrm>
              <a:off x="1179693" y="1439474"/>
              <a:ext cx="104862" cy="433920"/>
            </a:xfrm>
            <a:prstGeom prst="rect">
              <a:avLst/>
            </a:prstGeom>
            <a:solidFill>
              <a:srgbClr val="E7A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6" name="TextBox 5">
            <a:extLst>
              <a:ext uri="{FF2B5EF4-FFF2-40B4-BE49-F238E27FC236}">
                <a16:creationId xmlns:a16="http://schemas.microsoft.com/office/drawing/2014/main" id="{1D9936B7-148B-9A6E-DDAF-0BA432780FF2}"/>
              </a:ext>
            </a:extLst>
          </p:cNvPr>
          <p:cNvSpPr txBox="1"/>
          <p:nvPr/>
        </p:nvSpPr>
        <p:spPr>
          <a:xfrm>
            <a:off x="947465" y="1744297"/>
            <a:ext cx="9818900" cy="5047536"/>
          </a:xfrm>
          <a:prstGeom prst="rect">
            <a:avLst/>
          </a:prstGeom>
          <a:noFill/>
        </p:spPr>
        <p:txBody>
          <a:bodyPr wrap="square" rtlCol="0">
            <a:spAutoFit/>
          </a:bodyPr>
          <a:lstStyle/>
          <a:p>
            <a:r>
              <a:rPr lang="en-US" sz="1400" b="1" dirty="0">
                <a:latin typeface="Tenorite" panose="00000500000000000000" pitchFamily="2" charset="0"/>
              </a:rPr>
              <a:t>Based on the problem statement and the task at hand, here are my three recommendations for AtliQ Motors to successfully launch their bestselling EV models in India:</a:t>
            </a:r>
          </a:p>
          <a:p>
            <a:endParaRPr lang="en-US" sz="1400" b="1" dirty="0">
              <a:latin typeface="Tenorite" panose="00000500000000000000" pitchFamily="2" charset="0"/>
            </a:endParaRPr>
          </a:p>
          <a:p>
            <a:r>
              <a:rPr lang="en-US" sz="1400" b="1" dirty="0">
                <a:latin typeface="Tenorite" panose="00000500000000000000" pitchFamily="2" charset="0"/>
              </a:rPr>
              <a:t>1. Conduct an honest Market Segmentation Analysis: </a:t>
            </a:r>
          </a:p>
          <a:p>
            <a:r>
              <a:rPr lang="en-US" sz="1400" b="1" dirty="0">
                <a:latin typeface="Tenorite" panose="00000500000000000000" pitchFamily="2" charset="0"/>
              </a:rPr>
              <a:t>   - Recommendation: </a:t>
            </a:r>
            <a:r>
              <a:rPr lang="en-US" sz="1400" dirty="0">
                <a:latin typeface="Tenorite" panose="00000500000000000000" pitchFamily="2" charset="0"/>
              </a:rPr>
              <a:t>Analyze the Indian EV market to understand different customer segments, their preferences, and buying behavior. Focus on factors such as income levels, urban vs. rural preferences, and regional variations.</a:t>
            </a:r>
          </a:p>
          <a:p>
            <a:r>
              <a:rPr lang="en-US" sz="1400" b="1" dirty="0">
                <a:latin typeface="Tenorite" panose="00000500000000000000" pitchFamily="2" charset="0"/>
              </a:rPr>
              <a:t>   - Reasoning: </a:t>
            </a:r>
            <a:r>
              <a:rPr lang="en-US" sz="1400" dirty="0">
                <a:latin typeface="Tenorite" panose="00000500000000000000" pitchFamily="2" charset="0"/>
              </a:rPr>
              <a:t>This will help AtliQ Motors tailor their marketing strategies and product offerings to better align with the needs and preferences of Indian consumers.</a:t>
            </a:r>
          </a:p>
          <a:p>
            <a:endParaRPr lang="en-US" sz="1400" b="1" dirty="0">
              <a:latin typeface="Tenorite" panose="00000500000000000000" pitchFamily="2" charset="0"/>
            </a:endParaRPr>
          </a:p>
          <a:p>
            <a:r>
              <a:rPr lang="en-US" sz="1400" b="1" dirty="0">
                <a:latin typeface="Tenorite" panose="00000500000000000000" pitchFamily="2" charset="0"/>
              </a:rPr>
              <a:t>2. Assess and Address Local Infrastructure Challenges:</a:t>
            </a:r>
          </a:p>
          <a:p>
            <a:r>
              <a:rPr lang="en-US" sz="1400" b="1" dirty="0">
                <a:latin typeface="Tenorite" panose="00000500000000000000" pitchFamily="2" charset="0"/>
              </a:rPr>
              <a:t>   - Recommendation: </a:t>
            </a:r>
            <a:r>
              <a:rPr lang="en-US" sz="1400" dirty="0">
                <a:latin typeface="Tenorite" panose="00000500000000000000" pitchFamily="2" charset="0"/>
              </a:rPr>
              <a:t>Evaluate the availability and quality of EV charging infrastructure across different regions in India. Identify key areas with potential infrastructure gaps and collaborate with local partners to enhance charging facilities.</a:t>
            </a:r>
          </a:p>
          <a:p>
            <a:r>
              <a:rPr lang="en-US" sz="1400" b="1" dirty="0">
                <a:latin typeface="Tenorite" panose="00000500000000000000" pitchFamily="2" charset="0"/>
              </a:rPr>
              <a:t>   - Reasoning: </a:t>
            </a:r>
            <a:r>
              <a:rPr lang="en-US" sz="1400" dirty="0">
                <a:latin typeface="Tenorite" panose="00000500000000000000" pitchFamily="2" charset="0"/>
              </a:rPr>
              <a:t>Charging infrastructure is a critical factor influencing EV adoption. Ensuring that there are adequate and accessible charging options will improve customer confidence and drive sales.</a:t>
            </a:r>
          </a:p>
          <a:p>
            <a:endParaRPr lang="en-US" sz="1400" b="1" dirty="0">
              <a:latin typeface="Tenorite" panose="00000500000000000000" pitchFamily="2" charset="0"/>
            </a:endParaRPr>
          </a:p>
          <a:p>
            <a:r>
              <a:rPr lang="en-US" sz="1400" b="1" dirty="0">
                <a:latin typeface="Tenorite" panose="00000500000000000000" pitchFamily="2" charset="0"/>
              </a:rPr>
              <a:t>3. Customize Marketing and Sales Strategies:</a:t>
            </a:r>
          </a:p>
          <a:p>
            <a:r>
              <a:rPr lang="en-US" sz="1400" b="1" dirty="0">
                <a:latin typeface="Tenorite" panose="00000500000000000000" pitchFamily="2" charset="0"/>
              </a:rPr>
              <a:t>   - Recommendation: </a:t>
            </a:r>
            <a:r>
              <a:rPr lang="en-US" sz="1400" dirty="0">
                <a:latin typeface="Tenorite" panose="00000500000000000000" pitchFamily="2" charset="0"/>
              </a:rPr>
              <a:t>Develop a localized marketing strategy that addresses Indian consumer concerns and highlights the unique value propositions of AtliQ Motors’ EVs. </a:t>
            </a:r>
          </a:p>
          <a:p>
            <a:r>
              <a:rPr lang="en-US" sz="1400" b="1" dirty="0">
                <a:latin typeface="Tenorite" panose="00000500000000000000" pitchFamily="2" charset="0"/>
              </a:rPr>
              <a:t>   - Reasoning: </a:t>
            </a:r>
            <a:r>
              <a:rPr lang="en-US" sz="1400" dirty="0">
                <a:latin typeface="Tenorite" panose="00000500000000000000" pitchFamily="2" charset="0"/>
              </a:rPr>
              <a:t>Effective marketing tailored to local preferences and educational efforts about EV benefits will help overcome skepticism and encourage adoption in the Indian market.</a:t>
            </a:r>
          </a:p>
          <a:p>
            <a:endParaRPr lang="en-US" sz="1400" b="1" dirty="0">
              <a:latin typeface="Tenorite" panose="00000500000000000000" pitchFamily="2" charset="0"/>
            </a:endParaRPr>
          </a:p>
          <a:p>
            <a:r>
              <a:rPr lang="en-US" sz="1400" dirty="0">
                <a:latin typeface="Tenorite" panose="00000500000000000000" pitchFamily="2" charset="0"/>
              </a:rPr>
              <a:t>By focusing on these areas, </a:t>
            </a:r>
            <a:r>
              <a:rPr lang="en-US" sz="1400" b="1" dirty="0">
                <a:latin typeface="Tenorite" panose="00000500000000000000" pitchFamily="2" charset="0"/>
              </a:rPr>
              <a:t>AtliQ Motors</a:t>
            </a:r>
            <a:r>
              <a:rPr lang="en-US" sz="1400" dirty="0">
                <a:latin typeface="Tenorite" panose="00000500000000000000" pitchFamily="2" charset="0"/>
              </a:rPr>
              <a:t> can enhance their chances of successfully penetrating and growing their market share in India.</a:t>
            </a:r>
          </a:p>
        </p:txBody>
      </p:sp>
    </p:spTree>
    <p:extLst>
      <p:ext uri="{BB962C8B-B14F-4D97-AF65-F5344CB8AC3E}">
        <p14:creationId xmlns:p14="http://schemas.microsoft.com/office/powerpoint/2010/main" val="1749922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B6C371EA-7AFB-75FC-7CD0-5FAD89B1F45A}"/>
              </a:ext>
            </a:extLst>
          </p:cNvPr>
          <p:cNvGrpSpPr>
            <a:grpSpLocks noGrp="1" noUngrp="1" noRot="1" noMove="1" noResize="1"/>
          </p:cNvGrpSpPr>
          <p:nvPr/>
        </p:nvGrpSpPr>
        <p:grpSpPr>
          <a:xfrm rot="7464443">
            <a:off x="10340820" y="271214"/>
            <a:ext cx="1858584" cy="1654080"/>
            <a:chOff x="8892158" y="449600"/>
            <a:chExt cx="3364702" cy="2994477"/>
          </a:xfrm>
          <a:effectLst>
            <a:outerShdw blurRad="228600" dist="38100" dir="5400000" algn="t" rotWithShape="0">
              <a:prstClr val="black">
                <a:alpha val="40000"/>
              </a:prstClr>
            </a:outerShdw>
            <a:reflection blurRad="101600" stA="39000" endPos="67000" dir="5400000" sy="-100000" algn="bl" rotWithShape="0"/>
          </a:effectLst>
          <a:scene3d>
            <a:camera prst="orthographicFront">
              <a:rot lat="0" lon="20999997" rev="0"/>
            </a:camera>
            <a:lightRig rig="threePt" dir="t"/>
          </a:scene3d>
        </p:grpSpPr>
        <p:sp>
          <p:nvSpPr>
            <p:cNvPr id="9" name="Hexagon 8">
              <a:extLst>
                <a:ext uri="{FF2B5EF4-FFF2-40B4-BE49-F238E27FC236}">
                  <a16:creationId xmlns:a16="http://schemas.microsoft.com/office/drawing/2014/main" id="{EFC17439-1142-C9C7-0615-17C2186AA8E7}"/>
                </a:ext>
              </a:extLst>
            </p:cNvPr>
            <p:cNvSpPr>
              <a:spLocks noGrp="1" noRot="1" noMove="1" noResize="1" noEditPoints="1" noAdjustHandles="1" noChangeArrowheads="1" noChangeShapeType="1"/>
            </p:cNvSpPr>
            <p:nvPr/>
          </p:nvSpPr>
          <p:spPr>
            <a:xfrm rot="20912311">
              <a:off x="10217403" y="1625258"/>
              <a:ext cx="2039457" cy="1818819"/>
            </a:xfrm>
            <a:prstGeom prst="hexagon">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Hexagon 11">
              <a:extLst>
                <a:ext uri="{FF2B5EF4-FFF2-40B4-BE49-F238E27FC236}">
                  <a16:creationId xmlns:a16="http://schemas.microsoft.com/office/drawing/2014/main" id="{D0C6FD1C-761B-2661-73A3-BFFE343A72E1}"/>
                </a:ext>
              </a:extLst>
            </p:cNvPr>
            <p:cNvSpPr>
              <a:spLocks noGrp="1" noRot="1" noMove="1" noResize="1" noEditPoints="1" noAdjustHandles="1" noChangeArrowheads="1" noChangeShapeType="1"/>
            </p:cNvSpPr>
            <p:nvPr/>
          </p:nvSpPr>
          <p:spPr>
            <a:xfrm rot="20912311">
              <a:off x="8892158" y="1247888"/>
              <a:ext cx="2039457" cy="1818819"/>
            </a:xfrm>
            <a:prstGeom prst="hexagon">
              <a:avLst/>
            </a:prstGeom>
            <a:noFill/>
            <a:ln>
              <a:solidFill>
                <a:schemeClr val="accent2">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 name="Hexagon 13">
              <a:extLst>
                <a:ext uri="{FF2B5EF4-FFF2-40B4-BE49-F238E27FC236}">
                  <a16:creationId xmlns:a16="http://schemas.microsoft.com/office/drawing/2014/main" id="{5F4975A4-CF4E-1FD8-7B2F-D06B79C029A1}"/>
                </a:ext>
              </a:extLst>
            </p:cNvPr>
            <p:cNvSpPr>
              <a:spLocks noGrp="1" noRot="1" noMove="1" noResize="1" noEditPoints="1" noAdjustHandles="1" noChangeArrowheads="1" noChangeShapeType="1"/>
            </p:cNvSpPr>
            <p:nvPr/>
          </p:nvSpPr>
          <p:spPr>
            <a:xfrm rot="20912311">
              <a:off x="9900901" y="449600"/>
              <a:ext cx="2039457" cy="1818819"/>
            </a:xfrm>
            <a:prstGeom prst="hexagon">
              <a:avLst/>
            </a:prstGeom>
            <a:noFill/>
            <a:ln w="63500">
              <a:solidFill>
                <a:schemeClr val="accent2">
                  <a:lumMod val="50000"/>
                </a:schemeClr>
              </a:solidFill>
            </a:ln>
            <a:effectLst>
              <a:reflection blurRad="101600" stA="38000" endPos="72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
        <p:nvSpPr>
          <p:cNvPr id="4" name="Title 1">
            <a:extLst>
              <a:ext uri="{FF2B5EF4-FFF2-40B4-BE49-F238E27FC236}">
                <a16:creationId xmlns:a16="http://schemas.microsoft.com/office/drawing/2014/main" id="{93C08A90-B8AA-98D8-8FFD-B0AB5087A156}"/>
              </a:ext>
            </a:extLst>
          </p:cNvPr>
          <p:cNvSpPr txBox="1">
            <a:spLocks/>
          </p:cNvSpPr>
          <p:nvPr/>
        </p:nvSpPr>
        <p:spPr>
          <a:xfrm>
            <a:off x="1067169" y="1225405"/>
            <a:ext cx="2895600" cy="70589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chemeClr val="accent2">
                    <a:lumMod val="50000"/>
                  </a:schemeClr>
                </a:solidFill>
                <a:latin typeface="Tenorite" panose="00000500000000000000" pitchFamily="2" charset="0"/>
              </a:rPr>
              <a:t>AGENDA</a:t>
            </a:r>
          </a:p>
        </p:txBody>
      </p:sp>
      <p:sp>
        <p:nvSpPr>
          <p:cNvPr id="5" name="Content Placeholder 2">
            <a:extLst>
              <a:ext uri="{FF2B5EF4-FFF2-40B4-BE49-F238E27FC236}">
                <a16:creationId xmlns:a16="http://schemas.microsoft.com/office/drawing/2014/main" id="{8637549F-2D46-008B-0BE7-1DE519FABEAC}"/>
              </a:ext>
            </a:extLst>
          </p:cNvPr>
          <p:cNvSpPr txBox="1">
            <a:spLocks/>
          </p:cNvSpPr>
          <p:nvPr/>
        </p:nvSpPr>
        <p:spPr>
          <a:xfrm>
            <a:off x="1333499" y="2449058"/>
            <a:ext cx="5895073" cy="247764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solidFill>
                  <a:schemeClr val="accent2">
                    <a:lumMod val="50000"/>
                  </a:schemeClr>
                </a:solidFill>
                <a:latin typeface="Tenorite" panose="00000500000000000000" pitchFamily="2" charset="0"/>
              </a:rPr>
              <a:t>Introduction</a:t>
            </a:r>
          </a:p>
          <a:p>
            <a:pPr algn="l"/>
            <a:r>
              <a:rPr lang="en-US" dirty="0">
                <a:solidFill>
                  <a:schemeClr val="accent2">
                    <a:lumMod val="50000"/>
                  </a:schemeClr>
                </a:solidFill>
                <a:latin typeface="Tenorite" panose="00000500000000000000" pitchFamily="2" charset="0"/>
              </a:rPr>
              <a:t>Queries</a:t>
            </a:r>
          </a:p>
          <a:p>
            <a:pPr algn="l"/>
            <a:r>
              <a:rPr lang="en-US" dirty="0">
                <a:solidFill>
                  <a:schemeClr val="accent2">
                    <a:lumMod val="50000"/>
                  </a:schemeClr>
                </a:solidFill>
                <a:latin typeface="Tenorite" panose="00000500000000000000" pitchFamily="2" charset="0"/>
              </a:rPr>
              <a:t>Additional </a:t>
            </a:r>
            <a:r>
              <a:rPr lang="en-IN" dirty="0">
                <a:solidFill>
                  <a:schemeClr val="accent2">
                    <a:lumMod val="50000"/>
                  </a:schemeClr>
                </a:solidFill>
                <a:latin typeface="Tenorite" panose="00000500000000000000" pitchFamily="2" charset="0"/>
              </a:rPr>
              <a:t>Research and recommendations </a:t>
            </a:r>
            <a:endParaRPr lang="en-US" dirty="0">
              <a:solidFill>
                <a:schemeClr val="accent2">
                  <a:lumMod val="50000"/>
                </a:schemeClr>
              </a:solidFill>
              <a:latin typeface="Tenorite" panose="00000500000000000000" pitchFamily="2" charset="0"/>
            </a:endParaRPr>
          </a:p>
          <a:p>
            <a:pPr algn="l"/>
            <a:r>
              <a:rPr lang="en-US" dirty="0">
                <a:solidFill>
                  <a:schemeClr val="accent2">
                    <a:lumMod val="50000"/>
                  </a:schemeClr>
                </a:solidFill>
                <a:latin typeface="Tenorite" panose="00000500000000000000" pitchFamily="2" charset="0"/>
              </a:rPr>
              <a:t>Appendix</a:t>
            </a:r>
          </a:p>
          <a:p>
            <a:pPr algn="l"/>
            <a:r>
              <a:rPr lang="en-IN" dirty="0">
                <a:solidFill>
                  <a:schemeClr val="accent2">
                    <a:lumMod val="50000"/>
                  </a:schemeClr>
                </a:solidFill>
                <a:latin typeface="Tenorite" panose="00000500000000000000" pitchFamily="2" charset="0"/>
              </a:rPr>
              <a:t>Gratitude</a:t>
            </a:r>
            <a:endParaRPr lang="en-US" dirty="0">
              <a:solidFill>
                <a:schemeClr val="accent2">
                  <a:lumMod val="50000"/>
                </a:schemeClr>
              </a:solidFill>
              <a:latin typeface="Tenorite" panose="00000500000000000000" pitchFamily="2" charset="0"/>
            </a:endParaRPr>
          </a:p>
        </p:txBody>
      </p:sp>
      <p:sp>
        <p:nvSpPr>
          <p:cNvPr id="3" name="Rectangle 2">
            <a:extLst>
              <a:ext uri="{FF2B5EF4-FFF2-40B4-BE49-F238E27FC236}">
                <a16:creationId xmlns:a16="http://schemas.microsoft.com/office/drawing/2014/main" id="{9D727F6A-5434-2DC4-D3EC-CCEDDCC8569B}"/>
              </a:ext>
            </a:extLst>
          </p:cNvPr>
          <p:cNvSpPr/>
          <p:nvPr/>
        </p:nvSpPr>
        <p:spPr>
          <a:xfrm>
            <a:off x="1149292" y="2472371"/>
            <a:ext cx="104862" cy="433920"/>
          </a:xfrm>
          <a:prstGeom prst="rect">
            <a:avLst/>
          </a:prstGeom>
          <a:solidFill>
            <a:srgbClr val="2C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1B552AF6-2947-9E8A-51A6-451CE601E30E}"/>
              </a:ext>
            </a:extLst>
          </p:cNvPr>
          <p:cNvSpPr/>
          <p:nvPr/>
        </p:nvSpPr>
        <p:spPr>
          <a:xfrm>
            <a:off x="1149292" y="2913533"/>
            <a:ext cx="104862" cy="433920"/>
          </a:xfrm>
          <a:prstGeom prst="rect">
            <a:avLst/>
          </a:prstGeom>
          <a:solidFill>
            <a:srgbClr val="395B64">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6CEF32DB-D828-0FC4-01A9-31AE7380A37C}"/>
              </a:ext>
            </a:extLst>
          </p:cNvPr>
          <p:cNvSpPr/>
          <p:nvPr/>
        </p:nvSpPr>
        <p:spPr>
          <a:xfrm>
            <a:off x="1149292" y="3354695"/>
            <a:ext cx="104862" cy="433920"/>
          </a:xfrm>
          <a:prstGeom prst="rect">
            <a:avLst/>
          </a:prstGeom>
          <a:solidFill>
            <a:srgbClr val="A5C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63D2839C-8864-D728-5F23-96D2A32D71EC}"/>
              </a:ext>
            </a:extLst>
          </p:cNvPr>
          <p:cNvSpPr/>
          <p:nvPr/>
        </p:nvSpPr>
        <p:spPr>
          <a:xfrm>
            <a:off x="1149292" y="3795857"/>
            <a:ext cx="104862" cy="433920"/>
          </a:xfrm>
          <a:prstGeom prst="rect">
            <a:avLst/>
          </a:prstGeom>
          <a:solidFill>
            <a:srgbClr val="E7A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9645065C-572C-577D-0482-1FF0964E1FDB}"/>
              </a:ext>
            </a:extLst>
          </p:cNvPr>
          <p:cNvSpPr/>
          <p:nvPr/>
        </p:nvSpPr>
        <p:spPr>
          <a:xfrm>
            <a:off x="1149292" y="4237019"/>
            <a:ext cx="104862" cy="43392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83040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B6C371EA-7AFB-75FC-7CD0-5FAD89B1F45A}"/>
              </a:ext>
            </a:extLst>
          </p:cNvPr>
          <p:cNvGrpSpPr>
            <a:grpSpLocks noGrp="1" noUngrp="1" noRot="1" noMove="1" noResize="1"/>
          </p:cNvGrpSpPr>
          <p:nvPr/>
        </p:nvGrpSpPr>
        <p:grpSpPr>
          <a:xfrm rot="7464443">
            <a:off x="10340820" y="271214"/>
            <a:ext cx="1858584" cy="1654080"/>
            <a:chOff x="8892158" y="449600"/>
            <a:chExt cx="3364702" cy="2994477"/>
          </a:xfrm>
          <a:effectLst>
            <a:outerShdw blurRad="228600" dist="38100" dir="5400000" algn="t" rotWithShape="0">
              <a:prstClr val="black">
                <a:alpha val="40000"/>
              </a:prstClr>
            </a:outerShdw>
            <a:reflection blurRad="101600" stA="39000" endPos="67000" dir="5400000" sy="-100000" algn="bl" rotWithShape="0"/>
          </a:effectLst>
          <a:scene3d>
            <a:camera prst="orthographicFront">
              <a:rot lat="0" lon="20999997" rev="0"/>
            </a:camera>
            <a:lightRig rig="threePt" dir="t"/>
          </a:scene3d>
        </p:grpSpPr>
        <p:sp>
          <p:nvSpPr>
            <p:cNvPr id="9" name="Hexagon 8">
              <a:extLst>
                <a:ext uri="{FF2B5EF4-FFF2-40B4-BE49-F238E27FC236}">
                  <a16:creationId xmlns:a16="http://schemas.microsoft.com/office/drawing/2014/main" id="{EFC17439-1142-C9C7-0615-17C2186AA8E7}"/>
                </a:ext>
              </a:extLst>
            </p:cNvPr>
            <p:cNvSpPr>
              <a:spLocks noGrp="1" noRot="1" noMove="1" noResize="1" noEditPoints="1" noAdjustHandles="1" noChangeArrowheads="1" noChangeShapeType="1"/>
            </p:cNvSpPr>
            <p:nvPr/>
          </p:nvSpPr>
          <p:spPr>
            <a:xfrm rot="20912311">
              <a:off x="10217403" y="1625258"/>
              <a:ext cx="2039457" cy="1818819"/>
            </a:xfrm>
            <a:prstGeom prst="hexagon">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Hexagon 11">
              <a:extLst>
                <a:ext uri="{FF2B5EF4-FFF2-40B4-BE49-F238E27FC236}">
                  <a16:creationId xmlns:a16="http://schemas.microsoft.com/office/drawing/2014/main" id="{D0C6FD1C-761B-2661-73A3-BFFE343A72E1}"/>
                </a:ext>
              </a:extLst>
            </p:cNvPr>
            <p:cNvSpPr>
              <a:spLocks noGrp="1" noRot="1" noMove="1" noResize="1" noEditPoints="1" noAdjustHandles="1" noChangeArrowheads="1" noChangeShapeType="1"/>
            </p:cNvSpPr>
            <p:nvPr/>
          </p:nvSpPr>
          <p:spPr>
            <a:xfrm rot="20912311">
              <a:off x="8892158" y="1247888"/>
              <a:ext cx="2039457" cy="1818819"/>
            </a:xfrm>
            <a:prstGeom prst="hexagon">
              <a:avLst/>
            </a:prstGeom>
            <a:noFill/>
            <a:ln>
              <a:solidFill>
                <a:schemeClr val="accent2">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 name="Hexagon 13">
              <a:extLst>
                <a:ext uri="{FF2B5EF4-FFF2-40B4-BE49-F238E27FC236}">
                  <a16:creationId xmlns:a16="http://schemas.microsoft.com/office/drawing/2014/main" id="{5F4975A4-CF4E-1FD8-7B2F-D06B79C029A1}"/>
                </a:ext>
              </a:extLst>
            </p:cNvPr>
            <p:cNvSpPr>
              <a:spLocks noGrp="1" noRot="1" noMove="1" noResize="1" noEditPoints="1" noAdjustHandles="1" noChangeArrowheads="1" noChangeShapeType="1"/>
            </p:cNvSpPr>
            <p:nvPr/>
          </p:nvSpPr>
          <p:spPr>
            <a:xfrm rot="20912311">
              <a:off x="9900901" y="449600"/>
              <a:ext cx="2039457" cy="1818819"/>
            </a:xfrm>
            <a:prstGeom prst="hexagon">
              <a:avLst/>
            </a:prstGeom>
            <a:noFill/>
            <a:ln w="63500">
              <a:solidFill>
                <a:schemeClr val="accent2">
                  <a:lumMod val="50000"/>
                </a:schemeClr>
              </a:solidFill>
            </a:ln>
            <a:effectLst>
              <a:reflection blurRad="101600" stA="38000" endPos="72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
        <p:nvSpPr>
          <p:cNvPr id="5" name="Content Placeholder 2">
            <a:extLst>
              <a:ext uri="{FF2B5EF4-FFF2-40B4-BE49-F238E27FC236}">
                <a16:creationId xmlns:a16="http://schemas.microsoft.com/office/drawing/2014/main" id="{8637549F-2D46-008B-0BE7-1DE519FABEAC}"/>
              </a:ext>
            </a:extLst>
          </p:cNvPr>
          <p:cNvSpPr txBox="1">
            <a:spLocks/>
          </p:cNvSpPr>
          <p:nvPr/>
        </p:nvSpPr>
        <p:spPr>
          <a:xfrm>
            <a:off x="1042702" y="2096862"/>
            <a:ext cx="8877300" cy="31355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solidFill>
                  <a:schemeClr val="accent2">
                    <a:lumMod val="50000"/>
                  </a:schemeClr>
                </a:solidFill>
                <a:latin typeface="Tenorite" panose="00000500000000000000" pitchFamily="2" charset="0"/>
              </a:rPr>
              <a:t>Project on GitHub: </a:t>
            </a:r>
          </a:p>
          <a:p>
            <a:pPr algn="l"/>
            <a:r>
              <a:rPr lang="en-US" dirty="0">
                <a:solidFill>
                  <a:schemeClr val="accent2">
                    <a:lumMod val="50000"/>
                  </a:schemeClr>
                </a:solidFill>
                <a:latin typeface="Tenorite" panose="00000500000000000000" pitchFamily="2" charset="0"/>
                <a:hlinkClick r:id="rId2"/>
              </a:rPr>
              <a:t>https://github.com/Sanil-python/AtliQ-Motors-Market-Study</a:t>
            </a:r>
            <a:endParaRPr lang="en-US" dirty="0">
              <a:solidFill>
                <a:schemeClr val="accent2">
                  <a:lumMod val="50000"/>
                </a:schemeClr>
              </a:solidFill>
              <a:latin typeface="Tenorite" panose="00000500000000000000" pitchFamily="2" charset="0"/>
            </a:endParaRPr>
          </a:p>
          <a:p>
            <a:pPr algn="l"/>
            <a:endParaRPr lang="en-US" dirty="0">
              <a:solidFill>
                <a:schemeClr val="accent2">
                  <a:lumMod val="50000"/>
                </a:schemeClr>
              </a:solidFill>
              <a:latin typeface="Tenorite" panose="00000500000000000000" pitchFamily="2" charset="0"/>
            </a:endParaRPr>
          </a:p>
          <a:p>
            <a:pPr algn="l"/>
            <a:r>
              <a:rPr lang="en-US" dirty="0">
                <a:solidFill>
                  <a:schemeClr val="accent2">
                    <a:lumMod val="50000"/>
                  </a:schemeClr>
                </a:solidFill>
                <a:latin typeface="Tenorite" panose="00000500000000000000" pitchFamily="2" charset="0"/>
              </a:rPr>
              <a:t>CodeBasics challenge #12:</a:t>
            </a:r>
          </a:p>
          <a:p>
            <a:pPr algn="l"/>
            <a:r>
              <a:rPr lang="en-US" dirty="0">
                <a:solidFill>
                  <a:schemeClr val="accent1">
                    <a:lumMod val="60000"/>
                    <a:lumOff val="40000"/>
                  </a:schemeClr>
                </a:solidFill>
                <a:latin typeface="Tenorite" panose="00000500000000000000" pitchFamily="2" charset="0"/>
              </a:rPr>
              <a:t>https://codebasics.io/challenge/codebasics-resume-project-challenge</a:t>
            </a:r>
          </a:p>
        </p:txBody>
      </p:sp>
      <p:grpSp>
        <p:nvGrpSpPr>
          <p:cNvPr id="3" name="Group 2">
            <a:extLst>
              <a:ext uri="{FF2B5EF4-FFF2-40B4-BE49-F238E27FC236}">
                <a16:creationId xmlns:a16="http://schemas.microsoft.com/office/drawing/2014/main" id="{AFE69A8E-D078-3DB8-7238-6A8D7FF1DE02}"/>
              </a:ext>
            </a:extLst>
          </p:cNvPr>
          <p:cNvGrpSpPr/>
          <p:nvPr/>
        </p:nvGrpSpPr>
        <p:grpSpPr>
          <a:xfrm>
            <a:off x="947465" y="510858"/>
            <a:ext cx="3907564" cy="705894"/>
            <a:chOff x="1179693" y="1216752"/>
            <a:chExt cx="3907564" cy="705894"/>
          </a:xfrm>
        </p:grpSpPr>
        <p:sp>
          <p:nvSpPr>
            <p:cNvPr id="4" name="Title 1">
              <a:extLst>
                <a:ext uri="{FF2B5EF4-FFF2-40B4-BE49-F238E27FC236}">
                  <a16:creationId xmlns:a16="http://schemas.microsoft.com/office/drawing/2014/main" id="{93C08A90-B8AA-98D8-8FFD-B0AB5087A156}"/>
                </a:ext>
              </a:extLst>
            </p:cNvPr>
            <p:cNvSpPr txBox="1">
              <a:spLocks/>
            </p:cNvSpPr>
            <p:nvPr/>
          </p:nvSpPr>
          <p:spPr>
            <a:xfrm>
              <a:off x="1333499" y="1216752"/>
              <a:ext cx="3753758" cy="70589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chemeClr val="accent2">
                      <a:lumMod val="50000"/>
                    </a:schemeClr>
                  </a:solidFill>
                  <a:latin typeface="Tenorite" panose="00000500000000000000" pitchFamily="2" charset="0"/>
                </a:rPr>
                <a:t>APPENDIX</a:t>
              </a:r>
            </a:p>
          </p:txBody>
        </p:sp>
        <p:sp>
          <p:nvSpPr>
            <p:cNvPr id="2" name="Rectangle 1">
              <a:extLst>
                <a:ext uri="{FF2B5EF4-FFF2-40B4-BE49-F238E27FC236}">
                  <a16:creationId xmlns:a16="http://schemas.microsoft.com/office/drawing/2014/main" id="{2EFBFBCA-1913-4A4A-53EF-B867D8862EE4}"/>
                </a:ext>
              </a:extLst>
            </p:cNvPr>
            <p:cNvSpPr/>
            <p:nvPr/>
          </p:nvSpPr>
          <p:spPr>
            <a:xfrm>
              <a:off x="1179693" y="1439474"/>
              <a:ext cx="104862" cy="43392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Tree>
    <p:extLst>
      <p:ext uri="{BB962C8B-B14F-4D97-AF65-F5344CB8AC3E}">
        <p14:creationId xmlns:p14="http://schemas.microsoft.com/office/powerpoint/2010/main" val="1376648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B6C371EA-7AFB-75FC-7CD0-5FAD89B1F45A}"/>
              </a:ext>
            </a:extLst>
          </p:cNvPr>
          <p:cNvGrpSpPr>
            <a:grpSpLocks noGrp="1" noUngrp="1" noRot="1" noMove="1" noResize="1"/>
          </p:cNvGrpSpPr>
          <p:nvPr/>
        </p:nvGrpSpPr>
        <p:grpSpPr>
          <a:xfrm rot="7464443">
            <a:off x="10340820" y="271214"/>
            <a:ext cx="1858584" cy="1654080"/>
            <a:chOff x="8892158" y="449600"/>
            <a:chExt cx="3364702" cy="2994477"/>
          </a:xfrm>
          <a:effectLst>
            <a:outerShdw blurRad="228600" dist="38100" dir="5400000" algn="t" rotWithShape="0">
              <a:prstClr val="black">
                <a:alpha val="40000"/>
              </a:prstClr>
            </a:outerShdw>
            <a:reflection blurRad="101600" stA="39000" endPos="67000" dir="5400000" sy="-100000" algn="bl" rotWithShape="0"/>
          </a:effectLst>
          <a:scene3d>
            <a:camera prst="orthographicFront">
              <a:rot lat="0" lon="20999997" rev="0"/>
            </a:camera>
            <a:lightRig rig="threePt" dir="t"/>
          </a:scene3d>
        </p:grpSpPr>
        <p:sp>
          <p:nvSpPr>
            <p:cNvPr id="9" name="Hexagon 8">
              <a:extLst>
                <a:ext uri="{FF2B5EF4-FFF2-40B4-BE49-F238E27FC236}">
                  <a16:creationId xmlns:a16="http://schemas.microsoft.com/office/drawing/2014/main" id="{EFC17439-1142-C9C7-0615-17C2186AA8E7}"/>
                </a:ext>
              </a:extLst>
            </p:cNvPr>
            <p:cNvSpPr>
              <a:spLocks noGrp="1" noRot="1" noMove="1" noResize="1" noEditPoints="1" noAdjustHandles="1" noChangeArrowheads="1" noChangeShapeType="1"/>
            </p:cNvSpPr>
            <p:nvPr/>
          </p:nvSpPr>
          <p:spPr>
            <a:xfrm rot="20912311">
              <a:off x="10217403" y="1625258"/>
              <a:ext cx="2039457" cy="1818819"/>
            </a:xfrm>
            <a:prstGeom prst="hexagon">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Hexagon 11">
              <a:extLst>
                <a:ext uri="{FF2B5EF4-FFF2-40B4-BE49-F238E27FC236}">
                  <a16:creationId xmlns:a16="http://schemas.microsoft.com/office/drawing/2014/main" id="{D0C6FD1C-761B-2661-73A3-BFFE343A72E1}"/>
                </a:ext>
              </a:extLst>
            </p:cNvPr>
            <p:cNvSpPr>
              <a:spLocks noGrp="1" noRot="1" noMove="1" noResize="1" noEditPoints="1" noAdjustHandles="1" noChangeArrowheads="1" noChangeShapeType="1"/>
            </p:cNvSpPr>
            <p:nvPr/>
          </p:nvSpPr>
          <p:spPr>
            <a:xfrm rot="20912311">
              <a:off x="8892158" y="1247888"/>
              <a:ext cx="2039457" cy="1818819"/>
            </a:xfrm>
            <a:prstGeom prst="hexagon">
              <a:avLst/>
            </a:prstGeom>
            <a:noFill/>
            <a:ln>
              <a:solidFill>
                <a:schemeClr val="accent2">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 name="Hexagon 13">
              <a:extLst>
                <a:ext uri="{FF2B5EF4-FFF2-40B4-BE49-F238E27FC236}">
                  <a16:creationId xmlns:a16="http://schemas.microsoft.com/office/drawing/2014/main" id="{5F4975A4-CF4E-1FD8-7B2F-D06B79C029A1}"/>
                </a:ext>
              </a:extLst>
            </p:cNvPr>
            <p:cNvSpPr>
              <a:spLocks noGrp="1" noRot="1" noMove="1" noResize="1" noEditPoints="1" noAdjustHandles="1" noChangeArrowheads="1" noChangeShapeType="1"/>
            </p:cNvSpPr>
            <p:nvPr/>
          </p:nvSpPr>
          <p:spPr>
            <a:xfrm rot="20912311">
              <a:off x="9900901" y="449600"/>
              <a:ext cx="2039457" cy="1818819"/>
            </a:xfrm>
            <a:prstGeom prst="hexagon">
              <a:avLst/>
            </a:prstGeom>
            <a:noFill/>
            <a:ln w="63500">
              <a:solidFill>
                <a:schemeClr val="accent2">
                  <a:lumMod val="50000"/>
                </a:schemeClr>
              </a:solidFill>
            </a:ln>
            <a:effectLst>
              <a:reflection blurRad="101600" stA="38000" endPos="72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
        <p:nvSpPr>
          <p:cNvPr id="16" name="Title 1">
            <a:extLst>
              <a:ext uri="{FF2B5EF4-FFF2-40B4-BE49-F238E27FC236}">
                <a16:creationId xmlns:a16="http://schemas.microsoft.com/office/drawing/2014/main" id="{CA6294D4-B4B9-76B2-0D5A-25891E139AB5}"/>
              </a:ext>
            </a:extLst>
          </p:cNvPr>
          <p:cNvSpPr txBox="1">
            <a:spLocks/>
          </p:cNvSpPr>
          <p:nvPr/>
        </p:nvSpPr>
        <p:spPr>
          <a:xfrm>
            <a:off x="1154229" y="2677854"/>
            <a:ext cx="6126894" cy="109901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en-US" sz="4000" dirty="0">
                <a:solidFill>
                  <a:schemeClr val="accent2">
                    <a:lumMod val="50000"/>
                  </a:schemeClr>
                </a:solidFill>
                <a:latin typeface="Tenorite" panose="00000500000000000000" pitchFamily="2" charset="0"/>
                <a:ea typeface="Tahoma" panose="020B0604030504040204" pitchFamily="34" charset="0"/>
                <a:cs typeface="Tahoma" panose="020B0604030504040204" pitchFamily="34" charset="0"/>
              </a:rPr>
              <a:t>THANK YOU</a:t>
            </a:r>
          </a:p>
        </p:txBody>
      </p:sp>
      <p:sp>
        <p:nvSpPr>
          <p:cNvPr id="17" name="Subtitle 2">
            <a:extLst>
              <a:ext uri="{FF2B5EF4-FFF2-40B4-BE49-F238E27FC236}">
                <a16:creationId xmlns:a16="http://schemas.microsoft.com/office/drawing/2014/main" id="{43F862FF-54C6-8207-8FBC-4353B789DF72}"/>
              </a:ext>
            </a:extLst>
          </p:cNvPr>
          <p:cNvSpPr>
            <a:spLocks noGrp="1"/>
          </p:cNvSpPr>
          <p:nvPr>
            <p:ph type="subTitle" idx="1"/>
          </p:nvPr>
        </p:nvSpPr>
        <p:spPr>
          <a:xfrm>
            <a:off x="1154228" y="3894398"/>
            <a:ext cx="2616961" cy="359550"/>
          </a:xfrm>
        </p:spPr>
        <p:txBody>
          <a:bodyPr>
            <a:noAutofit/>
          </a:bodyPr>
          <a:lstStyle/>
          <a:p>
            <a:pPr algn="l"/>
            <a:r>
              <a:rPr lang="en-US" sz="2000" dirty="0">
                <a:solidFill>
                  <a:schemeClr val="accent5">
                    <a:lumMod val="75000"/>
                  </a:schemeClr>
                </a:solidFill>
                <a:latin typeface="Tenorite" panose="00000500000000000000" pitchFamily="2" charset="0"/>
              </a:rPr>
              <a:t>SANIL KUMAR BARIK</a:t>
            </a:r>
          </a:p>
        </p:txBody>
      </p:sp>
    </p:spTree>
    <p:extLst>
      <p:ext uri="{BB962C8B-B14F-4D97-AF65-F5344CB8AC3E}">
        <p14:creationId xmlns:p14="http://schemas.microsoft.com/office/powerpoint/2010/main" val="3946947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B6C371EA-7AFB-75FC-7CD0-5FAD89B1F45A}"/>
              </a:ext>
            </a:extLst>
          </p:cNvPr>
          <p:cNvGrpSpPr>
            <a:grpSpLocks noGrp="1" noUngrp="1" noRot="1" noMove="1" noResize="1"/>
          </p:cNvGrpSpPr>
          <p:nvPr/>
        </p:nvGrpSpPr>
        <p:grpSpPr>
          <a:xfrm rot="7464443">
            <a:off x="10340820" y="271214"/>
            <a:ext cx="1858584" cy="1654080"/>
            <a:chOff x="8892158" y="449600"/>
            <a:chExt cx="3364702" cy="2994477"/>
          </a:xfrm>
          <a:effectLst>
            <a:outerShdw blurRad="228600" dist="38100" dir="5400000" algn="t" rotWithShape="0">
              <a:prstClr val="black">
                <a:alpha val="40000"/>
              </a:prstClr>
            </a:outerShdw>
            <a:reflection blurRad="101600" stA="39000" endPos="67000" dir="5400000" sy="-100000" algn="bl" rotWithShape="0"/>
          </a:effectLst>
          <a:scene3d>
            <a:camera prst="orthographicFront">
              <a:rot lat="0" lon="20999997" rev="0"/>
            </a:camera>
            <a:lightRig rig="threePt" dir="t"/>
          </a:scene3d>
        </p:grpSpPr>
        <p:sp>
          <p:nvSpPr>
            <p:cNvPr id="9" name="Hexagon 8">
              <a:extLst>
                <a:ext uri="{FF2B5EF4-FFF2-40B4-BE49-F238E27FC236}">
                  <a16:creationId xmlns:a16="http://schemas.microsoft.com/office/drawing/2014/main" id="{EFC17439-1142-C9C7-0615-17C2186AA8E7}"/>
                </a:ext>
              </a:extLst>
            </p:cNvPr>
            <p:cNvSpPr>
              <a:spLocks noGrp="1" noRot="1" noMove="1" noResize="1" noEditPoints="1" noAdjustHandles="1" noChangeArrowheads="1" noChangeShapeType="1"/>
            </p:cNvSpPr>
            <p:nvPr/>
          </p:nvSpPr>
          <p:spPr>
            <a:xfrm rot="20912311">
              <a:off x="10217403" y="1625258"/>
              <a:ext cx="2039457" cy="1818819"/>
            </a:xfrm>
            <a:prstGeom prst="hexagon">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Hexagon 11">
              <a:extLst>
                <a:ext uri="{FF2B5EF4-FFF2-40B4-BE49-F238E27FC236}">
                  <a16:creationId xmlns:a16="http://schemas.microsoft.com/office/drawing/2014/main" id="{D0C6FD1C-761B-2661-73A3-BFFE343A72E1}"/>
                </a:ext>
              </a:extLst>
            </p:cNvPr>
            <p:cNvSpPr>
              <a:spLocks noGrp="1" noRot="1" noMove="1" noResize="1" noEditPoints="1" noAdjustHandles="1" noChangeArrowheads="1" noChangeShapeType="1"/>
            </p:cNvSpPr>
            <p:nvPr/>
          </p:nvSpPr>
          <p:spPr>
            <a:xfrm rot="20912311">
              <a:off x="8892158" y="1247888"/>
              <a:ext cx="2039457" cy="1818819"/>
            </a:xfrm>
            <a:prstGeom prst="hexagon">
              <a:avLst/>
            </a:prstGeom>
            <a:noFill/>
            <a:ln>
              <a:solidFill>
                <a:schemeClr val="accent2">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 name="Hexagon 13">
              <a:extLst>
                <a:ext uri="{FF2B5EF4-FFF2-40B4-BE49-F238E27FC236}">
                  <a16:creationId xmlns:a16="http://schemas.microsoft.com/office/drawing/2014/main" id="{5F4975A4-CF4E-1FD8-7B2F-D06B79C029A1}"/>
                </a:ext>
              </a:extLst>
            </p:cNvPr>
            <p:cNvSpPr>
              <a:spLocks noGrp="1" noRot="1" noMove="1" noResize="1" noEditPoints="1" noAdjustHandles="1" noChangeArrowheads="1" noChangeShapeType="1"/>
            </p:cNvSpPr>
            <p:nvPr/>
          </p:nvSpPr>
          <p:spPr>
            <a:xfrm rot="20912311">
              <a:off x="9900901" y="449600"/>
              <a:ext cx="2039457" cy="1818819"/>
            </a:xfrm>
            <a:prstGeom prst="hexagon">
              <a:avLst/>
            </a:prstGeom>
            <a:noFill/>
            <a:ln w="63500">
              <a:solidFill>
                <a:schemeClr val="accent2">
                  <a:lumMod val="50000"/>
                </a:schemeClr>
              </a:solidFill>
            </a:ln>
            <a:effectLst>
              <a:reflection blurRad="101600" stA="38000" endPos="72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nvGrpSpPr>
          <p:cNvPr id="3" name="Group 2">
            <a:extLst>
              <a:ext uri="{FF2B5EF4-FFF2-40B4-BE49-F238E27FC236}">
                <a16:creationId xmlns:a16="http://schemas.microsoft.com/office/drawing/2014/main" id="{F17779FC-C692-30F3-1F03-F980D51B701B}"/>
              </a:ext>
            </a:extLst>
          </p:cNvPr>
          <p:cNvGrpSpPr/>
          <p:nvPr/>
        </p:nvGrpSpPr>
        <p:grpSpPr>
          <a:xfrm>
            <a:off x="947464" y="504500"/>
            <a:ext cx="3907564" cy="705894"/>
            <a:chOff x="1179693" y="1216752"/>
            <a:chExt cx="3907564" cy="705894"/>
          </a:xfrm>
        </p:grpSpPr>
        <p:sp>
          <p:nvSpPr>
            <p:cNvPr id="4" name="Title 1">
              <a:extLst>
                <a:ext uri="{FF2B5EF4-FFF2-40B4-BE49-F238E27FC236}">
                  <a16:creationId xmlns:a16="http://schemas.microsoft.com/office/drawing/2014/main" id="{93C08A90-B8AA-98D8-8FFD-B0AB5087A156}"/>
                </a:ext>
              </a:extLst>
            </p:cNvPr>
            <p:cNvSpPr txBox="1">
              <a:spLocks/>
            </p:cNvSpPr>
            <p:nvPr/>
          </p:nvSpPr>
          <p:spPr>
            <a:xfrm>
              <a:off x="1333499" y="1216752"/>
              <a:ext cx="3753758" cy="70589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chemeClr val="accent2">
                      <a:lumMod val="50000"/>
                    </a:schemeClr>
                  </a:solidFill>
                  <a:latin typeface="Tenorite" panose="00000500000000000000" pitchFamily="2" charset="0"/>
                </a:rPr>
                <a:t>INTRODUCTION</a:t>
              </a:r>
            </a:p>
          </p:txBody>
        </p:sp>
        <p:sp>
          <p:nvSpPr>
            <p:cNvPr id="2" name="Rectangle 1">
              <a:extLst>
                <a:ext uri="{FF2B5EF4-FFF2-40B4-BE49-F238E27FC236}">
                  <a16:creationId xmlns:a16="http://schemas.microsoft.com/office/drawing/2014/main" id="{2EFBFBCA-1913-4A4A-53EF-B867D8862EE4}"/>
                </a:ext>
              </a:extLst>
            </p:cNvPr>
            <p:cNvSpPr/>
            <p:nvPr/>
          </p:nvSpPr>
          <p:spPr>
            <a:xfrm>
              <a:off x="1179693" y="1439474"/>
              <a:ext cx="104862" cy="433920"/>
            </a:xfrm>
            <a:prstGeom prst="rect">
              <a:avLst/>
            </a:prstGeom>
            <a:solidFill>
              <a:srgbClr val="2C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6" name="Content Placeholder 2">
            <a:extLst>
              <a:ext uri="{FF2B5EF4-FFF2-40B4-BE49-F238E27FC236}">
                <a16:creationId xmlns:a16="http://schemas.microsoft.com/office/drawing/2014/main" id="{65B20CF9-1EF3-E4D9-2EC1-0FC22928716E}"/>
              </a:ext>
            </a:extLst>
          </p:cNvPr>
          <p:cNvSpPr txBox="1">
            <a:spLocks/>
          </p:cNvSpPr>
          <p:nvPr/>
        </p:nvSpPr>
        <p:spPr>
          <a:xfrm>
            <a:off x="947464" y="1439474"/>
            <a:ext cx="7360557" cy="504795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solidFill>
                  <a:schemeClr val="accent2">
                    <a:lumMod val="75000"/>
                  </a:schemeClr>
                </a:solidFill>
                <a:latin typeface="Tenorite" panose="00000500000000000000" pitchFamily="2" charset="0"/>
              </a:rPr>
              <a:t>AtliQ Motors, a leading automotive giant from the USA renowned for its expertise in electric vehicles (EVs), has achieved remarkable success in North America, capturing a 25% market share in the electric and hybrid vehicle segment over the past five years. </a:t>
            </a:r>
          </a:p>
          <a:p>
            <a:pPr algn="l"/>
            <a:r>
              <a:rPr lang="en-US" sz="2000" dirty="0">
                <a:solidFill>
                  <a:schemeClr val="accent2">
                    <a:lumMod val="75000"/>
                  </a:schemeClr>
                </a:solidFill>
                <a:latin typeface="Tenorite" panose="00000500000000000000" pitchFamily="2" charset="0"/>
              </a:rPr>
              <a:t>In line with their ambitious expansion strategy, the company aims to introduce its bestselling models to the Indian market, where their current share stands at less than 2%. </a:t>
            </a:r>
          </a:p>
          <a:p>
            <a:pPr algn="l"/>
            <a:r>
              <a:rPr lang="en-US" sz="2000" dirty="0">
                <a:solidFill>
                  <a:schemeClr val="accent2">
                    <a:lumMod val="75000"/>
                  </a:schemeClr>
                </a:solidFill>
                <a:latin typeface="Tenorite" panose="00000500000000000000" pitchFamily="2" charset="0"/>
              </a:rPr>
              <a:t>To ensure a successful market entry, Bruce Haryali, the Chief of AtliQ Motors India, has commissioned a comprehensive market study to understand the dynamics of the EV and hybrid vehicle market in India. </a:t>
            </a:r>
          </a:p>
          <a:p>
            <a:pPr algn="l"/>
            <a:r>
              <a:rPr lang="en-US" sz="2000" dirty="0">
                <a:solidFill>
                  <a:schemeClr val="accent2">
                    <a:lumMod val="75000"/>
                  </a:schemeClr>
                </a:solidFill>
                <a:latin typeface="Tenorite" panose="00000500000000000000" pitchFamily="2" charset="0"/>
              </a:rPr>
              <a:t>This study will provide crucial insights needed to tailor their approach and capitalize on the growing opportunities in this emerging market.</a:t>
            </a:r>
          </a:p>
        </p:txBody>
      </p:sp>
    </p:spTree>
    <p:extLst>
      <p:ext uri="{BB962C8B-B14F-4D97-AF65-F5344CB8AC3E}">
        <p14:creationId xmlns:p14="http://schemas.microsoft.com/office/powerpoint/2010/main" val="4107592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B6C371EA-7AFB-75FC-7CD0-5FAD89B1F45A}"/>
              </a:ext>
            </a:extLst>
          </p:cNvPr>
          <p:cNvGrpSpPr>
            <a:grpSpLocks noGrp="1" noUngrp="1" noRot="1" noMove="1" noResize="1"/>
          </p:cNvGrpSpPr>
          <p:nvPr/>
        </p:nvGrpSpPr>
        <p:grpSpPr>
          <a:xfrm rot="7464443">
            <a:off x="10340820" y="271214"/>
            <a:ext cx="1858584" cy="1654080"/>
            <a:chOff x="8892158" y="449600"/>
            <a:chExt cx="3364702" cy="2994477"/>
          </a:xfrm>
          <a:effectLst>
            <a:outerShdw blurRad="228600" dist="38100" dir="5400000" algn="t" rotWithShape="0">
              <a:prstClr val="black">
                <a:alpha val="40000"/>
              </a:prstClr>
            </a:outerShdw>
            <a:reflection blurRad="101600" stA="39000" endPos="67000" dir="5400000" sy="-100000" algn="bl" rotWithShape="0"/>
          </a:effectLst>
          <a:scene3d>
            <a:camera prst="orthographicFront">
              <a:rot lat="0" lon="20999997" rev="0"/>
            </a:camera>
            <a:lightRig rig="threePt" dir="t"/>
          </a:scene3d>
        </p:grpSpPr>
        <p:sp>
          <p:nvSpPr>
            <p:cNvPr id="9" name="Hexagon 8">
              <a:extLst>
                <a:ext uri="{FF2B5EF4-FFF2-40B4-BE49-F238E27FC236}">
                  <a16:creationId xmlns:a16="http://schemas.microsoft.com/office/drawing/2014/main" id="{EFC17439-1142-C9C7-0615-17C2186AA8E7}"/>
                </a:ext>
              </a:extLst>
            </p:cNvPr>
            <p:cNvSpPr>
              <a:spLocks noGrp="1" noRot="1" noMove="1" noResize="1" noEditPoints="1" noAdjustHandles="1" noChangeArrowheads="1" noChangeShapeType="1"/>
            </p:cNvSpPr>
            <p:nvPr/>
          </p:nvSpPr>
          <p:spPr>
            <a:xfrm rot="20912311">
              <a:off x="10217403" y="1625258"/>
              <a:ext cx="2039457" cy="1818819"/>
            </a:xfrm>
            <a:prstGeom prst="hexagon">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Hexagon 11">
              <a:extLst>
                <a:ext uri="{FF2B5EF4-FFF2-40B4-BE49-F238E27FC236}">
                  <a16:creationId xmlns:a16="http://schemas.microsoft.com/office/drawing/2014/main" id="{D0C6FD1C-761B-2661-73A3-BFFE343A72E1}"/>
                </a:ext>
              </a:extLst>
            </p:cNvPr>
            <p:cNvSpPr>
              <a:spLocks noGrp="1" noRot="1" noMove="1" noResize="1" noEditPoints="1" noAdjustHandles="1" noChangeArrowheads="1" noChangeShapeType="1"/>
            </p:cNvSpPr>
            <p:nvPr/>
          </p:nvSpPr>
          <p:spPr>
            <a:xfrm rot="20912311">
              <a:off x="8892158" y="1247888"/>
              <a:ext cx="2039457" cy="1818819"/>
            </a:xfrm>
            <a:prstGeom prst="hexagon">
              <a:avLst/>
            </a:prstGeom>
            <a:noFill/>
            <a:ln>
              <a:solidFill>
                <a:schemeClr val="accent2">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 name="Hexagon 13">
              <a:extLst>
                <a:ext uri="{FF2B5EF4-FFF2-40B4-BE49-F238E27FC236}">
                  <a16:creationId xmlns:a16="http://schemas.microsoft.com/office/drawing/2014/main" id="{5F4975A4-CF4E-1FD8-7B2F-D06B79C029A1}"/>
                </a:ext>
              </a:extLst>
            </p:cNvPr>
            <p:cNvSpPr>
              <a:spLocks noGrp="1" noRot="1" noMove="1" noResize="1" noEditPoints="1" noAdjustHandles="1" noChangeArrowheads="1" noChangeShapeType="1"/>
            </p:cNvSpPr>
            <p:nvPr/>
          </p:nvSpPr>
          <p:spPr>
            <a:xfrm rot="20912311">
              <a:off x="9900901" y="449600"/>
              <a:ext cx="2039457" cy="1818819"/>
            </a:xfrm>
            <a:prstGeom prst="hexagon">
              <a:avLst/>
            </a:prstGeom>
            <a:noFill/>
            <a:ln w="63500">
              <a:solidFill>
                <a:schemeClr val="accent2">
                  <a:lumMod val="50000"/>
                </a:schemeClr>
              </a:solidFill>
            </a:ln>
            <a:effectLst>
              <a:reflection blurRad="101600" stA="38000" endPos="72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
        <p:nvSpPr>
          <p:cNvPr id="5" name="Content Placeholder 2">
            <a:extLst>
              <a:ext uri="{FF2B5EF4-FFF2-40B4-BE49-F238E27FC236}">
                <a16:creationId xmlns:a16="http://schemas.microsoft.com/office/drawing/2014/main" id="{8637549F-2D46-008B-0BE7-1DE519FABEAC}"/>
              </a:ext>
            </a:extLst>
          </p:cNvPr>
          <p:cNvSpPr txBox="1">
            <a:spLocks/>
          </p:cNvSpPr>
          <p:nvPr/>
        </p:nvSpPr>
        <p:spPr>
          <a:xfrm>
            <a:off x="1052327" y="1318662"/>
            <a:ext cx="7360557" cy="889714"/>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400" dirty="0">
                <a:solidFill>
                  <a:schemeClr val="accent2">
                    <a:lumMod val="75000"/>
                  </a:schemeClr>
                </a:solidFill>
                <a:latin typeface="Tenorite" panose="00000500000000000000" pitchFamily="2" charset="0"/>
                <a:ea typeface="Tahoma" panose="020B0604030504040204" pitchFamily="34" charset="0"/>
                <a:cs typeface="Tahoma" panose="020B0604030504040204" pitchFamily="34" charset="0"/>
              </a:rPr>
              <a:t>Q1. List the top 3 and bottom 3 makers for the fiscal years 2023 and 2024 in terms of the number of 2-wheelers sold. </a:t>
            </a:r>
          </a:p>
        </p:txBody>
      </p:sp>
      <p:grpSp>
        <p:nvGrpSpPr>
          <p:cNvPr id="3" name="Group 2">
            <a:extLst>
              <a:ext uri="{FF2B5EF4-FFF2-40B4-BE49-F238E27FC236}">
                <a16:creationId xmlns:a16="http://schemas.microsoft.com/office/drawing/2014/main" id="{AFE69A8E-D078-3DB8-7238-6A8D7FF1DE02}"/>
              </a:ext>
            </a:extLst>
          </p:cNvPr>
          <p:cNvGrpSpPr/>
          <p:nvPr/>
        </p:nvGrpSpPr>
        <p:grpSpPr>
          <a:xfrm>
            <a:off x="947465" y="502205"/>
            <a:ext cx="3907564" cy="714547"/>
            <a:chOff x="1179693" y="1216752"/>
            <a:chExt cx="3907564" cy="705894"/>
          </a:xfrm>
        </p:grpSpPr>
        <p:sp>
          <p:nvSpPr>
            <p:cNvPr id="4" name="Title 1">
              <a:extLst>
                <a:ext uri="{FF2B5EF4-FFF2-40B4-BE49-F238E27FC236}">
                  <a16:creationId xmlns:a16="http://schemas.microsoft.com/office/drawing/2014/main" id="{93C08A90-B8AA-98D8-8FFD-B0AB5087A156}"/>
                </a:ext>
              </a:extLst>
            </p:cNvPr>
            <p:cNvSpPr txBox="1">
              <a:spLocks/>
            </p:cNvSpPr>
            <p:nvPr/>
          </p:nvSpPr>
          <p:spPr>
            <a:xfrm>
              <a:off x="1333499" y="1216752"/>
              <a:ext cx="3753758" cy="70589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chemeClr val="accent2">
                      <a:lumMod val="50000"/>
                    </a:schemeClr>
                  </a:solidFill>
                  <a:latin typeface="Tenorite" panose="00000500000000000000" pitchFamily="2" charset="0"/>
                </a:rPr>
                <a:t>QUERIES</a:t>
              </a:r>
            </a:p>
          </p:txBody>
        </p:sp>
        <p:sp>
          <p:nvSpPr>
            <p:cNvPr id="2" name="Rectangle 1">
              <a:extLst>
                <a:ext uri="{FF2B5EF4-FFF2-40B4-BE49-F238E27FC236}">
                  <a16:creationId xmlns:a16="http://schemas.microsoft.com/office/drawing/2014/main" id="{2EFBFBCA-1913-4A4A-53EF-B867D8862EE4}"/>
                </a:ext>
              </a:extLst>
            </p:cNvPr>
            <p:cNvSpPr/>
            <p:nvPr/>
          </p:nvSpPr>
          <p:spPr>
            <a:xfrm>
              <a:off x="1179693" y="1439474"/>
              <a:ext cx="104862" cy="433920"/>
            </a:xfrm>
            <a:prstGeom prst="rect">
              <a:avLst/>
            </a:prstGeom>
            <a:solidFill>
              <a:srgbClr val="E7A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pic>
        <p:nvPicPr>
          <p:cNvPr id="7" name="Picture 6">
            <a:extLst>
              <a:ext uri="{FF2B5EF4-FFF2-40B4-BE49-F238E27FC236}">
                <a16:creationId xmlns:a16="http://schemas.microsoft.com/office/drawing/2014/main" id="{8CB98EAB-25B1-0D25-A036-B3FAB4C76E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327" y="2264924"/>
            <a:ext cx="6638258" cy="3651042"/>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602D3E72-E19D-430E-3E6D-F7D70CF8B6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1681" y="2378718"/>
            <a:ext cx="2809759" cy="18802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44293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B6C371EA-7AFB-75FC-7CD0-5FAD89B1F45A}"/>
              </a:ext>
            </a:extLst>
          </p:cNvPr>
          <p:cNvGrpSpPr>
            <a:grpSpLocks noGrp="1" noUngrp="1" noRot="1" noMove="1" noResize="1"/>
          </p:cNvGrpSpPr>
          <p:nvPr/>
        </p:nvGrpSpPr>
        <p:grpSpPr>
          <a:xfrm rot="7464443">
            <a:off x="10340820" y="271214"/>
            <a:ext cx="1858584" cy="1654080"/>
            <a:chOff x="8892158" y="449600"/>
            <a:chExt cx="3364702" cy="2994477"/>
          </a:xfrm>
          <a:effectLst>
            <a:outerShdw blurRad="228600" dist="38100" dir="5400000" algn="t" rotWithShape="0">
              <a:prstClr val="black">
                <a:alpha val="40000"/>
              </a:prstClr>
            </a:outerShdw>
            <a:reflection blurRad="101600" stA="39000" endPos="67000" dir="5400000" sy="-100000" algn="bl" rotWithShape="0"/>
          </a:effectLst>
          <a:scene3d>
            <a:camera prst="orthographicFront">
              <a:rot lat="0" lon="20999997" rev="0"/>
            </a:camera>
            <a:lightRig rig="threePt" dir="t"/>
          </a:scene3d>
        </p:grpSpPr>
        <p:sp>
          <p:nvSpPr>
            <p:cNvPr id="9" name="Hexagon 8">
              <a:extLst>
                <a:ext uri="{FF2B5EF4-FFF2-40B4-BE49-F238E27FC236}">
                  <a16:creationId xmlns:a16="http://schemas.microsoft.com/office/drawing/2014/main" id="{EFC17439-1142-C9C7-0615-17C2186AA8E7}"/>
                </a:ext>
              </a:extLst>
            </p:cNvPr>
            <p:cNvSpPr>
              <a:spLocks noGrp="1" noRot="1" noMove="1" noResize="1" noEditPoints="1" noAdjustHandles="1" noChangeArrowheads="1" noChangeShapeType="1"/>
            </p:cNvSpPr>
            <p:nvPr/>
          </p:nvSpPr>
          <p:spPr>
            <a:xfrm rot="20912311">
              <a:off x="10217403" y="1625258"/>
              <a:ext cx="2039457" cy="1818819"/>
            </a:xfrm>
            <a:prstGeom prst="hexagon">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Hexagon 11">
              <a:extLst>
                <a:ext uri="{FF2B5EF4-FFF2-40B4-BE49-F238E27FC236}">
                  <a16:creationId xmlns:a16="http://schemas.microsoft.com/office/drawing/2014/main" id="{D0C6FD1C-761B-2661-73A3-BFFE343A72E1}"/>
                </a:ext>
              </a:extLst>
            </p:cNvPr>
            <p:cNvSpPr>
              <a:spLocks noGrp="1" noRot="1" noMove="1" noResize="1" noEditPoints="1" noAdjustHandles="1" noChangeArrowheads="1" noChangeShapeType="1"/>
            </p:cNvSpPr>
            <p:nvPr/>
          </p:nvSpPr>
          <p:spPr>
            <a:xfrm rot="20912311">
              <a:off x="8892158" y="1247888"/>
              <a:ext cx="2039457" cy="1818819"/>
            </a:xfrm>
            <a:prstGeom prst="hexagon">
              <a:avLst/>
            </a:prstGeom>
            <a:noFill/>
            <a:ln>
              <a:solidFill>
                <a:schemeClr val="accent2">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 name="Hexagon 13">
              <a:extLst>
                <a:ext uri="{FF2B5EF4-FFF2-40B4-BE49-F238E27FC236}">
                  <a16:creationId xmlns:a16="http://schemas.microsoft.com/office/drawing/2014/main" id="{5F4975A4-CF4E-1FD8-7B2F-D06B79C029A1}"/>
                </a:ext>
              </a:extLst>
            </p:cNvPr>
            <p:cNvSpPr>
              <a:spLocks noGrp="1" noRot="1" noMove="1" noResize="1" noEditPoints="1" noAdjustHandles="1" noChangeArrowheads="1" noChangeShapeType="1"/>
            </p:cNvSpPr>
            <p:nvPr/>
          </p:nvSpPr>
          <p:spPr>
            <a:xfrm rot="20912311">
              <a:off x="9900901" y="449600"/>
              <a:ext cx="2039457" cy="1818819"/>
            </a:xfrm>
            <a:prstGeom prst="hexagon">
              <a:avLst/>
            </a:prstGeom>
            <a:noFill/>
            <a:ln w="63500">
              <a:solidFill>
                <a:schemeClr val="accent2">
                  <a:lumMod val="50000"/>
                </a:schemeClr>
              </a:solidFill>
            </a:ln>
            <a:effectLst>
              <a:reflection blurRad="101600" stA="38000" endPos="72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
        <p:nvSpPr>
          <p:cNvPr id="5" name="Content Placeholder 2">
            <a:extLst>
              <a:ext uri="{FF2B5EF4-FFF2-40B4-BE49-F238E27FC236}">
                <a16:creationId xmlns:a16="http://schemas.microsoft.com/office/drawing/2014/main" id="{8637549F-2D46-008B-0BE7-1DE519FABEAC}"/>
              </a:ext>
            </a:extLst>
          </p:cNvPr>
          <p:cNvSpPr txBox="1">
            <a:spLocks/>
          </p:cNvSpPr>
          <p:nvPr/>
        </p:nvSpPr>
        <p:spPr>
          <a:xfrm>
            <a:off x="1052327" y="1318662"/>
            <a:ext cx="7360557" cy="889714"/>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400" dirty="0">
                <a:solidFill>
                  <a:schemeClr val="accent2">
                    <a:lumMod val="75000"/>
                  </a:schemeClr>
                </a:solidFill>
                <a:latin typeface="Tenorite" panose="00000500000000000000" pitchFamily="2" charset="0"/>
                <a:ea typeface="Tahoma" panose="020B0604030504040204" pitchFamily="34" charset="0"/>
                <a:cs typeface="Tahoma" panose="020B0604030504040204" pitchFamily="34" charset="0"/>
              </a:rPr>
              <a:t>Q</a:t>
            </a:r>
            <a:r>
              <a:rPr lang="en-US" dirty="0">
                <a:solidFill>
                  <a:schemeClr val="accent2">
                    <a:lumMod val="75000"/>
                  </a:schemeClr>
                </a:solidFill>
                <a:latin typeface="Tenorite" panose="00000500000000000000" pitchFamily="2" charset="0"/>
              </a:rPr>
              <a:t>2. Identify the top 5 states with the highest penetration rate in 2-wheeler and 4-wheeler EV sales in FY 2024.</a:t>
            </a:r>
            <a:endParaRPr lang="en-US" sz="2400" dirty="0">
              <a:solidFill>
                <a:schemeClr val="accent2">
                  <a:lumMod val="50000"/>
                </a:schemeClr>
              </a:solidFill>
              <a:latin typeface="Tenorite" panose="00000500000000000000" pitchFamily="2" charset="0"/>
              <a:ea typeface="Tahoma" panose="020B0604030504040204" pitchFamily="34" charset="0"/>
              <a:cs typeface="Tahoma" panose="020B0604030504040204" pitchFamily="34" charset="0"/>
            </a:endParaRPr>
          </a:p>
        </p:txBody>
      </p:sp>
      <p:grpSp>
        <p:nvGrpSpPr>
          <p:cNvPr id="3" name="Group 2">
            <a:extLst>
              <a:ext uri="{FF2B5EF4-FFF2-40B4-BE49-F238E27FC236}">
                <a16:creationId xmlns:a16="http://schemas.microsoft.com/office/drawing/2014/main" id="{AFE69A8E-D078-3DB8-7238-6A8D7FF1DE02}"/>
              </a:ext>
            </a:extLst>
          </p:cNvPr>
          <p:cNvGrpSpPr/>
          <p:nvPr/>
        </p:nvGrpSpPr>
        <p:grpSpPr>
          <a:xfrm>
            <a:off x="947465" y="510858"/>
            <a:ext cx="3907564" cy="705894"/>
            <a:chOff x="1179693" y="1216752"/>
            <a:chExt cx="3907564" cy="705894"/>
          </a:xfrm>
        </p:grpSpPr>
        <p:sp>
          <p:nvSpPr>
            <p:cNvPr id="4" name="Title 1">
              <a:extLst>
                <a:ext uri="{FF2B5EF4-FFF2-40B4-BE49-F238E27FC236}">
                  <a16:creationId xmlns:a16="http://schemas.microsoft.com/office/drawing/2014/main" id="{93C08A90-B8AA-98D8-8FFD-B0AB5087A156}"/>
                </a:ext>
              </a:extLst>
            </p:cNvPr>
            <p:cNvSpPr txBox="1">
              <a:spLocks/>
            </p:cNvSpPr>
            <p:nvPr/>
          </p:nvSpPr>
          <p:spPr>
            <a:xfrm>
              <a:off x="1333499" y="1216752"/>
              <a:ext cx="3753758" cy="70589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chemeClr val="accent2">
                      <a:lumMod val="50000"/>
                    </a:schemeClr>
                  </a:solidFill>
                  <a:latin typeface="Tenorite" panose="00000500000000000000" pitchFamily="2" charset="0"/>
                </a:rPr>
                <a:t>QUERIES</a:t>
              </a:r>
            </a:p>
          </p:txBody>
        </p:sp>
        <p:sp>
          <p:nvSpPr>
            <p:cNvPr id="2" name="Rectangle 1">
              <a:extLst>
                <a:ext uri="{FF2B5EF4-FFF2-40B4-BE49-F238E27FC236}">
                  <a16:creationId xmlns:a16="http://schemas.microsoft.com/office/drawing/2014/main" id="{2EFBFBCA-1913-4A4A-53EF-B867D8862EE4}"/>
                </a:ext>
              </a:extLst>
            </p:cNvPr>
            <p:cNvSpPr/>
            <p:nvPr/>
          </p:nvSpPr>
          <p:spPr>
            <a:xfrm>
              <a:off x="1179693" y="1439474"/>
              <a:ext cx="104862" cy="433920"/>
            </a:xfrm>
            <a:prstGeom prst="rect">
              <a:avLst/>
            </a:prstGeom>
            <a:solidFill>
              <a:srgbClr val="E7A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pic>
        <p:nvPicPr>
          <p:cNvPr id="8" name="Picture 7">
            <a:extLst>
              <a:ext uri="{FF2B5EF4-FFF2-40B4-BE49-F238E27FC236}">
                <a16:creationId xmlns:a16="http://schemas.microsoft.com/office/drawing/2014/main" id="{D6B25E1B-E9BC-5F21-5C41-5BE0BB649D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271" y="2247242"/>
            <a:ext cx="7657717" cy="1880294"/>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F9289791-1B1B-5F9E-EFE1-1D18A008D2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9435" y="2249649"/>
            <a:ext cx="3100267" cy="18778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79984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B6C371EA-7AFB-75FC-7CD0-5FAD89B1F45A}"/>
              </a:ext>
            </a:extLst>
          </p:cNvPr>
          <p:cNvGrpSpPr>
            <a:grpSpLocks noGrp="1" noUngrp="1" noRot="1" noMove="1" noResize="1"/>
          </p:cNvGrpSpPr>
          <p:nvPr/>
        </p:nvGrpSpPr>
        <p:grpSpPr>
          <a:xfrm rot="7464443">
            <a:off x="10340820" y="271214"/>
            <a:ext cx="1858584" cy="1654080"/>
            <a:chOff x="8892158" y="449600"/>
            <a:chExt cx="3364702" cy="2994477"/>
          </a:xfrm>
          <a:effectLst>
            <a:outerShdw blurRad="228600" dist="38100" dir="5400000" algn="t" rotWithShape="0">
              <a:prstClr val="black">
                <a:alpha val="40000"/>
              </a:prstClr>
            </a:outerShdw>
            <a:reflection blurRad="101600" stA="39000" endPos="67000" dir="5400000" sy="-100000" algn="bl" rotWithShape="0"/>
          </a:effectLst>
          <a:scene3d>
            <a:camera prst="orthographicFront">
              <a:rot lat="0" lon="20999997" rev="0"/>
            </a:camera>
            <a:lightRig rig="threePt" dir="t"/>
          </a:scene3d>
        </p:grpSpPr>
        <p:sp>
          <p:nvSpPr>
            <p:cNvPr id="9" name="Hexagon 8">
              <a:extLst>
                <a:ext uri="{FF2B5EF4-FFF2-40B4-BE49-F238E27FC236}">
                  <a16:creationId xmlns:a16="http://schemas.microsoft.com/office/drawing/2014/main" id="{EFC17439-1142-C9C7-0615-17C2186AA8E7}"/>
                </a:ext>
              </a:extLst>
            </p:cNvPr>
            <p:cNvSpPr>
              <a:spLocks noGrp="1" noRot="1" noMove="1" noResize="1" noEditPoints="1" noAdjustHandles="1" noChangeArrowheads="1" noChangeShapeType="1"/>
            </p:cNvSpPr>
            <p:nvPr/>
          </p:nvSpPr>
          <p:spPr>
            <a:xfrm rot="20912311">
              <a:off x="10217403" y="1625258"/>
              <a:ext cx="2039457" cy="1818819"/>
            </a:xfrm>
            <a:prstGeom prst="hexagon">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Hexagon 11">
              <a:extLst>
                <a:ext uri="{FF2B5EF4-FFF2-40B4-BE49-F238E27FC236}">
                  <a16:creationId xmlns:a16="http://schemas.microsoft.com/office/drawing/2014/main" id="{D0C6FD1C-761B-2661-73A3-BFFE343A72E1}"/>
                </a:ext>
              </a:extLst>
            </p:cNvPr>
            <p:cNvSpPr>
              <a:spLocks noGrp="1" noRot="1" noMove="1" noResize="1" noEditPoints="1" noAdjustHandles="1" noChangeArrowheads="1" noChangeShapeType="1"/>
            </p:cNvSpPr>
            <p:nvPr/>
          </p:nvSpPr>
          <p:spPr>
            <a:xfrm rot="20912311">
              <a:off x="8892158" y="1247888"/>
              <a:ext cx="2039457" cy="1818819"/>
            </a:xfrm>
            <a:prstGeom prst="hexagon">
              <a:avLst/>
            </a:prstGeom>
            <a:noFill/>
            <a:ln>
              <a:solidFill>
                <a:schemeClr val="accent2">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 name="Hexagon 13">
              <a:extLst>
                <a:ext uri="{FF2B5EF4-FFF2-40B4-BE49-F238E27FC236}">
                  <a16:creationId xmlns:a16="http://schemas.microsoft.com/office/drawing/2014/main" id="{5F4975A4-CF4E-1FD8-7B2F-D06B79C029A1}"/>
                </a:ext>
              </a:extLst>
            </p:cNvPr>
            <p:cNvSpPr>
              <a:spLocks noGrp="1" noRot="1" noMove="1" noResize="1" noEditPoints="1" noAdjustHandles="1" noChangeArrowheads="1" noChangeShapeType="1"/>
            </p:cNvSpPr>
            <p:nvPr/>
          </p:nvSpPr>
          <p:spPr>
            <a:xfrm rot="20912311">
              <a:off x="9900901" y="449600"/>
              <a:ext cx="2039457" cy="1818819"/>
            </a:xfrm>
            <a:prstGeom prst="hexagon">
              <a:avLst/>
            </a:prstGeom>
            <a:noFill/>
            <a:ln w="63500">
              <a:solidFill>
                <a:schemeClr val="accent2">
                  <a:lumMod val="50000"/>
                </a:schemeClr>
              </a:solidFill>
            </a:ln>
            <a:effectLst>
              <a:reflection blurRad="101600" stA="38000" endPos="72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
        <p:nvSpPr>
          <p:cNvPr id="5" name="Content Placeholder 2">
            <a:extLst>
              <a:ext uri="{FF2B5EF4-FFF2-40B4-BE49-F238E27FC236}">
                <a16:creationId xmlns:a16="http://schemas.microsoft.com/office/drawing/2014/main" id="{8637549F-2D46-008B-0BE7-1DE519FABEAC}"/>
              </a:ext>
            </a:extLst>
          </p:cNvPr>
          <p:cNvSpPr txBox="1">
            <a:spLocks/>
          </p:cNvSpPr>
          <p:nvPr/>
        </p:nvSpPr>
        <p:spPr>
          <a:xfrm>
            <a:off x="1052327" y="1318662"/>
            <a:ext cx="7360557" cy="88971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solidFill>
                  <a:schemeClr val="accent2">
                    <a:lumMod val="75000"/>
                  </a:schemeClr>
                </a:solidFill>
                <a:latin typeface="Tenorite" panose="00000500000000000000" pitchFamily="2" charset="0"/>
              </a:rPr>
              <a:t>Q3. List the states with negative penetration (decline) in EV sales from 2022 to 2024?</a:t>
            </a:r>
            <a:endParaRPr lang="en-US" sz="2400" dirty="0">
              <a:solidFill>
                <a:schemeClr val="accent2">
                  <a:lumMod val="50000"/>
                </a:schemeClr>
              </a:solidFill>
              <a:latin typeface="Tenorite" panose="00000500000000000000" pitchFamily="2" charset="0"/>
              <a:ea typeface="Tahoma" panose="020B0604030504040204" pitchFamily="34" charset="0"/>
              <a:cs typeface="Tahoma" panose="020B0604030504040204" pitchFamily="34" charset="0"/>
            </a:endParaRPr>
          </a:p>
        </p:txBody>
      </p:sp>
      <p:grpSp>
        <p:nvGrpSpPr>
          <p:cNvPr id="3" name="Group 2">
            <a:extLst>
              <a:ext uri="{FF2B5EF4-FFF2-40B4-BE49-F238E27FC236}">
                <a16:creationId xmlns:a16="http://schemas.microsoft.com/office/drawing/2014/main" id="{AFE69A8E-D078-3DB8-7238-6A8D7FF1DE02}"/>
              </a:ext>
            </a:extLst>
          </p:cNvPr>
          <p:cNvGrpSpPr/>
          <p:nvPr/>
        </p:nvGrpSpPr>
        <p:grpSpPr>
          <a:xfrm>
            <a:off x="947465" y="510858"/>
            <a:ext cx="3907564" cy="705894"/>
            <a:chOff x="1179693" y="1216752"/>
            <a:chExt cx="3907564" cy="705894"/>
          </a:xfrm>
        </p:grpSpPr>
        <p:sp>
          <p:nvSpPr>
            <p:cNvPr id="4" name="Title 1">
              <a:extLst>
                <a:ext uri="{FF2B5EF4-FFF2-40B4-BE49-F238E27FC236}">
                  <a16:creationId xmlns:a16="http://schemas.microsoft.com/office/drawing/2014/main" id="{93C08A90-B8AA-98D8-8FFD-B0AB5087A156}"/>
                </a:ext>
              </a:extLst>
            </p:cNvPr>
            <p:cNvSpPr txBox="1">
              <a:spLocks/>
            </p:cNvSpPr>
            <p:nvPr/>
          </p:nvSpPr>
          <p:spPr>
            <a:xfrm>
              <a:off x="1333499" y="1216752"/>
              <a:ext cx="3753758" cy="70589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chemeClr val="accent2">
                      <a:lumMod val="50000"/>
                    </a:schemeClr>
                  </a:solidFill>
                  <a:latin typeface="Tenorite" panose="00000500000000000000" pitchFamily="2" charset="0"/>
                </a:rPr>
                <a:t>QUERIES</a:t>
              </a:r>
            </a:p>
          </p:txBody>
        </p:sp>
        <p:sp>
          <p:nvSpPr>
            <p:cNvPr id="2" name="Rectangle 1">
              <a:extLst>
                <a:ext uri="{FF2B5EF4-FFF2-40B4-BE49-F238E27FC236}">
                  <a16:creationId xmlns:a16="http://schemas.microsoft.com/office/drawing/2014/main" id="{2EFBFBCA-1913-4A4A-53EF-B867D8862EE4}"/>
                </a:ext>
              </a:extLst>
            </p:cNvPr>
            <p:cNvSpPr/>
            <p:nvPr/>
          </p:nvSpPr>
          <p:spPr>
            <a:xfrm>
              <a:off x="1179693" y="1439474"/>
              <a:ext cx="104862" cy="433920"/>
            </a:xfrm>
            <a:prstGeom prst="rect">
              <a:avLst/>
            </a:prstGeom>
            <a:solidFill>
              <a:srgbClr val="E7A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pic>
        <p:nvPicPr>
          <p:cNvPr id="7" name="Picture 6">
            <a:extLst>
              <a:ext uri="{FF2B5EF4-FFF2-40B4-BE49-F238E27FC236}">
                <a16:creationId xmlns:a16="http://schemas.microsoft.com/office/drawing/2014/main" id="{5F48353D-EFBB-ED61-FE6B-1C602DED5E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326" y="2155465"/>
            <a:ext cx="7013645" cy="4454905"/>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FBC2DEAA-E5C6-04DC-FE24-0B3CB8A35C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5258" y="2700347"/>
            <a:ext cx="3695890" cy="19492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49183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B6C371EA-7AFB-75FC-7CD0-5FAD89B1F45A}"/>
              </a:ext>
            </a:extLst>
          </p:cNvPr>
          <p:cNvGrpSpPr>
            <a:grpSpLocks noGrp="1" noUngrp="1" noRot="1" noMove="1" noResize="1"/>
          </p:cNvGrpSpPr>
          <p:nvPr/>
        </p:nvGrpSpPr>
        <p:grpSpPr>
          <a:xfrm rot="7464443">
            <a:off x="10340820" y="271214"/>
            <a:ext cx="1858584" cy="1654080"/>
            <a:chOff x="8892158" y="449600"/>
            <a:chExt cx="3364702" cy="2994477"/>
          </a:xfrm>
          <a:effectLst>
            <a:outerShdw blurRad="228600" dist="38100" dir="5400000" algn="t" rotWithShape="0">
              <a:prstClr val="black">
                <a:alpha val="40000"/>
              </a:prstClr>
            </a:outerShdw>
            <a:reflection blurRad="101600" stA="39000" endPos="67000" dir="5400000" sy="-100000" algn="bl" rotWithShape="0"/>
          </a:effectLst>
          <a:scene3d>
            <a:camera prst="orthographicFront">
              <a:rot lat="0" lon="20999997" rev="0"/>
            </a:camera>
            <a:lightRig rig="threePt" dir="t"/>
          </a:scene3d>
        </p:grpSpPr>
        <p:sp>
          <p:nvSpPr>
            <p:cNvPr id="9" name="Hexagon 8">
              <a:extLst>
                <a:ext uri="{FF2B5EF4-FFF2-40B4-BE49-F238E27FC236}">
                  <a16:creationId xmlns:a16="http://schemas.microsoft.com/office/drawing/2014/main" id="{EFC17439-1142-C9C7-0615-17C2186AA8E7}"/>
                </a:ext>
              </a:extLst>
            </p:cNvPr>
            <p:cNvSpPr>
              <a:spLocks noGrp="1" noRot="1" noMove="1" noResize="1" noEditPoints="1" noAdjustHandles="1" noChangeArrowheads="1" noChangeShapeType="1"/>
            </p:cNvSpPr>
            <p:nvPr/>
          </p:nvSpPr>
          <p:spPr>
            <a:xfrm rot="20912311">
              <a:off x="10217403" y="1625258"/>
              <a:ext cx="2039457" cy="1818819"/>
            </a:xfrm>
            <a:prstGeom prst="hexagon">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Hexagon 11">
              <a:extLst>
                <a:ext uri="{FF2B5EF4-FFF2-40B4-BE49-F238E27FC236}">
                  <a16:creationId xmlns:a16="http://schemas.microsoft.com/office/drawing/2014/main" id="{D0C6FD1C-761B-2661-73A3-BFFE343A72E1}"/>
                </a:ext>
              </a:extLst>
            </p:cNvPr>
            <p:cNvSpPr>
              <a:spLocks noGrp="1" noRot="1" noMove="1" noResize="1" noEditPoints="1" noAdjustHandles="1" noChangeArrowheads="1" noChangeShapeType="1"/>
            </p:cNvSpPr>
            <p:nvPr/>
          </p:nvSpPr>
          <p:spPr>
            <a:xfrm rot="20912311">
              <a:off x="8892158" y="1247888"/>
              <a:ext cx="2039457" cy="1818819"/>
            </a:xfrm>
            <a:prstGeom prst="hexagon">
              <a:avLst/>
            </a:prstGeom>
            <a:noFill/>
            <a:ln>
              <a:solidFill>
                <a:schemeClr val="accent2">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 name="Hexagon 13">
              <a:extLst>
                <a:ext uri="{FF2B5EF4-FFF2-40B4-BE49-F238E27FC236}">
                  <a16:creationId xmlns:a16="http://schemas.microsoft.com/office/drawing/2014/main" id="{5F4975A4-CF4E-1FD8-7B2F-D06B79C029A1}"/>
                </a:ext>
              </a:extLst>
            </p:cNvPr>
            <p:cNvSpPr>
              <a:spLocks noGrp="1" noRot="1" noMove="1" noResize="1" noEditPoints="1" noAdjustHandles="1" noChangeArrowheads="1" noChangeShapeType="1"/>
            </p:cNvSpPr>
            <p:nvPr/>
          </p:nvSpPr>
          <p:spPr>
            <a:xfrm rot="20912311">
              <a:off x="9900901" y="449600"/>
              <a:ext cx="2039457" cy="1818819"/>
            </a:xfrm>
            <a:prstGeom prst="hexagon">
              <a:avLst/>
            </a:prstGeom>
            <a:noFill/>
            <a:ln w="63500">
              <a:solidFill>
                <a:schemeClr val="accent2">
                  <a:lumMod val="50000"/>
                </a:schemeClr>
              </a:solidFill>
            </a:ln>
            <a:effectLst>
              <a:reflection blurRad="101600" stA="38000" endPos="72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
        <p:nvSpPr>
          <p:cNvPr id="5" name="Content Placeholder 2">
            <a:extLst>
              <a:ext uri="{FF2B5EF4-FFF2-40B4-BE49-F238E27FC236}">
                <a16:creationId xmlns:a16="http://schemas.microsoft.com/office/drawing/2014/main" id="{8637549F-2D46-008B-0BE7-1DE519FABEAC}"/>
              </a:ext>
            </a:extLst>
          </p:cNvPr>
          <p:cNvSpPr txBox="1">
            <a:spLocks/>
          </p:cNvSpPr>
          <p:nvPr/>
        </p:nvSpPr>
        <p:spPr>
          <a:xfrm>
            <a:off x="1052327" y="1318662"/>
            <a:ext cx="7360557" cy="889714"/>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solidFill>
                  <a:schemeClr val="accent2">
                    <a:lumMod val="75000"/>
                  </a:schemeClr>
                </a:solidFill>
                <a:latin typeface="Tenorite" panose="00000500000000000000" pitchFamily="2" charset="0"/>
              </a:rPr>
              <a:t>Q4. What are the quarterly trends based on sales volume for the top 5 EV makers (4-wheelers) from 2022 to 2024? </a:t>
            </a:r>
            <a:endParaRPr lang="en-US" sz="2400" dirty="0">
              <a:solidFill>
                <a:schemeClr val="accent2">
                  <a:lumMod val="75000"/>
                </a:schemeClr>
              </a:solidFill>
              <a:latin typeface="Tenorite" panose="00000500000000000000" pitchFamily="2" charset="0"/>
              <a:ea typeface="Tahoma" panose="020B0604030504040204" pitchFamily="34" charset="0"/>
              <a:cs typeface="Tahoma" panose="020B0604030504040204" pitchFamily="34" charset="0"/>
            </a:endParaRPr>
          </a:p>
        </p:txBody>
      </p:sp>
      <p:grpSp>
        <p:nvGrpSpPr>
          <p:cNvPr id="3" name="Group 2">
            <a:extLst>
              <a:ext uri="{FF2B5EF4-FFF2-40B4-BE49-F238E27FC236}">
                <a16:creationId xmlns:a16="http://schemas.microsoft.com/office/drawing/2014/main" id="{AFE69A8E-D078-3DB8-7238-6A8D7FF1DE02}"/>
              </a:ext>
            </a:extLst>
          </p:cNvPr>
          <p:cNvGrpSpPr/>
          <p:nvPr/>
        </p:nvGrpSpPr>
        <p:grpSpPr>
          <a:xfrm>
            <a:off x="947465" y="510858"/>
            <a:ext cx="3907564" cy="705894"/>
            <a:chOff x="1179693" y="1216752"/>
            <a:chExt cx="3907564" cy="705894"/>
          </a:xfrm>
        </p:grpSpPr>
        <p:sp>
          <p:nvSpPr>
            <p:cNvPr id="4" name="Title 1">
              <a:extLst>
                <a:ext uri="{FF2B5EF4-FFF2-40B4-BE49-F238E27FC236}">
                  <a16:creationId xmlns:a16="http://schemas.microsoft.com/office/drawing/2014/main" id="{93C08A90-B8AA-98D8-8FFD-B0AB5087A156}"/>
                </a:ext>
              </a:extLst>
            </p:cNvPr>
            <p:cNvSpPr txBox="1">
              <a:spLocks/>
            </p:cNvSpPr>
            <p:nvPr/>
          </p:nvSpPr>
          <p:spPr>
            <a:xfrm>
              <a:off x="1333499" y="1216752"/>
              <a:ext cx="3753758" cy="70589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chemeClr val="accent2">
                      <a:lumMod val="50000"/>
                    </a:schemeClr>
                  </a:solidFill>
                  <a:latin typeface="Tenorite" panose="00000500000000000000" pitchFamily="2" charset="0"/>
                </a:rPr>
                <a:t>QUERIES</a:t>
              </a:r>
            </a:p>
          </p:txBody>
        </p:sp>
        <p:sp>
          <p:nvSpPr>
            <p:cNvPr id="2" name="Rectangle 1">
              <a:extLst>
                <a:ext uri="{FF2B5EF4-FFF2-40B4-BE49-F238E27FC236}">
                  <a16:creationId xmlns:a16="http://schemas.microsoft.com/office/drawing/2014/main" id="{2EFBFBCA-1913-4A4A-53EF-B867D8862EE4}"/>
                </a:ext>
              </a:extLst>
            </p:cNvPr>
            <p:cNvSpPr/>
            <p:nvPr/>
          </p:nvSpPr>
          <p:spPr>
            <a:xfrm>
              <a:off x="1179693" y="1439474"/>
              <a:ext cx="104862" cy="433920"/>
            </a:xfrm>
            <a:prstGeom prst="rect">
              <a:avLst/>
            </a:prstGeom>
            <a:solidFill>
              <a:srgbClr val="E7A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pic>
        <p:nvPicPr>
          <p:cNvPr id="8" name="Picture 7">
            <a:extLst>
              <a:ext uri="{FF2B5EF4-FFF2-40B4-BE49-F238E27FC236}">
                <a16:creationId xmlns:a16="http://schemas.microsoft.com/office/drawing/2014/main" id="{FD28D2D7-B725-1A1C-30F1-B864FCDD97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896" y="2208376"/>
            <a:ext cx="6915505" cy="4138766"/>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0C46A17C-B1A9-6873-D2C5-EB8A42DD45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7781207" y="2785699"/>
            <a:ext cx="4593289" cy="33299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65079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B6C371EA-7AFB-75FC-7CD0-5FAD89B1F45A}"/>
              </a:ext>
            </a:extLst>
          </p:cNvPr>
          <p:cNvGrpSpPr>
            <a:grpSpLocks noGrp="1" noUngrp="1" noRot="1" noMove="1" noResize="1"/>
          </p:cNvGrpSpPr>
          <p:nvPr/>
        </p:nvGrpSpPr>
        <p:grpSpPr>
          <a:xfrm rot="7464443">
            <a:off x="10340820" y="271214"/>
            <a:ext cx="1858584" cy="1654080"/>
            <a:chOff x="8892158" y="449600"/>
            <a:chExt cx="3364702" cy="2994477"/>
          </a:xfrm>
          <a:effectLst>
            <a:outerShdw blurRad="228600" dist="38100" dir="5400000" algn="t" rotWithShape="0">
              <a:prstClr val="black">
                <a:alpha val="40000"/>
              </a:prstClr>
            </a:outerShdw>
            <a:reflection blurRad="101600" stA="39000" endPos="67000" dir="5400000" sy="-100000" algn="bl" rotWithShape="0"/>
          </a:effectLst>
          <a:scene3d>
            <a:camera prst="orthographicFront">
              <a:rot lat="0" lon="20999997" rev="0"/>
            </a:camera>
            <a:lightRig rig="threePt" dir="t"/>
          </a:scene3d>
        </p:grpSpPr>
        <p:sp>
          <p:nvSpPr>
            <p:cNvPr id="9" name="Hexagon 8">
              <a:extLst>
                <a:ext uri="{FF2B5EF4-FFF2-40B4-BE49-F238E27FC236}">
                  <a16:creationId xmlns:a16="http://schemas.microsoft.com/office/drawing/2014/main" id="{EFC17439-1142-C9C7-0615-17C2186AA8E7}"/>
                </a:ext>
              </a:extLst>
            </p:cNvPr>
            <p:cNvSpPr>
              <a:spLocks noGrp="1" noRot="1" noMove="1" noResize="1" noEditPoints="1" noAdjustHandles="1" noChangeArrowheads="1" noChangeShapeType="1"/>
            </p:cNvSpPr>
            <p:nvPr/>
          </p:nvSpPr>
          <p:spPr>
            <a:xfrm rot="20912311">
              <a:off x="10217403" y="1625258"/>
              <a:ext cx="2039457" cy="1818819"/>
            </a:xfrm>
            <a:prstGeom prst="hexagon">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Hexagon 11">
              <a:extLst>
                <a:ext uri="{FF2B5EF4-FFF2-40B4-BE49-F238E27FC236}">
                  <a16:creationId xmlns:a16="http://schemas.microsoft.com/office/drawing/2014/main" id="{D0C6FD1C-761B-2661-73A3-BFFE343A72E1}"/>
                </a:ext>
              </a:extLst>
            </p:cNvPr>
            <p:cNvSpPr>
              <a:spLocks noGrp="1" noRot="1" noMove="1" noResize="1" noEditPoints="1" noAdjustHandles="1" noChangeArrowheads="1" noChangeShapeType="1"/>
            </p:cNvSpPr>
            <p:nvPr/>
          </p:nvSpPr>
          <p:spPr>
            <a:xfrm rot="20912311">
              <a:off x="8892158" y="1247888"/>
              <a:ext cx="2039457" cy="1818819"/>
            </a:xfrm>
            <a:prstGeom prst="hexagon">
              <a:avLst/>
            </a:prstGeom>
            <a:noFill/>
            <a:ln>
              <a:solidFill>
                <a:schemeClr val="accent2">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 name="Hexagon 13">
              <a:extLst>
                <a:ext uri="{FF2B5EF4-FFF2-40B4-BE49-F238E27FC236}">
                  <a16:creationId xmlns:a16="http://schemas.microsoft.com/office/drawing/2014/main" id="{5F4975A4-CF4E-1FD8-7B2F-D06B79C029A1}"/>
                </a:ext>
              </a:extLst>
            </p:cNvPr>
            <p:cNvSpPr>
              <a:spLocks noGrp="1" noRot="1" noMove="1" noResize="1" noEditPoints="1" noAdjustHandles="1" noChangeArrowheads="1" noChangeShapeType="1"/>
            </p:cNvSpPr>
            <p:nvPr/>
          </p:nvSpPr>
          <p:spPr>
            <a:xfrm rot="20912311">
              <a:off x="9900901" y="449600"/>
              <a:ext cx="2039457" cy="1818819"/>
            </a:xfrm>
            <a:prstGeom prst="hexagon">
              <a:avLst/>
            </a:prstGeom>
            <a:noFill/>
            <a:ln w="63500">
              <a:solidFill>
                <a:schemeClr val="accent2">
                  <a:lumMod val="50000"/>
                </a:schemeClr>
              </a:solidFill>
            </a:ln>
            <a:effectLst>
              <a:reflection blurRad="101600" stA="38000" endPos="72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
        <p:nvSpPr>
          <p:cNvPr id="5" name="Content Placeholder 2">
            <a:extLst>
              <a:ext uri="{FF2B5EF4-FFF2-40B4-BE49-F238E27FC236}">
                <a16:creationId xmlns:a16="http://schemas.microsoft.com/office/drawing/2014/main" id="{8637549F-2D46-008B-0BE7-1DE519FABEAC}"/>
              </a:ext>
            </a:extLst>
          </p:cNvPr>
          <p:cNvSpPr txBox="1">
            <a:spLocks/>
          </p:cNvSpPr>
          <p:nvPr/>
        </p:nvSpPr>
        <p:spPr>
          <a:xfrm>
            <a:off x="1052327" y="1318662"/>
            <a:ext cx="7360557" cy="88971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200" dirty="0">
                <a:solidFill>
                  <a:schemeClr val="accent2">
                    <a:lumMod val="75000"/>
                  </a:schemeClr>
                </a:solidFill>
                <a:latin typeface="Tenorite" panose="00000500000000000000" pitchFamily="2" charset="0"/>
              </a:rPr>
              <a:t>Q5. How do the EV sales and penetration rates in Delhi compare to Karnataka for 2024? </a:t>
            </a:r>
            <a:endParaRPr lang="en-US" sz="2200" dirty="0">
              <a:solidFill>
                <a:schemeClr val="accent2">
                  <a:lumMod val="75000"/>
                </a:schemeClr>
              </a:solidFill>
              <a:latin typeface="Tenorite" panose="00000500000000000000" pitchFamily="2" charset="0"/>
              <a:ea typeface="Tahoma" panose="020B0604030504040204" pitchFamily="34" charset="0"/>
              <a:cs typeface="Tahoma" panose="020B0604030504040204" pitchFamily="34" charset="0"/>
            </a:endParaRPr>
          </a:p>
        </p:txBody>
      </p:sp>
      <p:grpSp>
        <p:nvGrpSpPr>
          <p:cNvPr id="3" name="Group 2">
            <a:extLst>
              <a:ext uri="{FF2B5EF4-FFF2-40B4-BE49-F238E27FC236}">
                <a16:creationId xmlns:a16="http://schemas.microsoft.com/office/drawing/2014/main" id="{AFE69A8E-D078-3DB8-7238-6A8D7FF1DE02}"/>
              </a:ext>
            </a:extLst>
          </p:cNvPr>
          <p:cNvGrpSpPr/>
          <p:nvPr/>
        </p:nvGrpSpPr>
        <p:grpSpPr>
          <a:xfrm>
            <a:off x="947465" y="510858"/>
            <a:ext cx="3907564" cy="705894"/>
            <a:chOff x="1179693" y="1216752"/>
            <a:chExt cx="3907564" cy="705894"/>
          </a:xfrm>
        </p:grpSpPr>
        <p:sp>
          <p:nvSpPr>
            <p:cNvPr id="4" name="Title 1">
              <a:extLst>
                <a:ext uri="{FF2B5EF4-FFF2-40B4-BE49-F238E27FC236}">
                  <a16:creationId xmlns:a16="http://schemas.microsoft.com/office/drawing/2014/main" id="{93C08A90-B8AA-98D8-8FFD-B0AB5087A156}"/>
                </a:ext>
              </a:extLst>
            </p:cNvPr>
            <p:cNvSpPr txBox="1">
              <a:spLocks/>
            </p:cNvSpPr>
            <p:nvPr/>
          </p:nvSpPr>
          <p:spPr>
            <a:xfrm>
              <a:off x="1333499" y="1216752"/>
              <a:ext cx="3753758" cy="70589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chemeClr val="accent2">
                      <a:lumMod val="50000"/>
                    </a:schemeClr>
                  </a:solidFill>
                  <a:latin typeface="Tenorite" panose="00000500000000000000" pitchFamily="2" charset="0"/>
                </a:rPr>
                <a:t>QUERIES</a:t>
              </a:r>
            </a:p>
          </p:txBody>
        </p:sp>
        <p:sp>
          <p:nvSpPr>
            <p:cNvPr id="2" name="Rectangle 1">
              <a:extLst>
                <a:ext uri="{FF2B5EF4-FFF2-40B4-BE49-F238E27FC236}">
                  <a16:creationId xmlns:a16="http://schemas.microsoft.com/office/drawing/2014/main" id="{2EFBFBCA-1913-4A4A-53EF-B867D8862EE4}"/>
                </a:ext>
              </a:extLst>
            </p:cNvPr>
            <p:cNvSpPr/>
            <p:nvPr/>
          </p:nvSpPr>
          <p:spPr>
            <a:xfrm>
              <a:off x="1179693" y="1439474"/>
              <a:ext cx="104862" cy="433920"/>
            </a:xfrm>
            <a:prstGeom prst="rect">
              <a:avLst/>
            </a:prstGeom>
            <a:solidFill>
              <a:srgbClr val="E7A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pic>
        <p:nvPicPr>
          <p:cNvPr id="7" name="Picture 6">
            <a:extLst>
              <a:ext uri="{FF2B5EF4-FFF2-40B4-BE49-F238E27FC236}">
                <a16:creationId xmlns:a16="http://schemas.microsoft.com/office/drawing/2014/main" id="{218E0029-8A3A-B6AC-D9E8-F8D6A420C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465" y="2359538"/>
            <a:ext cx="7360557" cy="3987604"/>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3006994F-E4C6-CA4E-395F-DEF663EEFC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3089" y="3209459"/>
            <a:ext cx="3191232" cy="11438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20003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B6C371EA-7AFB-75FC-7CD0-5FAD89B1F45A}"/>
              </a:ext>
            </a:extLst>
          </p:cNvPr>
          <p:cNvGrpSpPr>
            <a:grpSpLocks noGrp="1" noUngrp="1" noRot="1" noMove="1" noResize="1"/>
          </p:cNvGrpSpPr>
          <p:nvPr/>
        </p:nvGrpSpPr>
        <p:grpSpPr>
          <a:xfrm rot="7464443">
            <a:off x="10340820" y="271214"/>
            <a:ext cx="1858584" cy="1654080"/>
            <a:chOff x="8892158" y="449600"/>
            <a:chExt cx="3364702" cy="2994477"/>
          </a:xfrm>
          <a:effectLst>
            <a:outerShdw blurRad="228600" dist="38100" dir="5400000" algn="t" rotWithShape="0">
              <a:prstClr val="black">
                <a:alpha val="40000"/>
              </a:prstClr>
            </a:outerShdw>
            <a:reflection blurRad="101600" stA="39000" endPos="67000" dir="5400000" sy="-100000" algn="bl" rotWithShape="0"/>
          </a:effectLst>
          <a:scene3d>
            <a:camera prst="orthographicFront">
              <a:rot lat="0" lon="20999997" rev="0"/>
            </a:camera>
            <a:lightRig rig="threePt" dir="t"/>
          </a:scene3d>
        </p:grpSpPr>
        <p:sp>
          <p:nvSpPr>
            <p:cNvPr id="9" name="Hexagon 8">
              <a:extLst>
                <a:ext uri="{FF2B5EF4-FFF2-40B4-BE49-F238E27FC236}">
                  <a16:creationId xmlns:a16="http://schemas.microsoft.com/office/drawing/2014/main" id="{EFC17439-1142-C9C7-0615-17C2186AA8E7}"/>
                </a:ext>
              </a:extLst>
            </p:cNvPr>
            <p:cNvSpPr>
              <a:spLocks noGrp="1" noRot="1" noMove="1" noResize="1" noEditPoints="1" noAdjustHandles="1" noChangeArrowheads="1" noChangeShapeType="1"/>
            </p:cNvSpPr>
            <p:nvPr/>
          </p:nvSpPr>
          <p:spPr>
            <a:xfrm rot="20912311">
              <a:off x="10217403" y="1625258"/>
              <a:ext cx="2039457" cy="1818819"/>
            </a:xfrm>
            <a:prstGeom prst="hexagon">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Hexagon 11">
              <a:extLst>
                <a:ext uri="{FF2B5EF4-FFF2-40B4-BE49-F238E27FC236}">
                  <a16:creationId xmlns:a16="http://schemas.microsoft.com/office/drawing/2014/main" id="{D0C6FD1C-761B-2661-73A3-BFFE343A72E1}"/>
                </a:ext>
              </a:extLst>
            </p:cNvPr>
            <p:cNvSpPr>
              <a:spLocks noGrp="1" noRot="1" noMove="1" noResize="1" noEditPoints="1" noAdjustHandles="1" noChangeArrowheads="1" noChangeShapeType="1"/>
            </p:cNvSpPr>
            <p:nvPr/>
          </p:nvSpPr>
          <p:spPr>
            <a:xfrm rot="20912311">
              <a:off x="8892158" y="1247888"/>
              <a:ext cx="2039457" cy="1818819"/>
            </a:xfrm>
            <a:prstGeom prst="hexagon">
              <a:avLst/>
            </a:prstGeom>
            <a:noFill/>
            <a:ln>
              <a:solidFill>
                <a:schemeClr val="accent2">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 name="Hexagon 13">
              <a:extLst>
                <a:ext uri="{FF2B5EF4-FFF2-40B4-BE49-F238E27FC236}">
                  <a16:creationId xmlns:a16="http://schemas.microsoft.com/office/drawing/2014/main" id="{5F4975A4-CF4E-1FD8-7B2F-D06B79C029A1}"/>
                </a:ext>
              </a:extLst>
            </p:cNvPr>
            <p:cNvSpPr>
              <a:spLocks noGrp="1" noRot="1" noMove="1" noResize="1" noEditPoints="1" noAdjustHandles="1" noChangeArrowheads="1" noChangeShapeType="1"/>
            </p:cNvSpPr>
            <p:nvPr/>
          </p:nvSpPr>
          <p:spPr>
            <a:xfrm rot="20912311">
              <a:off x="9900901" y="449600"/>
              <a:ext cx="2039457" cy="1818819"/>
            </a:xfrm>
            <a:prstGeom prst="hexagon">
              <a:avLst/>
            </a:prstGeom>
            <a:noFill/>
            <a:ln w="63500">
              <a:solidFill>
                <a:schemeClr val="accent2">
                  <a:lumMod val="50000"/>
                </a:schemeClr>
              </a:solidFill>
            </a:ln>
            <a:effectLst>
              <a:reflection blurRad="101600" stA="38000" endPos="72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
        <p:nvSpPr>
          <p:cNvPr id="5" name="Content Placeholder 2">
            <a:extLst>
              <a:ext uri="{FF2B5EF4-FFF2-40B4-BE49-F238E27FC236}">
                <a16:creationId xmlns:a16="http://schemas.microsoft.com/office/drawing/2014/main" id="{8637549F-2D46-008B-0BE7-1DE519FABEAC}"/>
              </a:ext>
            </a:extLst>
          </p:cNvPr>
          <p:cNvSpPr txBox="1">
            <a:spLocks/>
          </p:cNvSpPr>
          <p:nvPr/>
        </p:nvSpPr>
        <p:spPr>
          <a:xfrm>
            <a:off x="1052327" y="1318662"/>
            <a:ext cx="7360557" cy="88971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200" dirty="0">
                <a:solidFill>
                  <a:schemeClr val="accent2">
                    <a:lumMod val="75000"/>
                  </a:schemeClr>
                </a:solidFill>
                <a:latin typeface="Tenorite" panose="00000500000000000000" pitchFamily="2" charset="0"/>
              </a:rPr>
              <a:t>Q6. List down the compounded annual growth rate (CAGR) in 4-wheeler units for the top 5 makers from 2022 to 2024. </a:t>
            </a:r>
            <a:endParaRPr lang="en-US" sz="2200" dirty="0">
              <a:solidFill>
                <a:schemeClr val="accent2">
                  <a:lumMod val="75000"/>
                </a:schemeClr>
              </a:solidFill>
              <a:latin typeface="Tenorite" panose="00000500000000000000" pitchFamily="2" charset="0"/>
              <a:ea typeface="Tahoma" panose="020B0604030504040204" pitchFamily="34" charset="0"/>
              <a:cs typeface="Tahoma" panose="020B0604030504040204" pitchFamily="34" charset="0"/>
            </a:endParaRPr>
          </a:p>
        </p:txBody>
      </p:sp>
      <p:grpSp>
        <p:nvGrpSpPr>
          <p:cNvPr id="3" name="Group 2">
            <a:extLst>
              <a:ext uri="{FF2B5EF4-FFF2-40B4-BE49-F238E27FC236}">
                <a16:creationId xmlns:a16="http://schemas.microsoft.com/office/drawing/2014/main" id="{AFE69A8E-D078-3DB8-7238-6A8D7FF1DE02}"/>
              </a:ext>
            </a:extLst>
          </p:cNvPr>
          <p:cNvGrpSpPr/>
          <p:nvPr/>
        </p:nvGrpSpPr>
        <p:grpSpPr>
          <a:xfrm>
            <a:off x="947465" y="510858"/>
            <a:ext cx="3907564" cy="705894"/>
            <a:chOff x="1179693" y="1216752"/>
            <a:chExt cx="3907564" cy="705894"/>
          </a:xfrm>
        </p:grpSpPr>
        <p:sp>
          <p:nvSpPr>
            <p:cNvPr id="4" name="Title 1">
              <a:extLst>
                <a:ext uri="{FF2B5EF4-FFF2-40B4-BE49-F238E27FC236}">
                  <a16:creationId xmlns:a16="http://schemas.microsoft.com/office/drawing/2014/main" id="{93C08A90-B8AA-98D8-8FFD-B0AB5087A156}"/>
                </a:ext>
              </a:extLst>
            </p:cNvPr>
            <p:cNvSpPr txBox="1">
              <a:spLocks/>
            </p:cNvSpPr>
            <p:nvPr/>
          </p:nvSpPr>
          <p:spPr>
            <a:xfrm>
              <a:off x="1333499" y="1216752"/>
              <a:ext cx="3753758" cy="70589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chemeClr val="accent2">
                      <a:lumMod val="50000"/>
                    </a:schemeClr>
                  </a:solidFill>
                  <a:latin typeface="Tenorite" panose="00000500000000000000" pitchFamily="2" charset="0"/>
                </a:rPr>
                <a:t>QUERIES</a:t>
              </a:r>
            </a:p>
          </p:txBody>
        </p:sp>
        <p:sp>
          <p:nvSpPr>
            <p:cNvPr id="2" name="Rectangle 1">
              <a:extLst>
                <a:ext uri="{FF2B5EF4-FFF2-40B4-BE49-F238E27FC236}">
                  <a16:creationId xmlns:a16="http://schemas.microsoft.com/office/drawing/2014/main" id="{2EFBFBCA-1913-4A4A-53EF-B867D8862EE4}"/>
                </a:ext>
              </a:extLst>
            </p:cNvPr>
            <p:cNvSpPr/>
            <p:nvPr/>
          </p:nvSpPr>
          <p:spPr>
            <a:xfrm>
              <a:off x="1179693" y="1439474"/>
              <a:ext cx="104862" cy="433920"/>
            </a:xfrm>
            <a:prstGeom prst="rect">
              <a:avLst/>
            </a:prstGeom>
            <a:solidFill>
              <a:srgbClr val="E7A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pic>
        <p:nvPicPr>
          <p:cNvPr id="8" name="Picture 7">
            <a:extLst>
              <a:ext uri="{FF2B5EF4-FFF2-40B4-BE49-F238E27FC236}">
                <a16:creationId xmlns:a16="http://schemas.microsoft.com/office/drawing/2014/main" id="{18362681-1E3E-383E-A468-DD595452C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271" y="2208376"/>
            <a:ext cx="7360557" cy="4138766"/>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372593E0-32E1-988F-3FFC-0F08269BC5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6139" y="2451049"/>
            <a:ext cx="3477075" cy="20631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66662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Droplet</Template>
  <TotalTime>574</TotalTime>
  <Words>2042</Words>
  <Application>Microsoft Office PowerPoint</Application>
  <PresentationFormat>Widescreen</PresentationFormat>
  <Paragraphs>136</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Tenorite</vt:lpstr>
      <vt:lpstr>Tw Cen MT</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Sanil Kumar Barik</dc:creator>
  <cp:lastModifiedBy>Sanil Kumar Barik</cp:lastModifiedBy>
  <cp:revision>44</cp:revision>
  <dcterms:created xsi:type="dcterms:W3CDTF">2024-08-27T15:05:21Z</dcterms:created>
  <dcterms:modified xsi:type="dcterms:W3CDTF">2024-08-31T16:13:06Z</dcterms:modified>
</cp:coreProperties>
</file>