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2" r:id="rId23"/>
    <p:sldId id="279" r:id="rId24"/>
    <p:sldId id="280" r:id="rId25"/>
    <p:sldId id="282" r:id="rId26"/>
    <p:sldId id="281" r:id="rId27"/>
    <p:sldId id="283" r:id="rId28"/>
    <p:sldId id="284" r:id="rId29"/>
    <p:sldId id="285" r:id="rId30"/>
    <p:sldId id="286" r:id="rId31"/>
    <p:sldId id="2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10E7-B709-4539-A54D-BE576FF0D5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21A964-63A3-42B3-9D42-A6478C6D4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863A27-B277-48A1-9DE2-5581690B0517}"/>
              </a:ext>
            </a:extLst>
          </p:cNvPr>
          <p:cNvSpPr>
            <a:spLocks noGrp="1"/>
          </p:cNvSpPr>
          <p:nvPr>
            <p:ph type="dt" sz="half" idx="10"/>
          </p:nvPr>
        </p:nvSpPr>
        <p:spPr/>
        <p:txBody>
          <a:bodyPr/>
          <a:lstStyle/>
          <a:p>
            <a:fld id="{E328DC77-B513-4B7D-86AB-7A977FA5B70B}" type="datetimeFigureOut">
              <a:rPr lang="en-IN" smtClean="0"/>
              <a:t>11-02-2024</a:t>
            </a:fld>
            <a:endParaRPr lang="en-IN"/>
          </a:p>
        </p:txBody>
      </p:sp>
      <p:sp>
        <p:nvSpPr>
          <p:cNvPr id="5" name="Footer Placeholder 4">
            <a:extLst>
              <a:ext uri="{FF2B5EF4-FFF2-40B4-BE49-F238E27FC236}">
                <a16:creationId xmlns:a16="http://schemas.microsoft.com/office/drawing/2014/main" id="{10BC15D2-2BCB-449B-932C-A08E74089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7015AA-5E8F-4B3F-82B4-45DD536E8179}"/>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12642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262C-2EEF-4621-AB33-5BE8744593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372EF0-6229-4FFF-9A80-3D939F839C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E99B3A-088C-4BE5-8B3F-196EEDD2B9B3}"/>
              </a:ext>
            </a:extLst>
          </p:cNvPr>
          <p:cNvSpPr>
            <a:spLocks noGrp="1"/>
          </p:cNvSpPr>
          <p:nvPr>
            <p:ph type="dt" sz="half" idx="10"/>
          </p:nvPr>
        </p:nvSpPr>
        <p:spPr/>
        <p:txBody>
          <a:bodyPr/>
          <a:lstStyle/>
          <a:p>
            <a:fld id="{E328DC77-B513-4B7D-86AB-7A977FA5B70B}" type="datetimeFigureOut">
              <a:rPr lang="en-IN" smtClean="0"/>
              <a:t>11-02-2024</a:t>
            </a:fld>
            <a:endParaRPr lang="en-IN"/>
          </a:p>
        </p:txBody>
      </p:sp>
      <p:sp>
        <p:nvSpPr>
          <p:cNvPr id="5" name="Footer Placeholder 4">
            <a:extLst>
              <a:ext uri="{FF2B5EF4-FFF2-40B4-BE49-F238E27FC236}">
                <a16:creationId xmlns:a16="http://schemas.microsoft.com/office/drawing/2014/main" id="{FB0EC916-E307-488A-9B75-706F046ED1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66B32-AA83-4482-B890-53B4A0340877}"/>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1982733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3E670C-408D-4674-9281-CA0355B223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A95919-B540-46DE-B6D8-B623A935E7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39F32-0F2B-4851-8D97-7DA23AD43FC3}"/>
              </a:ext>
            </a:extLst>
          </p:cNvPr>
          <p:cNvSpPr>
            <a:spLocks noGrp="1"/>
          </p:cNvSpPr>
          <p:nvPr>
            <p:ph type="dt" sz="half" idx="10"/>
          </p:nvPr>
        </p:nvSpPr>
        <p:spPr/>
        <p:txBody>
          <a:bodyPr/>
          <a:lstStyle/>
          <a:p>
            <a:fld id="{E328DC77-B513-4B7D-86AB-7A977FA5B70B}" type="datetimeFigureOut">
              <a:rPr lang="en-IN" smtClean="0"/>
              <a:t>11-02-2024</a:t>
            </a:fld>
            <a:endParaRPr lang="en-IN"/>
          </a:p>
        </p:txBody>
      </p:sp>
      <p:sp>
        <p:nvSpPr>
          <p:cNvPr id="5" name="Footer Placeholder 4">
            <a:extLst>
              <a:ext uri="{FF2B5EF4-FFF2-40B4-BE49-F238E27FC236}">
                <a16:creationId xmlns:a16="http://schemas.microsoft.com/office/drawing/2014/main" id="{2CD15BDD-689E-4993-9893-5ECB3BC457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CAD081-44F2-4280-847F-BD20925BF37E}"/>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922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5482-F72D-4CE2-B952-B532049A6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4DD1D3-4D01-4DCA-A9B7-ADA39EC84A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C373E7-3311-47ED-90B7-23E4346E2C4E}"/>
              </a:ext>
            </a:extLst>
          </p:cNvPr>
          <p:cNvSpPr>
            <a:spLocks noGrp="1"/>
          </p:cNvSpPr>
          <p:nvPr>
            <p:ph type="dt" sz="half" idx="10"/>
          </p:nvPr>
        </p:nvSpPr>
        <p:spPr/>
        <p:txBody>
          <a:bodyPr/>
          <a:lstStyle/>
          <a:p>
            <a:fld id="{E328DC77-B513-4B7D-86AB-7A977FA5B70B}" type="datetimeFigureOut">
              <a:rPr lang="en-IN" smtClean="0"/>
              <a:t>11-02-2024</a:t>
            </a:fld>
            <a:endParaRPr lang="en-IN"/>
          </a:p>
        </p:txBody>
      </p:sp>
      <p:sp>
        <p:nvSpPr>
          <p:cNvPr id="5" name="Footer Placeholder 4">
            <a:extLst>
              <a:ext uri="{FF2B5EF4-FFF2-40B4-BE49-F238E27FC236}">
                <a16:creationId xmlns:a16="http://schemas.microsoft.com/office/drawing/2014/main" id="{B56A1CE1-3170-4871-B060-87DAED521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47B43-EC33-40A6-94A1-DA78295C720C}"/>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60032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1792-AC6D-4D05-901D-CD676A952D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19F797-B4B9-4A14-8E6B-37B9F3B99D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13CBE9-B64C-4638-B722-BF04E052A905}"/>
              </a:ext>
            </a:extLst>
          </p:cNvPr>
          <p:cNvSpPr>
            <a:spLocks noGrp="1"/>
          </p:cNvSpPr>
          <p:nvPr>
            <p:ph type="dt" sz="half" idx="10"/>
          </p:nvPr>
        </p:nvSpPr>
        <p:spPr/>
        <p:txBody>
          <a:bodyPr/>
          <a:lstStyle/>
          <a:p>
            <a:fld id="{E328DC77-B513-4B7D-86AB-7A977FA5B70B}" type="datetimeFigureOut">
              <a:rPr lang="en-IN" smtClean="0"/>
              <a:t>11-02-2024</a:t>
            </a:fld>
            <a:endParaRPr lang="en-IN"/>
          </a:p>
        </p:txBody>
      </p:sp>
      <p:sp>
        <p:nvSpPr>
          <p:cNvPr id="5" name="Footer Placeholder 4">
            <a:extLst>
              <a:ext uri="{FF2B5EF4-FFF2-40B4-BE49-F238E27FC236}">
                <a16:creationId xmlns:a16="http://schemas.microsoft.com/office/drawing/2014/main" id="{0BDD25F1-86C5-4FB7-8822-CF2CCDBE79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61203A-90EA-4886-9273-D33F62335955}"/>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100216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930C-A048-43B3-A735-863B120D1B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EDB8CB-71A3-47B7-A5A8-233923B3E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25A404-7CD4-4BBD-84B6-7F0157FC50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8A5A2F-4E44-493E-B94A-06474DE55EEA}"/>
              </a:ext>
            </a:extLst>
          </p:cNvPr>
          <p:cNvSpPr>
            <a:spLocks noGrp="1"/>
          </p:cNvSpPr>
          <p:nvPr>
            <p:ph type="dt" sz="half" idx="10"/>
          </p:nvPr>
        </p:nvSpPr>
        <p:spPr/>
        <p:txBody>
          <a:bodyPr/>
          <a:lstStyle/>
          <a:p>
            <a:fld id="{E328DC77-B513-4B7D-86AB-7A977FA5B70B}" type="datetimeFigureOut">
              <a:rPr lang="en-IN" smtClean="0"/>
              <a:t>11-02-2024</a:t>
            </a:fld>
            <a:endParaRPr lang="en-IN"/>
          </a:p>
        </p:txBody>
      </p:sp>
      <p:sp>
        <p:nvSpPr>
          <p:cNvPr id="6" name="Footer Placeholder 5">
            <a:extLst>
              <a:ext uri="{FF2B5EF4-FFF2-40B4-BE49-F238E27FC236}">
                <a16:creationId xmlns:a16="http://schemas.microsoft.com/office/drawing/2014/main" id="{F82576F8-1A25-41AF-BC99-F1255982E8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9C6A54-4D54-4AEC-A4CA-28373435615A}"/>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929676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69827-6BBE-4A34-9B45-637B67E83E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46A195-263B-46F7-AF8E-A73AB7A6F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D0023-010F-4594-A3CA-CE77994687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A42982-2E05-40EE-A8F8-4AE11B4E2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528106-02D2-4266-8161-6E925F931D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54E0BE-4761-44C7-B508-33853E2A30BF}"/>
              </a:ext>
            </a:extLst>
          </p:cNvPr>
          <p:cNvSpPr>
            <a:spLocks noGrp="1"/>
          </p:cNvSpPr>
          <p:nvPr>
            <p:ph type="dt" sz="half" idx="10"/>
          </p:nvPr>
        </p:nvSpPr>
        <p:spPr/>
        <p:txBody>
          <a:bodyPr/>
          <a:lstStyle/>
          <a:p>
            <a:fld id="{E328DC77-B513-4B7D-86AB-7A977FA5B70B}" type="datetimeFigureOut">
              <a:rPr lang="en-IN" smtClean="0"/>
              <a:t>11-02-2024</a:t>
            </a:fld>
            <a:endParaRPr lang="en-IN"/>
          </a:p>
        </p:txBody>
      </p:sp>
      <p:sp>
        <p:nvSpPr>
          <p:cNvPr id="8" name="Footer Placeholder 7">
            <a:extLst>
              <a:ext uri="{FF2B5EF4-FFF2-40B4-BE49-F238E27FC236}">
                <a16:creationId xmlns:a16="http://schemas.microsoft.com/office/drawing/2014/main" id="{FB1FD026-BD53-4F1F-8A86-FFDF1A5F7D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3990DD-3382-4F11-BD65-8B196DA62665}"/>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1953587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53A8-6664-4BC1-8F22-8ED0A71FA4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F4C2AB-755A-40DC-A038-0885812CA6BA}"/>
              </a:ext>
            </a:extLst>
          </p:cNvPr>
          <p:cNvSpPr>
            <a:spLocks noGrp="1"/>
          </p:cNvSpPr>
          <p:nvPr>
            <p:ph type="dt" sz="half" idx="10"/>
          </p:nvPr>
        </p:nvSpPr>
        <p:spPr/>
        <p:txBody>
          <a:bodyPr/>
          <a:lstStyle/>
          <a:p>
            <a:fld id="{E328DC77-B513-4B7D-86AB-7A977FA5B70B}" type="datetimeFigureOut">
              <a:rPr lang="en-IN" smtClean="0"/>
              <a:t>11-02-2024</a:t>
            </a:fld>
            <a:endParaRPr lang="en-IN"/>
          </a:p>
        </p:txBody>
      </p:sp>
      <p:sp>
        <p:nvSpPr>
          <p:cNvPr id="4" name="Footer Placeholder 3">
            <a:extLst>
              <a:ext uri="{FF2B5EF4-FFF2-40B4-BE49-F238E27FC236}">
                <a16:creationId xmlns:a16="http://schemas.microsoft.com/office/drawing/2014/main" id="{D09AE79B-F7D7-45C4-944F-DB77CD5002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27B756-DF7F-4838-9EC3-B575B9444B04}"/>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287296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ECD96B-1ECD-40AB-A684-CCEDA3C06A17}"/>
              </a:ext>
            </a:extLst>
          </p:cNvPr>
          <p:cNvSpPr>
            <a:spLocks noGrp="1"/>
          </p:cNvSpPr>
          <p:nvPr>
            <p:ph type="dt" sz="half" idx="10"/>
          </p:nvPr>
        </p:nvSpPr>
        <p:spPr/>
        <p:txBody>
          <a:bodyPr/>
          <a:lstStyle/>
          <a:p>
            <a:fld id="{E328DC77-B513-4B7D-86AB-7A977FA5B70B}" type="datetimeFigureOut">
              <a:rPr lang="en-IN" smtClean="0"/>
              <a:t>11-02-2024</a:t>
            </a:fld>
            <a:endParaRPr lang="en-IN"/>
          </a:p>
        </p:txBody>
      </p:sp>
      <p:sp>
        <p:nvSpPr>
          <p:cNvPr id="3" name="Footer Placeholder 2">
            <a:extLst>
              <a:ext uri="{FF2B5EF4-FFF2-40B4-BE49-F238E27FC236}">
                <a16:creationId xmlns:a16="http://schemas.microsoft.com/office/drawing/2014/main" id="{B25B32E1-F0D9-4A93-A824-6228D2FD91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396A2B-6670-4D99-8540-43B2751CCECD}"/>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68974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D156-0590-4B08-94CD-643B4004B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AB1978-10D8-44FD-A38A-6DCE8D4C7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EFE561-F38E-4024-9D2F-2BC39CA48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4D7DD-46AA-4677-B5E7-8ED09076E022}"/>
              </a:ext>
            </a:extLst>
          </p:cNvPr>
          <p:cNvSpPr>
            <a:spLocks noGrp="1"/>
          </p:cNvSpPr>
          <p:nvPr>
            <p:ph type="dt" sz="half" idx="10"/>
          </p:nvPr>
        </p:nvSpPr>
        <p:spPr/>
        <p:txBody>
          <a:bodyPr/>
          <a:lstStyle/>
          <a:p>
            <a:fld id="{E328DC77-B513-4B7D-86AB-7A977FA5B70B}" type="datetimeFigureOut">
              <a:rPr lang="en-IN" smtClean="0"/>
              <a:t>11-02-2024</a:t>
            </a:fld>
            <a:endParaRPr lang="en-IN"/>
          </a:p>
        </p:txBody>
      </p:sp>
      <p:sp>
        <p:nvSpPr>
          <p:cNvPr id="6" name="Footer Placeholder 5">
            <a:extLst>
              <a:ext uri="{FF2B5EF4-FFF2-40B4-BE49-F238E27FC236}">
                <a16:creationId xmlns:a16="http://schemas.microsoft.com/office/drawing/2014/main" id="{CBC07D36-0872-410B-B46B-7145A7252E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370118-7E8B-4988-8C76-BF4C52340DE2}"/>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367975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441B-CC94-4950-87C5-8F8801100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E4FA77-9F33-40E9-AF6F-BE77E5EDA7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47A764-CB4C-4D8C-8E72-FDAD8A8E9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9ED40F-4AA6-4EE7-9E43-36BF863C211B}"/>
              </a:ext>
            </a:extLst>
          </p:cNvPr>
          <p:cNvSpPr>
            <a:spLocks noGrp="1"/>
          </p:cNvSpPr>
          <p:nvPr>
            <p:ph type="dt" sz="half" idx="10"/>
          </p:nvPr>
        </p:nvSpPr>
        <p:spPr/>
        <p:txBody>
          <a:bodyPr/>
          <a:lstStyle/>
          <a:p>
            <a:fld id="{E328DC77-B513-4B7D-86AB-7A977FA5B70B}" type="datetimeFigureOut">
              <a:rPr lang="en-IN" smtClean="0"/>
              <a:t>11-02-2024</a:t>
            </a:fld>
            <a:endParaRPr lang="en-IN"/>
          </a:p>
        </p:txBody>
      </p:sp>
      <p:sp>
        <p:nvSpPr>
          <p:cNvPr id="6" name="Footer Placeholder 5">
            <a:extLst>
              <a:ext uri="{FF2B5EF4-FFF2-40B4-BE49-F238E27FC236}">
                <a16:creationId xmlns:a16="http://schemas.microsoft.com/office/drawing/2014/main" id="{48BC6482-93D5-40BD-A1AA-2CCCE73C44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1758E5-CB98-4305-826F-43581A4EAD54}"/>
              </a:ext>
            </a:extLst>
          </p:cNvPr>
          <p:cNvSpPr>
            <a:spLocks noGrp="1"/>
          </p:cNvSpPr>
          <p:nvPr>
            <p:ph type="sldNum" sz="quarter" idx="12"/>
          </p:nvPr>
        </p:nvSpPr>
        <p:spPr/>
        <p:txBody>
          <a:bodyPr/>
          <a:lstStyle/>
          <a:p>
            <a:fld id="{39E1A15A-6A30-450E-8819-D0AE5C4E2B74}" type="slidenum">
              <a:rPr lang="en-IN" smtClean="0"/>
              <a:t>‹#›</a:t>
            </a:fld>
            <a:endParaRPr lang="en-IN"/>
          </a:p>
        </p:txBody>
      </p:sp>
    </p:spTree>
    <p:extLst>
      <p:ext uri="{BB962C8B-B14F-4D97-AF65-F5344CB8AC3E}">
        <p14:creationId xmlns:p14="http://schemas.microsoft.com/office/powerpoint/2010/main" val="258651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9AF228-EF4D-49FF-A718-E84587F50E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310BB3-6750-4084-A398-FDFA36CB4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EDDE63-6E52-47A3-87E9-328B286F3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8DC77-B513-4B7D-86AB-7A977FA5B70B}" type="datetimeFigureOut">
              <a:rPr lang="en-IN" smtClean="0"/>
              <a:t>11-02-2024</a:t>
            </a:fld>
            <a:endParaRPr lang="en-IN"/>
          </a:p>
        </p:txBody>
      </p:sp>
      <p:sp>
        <p:nvSpPr>
          <p:cNvPr id="5" name="Footer Placeholder 4">
            <a:extLst>
              <a:ext uri="{FF2B5EF4-FFF2-40B4-BE49-F238E27FC236}">
                <a16:creationId xmlns:a16="http://schemas.microsoft.com/office/drawing/2014/main" id="{8162AA77-5754-4C65-A048-7D4D131D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CC18CA-3175-4E7F-A7AD-1DA22A6BB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1A15A-6A30-450E-8819-D0AE5C4E2B74}" type="slidenum">
              <a:rPr lang="en-IN" smtClean="0"/>
              <a:t>‹#›</a:t>
            </a:fld>
            <a:endParaRPr lang="en-IN"/>
          </a:p>
        </p:txBody>
      </p:sp>
    </p:spTree>
    <p:extLst>
      <p:ext uri="{BB962C8B-B14F-4D97-AF65-F5344CB8AC3E}">
        <p14:creationId xmlns:p14="http://schemas.microsoft.com/office/powerpoint/2010/main" val="135413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data-min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separating-hyperplanes-in-svm/" TargetMode="External"/><Relationship Id="rId2" Type="http://schemas.openxmlformats.org/officeDocument/2006/relationships/hyperlink" Target="https://www.geeksforgeeks.org/supervised-unsupervised-learn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C1C5-31A6-4ECF-B968-0B0BDED390C2}"/>
              </a:ext>
            </a:extLst>
          </p:cNvPr>
          <p:cNvSpPr>
            <a:spLocks noGrp="1"/>
          </p:cNvSpPr>
          <p:nvPr>
            <p:ph type="ctrTitle"/>
          </p:nvPr>
        </p:nvSpPr>
        <p:spPr>
          <a:xfrm>
            <a:off x="1524000" y="1706826"/>
            <a:ext cx="9144000" cy="2387600"/>
          </a:xfrm>
        </p:spPr>
        <p:txBody>
          <a:bodyPr/>
          <a:lstStyle/>
          <a:p>
            <a:r>
              <a:rPr lang="en-IN" b="1" dirty="0">
                <a:solidFill>
                  <a:srgbClr val="FF0000"/>
                </a:solidFill>
              </a:rPr>
              <a:t>UNIT-2 (SVM and KNN)+ Density Estimation</a:t>
            </a:r>
          </a:p>
        </p:txBody>
      </p:sp>
    </p:spTree>
    <p:extLst>
      <p:ext uri="{BB962C8B-B14F-4D97-AF65-F5344CB8AC3E}">
        <p14:creationId xmlns:p14="http://schemas.microsoft.com/office/powerpoint/2010/main" val="3805392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0CF7-AEDC-4834-9FDB-E927A8675029}"/>
              </a:ext>
            </a:extLst>
          </p:cNvPr>
          <p:cNvSpPr>
            <a:spLocks noGrp="1"/>
          </p:cNvSpPr>
          <p:nvPr>
            <p:ph type="title"/>
          </p:nvPr>
        </p:nvSpPr>
        <p:spPr>
          <a:xfrm>
            <a:off x="838200" y="365125"/>
            <a:ext cx="10515600" cy="926347"/>
          </a:xfrm>
        </p:spPr>
        <p:txBody>
          <a:bodyPr/>
          <a:lstStyle/>
          <a:p>
            <a:pPr algn="ctr"/>
            <a:r>
              <a:rPr lang="en-IN" b="1" dirty="0"/>
              <a:t>Solve the following equations:</a:t>
            </a:r>
          </a:p>
        </p:txBody>
      </p:sp>
      <p:pic>
        <p:nvPicPr>
          <p:cNvPr id="5" name="Content Placeholder 4">
            <a:extLst>
              <a:ext uri="{FF2B5EF4-FFF2-40B4-BE49-F238E27FC236}">
                <a16:creationId xmlns:a16="http://schemas.microsoft.com/office/drawing/2014/main" id="{2E8212C4-D432-47F7-AED0-E081C6C75D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991" y="1363712"/>
            <a:ext cx="9724017" cy="4351338"/>
          </a:xfrm>
        </p:spPr>
      </p:pic>
    </p:spTree>
    <p:extLst>
      <p:ext uri="{BB962C8B-B14F-4D97-AF65-F5344CB8AC3E}">
        <p14:creationId xmlns:p14="http://schemas.microsoft.com/office/powerpoint/2010/main" val="213188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FF7E14-96E6-4DD8-A594-177A45D0B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285" y="501842"/>
            <a:ext cx="6920666" cy="4098438"/>
          </a:xfrm>
          <a:prstGeom prst="rect">
            <a:avLst/>
          </a:prstGeom>
        </p:spPr>
      </p:pic>
      <p:sp>
        <p:nvSpPr>
          <p:cNvPr id="4" name="TextBox 3">
            <a:extLst>
              <a:ext uri="{FF2B5EF4-FFF2-40B4-BE49-F238E27FC236}">
                <a16:creationId xmlns:a16="http://schemas.microsoft.com/office/drawing/2014/main" id="{0B2E9E11-74AA-42FF-A8A4-32E0E5C1DF5F}"/>
              </a:ext>
            </a:extLst>
          </p:cNvPr>
          <p:cNvSpPr txBox="1"/>
          <p:nvPr/>
        </p:nvSpPr>
        <p:spPr>
          <a:xfrm>
            <a:off x="2181229" y="4600280"/>
            <a:ext cx="8970679" cy="461665"/>
          </a:xfrm>
          <a:prstGeom prst="rect">
            <a:avLst/>
          </a:prstGeom>
          <a:noFill/>
        </p:spPr>
        <p:txBody>
          <a:bodyPr wrap="square" rtlCol="0">
            <a:spAutoFit/>
          </a:bodyPr>
          <a:lstStyle/>
          <a:p>
            <a:r>
              <a:rPr lang="en-IN" sz="2400" dirty="0">
                <a:solidFill>
                  <a:srgbClr val="FF0000"/>
                </a:solidFill>
                <a:latin typeface="Times New Roman" panose="02020603050405020304" pitchFamily="18" charset="0"/>
                <a:cs typeface="Times New Roman" panose="02020603050405020304" pitchFamily="18" charset="0"/>
              </a:rPr>
              <a:t>After solving these equations, a1: -3.5, a2: 0.75, and a3: 0.75</a:t>
            </a:r>
          </a:p>
        </p:txBody>
      </p:sp>
    </p:spTree>
    <p:extLst>
      <p:ext uri="{BB962C8B-B14F-4D97-AF65-F5344CB8AC3E}">
        <p14:creationId xmlns:p14="http://schemas.microsoft.com/office/powerpoint/2010/main" val="100639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7BDA-178D-475E-91E5-87ACF938EE65}"/>
              </a:ext>
            </a:extLst>
          </p:cNvPr>
          <p:cNvSpPr>
            <a:spLocks noGrp="1"/>
          </p:cNvSpPr>
          <p:nvPr>
            <p:ph type="title"/>
          </p:nvPr>
        </p:nvSpPr>
        <p:spPr/>
        <p:txBody>
          <a:bodyPr/>
          <a:lstStyle/>
          <a:p>
            <a:pPr algn="ctr"/>
            <a:r>
              <a:rPr lang="en-IN" b="1" dirty="0"/>
              <a:t>Now, calculate weight vector:</a:t>
            </a:r>
          </a:p>
        </p:txBody>
      </p:sp>
      <p:pic>
        <p:nvPicPr>
          <p:cNvPr id="5" name="Content Placeholder 4">
            <a:extLst>
              <a:ext uri="{FF2B5EF4-FFF2-40B4-BE49-F238E27FC236}">
                <a16:creationId xmlns:a16="http://schemas.microsoft.com/office/drawing/2014/main" id="{8EF03828-7B21-412F-AFBF-2D0FA5ACA1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671" y="1825625"/>
            <a:ext cx="9926658" cy="4351338"/>
          </a:xfrm>
        </p:spPr>
      </p:pic>
    </p:spTree>
    <p:extLst>
      <p:ext uri="{BB962C8B-B14F-4D97-AF65-F5344CB8AC3E}">
        <p14:creationId xmlns:p14="http://schemas.microsoft.com/office/powerpoint/2010/main" val="197210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F1D0D9-8612-44CB-9B70-E9A8D4471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667" y="817775"/>
            <a:ext cx="8248453" cy="5222449"/>
          </a:xfrm>
          <a:prstGeom prst="rect">
            <a:avLst/>
          </a:prstGeom>
        </p:spPr>
      </p:pic>
    </p:spTree>
    <p:extLst>
      <p:ext uri="{BB962C8B-B14F-4D97-AF65-F5344CB8AC3E}">
        <p14:creationId xmlns:p14="http://schemas.microsoft.com/office/powerpoint/2010/main" val="232486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2CD8-2571-44F4-BAC2-CE53BB71941B}"/>
              </a:ext>
            </a:extLst>
          </p:cNvPr>
          <p:cNvSpPr>
            <a:spLocks noGrp="1"/>
          </p:cNvSpPr>
          <p:nvPr>
            <p:ph type="title"/>
          </p:nvPr>
        </p:nvSpPr>
        <p:spPr/>
        <p:txBody>
          <a:bodyPr/>
          <a:lstStyle/>
          <a:p>
            <a:pPr algn="ctr"/>
            <a:r>
              <a:rPr lang="en-IN" b="1" dirty="0">
                <a:solidFill>
                  <a:srgbClr val="FF0000"/>
                </a:solidFill>
              </a:rPr>
              <a:t>TASK-1 </a:t>
            </a:r>
          </a:p>
        </p:txBody>
      </p:sp>
      <p:sp>
        <p:nvSpPr>
          <p:cNvPr id="3" name="Content Placeholder 2">
            <a:extLst>
              <a:ext uri="{FF2B5EF4-FFF2-40B4-BE49-F238E27FC236}">
                <a16:creationId xmlns:a16="http://schemas.microsoft.com/office/drawing/2014/main" id="{EAE7EACB-CDA5-4B58-A7A2-031189B17F01}"/>
              </a:ext>
            </a:extLst>
          </p:cNvPr>
          <p:cNvSpPr>
            <a:spLocks noGrp="1"/>
          </p:cNvSpPr>
          <p:nvPr>
            <p:ph idx="1"/>
          </p:nvPr>
        </p:nvSpPr>
        <p:spPr>
          <a:xfrm>
            <a:off x="1139858" y="1665698"/>
            <a:ext cx="10515600" cy="4351338"/>
          </a:xfrm>
        </p:spPr>
        <p:txBody>
          <a:bodyPr/>
          <a:lstStyle/>
          <a:p>
            <a:pPr marL="0" indent="0">
              <a:buNone/>
            </a:pPr>
            <a:r>
              <a:rPr lang="en-US" b="0" i="0" dirty="0">
                <a:solidFill>
                  <a:srgbClr val="242424"/>
                </a:solidFill>
                <a:effectLst/>
                <a:latin typeface="source-serif-pro"/>
              </a:rPr>
              <a:t>Q 1. Positively labelled data points (2,1)(2,-1)(5,1)(5,-1) and Negatively labelled data points (1,0)(0,1)(0,-1)(-1,0)</a:t>
            </a:r>
            <a:endParaRPr lang="en-IN" dirty="0"/>
          </a:p>
        </p:txBody>
      </p:sp>
    </p:spTree>
    <p:extLst>
      <p:ext uri="{BB962C8B-B14F-4D97-AF65-F5344CB8AC3E}">
        <p14:creationId xmlns:p14="http://schemas.microsoft.com/office/powerpoint/2010/main" val="382458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EE9D-3F1D-4C50-9BDF-50239E996507}"/>
              </a:ext>
            </a:extLst>
          </p:cNvPr>
          <p:cNvSpPr>
            <a:spLocks noGrp="1"/>
          </p:cNvSpPr>
          <p:nvPr>
            <p:ph type="title"/>
          </p:nvPr>
        </p:nvSpPr>
        <p:spPr>
          <a:xfrm>
            <a:off x="838200" y="365125"/>
            <a:ext cx="10515600" cy="664703"/>
          </a:xfrm>
        </p:spPr>
        <p:txBody>
          <a:bodyPr>
            <a:normAutofit fontScale="90000"/>
          </a:bodyPr>
          <a:lstStyle/>
          <a:p>
            <a:pPr algn="ctr"/>
            <a:r>
              <a:rPr lang="en-IN" b="1" dirty="0">
                <a:solidFill>
                  <a:srgbClr val="FF0000"/>
                </a:solidFill>
              </a:rPr>
              <a:t>KNN</a:t>
            </a:r>
          </a:p>
        </p:txBody>
      </p:sp>
      <p:sp>
        <p:nvSpPr>
          <p:cNvPr id="3" name="Content Placeholder 2">
            <a:extLst>
              <a:ext uri="{FF2B5EF4-FFF2-40B4-BE49-F238E27FC236}">
                <a16:creationId xmlns:a16="http://schemas.microsoft.com/office/drawing/2014/main" id="{B2BC6697-98CA-47A0-B4D9-8BE13F77E3CA}"/>
              </a:ext>
            </a:extLst>
          </p:cNvPr>
          <p:cNvSpPr>
            <a:spLocks noGrp="1"/>
          </p:cNvSpPr>
          <p:nvPr>
            <p:ph idx="1"/>
          </p:nvPr>
        </p:nvSpPr>
        <p:spPr>
          <a:xfrm>
            <a:off x="626489" y="1146896"/>
            <a:ext cx="10939021" cy="4351338"/>
          </a:xfrm>
        </p:spPr>
        <p:txBody>
          <a:bodyPr>
            <a:noAutofit/>
          </a:bodyPr>
          <a:lstStyle/>
          <a:p>
            <a:pPr algn="just" rtl="0" fontAlgn="base"/>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K-Nearest Neighbors (KNN) algorithm</a:t>
            </a:r>
            <a:r>
              <a:rPr lang="en-US" sz="2400" b="0" i="0" dirty="0">
                <a:effectLst/>
                <a:latin typeface="Times New Roman" panose="02020603050405020304" pitchFamily="18" charset="0"/>
                <a:cs typeface="Times New Roman" panose="02020603050405020304" pitchFamily="18" charset="0"/>
              </a:rPr>
              <a:t> is a supervised machine learning </a:t>
            </a:r>
            <a:r>
              <a:rPr lang="en-US" sz="2400" dirty="0">
                <a:latin typeface="Times New Roman" panose="02020603050405020304" pitchFamily="18" charset="0"/>
                <a:cs typeface="Times New Roman" panose="02020603050405020304" pitchFamily="18" charset="0"/>
              </a:rPr>
              <a:t>algorithm </a:t>
            </a:r>
            <a:r>
              <a:rPr lang="en-US" sz="2400" i="0" dirty="0">
                <a:effectLst/>
                <a:latin typeface="Times New Roman" panose="02020603050405020304" pitchFamily="18" charset="0"/>
                <a:cs typeface="Times New Roman" panose="02020603050405020304" pitchFamily="18" charset="0"/>
              </a:rPr>
              <a:t>and finds intense application in pattern recognition, </a:t>
            </a:r>
            <a:r>
              <a:rPr lang="en-US" sz="240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 mining</a:t>
            </a:r>
            <a:r>
              <a:rPr lang="en-US" sz="2400" i="0" dirty="0">
                <a:effectLst/>
                <a:latin typeface="Times New Roman" panose="02020603050405020304" pitchFamily="18" charset="0"/>
                <a:cs typeface="Times New Roman" panose="02020603050405020304" pitchFamily="18" charset="0"/>
              </a:rPr>
              <a:t>, and intrusion detection.</a:t>
            </a:r>
          </a:p>
          <a:p>
            <a:pPr algn="just" rtl="0" fontAlgn="base"/>
            <a:r>
              <a:rPr lang="en-US" sz="2400" b="0" i="0" dirty="0">
                <a:effectLst/>
                <a:latin typeface="Times New Roman" panose="02020603050405020304" pitchFamily="18" charset="0"/>
                <a:cs typeface="Times New Roman" panose="02020603050405020304" pitchFamily="18" charset="0"/>
              </a:rPr>
              <a:t> It does not require any assumptions about the underlying data distribution. </a:t>
            </a:r>
          </a:p>
          <a:p>
            <a:pPr algn="just" rtl="0" fontAlgn="base"/>
            <a:r>
              <a:rPr lang="en-US" sz="2400" b="0" i="0" dirty="0">
                <a:effectLst/>
                <a:latin typeface="Times New Roman" panose="02020603050405020304" pitchFamily="18" charset="0"/>
                <a:cs typeface="Times New Roman" panose="02020603050405020304" pitchFamily="18" charset="0"/>
              </a:rPr>
              <a:t>It can also handle both numerical and categorical data, making it a flexible choice for various types of datasets in classification and regression tasks. </a:t>
            </a:r>
          </a:p>
          <a:p>
            <a:pPr algn="just" rtl="0" fontAlgn="base"/>
            <a:r>
              <a:rPr lang="en-US" sz="2400" b="0" i="0" dirty="0">
                <a:effectLst/>
                <a:latin typeface="Times New Roman" panose="02020603050405020304" pitchFamily="18" charset="0"/>
                <a:cs typeface="Times New Roman" panose="02020603050405020304" pitchFamily="18" charset="0"/>
              </a:rPr>
              <a:t>It is a non-parametric method that makes predictions based on the similarity of data points in a given dataset. K-NN is less sensitive to outliers compared to other algorithms.</a:t>
            </a:r>
          </a:p>
          <a:p>
            <a:pPr algn="just" rtl="0" fontAlgn="base"/>
            <a:r>
              <a:rPr lang="en-US" sz="2400" b="0" i="0" dirty="0">
                <a:effectLst/>
                <a:latin typeface="Times New Roman" panose="02020603050405020304" pitchFamily="18" charset="0"/>
                <a:cs typeface="Times New Roman" panose="02020603050405020304" pitchFamily="18" charset="0"/>
              </a:rPr>
              <a:t>The K-NN algorithm works by finding the K nearest neighbors to a given data point based on a distance metric, such as Euclidean distance. </a:t>
            </a:r>
          </a:p>
          <a:p>
            <a:pPr algn="just" rtl="0" fontAlgn="base"/>
            <a:r>
              <a:rPr lang="en-US" sz="2400" b="0" i="0" dirty="0">
                <a:effectLst/>
                <a:latin typeface="Times New Roman" panose="02020603050405020304" pitchFamily="18" charset="0"/>
                <a:cs typeface="Times New Roman" panose="02020603050405020304" pitchFamily="18" charset="0"/>
              </a:rPr>
              <a:t>The class or value of the data point is then determined by the majority vote or average of the K neighbors. This approach allows the algorithm to adapt to different patterns and make predictions based on the local structure of the data.</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825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5224-C212-4CEA-806D-B65F266EE60A}"/>
              </a:ext>
            </a:extLst>
          </p:cNvPr>
          <p:cNvSpPr>
            <a:spLocks noGrp="1"/>
          </p:cNvSpPr>
          <p:nvPr>
            <p:ph type="title"/>
          </p:nvPr>
        </p:nvSpPr>
        <p:spPr/>
        <p:txBody>
          <a:bodyPr>
            <a:normAutofit/>
          </a:bodyPr>
          <a:lstStyle/>
          <a:p>
            <a:r>
              <a:rPr lang="en-US" sz="3600" b="1" i="0" dirty="0">
                <a:solidFill>
                  <a:srgbClr val="FF0000"/>
                </a:solidFill>
                <a:effectLst/>
                <a:latin typeface="-apple-system"/>
              </a:rPr>
              <a:t>How to Choose the Value of K in the K-NN Algorithm:</a:t>
            </a:r>
            <a:endParaRPr lang="en-IN" sz="3600" dirty="0">
              <a:solidFill>
                <a:srgbClr val="FF0000"/>
              </a:solidFill>
            </a:endParaRPr>
          </a:p>
        </p:txBody>
      </p:sp>
      <p:sp>
        <p:nvSpPr>
          <p:cNvPr id="3" name="Content Placeholder 2">
            <a:extLst>
              <a:ext uri="{FF2B5EF4-FFF2-40B4-BE49-F238E27FC236}">
                <a16:creationId xmlns:a16="http://schemas.microsoft.com/office/drawing/2014/main" id="{C9CCA438-043F-4D7E-8278-EFC2997D880A}"/>
              </a:ext>
            </a:extLst>
          </p:cNvPr>
          <p:cNvSpPr>
            <a:spLocks noGrp="1"/>
          </p:cNvSpPr>
          <p:nvPr>
            <p:ph idx="1"/>
          </p:nvPr>
        </p:nvSpPr>
        <p:spPr/>
        <p:txBody>
          <a:bodyPr/>
          <a:lstStyle/>
          <a:p>
            <a:pPr algn="just" fontAlgn="base"/>
            <a:r>
              <a:rPr lang="en-US" b="0" i="0" dirty="0">
                <a:solidFill>
                  <a:srgbClr val="0A0A23"/>
                </a:solidFill>
                <a:effectLst/>
                <a:latin typeface="Lato" panose="020F0502020204030203" pitchFamily="34" charset="0"/>
              </a:rPr>
              <a:t>There is no particular way of choosing the value </a:t>
            </a:r>
            <a:r>
              <a:rPr lang="en-US" b="1" i="0" dirty="0">
                <a:solidFill>
                  <a:srgbClr val="0A0A23"/>
                </a:solidFill>
                <a:effectLst/>
                <a:latin typeface="inherit"/>
              </a:rPr>
              <a:t>K</a:t>
            </a:r>
            <a:r>
              <a:rPr lang="en-US" b="0" i="0" dirty="0">
                <a:solidFill>
                  <a:srgbClr val="0A0A23"/>
                </a:solidFill>
                <a:effectLst/>
                <a:latin typeface="Lato" panose="020F0502020204030203" pitchFamily="34" charset="0"/>
              </a:rPr>
              <a:t>, but here are some common conventions to keep in mind:</a:t>
            </a:r>
          </a:p>
          <a:p>
            <a:pPr algn="just" fontAlgn="base">
              <a:buFont typeface="Arial" panose="020B0604020202020204" pitchFamily="34" charset="0"/>
              <a:buChar char="•"/>
            </a:pPr>
            <a:r>
              <a:rPr lang="en-US" b="0" i="0" dirty="0">
                <a:solidFill>
                  <a:srgbClr val="0A0A23"/>
                </a:solidFill>
                <a:effectLst/>
                <a:latin typeface="inherit"/>
              </a:rPr>
              <a:t>Choosing a very low value will most likely lead to inaccurate predictions.</a:t>
            </a:r>
          </a:p>
          <a:p>
            <a:pPr algn="just" fontAlgn="base">
              <a:buFont typeface="Arial" panose="020B0604020202020204" pitchFamily="34" charset="0"/>
              <a:buChar char="•"/>
            </a:pPr>
            <a:r>
              <a:rPr lang="en-US" b="0" i="0" dirty="0">
                <a:solidFill>
                  <a:srgbClr val="0A0A23"/>
                </a:solidFill>
                <a:effectLst/>
                <a:latin typeface="inherit"/>
              </a:rPr>
              <a:t>The commonly used value of </a:t>
            </a:r>
            <a:r>
              <a:rPr lang="en-US" b="1" i="0" dirty="0">
                <a:solidFill>
                  <a:srgbClr val="0A0A23"/>
                </a:solidFill>
                <a:effectLst/>
                <a:latin typeface="inherit"/>
              </a:rPr>
              <a:t>K </a:t>
            </a:r>
            <a:r>
              <a:rPr lang="en-US" b="0" i="0" dirty="0">
                <a:solidFill>
                  <a:srgbClr val="0A0A23"/>
                </a:solidFill>
                <a:effectLst/>
                <a:latin typeface="inherit"/>
              </a:rPr>
              <a:t>is 5.</a:t>
            </a:r>
          </a:p>
          <a:p>
            <a:pPr algn="just" fontAlgn="base">
              <a:buFont typeface="Arial" panose="020B0604020202020204" pitchFamily="34" charset="0"/>
              <a:buChar char="•"/>
            </a:pPr>
            <a:r>
              <a:rPr lang="en-US" b="0" i="0" dirty="0">
                <a:solidFill>
                  <a:srgbClr val="0A0A23"/>
                </a:solidFill>
                <a:effectLst/>
                <a:latin typeface="inherit"/>
              </a:rPr>
              <a:t>Always use an odd number as the value of </a:t>
            </a:r>
            <a:r>
              <a:rPr lang="en-US" b="1" i="0" dirty="0">
                <a:solidFill>
                  <a:srgbClr val="0A0A23"/>
                </a:solidFill>
                <a:effectLst/>
                <a:latin typeface="inherit"/>
              </a:rPr>
              <a:t>K</a:t>
            </a:r>
            <a:r>
              <a:rPr lang="en-US" b="0" i="0" dirty="0">
                <a:solidFill>
                  <a:srgbClr val="0A0A23"/>
                </a:solidFill>
                <a:effectLst/>
                <a:latin typeface="inherit"/>
              </a:rPr>
              <a:t>.</a:t>
            </a:r>
          </a:p>
          <a:p>
            <a:pPr algn="just"/>
            <a:endParaRPr lang="en-IN" dirty="0"/>
          </a:p>
        </p:txBody>
      </p:sp>
    </p:spTree>
    <p:extLst>
      <p:ext uri="{BB962C8B-B14F-4D97-AF65-F5344CB8AC3E}">
        <p14:creationId xmlns:p14="http://schemas.microsoft.com/office/powerpoint/2010/main" val="20447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3E67-6333-4463-A9D3-67C15E873E9E}"/>
              </a:ext>
            </a:extLst>
          </p:cNvPr>
          <p:cNvSpPr>
            <a:spLocks noGrp="1"/>
          </p:cNvSpPr>
          <p:nvPr>
            <p:ph type="title"/>
          </p:nvPr>
        </p:nvSpPr>
        <p:spPr>
          <a:xfrm>
            <a:off x="838200" y="365125"/>
            <a:ext cx="10515600" cy="568129"/>
          </a:xfrm>
        </p:spPr>
        <p:txBody>
          <a:bodyPr>
            <a:normAutofit fontScale="90000"/>
          </a:bodyPr>
          <a:lstStyle/>
          <a:p>
            <a:pPr algn="ctr"/>
            <a:r>
              <a:rPr lang="en-IN" b="1" dirty="0"/>
              <a:t>Example:</a:t>
            </a:r>
          </a:p>
        </p:txBody>
      </p:sp>
      <p:pic>
        <p:nvPicPr>
          <p:cNvPr id="5" name="Content Placeholder 4">
            <a:extLst>
              <a:ext uri="{FF2B5EF4-FFF2-40B4-BE49-F238E27FC236}">
                <a16:creationId xmlns:a16="http://schemas.microsoft.com/office/drawing/2014/main" id="{DB3A3AE3-D579-4E2E-8978-BACADB55B2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1294" y="1439126"/>
            <a:ext cx="4689411" cy="4351338"/>
          </a:xfrm>
        </p:spPr>
      </p:pic>
    </p:spTree>
    <p:extLst>
      <p:ext uri="{BB962C8B-B14F-4D97-AF65-F5344CB8AC3E}">
        <p14:creationId xmlns:p14="http://schemas.microsoft.com/office/powerpoint/2010/main" val="1224863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DA2C-F630-40BE-BF5B-048FB42703D1}"/>
              </a:ext>
            </a:extLst>
          </p:cNvPr>
          <p:cNvSpPr>
            <a:spLocks noGrp="1"/>
          </p:cNvSpPr>
          <p:nvPr>
            <p:ph type="title"/>
          </p:nvPr>
        </p:nvSpPr>
        <p:spPr/>
        <p:txBody>
          <a:bodyPr/>
          <a:lstStyle/>
          <a:p>
            <a:pPr algn="ctr"/>
            <a:r>
              <a:rPr lang="en-IN" b="1" dirty="0"/>
              <a:t>Step 1: Find distance</a:t>
            </a:r>
          </a:p>
        </p:txBody>
      </p:sp>
      <p:pic>
        <p:nvPicPr>
          <p:cNvPr id="5" name="Content Placeholder 4">
            <a:extLst>
              <a:ext uri="{FF2B5EF4-FFF2-40B4-BE49-F238E27FC236}">
                <a16:creationId xmlns:a16="http://schemas.microsoft.com/office/drawing/2014/main" id="{E1D5291E-269A-443B-AD41-0E1DE5BF6C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3634" y="1881402"/>
            <a:ext cx="7861072" cy="2605758"/>
          </a:xfrm>
        </p:spPr>
      </p:pic>
    </p:spTree>
    <p:extLst>
      <p:ext uri="{BB962C8B-B14F-4D97-AF65-F5344CB8AC3E}">
        <p14:creationId xmlns:p14="http://schemas.microsoft.com/office/powerpoint/2010/main" val="1143640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C687C0-7A76-4162-9A9A-616C97FF9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828" y="221066"/>
            <a:ext cx="8582132" cy="6415868"/>
          </a:xfrm>
          <a:prstGeom prst="rect">
            <a:avLst/>
          </a:prstGeom>
        </p:spPr>
      </p:pic>
    </p:spTree>
    <p:extLst>
      <p:ext uri="{BB962C8B-B14F-4D97-AF65-F5344CB8AC3E}">
        <p14:creationId xmlns:p14="http://schemas.microsoft.com/office/powerpoint/2010/main" val="323564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8B36-F971-4CCC-BDDF-79472B61FA62}"/>
              </a:ext>
            </a:extLst>
          </p:cNvPr>
          <p:cNvSpPr>
            <a:spLocks noGrp="1"/>
          </p:cNvSpPr>
          <p:nvPr>
            <p:ph type="title"/>
          </p:nvPr>
        </p:nvSpPr>
        <p:spPr>
          <a:xfrm>
            <a:off x="838200" y="365125"/>
            <a:ext cx="10515600" cy="662397"/>
          </a:xfrm>
        </p:spPr>
        <p:txBody>
          <a:bodyPr>
            <a:normAutofit fontScale="90000"/>
          </a:bodyPr>
          <a:lstStyle/>
          <a:p>
            <a:pPr algn="ctr"/>
            <a:r>
              <a:rPr lang="en-IN" b="1" dirty="0">
                <a:solidFill>
                  <a:srgbClr val="FF0000"/>
                </a:solidFill>
              </a:rPr>
              <a:t>What is SVM?</a:t>
            </a:r>
          </a:p>
        </p:txBody>
      </p:sp>
      <p:sp>
        <p:nvSpPr>
          <p:cNvPr id="3" name="Content Placeholder 2">
            <a:extLst>
              <a:ext uri="{FF2B5EF4-FFF2-40B4-BE49-F238E27FC236}">
                <a16:creationId xmlns:a16="http://schemas.microsoft.com/office/drawing/2014/main" id="{260C07E4-1F70-4B4A-B1B4-A66F9D322124}"/>
              </a:ext>
            </a:extLst>
          </p:cNvPr>
          <p:cNvSpPr>
            <a:spLocks noGrp="1"/>
          </p:cNvSpPr>
          <p:nvPr>
            <p:ph idx="1"/>
          </p:nvPr>
        </p:nvSpPr>
        <p:spPr>
          <a:xfrm>
            <a:off x="951322" y="1253331"/>
            <a:ext cx="10515600" cy="4351338"/>
          </a:xfrm>
        </p:spPr>
        <p:txBody>
          <a:bodyPr>
            <a:normAutofit fontScale="92500" lnSpcReduction="20000"/>
          </a:bodyPr>
          <a:lstStyle/>
          <a:p>
            <a:pPr algn="just"/>
            <a:r>
              <a:rPr lang="en-US" b="0" i="0" dirty="0">
                <a:effectLst/>
                <a:latin typeface="Times New Roman" panose="02020603050405020304" pitchFamily="18" charset="0"/>
                <a:cs typeface="Times New Roman" panose="02020603050405020304" pitchFamily="18" charset="0"/>
              </a:rPr>
              <a:t>Support Vector Machine (SVM) is a </a:t>
            </a: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supervised machine learning</a:t>
            </a:r>
            <a:r>
              <a:rPr lang="en-US" b="0" i="0" dirty="0">
                <a:effectLst/>
                <a:latin typeface="Times New Roman" panose="02020603050405020304" pitchFamily="18" charset="0"/>
                <a:cs typeface="Times New Roman" panose="02020603050405020304" pitchFamily="18" charset="0"/>
              </a:rPr>
              <a:t> algorithm used for both classification and regression. Though we say regression problems as well it’s best suited for classification. </a:t>
            </a:r>
          </a:p>
          <a:p>
            <a:pPr algn="just"/>
            <a:r>
              <a:rPr lang="en-US" b="0" i="0" dirty="0">
                <a:effectLst/>
                <a:latin typeface="Times New Roman" panose="02020603050405020304" pitchFamily="18" charset="0"/>
                <a:cs typeface="Times New Roman" panose="02020603050405020304" pitchFamily="18" charset="0"/>
              </a:rPr>
              <a:t>The main objective of the SVM algorithm is to find the optimal </a:t>
            </a:r>
            <a:r>
              <a:rPr lang="en-US"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hyperplane</a:t>
            </a:r>
            <a:r>
              <a:rPr lang="en-US" b="0" i="0" dirty="0">
                <a:effectLst/>
                <a:latin typeface="Times New Roman" panose="02020603050405020304" pitchFamily="18" charset="0"/>
                <a:cs typeface="Times New Roman" panose="02020603050405020304" pitchFamily="18" charset="0"/>
              </a:rPr>
              <a:t> in an N-dimensional space that can separate the data points in different classes in the feature space. </a:t>
            </a:r>
          </a:p>
          <a:p>
            <a:pPr algn="just"/>
            <a:r>
              <a:rPr lang="en-US" b="0" i="0" dirty="0">
                <a:effectLst/>
                <a:latin typeface="Times New Roman" panose="02020603050405020304" pitchFamily="18" charset="0"/>
                <a:cs typeface="Times New Roman" panose="02020603050405020304" pitchFamily="18" charset="0"/>
              </a:rPr>
              <a:t>The hyperplane tries that the margin between the closest points of different classes should be as maximum as possible. </a:t>
            </a:r>
          </a:p>
          <a:p>
            <a:pPr algn="just"/>
            <a:r>
              <a:rPr lang="en-US" b="0" i="0" dirty="0">
                <a:effectLst/>
                <a:latin typeface="Times New Roman" panose="02020603050405020304" pitchFamily="18" charset="0"/>
                <a:cs typeface="Times New Roman" panose="02020603050405020304" pitchFamily="18" charset="0"/>
              </a:rPr>
              <a:t>The dimension of the hyperplane depends upon the number of features. If the number of input features is two, then the hyperplane is just a line. </a:t>
            </a:r>
          </a:p>
          <a:p>
            <a:pPr algn="just"/>
            <a:r>
              <a:rPr lang="en-US" b="0" i="0" dirty="0">
                <a:effectLst/>
                <a:latin typeface="Times New Roman" panose="02020603050405020304" pitchFamily="18" charset="0"/>
                <a:cs typeface="Times New Roman" panose="02020603050405020304" pitchFamily="18" charset="0"/>
              </a:rPr>
              <a:t>If the number of input features is three, then the hyperplane becomes a 2-D plane. It becomes difficult to imagine when the number of features exceeds three.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474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7371-5D46-4F93-A900-AE637F5E0B18}"/>
              </a:ext>
            </a:extLst>
          </p:cNvPr>
          <p:cNvSpPr>
            <a:spLocks noGrp="1"/>
          </p:cNvSpPr>
          <p:nvPr>
            <p:ph type="title"/>
          </p:nvPr>
        </p:nvSpPr>
        <p:spPr>
          <a:xfrm>
            <a:off x="838200" y="289712"/>
            <a:ext cx="10515600" cy="1180870"/>
          </a:xfrm>
        </p:spPr>
        <p:txBody>
          <a:bodyPr>
            <a:normAutofit/>
          </a:bodyPr>
          <a:lstStyle/>
          <a:p>
            <a:pPr algn="ctr"/>
            <a:r>
              <a:rPr lang="en-IN" sz="3200" b="1" dirty="0">
                <a:latin typeface="Times New Roman" panose="02020603050405020304" pitchFamily="18" charset="0"/>
                <a:cs typeface="Times New Roman" panose="02020603050405020304" pitchFamily="18" charset="0"/>
              </a:rPr>
              <a:t>Step 2: Assign rank to calculated distances from 1 to n </a:t>
            </a:r>
          </a:p>
        </p:txBody>
      </p:sp>
      <p:pic>
        <p:nvPicPr>
          <p:cNvPr id="5" name="Content Placeholder 4">
            <a:extLst>
              <a:ext uri="{FF2B5EF4-FFF2-40B4-BE49-F238E27FC236}">
                <a16:creationId xmlns:a16="http://schemas.microsoft.com/office/drawing/2014/main" id="{648CD059-9ABB-49C8-9A4B-765FA7246E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645" y="1253331"/>
            <a:ext cx="7472710" cy="4351337"/>
          </a:xfrm>
        </p:spPr>
      </p:pic>
      <p:sp>
        <p:nvSpPr>
          <p:cNvPr id="6" name="TextBox 5">
            <a:extLst>
              <a:ext uri="{FF2B5EF4-FFF2-40B4-BE49-F238E27FC236}">
                <a16:creationId xmlns:a16="http://schemas.microsoft.com/office/drawing/2014/main" id="{768901AC-F4FE-47FC-A927-A5FDBEE1EF59}"/>
              </a:ext>
            </a:extLst>
          </p:cNvPr>
          <p:cNvSpPr txBox="1"/>
          <p:nvPr/>
        </p:nvSpPr>
        <p:spPr>
          <a:xfrm>
            <a:off x="4430598" y="5735088"/>
            <a:ext cx="4694548" cy="523220"/>
          </a:xfrm>
          <a:prstGeom prst="rect">
            <a:avLst/>
          </a:prstGeom>
          <a:noFill/>
        </p:spPr>
        <p:txBody>
          <a:bodyPr wrap="square" rtlCol="0">
            <a:spAutoFit/>
          </a:bodyPr>
          <a:lstStyle/>
          <a:p>
            <a:r>
              <a:rPr lang="en-IN" sz="2800" b="1" dirty="0"/>
              <a:t>1 for lowest distance</a:t>
            </a:r>
          </a:p>
        </p:txBody>
      </p:sp>
    </p:spTree>
    <p:extLst>
      <p:ext uri="{BB962C8B-B14F-4D97-AF65-F5344CB8AC3E}">
        <p14:creationId xmlns:p14="http://schemas.microsoft.com/office/powerpoint/2010/main" val="164333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6773-37F0-466D-8D6B-F9F1D61C8019}"/>
              </a:ext>
            </a:extLst>
          </p:cNvPr>
          <p:cNvSpPr>
            <a:spLocks noGrp="1"/>
          </p:cNvSpPr>
          <p:nvPr>
            <p:ph type="title"/>
          </p:nvPr>
        </p:nvSpPr>
        <p:spPr>
          <a:xfrm>
            <a:off x="838200" y="365126"/>
            <a:ext cx="10515600" cy="1124310"/>
          </a:xfrm>
        </p:spPr>
        <p:txBody>
          <a:bodyPr>
            <a:normAutofit/>
          </a:bodyPr>
          <a:lstStyle/>
          <a:p>
            <a:pPr algn="ctr"/>
            <a:r>
              <a:rPr lang="en-IN" sz="3200" b="1" dirty="0">
                <a:latin typeface="Times New Roman" panose="02020603050405020304" pitchFamily="18" charset="0"/>
                <a:cs typeface="Times New Roman" panose="02020603050405020304" pitchFamily="18" charset="0"/>
              </a:rPr>
              <a:t>Step 3: Assign label to new datapoint on basis of k value</a:t>
            </a:r>
          </a:p>
        </p:txBody>
      </p:sp>
      <p:sp>
        <p:nvSpPr>
          <p:cNvPr id="3" name="Content Placeholder 2">
            <a:extLst>
              <a:ext uri="{FF2B5EF4-FFF2-40B4-BE49-F238E27FC236}">
                <a16:creationId xmlns:a16="http://schemas.microsoft.com/office/drawing/2014/main" id="{C08CB317-0CCF-47F5-BA33-A3DCF6BA907C}"/>
              </a:ext>
            </a:extLst>
          </p:cNvPr>
          <p:cNvSpPr>
            <a:spLocks noGrp="1"/>
          </p:cNvSpPr>
          <p:nvPr>
            <p:ph idx="1"/>
          </p:nvPr>
        </p:nvSpPr>
        <p:spPr>
          <a:xfrm>
            <a:off x="499621" y="1489436"/>
            <a:ext cx="10957874" cy="4351338"/>
          </a:xfrm>
        </p:spPr>
        <p:txBody>
          <a:bodyPr>
            <a:normAutofit/>
          </a:bodyPr>
          <a:lstStyle/>
          <a:p>
            <a:r>
              <a:rPr lang="en-IN" sz="3600" dirty="0">
                <a:latin typeface="Times New Roman" panose="02020603050405020304" pitchFamily="18" charset="0"/>
                <a:cs typeface="Times New Roman" panose="02020603050405020304" pitchFamily="18" charset="0"/>
              </a:rPr>
              <a:t>If value of K=1 label for new datapoint will be Normal.</a:t>
            </a:r>
          </a:p>
          <a:p>
            <a:r>
              <a:rPr lang="en-IN" sz="3600" dirty="0">
                <a:latin typeface="Times New Roman" panose="02020603050405020304" pitchFamily="18" charset="0"/>
                <a:cs typeface="Times New Roman" panose="02020603050405020304" pitchFamily="18" charset="0"/>
              </a:rPr>
              <a:t>In this scenario value of K=5, and  new </a:t>
            </a:r>
            <a:r>
              <a:rPr lang="en-IN" sz="3600" dirty="0" err="1">
                <a:latin typeface="Times New Roman" panose="02020603050405020304" pitchFamily="18" charset="0"/>
                <a:cs typeface="Times New Roman" panose="02020603050405020304" pitchFamily="18" charset="0"/>
              </a:rPr>
              <a:t>datapont</a:t>
            </a:r>
            <a:r>
              <a:rPr lang="en-IN" sz="3600" dirty="0">
                <a:latin typeface="Times New Roman" panose="02020603050405020304" pitchFamily="18" charset="0"/>
                <a:cs typeface="Times New Roman" panose="02020603050405020304" pitchFamily="18" charset="0"/>
              </a:rPr>
              <a:t> lies in Normal class.</a:t>
            </a:r>
          </a:p>
        </p:txBody>
      </p:sp>
    </p:spTree>
    <p:extLst>
      <p:ext uri="{BB962C8B-B14F-4D97-AF65-F5344CB8AC3E}">
        <p14:creationId xmlns:p14="http://schemas.microsoft.com/office/powerpoint/2010/main" val="4285698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0E07-B325-4494-81F5-8D45B26A23AA}"/>
              </a:ext>
            </a:extLst>
          </p:cNvPr>
          <p:cNvSpPr>
            <a:spLocks noGrp="1"/>
          </p:cNvSpPr>
          <p:nvPr>
            <p:ph type="title"/>
          </p:nvPr>
        </p:nvSpPr>
        <p:spPr>
          <a:xfrm>
            <a:off x="838200" y="365126"/>
            <a:ext cx="10515600" cy="1058322"/>
          </a:xfrm>
        </p:spPr>
        <p:txBody>
          <a:bodyPr>
            <a:normAutofit/>
          </a:bodyPr>
          <a:lstStyle/>
          <a:p>
            <a:pPr algn="ctr"/>
            <a:r>
              <a:rPr lang="en-US" sz="3600" b="1" i="0" dirty="0">
                <a:solidFill>
                  <a:srgbClr val="FF0000"/>
                </a:solidFill>
                <a:effectLst/>
                <a:latin typeface="-apple-system"/>
              </a:rPr>
              <a:t>Advantages and Disadvantages of K-NN Algorithm:</a:t>
            </a:r>
            <a:endParaRPr lang="en-IN" sz="3600" dirty="0">
              <a:solidFill>
                <a:srgbClr val="FF0000"/>
              </a:solidFill>
            </a:endParaRPr>
          </a:p>
        </p:txBody>
      </p:sp>
      <p:sp>
        <p:nvSpPr>
          <p:cNvPr id="3" name="Content Placeholder 2">
            <a:extLst>
              <a:ext uri="{FF2B5EF4-FFF2-40B4-BE49-F238E27FC236}">
                <a16:creationId xmlns:a16="http://schemas.microsoft.com/office/drawing/2014/main" id="{62D0A7E4-EA51-4D3C-A58F-DF9D52F7B67F}"/>
              </a:ext>
            </a:extLst>
          </p:cNvPr>
          <p:cNvSpPr>
            <a:spLocks noGrp="1"/>
          </p:cNvSpPr>
          <p:nvPr>
            <p:ph idx="1"/>
          </p:nvPr>
        </p:nvSpPr>
        <p:spPr>
          <a:xfrm>
            <a:off x="838200" y="1589955"/>
            <a:ext cx="10515600" cy="4351338"/>
          </a:xfrm>
        </p:spPr>
        <p:txBody>
          <a:bodyPr/>
          <a:lstStyle/>
          <a:p>
            <a:pPr algn="l" fontAlgn="base"/>
            <a:r>
              <a:rPr lang="en-US" b="1" i="0" dirty="0">
                <a:effectLst/>
                <a:latin typeface="-apple-system"/>
              </a:rPr>
              <a:t>Advantages of K-NN Algorithm</a:t>
            </a:r>
          </a:p>
          <a:p>
            <a:pPr algn="l" fontAlgn="base">
              <a:buFont typeface="Arial" panose="020B0604020202020204" pitchFamily="34" charset="0"/>
              <a:buChar char="•"/>
            </a:pPr>
            <a:r>
              <a:rPr lang="en-US" b="0" i="0" dirty="0">
                <a:solidFill>
                  <a:srgbClr val="0A0A23"/>
                </a:solidFill>
                <a:effectLst/>
                <a:latin typeface="inherit"/>
              </a:rPr>
              <a:t>It is simple to implement.</a:t>
            </a:r>
          </a:p>
          <a:p>
            <a:pPr algn="l" fontAlgn="base">
              <a:buFont typeface="Arial" panose="020B0604020202020204" pitchFamily="34" charset="0"/>
              <a:buChar char="•"/>
            </a:pPr>
            <a:r>
              <a:rPr lang="en-US" b="0" i="0" dirty="0">
                <a:solidFill>
                  <a:srgbClr val="0A0A23"/>
                </a:solidFill>
                <a:effectLst/>
                <a:latin typeface="inherit"/>
              </a:rPr>
              <a:t>No training is required before classification.</a:t>
            </a:r>
          </a:p>
          <a:p>
            <a:pPr algn="l" fontAlgn="base"/>
            <a:r>
              <a:rPr lang="en-US" b="1" i="0" dirty="0">
                <a:effectLst/>
                <a:latin typeface="-apple-system"/>
              </a:rPr>
              <a:t>Disadvantages of K-NN Algorithm</a:t>
            </a:r>
          </a:p>
          <a:p>
            <a:pPr algn="l" fontAlgn="base">
              <a:buFont typeface="Arial" panose="020B0604020202020204" pitchFamily="34" charset="0"/>
              <a:buChar char="•"/>
            </a:pPr>
            <a:r>
              <a:rPr lang="en-US" b="0" i="0" dirty="0">
                <a:solidFill>
                  <a:srgbClr val="0A0A23"/>
                </a:solidFill>
                <a:effectLst/>
                <a:latin typeface="inherit"/>
              </a:rPr>
              <a:t>Can be cost-intensive when working with a large data set.</a:t>
            </a:r>
          </a:p>
          <a:p>
            <a:pPr algn="l" fontAlgn="base">
              <a:buFont typeface="Arial" panose="020B0604020202020204" pitchFamily="34" charset="0"/>
              <a:buChar char="•"/>
            </a:pPr>
            <a:r>
              <a:rPr lang="en-US" b="0" i="0" dirty="0">
                <a:solidFill>
                  <a:srgbClr val="0A0A23"/>
                </a:solidFill>
                <a:effectLst/>
                <a:latin typeface="inherit"/>
              </a:rPr>
              <a:t>A lot of memory is required for processing large data sets.</a:t>
            </a:r>
          </a:p>
          <a:p>
            <a:pPr algn="l" fontAlgn="base">
              <a:buFont typeface="Arial" panose="020B0604020202020204" pitchFamily="34" charset="0"/>
              <a:buChar char="•"/>
            </a:pPr>
            <a:r>
              <a:rPr lang="en-US" b="0" i="0" dirty="0">
                <a:solidFill>
                  <a:srgbClr val="0A0A23"/>
                </a:solidFill>
                <a:effectLst/>
                <a:latin typeface="inherit"/>
              </a:rPr>
              <a:t>Choosing the right value of </a:t>
            </a:r>
            <a:r>
              <a:rPr lang="en-US" b="1" i="0" dirty="0">
                <a:solidFill>
                  <a:srgbClr val="0A0A23"/>
                </a:solidFill>
                <a:effectLst/>
                <a:latin typeface="inherit"/>
              </a:rPr>
              <a:t>K</a:t>
            </a:r>
            <a:r>
              <a:rPr lang="en-US" b="0" i="0" dirty="0">
                <a:solidFill>
                  <a:srgbClr val="0A0A23"/>
                </a:solidFill>
                <a:effectLst/>
                <a:latin typeface="inherit"/>
              </a:rPr>
              <a:t> can be tricky.</a:t>
            </a:r>
          </a:p>
          <a:p>
            <a:endParaRPr lang="en-IN" dirty="0"/>
          </a:p>
        </p:txBody>
      </p:sp>
    </p:spTree>
    <p:extLst>
      <p:ext uri="{BB962C8B-B14F-4D97-AF65-F5344CB8AC3E}">
        <p14:creationId xmlns:p14="http://schemas.microsoft.com/office/powerpoint/2010/main" val="3315457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6FDD-E4A3-4753-A067-AD7A8A495C7A}"/>
              </a:ext>
            </a:extLst>
          </p:cNvPr>
          <p:cNvSpPr>
            <a:spLocks noGrp="1"/>
          </p:cNvSpPr>
          <p:nvPr>
            <p:ph type="title"/>
          </p:nvPr>
        </p:nvSpPr>
        <p:spPr>
          <a:xfrm>
            <a:off x="838200" y="365126"/>
            <a:ext cx="10515600" cy="869786"/>
          </a:xfrm>
        </p:spPr>
        <p:txBody>
          <a:bodyPr/>
          <a:lstStyle/>
          <a:p>
            <a:pPr algn="ctr"/>
            <a:r>
              <a:rPr lang="en-US" b="1" i="0" dirty="0">
                <a:solidFill>
                  <a:srgbClr val="FF0000"/>
                </a:solidFill>
                <a:effectLst/>
                <a:latin typeface="Söhne"/>
              </a:rPr>
              <a:t>Density estimation:</a:t>
            </a:r>
            <a:endParaRPr lang="en-IN" b="1" dirty="0">
              <a:solidFill>
                <a:srgbClr val="FF0000"/>
              </a:solidFill>
            </a:endParaRPr>
          </a:p>
        </p:txBody>
      </p:sp>
      <p:sp>
        <p:nvSpPr>
          <p:cNvPr id="3" name="Content Placeholder 2">
            <a:extLst>
              <a:ext uri="{FF2B5EF4-FFF2-40B4-BE49-F238E27FC236}">
                <a16:creationId xmlns:a16="http://schemas.microsoft.com/office/drawing/2014/main" id="{E601268A-AF9F-48F0-8A1B-A89D6D4C8A37}"/>
              </a:ext>
            </a:extLst>
          </p:cNvPr>
          <p:cNvSpPr>
            <a:spLocks noGrp="1"/>
          </p:cNvSpPr>
          <p:nvPr>
            <p:ph idx="1"/>
          </p:nvPr>
        </p:nvSpPr>
        <p:spPr>
          <a:xfrm>
            <a:off x="838200" y="1410846"/>
            <a:ext cx="10515600" cy="4351338"/>
          </a:xfrm>
        </p:spPr>
        <p:txBody>
          <a:bodyPr>
            <a:normAutofit/>
          </a:bodyPr>
          <a:lstStyle/>
          <a:p>
            <a:pPr algn="just"/>
            <a:r>
              <a:rPr lang="en-US" b="0" i="0" dirty="0">
                <a:effectLst/>
                <a:latin typeface="Söhne"/>
              </a:rPr>
              <a:t>Density estimation is a statistical technique used to estimate the probability density function (PDF) of a random variable. </a:t>
            </a:r>
          </a:p>
          <a:p>
            <a:pPr algn="just"/>
            <a:r>
              <a:rPr lang="en-US" b="0" i="0" dirty="0">
                <a:effectLst/>
                <a:latin typeface="Söhne"/>
              </a:rPr>
              <a:t>In simple terms, it is a method to estimate how likely it is that a given observation belongs to a certain distribution. </a:t>
            </a:r>
          </a:p>
          <a:p>
            <a:pPr algn="just"/>
            <a:r>
              <a:rPr lang="en-US" b="0" i="0" dirty="0">
                <a:effectLst/>
                <a:latin typeface="Söhne"/>
              </a:rPr>
              <a:t>Density estimation is particularly useful in fields such as machine learning, statistics, and data analysis, where understanding the underlying distribution of data is important.</a:t>
            </a:r>
          </a:p>
          <a:p>
            <a:pPr algn="just"/>
            <a:endParaRPr lang="en-IN" dirty="0"/>
          </a:p>
        </p:txBody>
      </p:sp>
    </p:spTree>
    <p:extLst>
      <p:ext uri="{BB962C8B-B14F-4D97-AF65-F5344CB8AC3E}">
        <p14:creationId xmlns:p14="http://schemas.microsoft.com/office/powerpoint/2010/main" val="24158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74CC7-5083-4160-8A7B-86BAE5AAEF98}"/>
              </a:ext>
            </a:extLst>
          </p:cNvPr>
          <p:cNvSpPr>
            <a:spLocks noGrp="1"/>
          </p:cNvSpPr>
          <p:nvPr>
            <p:ph idx="1"/>
          </p:nvPr>
        </p:nvSpPr>
        <p:spPr>
          <a:xfrm>
            <a:off x="838200" y="553007"/>
            <a:ext cx="10515600" cy="2508348"/>
          </a:xfrm>
        </p:spPr>
        <p:txBody>
          <a:bodyPr>
            <a:normAutofit fontScale="92500" lnSpcReduction="10000"/>
          </a:bodyPr>
          <a:lstStyle/>
          <a:p>
            <a:pPr algn="just"/>
            <a:r>
              <a:rPr lang="en-US" b="0" i="0" dirty="0">
                <a:effectLst/>
                <a:latin typeface="Söhne"/>
              </a:rPr>
              <a:t>There are various methods for density estimation, and here are a few common ones:</a:t>
            </a:r>
          </a:p>
          <a:p>
            <a:pPr algn="just">
              <a:buFont typeface="+mj-lt"/>
              <a:buAutoNum type="arabicPeriod"/>
            </a:pPr>
            <a:r>
              <a:rPr lang="en-US" b="1" i="0" dirty="0">
                <a:effectLst/>
                <a:latin typeface="Söhne"/>
              </a:rPr>
              <a:t>Histograms:</a:t>
            </a:r>
            <a:endParaRPr lang="en-US" b="0" i="0" dirty="0">
              <a:effectLst/>
              <a:latin typeface="Söhne"/>
            </a:endParaRPr>
          </a:p>
          <a:p>
            <a:pPr marL="742950" lvl="1" indent="-285750" algn="just">
              <a:buFont typeface="+mj-lt"/>
              <a:buAutoNum type="arabicPeriod"/>
            </a:pPr>
            <a:r>
              <a:rPr lang="en-US" b="0" i="0" dirty="0">
                <a:effectLst/>
                <a:latin typeface="Söhne"/>
              </a:rPr>
              <a:t>Divide the data into bins.</a:t>
            </a:r>
          </a:p>
          <a:p>
            <a:pPr marL="742950" lvl="1" indent="-285750" algn="just">
              <a:buFont typeface="+mj-lt"/>
              <a:buAutoNum type="arabicPeriod"/>
            </a:pPr>
            <a:r>
              <a:rPr lang="en-US" b="0" i="0" dirty="0">
                <a:effectLst/>
                <a:latin typeface="Söhne"/>
              </a:rPr>
              <a:t>Count the number of data points in each bin.</a:t>
            </a:r>
          </a:p>
          <a:p>
            <a:pPr marL="742950" lvl="1" indent="-285750" algn="just">
              <a:buFont typeface="+mj-lt"/>
              <a:buAutoNum type="arabicPeriod"/>
            </a:pPr>
            <a:r>
              <a:rPr lang="en-US" b="0" i="0" dirty="0">
                <a:effectLst/>
                <a:latin typeface="Söhne"/>
              </a:rPr>
              <a:t>Normalize the counts by the total number of observations and the bin width to obtain a probability density.</a:t>
            </a:r>
          </a:p>
          <a:p>
            <a:pPr marL="457200" lvl="1" indent="0" algn="just">
              <a:buNone/>
            </a:pPr>
            <a:endParaRPr lang="en-US" b="0" i="0" dirty="0">
              <a:effectLst/>
              <a:latin typeface="Söhne"/>
            </a:endParaRPr>
          </a:p>
        </p:txBody>
      </p:sp>
      <p:pic>
        <p:nvPicPr>
          <p:cNvPr id="1026" name="Picture 2" descr="hist_to_kde">
            <a:extLst>
              <a:ext uri="{FF2B5EF4-FFF2-40B4-BE49-F238E27FC236}">
                <a16:creationId xmlns:a16="http://schemas.microsoft.com/office/drawing/2014/main" id="{B5B44B73-41A5-4457-9C64-51B06F5A6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425" y="2938856"/>
            <a:ext cx="5257015" cy="3697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752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D4833-1DED-44E7-9F15-8D2D5426FBBF}"/>
              </a:ext>
            </a:extLst>
          </p:cNvPr>
          <p:cNvSpPr>
            <a:spLocks noGrp="1"/>
          </p:cNvSpPr>
          <p:nvPr>
            <p:ph idx="1"/>
          </p:nvPr>
        </p:nvSpPr>
        <p:spPr>
          <a:xfrm>
            <a:off x="310299" y="193250"/>
            <a:ext cx="11378938" cy="2143060"/>
          </a:xfrm>
        </p:spPr>
        <p:txBody>
          <a:bodyPr>
            <a:normAutofit fontScale="92500" lnSpcReduction="10000"/>
          </a:bodyPr>
          <a:lstStyle/>
          <a:p>
            <a:pPr marL="0" indent="0" algn="just">
              <a:buNone/>
            </a:pPr>
            <a:r>
              <a:rPr lang="en-US" b="1" i="0" dirty="0">
                <a:effectLst/>
                <a:latin typeface="Söhne"/>
              </a:rPr>
              <a:t>2. Kernel Density Estimation (KDE):</a:t>
            </a:r>
            <a:endParaRPr lang="en-US" b="0" i="0" dirty="0">
              <a:effectLst/>
              <a:latin typeface="Söhne"/>
            </a:endParaRPr>
          </a:p>
          <a:p>
            <a:pPr marL="742950" lvl="1" indent="-285750" algn="just">
              <a:buFont typeface="+mj-lt"/>
              <a:buAutoNum type="arabicPeriod"/>
            </a:pPr>
            <a:r>
              <a:rPr lang="en-US" b="0" i="0" dirty="0">
                <a:effectLst/>
                <a:latin typeface="Söhne"/>
              </a:rPr>
              <a:t>Place a kernel (smooth, continuous function, such as a Gaussian) at each data point.</a:t>
            </a:r>
          </a:p>
          <a:p>
            <a:pPr marL="742950" lvl="1" indent="-285750" algn="just">
              <a:buFont typeface="+mj-lt"/>
              <a:buAutoNum type="arabicPeriod"/>
            </a:pPr>
            <a:r>
              <a:rPr lang="en-US" b="0" i="0" dirty="0">
                <a:effectLst/>
                <a:latin typeface="Söhne"/>
              </a:rPr>
              <a:t>Sum the contributions from all kernels to obtain the estimated density.</a:t>
            </a:r>
          </a:p>
          <a:p>
            <a:pPr marL="742950" lvl="1" indent="-285750" algn="just">
              <a:buFont typeface="+mj-lt"/>
              <a:buAutoNum type="arabicPeriod"/>
            </a:pPr>
            <a:r>
              <a:rPr lang="en-US" b="0" i="0" dirty="0">
                <a:effectLst/>
                <a:latin typeface="Söhne"/>
              </a:rPr>
              <a:t>The bandwidth of the kernel controls the smoothness of the estimate.</a:t>
            </a:r>
          </a:p>
          <a:p>
            <a:pPr marL="457200" lvl="1" indent="0" algn="just">
              <a:buNone/>
            </a:pPr>
            <a:r>
              <a:rPr lang="en-US" b="0" i="0" dirty="0">
                <a:solidFill>
                  <a:srgbClr val="212529"/>
                </a:solidFill>
                <a:effectLst/>
                <a:latin typeface="-apple-system"/>
              </a:rPr>
              <a:t>In the following figure, 100 points are drawn from a bimodal distribution, and the kernel density estimates are shown for three choices of kernels:</a:t>
            </a:r>
            <a:endParaRPr lang="en-IN" dirty="0"/>
          </a:p>
          <a:p>
            <a:pPr algn="just"/>
            <a:endParaRPr lang="en-IN" dirty="0"/>
          </a:p>
        </p:txBody>
      </p:sp>
      <p:pic>
        <p:nvPicPr>
          <p:cNvPr id="2050" name="Picture 2" descr="kde_kernels">
            <a:extLst>
              <a:ext uri="{FF2B5EF4-FFF2-40B4-BE49-F238E27FC236}">
                <a16:creationId xmlns:a16="http://schemas.microsoft.com/office/drawing/2014/main" id="{B787ED17-2E25-4D16-B947-9B397D1E9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518" y="2516957"/>
            <a:ext cx="4927076" cy="36198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de_1d_distribution">
            <a:extLst>
              <a:ext uri="{FF2B5EF4-FFF2-40B4-BE49-F238E27FC236}">
                <a16:creationId xmlns:a16="http://schemas.microsoft.com/office/drawing/2014/main" id="{C6DDDBF5-C2AF-4CD1-B1CF-7724FB462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777" y="2336310"/>
            <a:ext cx="4811991" cy="389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545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44E4D-F0B4-4823-9A7F-5F40F43A6877}"/>
              </a:ext>
            </a:extLst>
          </p:cNvPr>
          <p:cNvSpPr>
            <a:spLocks noGrp="1"/>
          </p:cNvSpPr>
          <p:nvPr>
            <p:ph idx="1"/>
          </p:nvPr>
        </p:nvSpPr>
        <p:spPr>
          <a:xfrm>
            <a:off x="838200" y="1128041"/>
            <a:ext cx="10515600" cy="4351338"/>
          </a:xfrm>
        </p:spPr>
        <p:txBody>
          <a:bodyPr>
            <a:normAutofit fontScale="85000" lnSpcReduction="20000"/>
          </a:bodyPr>
          <a:lstStyle/>
          <a:p>
            <a:pPr marL="0" indent="0" algn="just">
              <a:buNone/>
            </a:pPr>
            <a:r>
              <a:rPr lang="en-US" b="1" i="0" dirty="0">
                <a:effectLst/>
                <a:latin typeface="Söhne"/>
              </a:rPr>
              <a:t>3. Parametric Methods:</a:t>
            </a:r>
            <a:endParaRPr lang="en-US" b="0" i="0" dirty="0">
              <a:effectLst/>
              <a:latin typeface="Söhne"/>
            </a:endParaRPr>
          </a:p>
          <a:p>
            <a:pPr marL="742950" lvl="1" indent="-285750" algn="just">
              <a:buFont typeface="+mj-lt"/>
              <a:buAutoNum type="arabicPeriod"/>
            </a:pPr>
            <a:r>
              <a:rPr lang="en-US" b="0" i="0" dirty="0">
                <a:effectLst/>
                <a:latin typeface="Söhne"/>
              </a:rPr>
              <a:t>Assume a specific parametric form for the underlying distribution (e.g., normal distribution, exponential distribution).</a:t>
            </a:r>
          </a:p>
          <a:p>
            <a:pPr marL="742950" lvl="1" indent="-285750" algn="just">
              <a:buFont typeface="+mj-lt"/>
              <a:buAutoNum type="arabicPeriod"/>
            </a:pPr>
            <a:r>
              <a:rPr lang="en-US" b="0" i="0" dirty="0">
                <a:effectLst/>
                <a:latin typeface="Söhne"/>
              </a:rPr>
              <a:t>Estimate the parameters of the distribution from the data.</a:t>
            </a:r>
          </a:p>
          <a:p>
            <a:pPr marL="0" indent="0" algn="just">
              <a:buNone/>
            </a:pPr>
            <a:r>
              <a:rPr lang="en-US" b="1" i="0" dirty="0">
                <a:effectLst/>
                <a:latin typeface="Söhne"/>
              </a:rPr>
              <a:t>4. Non-parametric Methods:</a:t>
            </a:r>
            <a:endParaRPr lang="en-US" b="0" i="0" dirty="0">
              <a:effectLst/>
              <a:latin typeface="Söhne"/>
            </a:endParaRPr>
          </a:p>
          <a:p>
            <a:pPr marL="742950" lvl="1" indent="-285750" algn="just">
              <a:buFont typeface="+mj-lt"/>
              <a:buAutoNum type="arabicPeriod"/>
            </a:pPr>
            <a:r>
              <a:rPr lang="en-US" b="0" i="0" dirty="0">
                <a:effectLst/>
                <a:latin typeface="Söhne"/>
              </a:rPr>
              <a:t>Do not assume a specific parametric form for the distribution.</a:t>
            </a:r>
          </a:p>
          <a:p>
            <a:pPr marL="742950" lvl="1" indent="-285750" algn="just">
              <a:buFont typeface="+mj-lt"/>
              <a:buAutoNum type="arabicPeriod"/>
            </a:pPr>
            <a:r>
              <a:rPr lang="en-US" b="0" i="0" dirty="0">
                <a:effectLst/>
                <a:latin typeface="Söhne"/>
              </a:rPr>
              <a:t>KDE is an example of a non-parametric method.</a:t>
            </a:r>
          </a:p>
          <a:p>
            <a:pPr algn="just"/>
            <a:r>
              <a:rPr lang="en-US" b="0" i="0" dirty="0">
                <a:effectLst/>
                <a:latin typeface="Söhne"/>
              </a:rPr>
              <a:t>Density estimation is often used for tasks such as anomaly detection, clustering, and generating synthetic data. It helps in understanding the structure of the data and can be a crucial step in exploratory data analysis.</a:t>
            </a:r>
          </a:p>
          <a:p>
            <a:pPr algn="just"/>
            <a:r>
              <a:rPr lang="en-US" b="0" i="0" dirty="0">
                <a:effectLst/>
                <a:latin typeface="Söhne"/>
              </a:rPr>
              <a:t>In machine learning, density estimation can be part of various algorithms, such as Gaussian Mixture Models (GMMs) and certain types of neural networks, where estimating the underlying distribution is essential for making predictions or generating new data samples.</a:t>
            </a:r>
          </a:p>
          <a:p>
            <a:pPr algn="just"/>
            <a:endParaRPr lang="en-IN" dirty="0"/>
          </a:p>
        </p:txBody>
      </p:sp>
    </p:spTree>
    <p:extLst>
      <p:ext uri="{BB962C8B-B14F-4D97-AF65-F5344CB8AC3E}">
        <p14:creationId xmlns:p14="http://schemas.microsoft.com/office/powerpoint/2010/main" val="517030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0A5F-BFB3-4320-B030-8EAB4655547A}"/>
              </a:ext>
            </a:extLst>
          </p:cNvPr>
          <p:cNvSpPr>
            <a:spLocks noGrp="1"/>
          </p:cNvSpPr>
          <p:nvPr>
            <p:ph type="title"/>
          </p:nvPr>
        </p:nvSpPr>
        <p:spPr>
          <a:xfrm>
            <a:off x="838200" y="365126"/>
            <a:ext cx="10515600" cy="539848"/>
          </a:xfrm>
        </p:spPr>
        <p:txBody>
          <a:bodyPr>
            <a:normAutofit/>
          </a:bodyPr>
          <a:lstStyle/>
          <a:p>
            <a:pPr algn="ctr"/>
            <a:r>
              <a:rPr lang="en-IN" sz="3200" b="1" i="0" u="none" strike="noStrike" baseline="0" dirty="0" err="1">
                <a:solidFill>
                  <a:srgbClr val="FF0000"/>
                </a:solidFill>
                <a:latin typeface="Times New Roman" panose="02020603050405020304" pitchFamily="18" charset="0"/>
                <a:cs typeface="Times New Roman" panose="02020603050405020304" pitchFamily="18" charset="0"/>
              </a:rPr>
              <a:t>Parzen</a:t>
            </a:r>
            <a:r>
              <a:rPr lang="en-IN" sz="3200" b="1" dirty="0">
                <a:solidFill>
                  <a:srgbClr val="FF0000"/>
                </a:solidFill>
                <a:latin typeface="Times New Roman" panose="02020603050405020304" pitchFamily="18" charset="0"/>
                <a:cs typeface="Times New Roman" panose="02020603050405020304" pitchFamily="18" charset="0"/>
              </a:rPr>
              <a:t> </a:t>
            </a:r>
            <a:r>
              <a:rPr lang="en-IN" sz="3200" b="1" i="0" u="none" strike="noStrike" baseline="0" dirty="0">
                <a:solidFill>
                  <a:srgbClr val="FF0000"/>
                </a:solidFill>
                <a:latin typeface="Times New Roman" panose="02020603050405020304" pitchFamily="18" charset="0"/>
                <a:cs typeface="Times New Roman" panose="02020603050405020304" pitchFamily="18" charset="0"/>
              </a:rPr>
              <a:t>Window:</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68F746-8FB5-4F56-8EAA-F3CC24BE695F}"/>
              </a:ext>
            </a:extLst>
          </p:cNvPr>
          <p:cNvSpPr>
            <a:spLocks noGrp="1"/>
          </p:cNvSpPr>
          <p:nvPr>
            <p:ph idx="1"/>
          </p:nvPr>
        </p:nvSpPr>
        <p:spPr>
          <a:xfrm>
            <a:off x="838200" y="1080908"/>
            <a:ext cx="10515600" cy="4351338"/>
          </a:xfrm>
        </p:spPr>
        <p:txBody>
          <a:bodyPr/>
          <a:lstStyle/>
          <a:p>
            <a:pPr algn="just"/>
            <a:r>
              <a:rPr lang="en-US" i="0" dirty="0">
                <a:effectLst/>
                <a:latin typeface="Söhne"/>
              </a:rPr>
              <a:t>The </a:t>
            </a:r>
            <a:r>
              <a:rPr lang="en-US" i="0" dirty="0" err="1">
                <a:effectLst/>
                <a:latin typeface="Söhne"/>
              </a:rPr>
              <a:t>Parzen</a:t>
            </a:r>
            <a:r>
              <a:rPr lang="en-US" i="0" dirty="0">
                <a:effectLst/>
                <a:latin typeface="Söhne"/>
              </a:rPr>
              <a:t> window, also known as the kernel density estimation with a fixed kernel or the "window" method, is a non-parametric technique used for estimating the probability density function (PDF) of a random variable. </a:t>
            </a:r>
          </a:p>
          <a:p>
            <a:pPr algn="just"/>
            <a:r>
              <a:rPr lang="en-US" i="0" dirty="0">
                <a:effectLst/>
                <a:latin typeface="Söhne"/>
              </a:rPr>
              <a:t>It falls under the category of non-parametric density estimation methods, where the goal is to estimate the underlying distribution of a set of data points without assuming a specific parametric form for the distribution.</a:t>
            </a:r>
            <a:endParaRPr lang="en-IN" dirty="0"/>
          </a:p>
        </p:txBody>
      </p:sp>
    </p:spTree>
    <p:extLst>
      <p:ext uri="{BB962C8B-B14F-4D97-AF65-F5344CB8AC3E}">
        <p14:creationId xmlns:p14="http://schemas.microsoft.com/office/powerpoint/2010/main" val="565310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CC7B-5C2F-4845-901A-9E33D1EF80C8}"/>
              </a:ext>
            </a:extLst>
          </p:cNvPr>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Feature of </a:t>
            </a:r>
            <a:r>
              <a:rPr lang="en-IN" b="1" dirty="0" err="1">
                <a:solidFill>
                  <a:srgbClr val="FF0000"/>
                </a:solidFill>
                <a:latin typeface="Times New Roman" panose="02020603050405020304" pitchFamily="18" charset="0"/>
                <a:cs typeface="Times New Roman" panose="02020603050405020304" pitchFamily="18" charset="0"/>
              </a:rPr>
              <a:t>Parzen</a:t>
            </a:r>
            <a:r>
              <a:rPr lang="en-IN" b="1" dirty="0">
                <a:solidFill>
                  <a:srgbClr val="FF0000"/>
                </a:solidFill>
                <a:latin typeface="Times New Roman" panose="02020603050405020304" pitchFamily="18" charset="0"/>
                <a:cs typeface="Times New Roman" panose="02020603050405020304" pitchFamily="18" charset="0"/>
              </a:rPr>
              <a:t> window:</a:t>
            </a:r>
          </a:p>
        </p:txBody>
      </p:sp>
      <p:sp>
        <p:nvSpPr>
          <p:cNvPr id="3" name="Content Placeholder 2">
            <a:extLst>
              <a:ext uri="{FF2B5EF4-FFF2-40B4-BE49-F238E27FC236}">
                <a16:creationId xmlns:a16="http://schemas.microsoft.com/office/drawing/2014/main" id="{DEBBCBD8-7081-4EF1-BE8E-20D974A4072A}"/>
              </a:ext>
            </a:extLst>
          </p:cNvPr>
          <p:cNvSpPr>
            <a:spLocks noGrp="1"/>
          </p:cNvSpPr>
          <p:nvPr>
            <p:ph idx="1"/>
          </p:nvPr>
        </p:nvSpPr>
        <p:spPr/>
        <p:txBody>
          <a:bodyPr>
            <a:normAutofit fontScale="92500" lnSpcReduction="20000"/>
          </a:bodyPr>
          <a:lstStyle/>
          <a:p>
            <a:pPr algn="just">
              <a:buFont typeface="+mj-lt"/>
              <a:buAutoNum type="arabicPeriod"/>
            </a:pPr>
            <a:r>
              <a:rPr lang="en-US" b="1" i="0" dirty="0">
                <a:effectLst/>
                <a:latin typeface="Söhne"/>
              </a:rPr>
              <a:t>Kernel Function:</a:t>
            </a:r>
            <a:endParaRPr lang="en-US" b="0" i="0" dirty="0">
              <a:effectLst/>
              <a:latin typeface="Söhne"/>
            </a:endParaRPr>
          </a:p>
          <a:p>
            <a:pPr marL="742950" lvl="1" indent="-285750" algn="just">
              <a:buFont typeface="+mj-lt"/>
              <a:buAutoNum type="arabicPeriod"/>
            </a:pPr>
            <a:r>
              <a:rPr lang="en-US" b="0" i="0" dirty="0">
                <a:effectLst/>
                <a:latin typeface="Söhne"/>
              </a:rPr>
              <a:t>Choose a kernel function, typically a smooth, symmetric, and positive function (e.g., Gaussian or </a:t>
            </a:r>
            <a:r>
              <a:rPr lang="en-US" b="0" i="0" dirty="0" err="1">
                <a:effectLst/>
                <a:latin typeface="Söhne"/>
              </a:rPr>
              <a:t>Epanechnikov</a:t>
            </a:r>
            <a:r>
              <a:rPr lang="en-US" b="0" i="0" dirty="0">
                <a:effectLst/>
                <a:latin typeface="Söhne"/>
              </a:rPr>
              <a:t> kernel).</a:t>
            </a:r>
          </a:p>
          <a:p>
            <a:pPr marL="742950" lvl="1" indent="-285750" algn="just">
              <a:buFont typeface="+mj-lt"/>
              <a:buAutoNum type="arabicPeriod"/>
            </a:pPr>
            <a:r>
              <a:rPr lang="en-US" b="0" i="0" dirty="0">
                <a:effectLst/>
                <a:latin typeface="Söhne"/>
              </a:rPr>
              <a:t>The kernel function defines the shape of the "window" around each data point.</a:t>
            </a:r>
          </a:p>
          <a:p>
            <a:pPr algn="just">
              <a:buFont typeface="+mj-lt"/>
              <a:buAutoNum type="arabicPeriod"/>
            </a:pPr>
            <a:r>
              <a:rPr lang="en-US" b="1" i="0" dirty="0">
                <a:effectLst/>
                <a:latin typeface="Söhne"/>
              </a:rPr>
              <a:t>Window (or Bandwidth):</a:t>
            </a:r>
            <a:endParaRPr lang="en-US" b="0" i="0" dirty="0">
              <a:effectLst/>
              <a:latin typeface="Söhne"/>
            </a:endParaRPr>
          </a:p>
          <a:p>
            <a:pPr marL="742950" lvl="1" indent="-285750" algn="just">
              <a:buFont typeface="+mj-lt"/>
              <a:buAutoNum type="arabicPeriod"/>
            </a:pPr>
            <a:r>
              <a:rPr lang="en-US" b="0" i="0" dirty="0">
                <a:effectLst/>
                <a:latin typeface="Söhne"/>
              </a:rPr>
              <a:t>Choose a fixed window (bandwidth) size or adaptively select it based on the data.</a:t>
            </a:r>
          </a:p>
          <a:p>
            <a:pPr marL="742950" lvl="1" indent="-285750" algn="just">
              <a:buFont typeface="+mj-lt"/>
              <a:buAutoNum type="arabicPeriod"/>
            </a:pPr>
            <a:r>
              <a:rPr lang="en-US" b="0" i="0" dirty="0">
                <a:effectLst/>
                <a:latin typeface="Söhne"/>
              </a:rPr>
              <a:t>The window determines the region around each data point where the kernel function contributes to the density estimate.</a:t>
            </a:r>
          </a:p>
          <a:p>
            <a:pPr algn="just">
              <a:buFont typeface="+mj-lt"/>
              <a:buAutoNum type="arabicPeriod"/>
            </a:pPr>
            <a:r>
              <a:rPr lang="en-US" b="1" i="0" dirty="0">
                <a:effectLst/>
                <a:latin typeface="Söhne"/>
              </a:rPr>
              <a:t>Estimation:</a:t>
            </a:r>
            <a:endParaRPr lang="en-US" b="0" i="0" dirty="0">
              <a:effectLst/>
              <a:latin typeface="Söhne"/>
            </a:endParaRPr>
          </a:p>
          <a:p>
            <a:pPr marL="742950" lvl="1" indent="-285750" algn="just">
              <a:buFont typeface="+mj-lt"/>
              <a:buAutoNum type="arabicPeriod"/>
            </a:pPr>
            <a:r>
              <a:rPr lang="en-US" b="0" i="0" dirty="0">
                <a:effectLst/>
                <a:latin typeface="Söhne"/>
              </a:rPr>
              <a:t>For each data point, place a window centered at that point.</a:t>
            </a:r>
          </a:p>
          <a:p>
            <a:pPr marL="742950" lvl="1" indent="-285750" algn="just">
              <a:buFont typeface="+mj-lt"/>
              <a:buAutoNum type="arabicPeriod"/>
            </a:pPr>
            <a:r>
              <a:rPr lang="en-US" b="0" i="0" dirty="0">
                <a:effectLst/>
                <a:latin typeface="Söhne"/>
              </a:rPr>
              <a:t>The contribution of each data point to the overall density estimate is given by the chosen kernel function within its window.</a:t>
            </a:r>
          </a:p>
          <a:p>
            <a:pPr marL="742950" lvl="1" indent="-285750" algn="just">
              <a:buFont typeface="+mj-lt"/>
              <a:buAutoNum type="arabicPeriod"/>
            </a:pPr>
            <a:r>
              <a:rPr lang="en-US" b="0" i="0" dirty="0">
                <a:effectLst/>
                <a:latin typeface="Söhne"/>
              </a:rPr>
              <a:t>Sum the contributions from all data points to obtain the final density estimate.</a:t>
            </a:r>
          </a:p>
          <a:p>
            <a:pPr algn="just"/>
            <a:endParaRPr lang="en-IN" dirty="0"/>
          </a:p>
        </p:txBody>
      </p:sp>
    </p:spTree>
    <p:extLst>
      <p:ext uri="{BB962C8B-B14F-4D97-AF65-F5344CB8AC3E}">
        <p14:creationId xmlns:p14="http://schemas.microsoft.com/office/powerpoint/2010/main" val="3178530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5A1190-D154-4F81-B1A4-B12FAED02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126" y="1266523"/>
            <a:ext cx="8049748" cy="4324954"/>
          </a:xfrm>
          <a:prstGeom prst="rect">
            <a:avLst/>
          </a:prstGeom>
        </p:spPr>
      </p:pic>
    </p:spTree>
    <p:extLst>
      <p:ext uri="{BB962C8B-B14F-4D97-AF65-F5344CB8AC3E}">
        <p14:creationId xmlns:p14="http://schemas.microsoft.com/office/powerpoint/2010/main" val="246275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Support Vector Machine (SVM) Algorithm - Javatpoint">
            <a:extLst>
              <a:ext uri="{FF2B5EF4-FFF2-40B4-BE49-F238E27FC236}">
                <a16:creationId xmlns:a16="http://schemas.microsoft.com/office/drawing/2014/main" id="{F1989BE5-4553-4918-A158-6E7F49034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659" y="713295"/>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4C8830-9396-4A40-9A20-F62BFB77EB79}"/>
              </a:ext>
            </a:extLst>
          </p:cNvPr>
          <p:cNvSpPr txBox="1"/>
          <p:nvPr/>
        </p:nvSpPr>
        <p:spPr>
          <a:xfrm>
            <a:off x="1246695" y="4879710"/>
            <a:ext cx="10027762" cy="1569660"/>
          </a:xfrm>
          <a:prstGeom prst="rect">
            <a:avLst/>
          </a:prstGeom>
          <a:noFill/>
        </p:spPr>
        <p:txBody>
          <a:bodyPr wrap="square">
            <a:spAutoFit/>
          </a:bodyPr>
          <a:lstStyle/>
          <a:p>
            <a:pPr algn="just"/>
            <a:r>
              <a:rPr lang="en-US" sz="2400" b="1" i="0" dirty="0">
                <a:solidFill>
                  <a:srgbClr val="333333"/>
                </a:solidFill>
                <a:effectLst/>
                <a:latin typeface="inter-bold"/>
              </a:rPr>
              <a:t>Hyperplane:</a:t>
            </a:r>
            <a:r>
              <a:rPr lang="en-US" sz="2400" b="0" i="0" dirty="0">
                <a:solidFill>
                  <a:srgbClr val="333333"/>
                </a:solidFill>
                <a:effectLst/>
                <a:latin typeface="inter-regular"/>
              </a:rPr>
              <a:t> There can be multiple lines/decision boundaries to segregate the classes in n-dimensional space, but we need to find out the best decision boundary that helps to classify the data points. This best boundary is known as the hyperplane of SVM.</a:t>
            </a:r>
            <a:endParaRPr lang="en-IN" sz="2400" dirty="0"/>
          </a:p>
        </p:txBody>
      </p:sp>
    </p:spTree>
    <p:extLst>
      <p:ext uri="{BB962C8B-B14F-4D97-AF65-F5344CB8AC3E}">
        <p14:creationId xmlns:p14="http://schemas.microsoft.com/office/powerpoint/2010/main" val="2039025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EF2F0-F400-4494-BBF4-B42EB10F3EF9}"/>
              </a:ext>
            </a:extLst>
          </p:cNvPr>
          <p:cNvSpPr>
            <a:spLocks noGrp="1"/>
          </p:cNvSpPr>
          <p:nvPr>
            <p:ph idx="1"/>
          </p:nvPr>
        </p:nvSpPr>
        <p:spPr>
          <a:xfrm>
            <a:off x="838200" y="750969"/>
            <a:ext cx="10515600" cy="4351338"/>
          </a:xfrm>
        </p:spPr>
        <p:txBody>
          <a:bodyPr>
            <a:normAutofit/>
          </a:bodyPr>
          <a:lstStyle/>
          <a:p>
            <a:pPr algn="just"/>
            <a:r>
              <a:rPr lang="en-US" sz="3200" b="0" i="0" dirty="0">
                <a:effectLst/>
                <a:latin typeface="Times New Roman" panose="02020603050405020304" pitchFamily="18" charset="0"/>
                <a:cs typeface="Times New Roman" panose="02020603050405020304" pitchFamily="18" charset="0"/>
              </a:rPr>
              <a:t>The choice of the kernel and bandwidth is crucial, and it affects the smoothness and accuracy of the density estimate. Common kernels include the Gaussian, </a:t>
            </a:r>
            <a:r>
              <a:rPr lang="en-US" sz="3200" b="0" i="0" dirty="0" err="1">
                <a:effectLst/>
                <a:latin typeface="Times New Roman" panose="02020603050405020304" pitchFamily="18" charset="0"/>
                <a:cs typeface="Times New Roman" panose="02020603050405020304" pitchFamily="18" charset="0"/>
              </a:rPr>
              <a:t>Epanechnikov</a:t>
            </a:r>
            <a:r>
              <a:rPr lang="en-US" sz="3200" b="0" i="0" dirty="0">
                <a:effectLst/>
                <a:latin typeface="Times New Roman" panose="02020603050405020304" pitchFamily="18" charset="0"/>
                <a:cs typeface="Times New Roman" panose="02020603050405020304" pitchFamily="18" charset="0"/>
              </a:rPr>
              <a:t>, and rectangular kernels.</a:t>
            </a:r>
          </a:p>
          <a:p>
            <a:pPr algn="just"/>
            <a:r>
              <a:rPr lang="en-US" sz="3200" b="0" i="0" dirty="0">
                <a:effectLst/>
                <a:latin typeface="Times New Roman" panose="02020603050405020304" pitchFamily="18" charset="0"/>
                <a:cs typeface="Times New Roman" panose="02020603050405020304" pitchFamily="18" charset="0"/>
              </a:rPr>
              <a:t>The </a:t>
            </a:r>
            <a:r>
              <a:rPr lang="en-US" sz="3200" b="0" i="0" dirty="0" err="1">
                <a:effectLst/>
                <a:latin typeface="Times New Roman" panose="02020603050405020304" pitchFamily="18" charset="0"/>
                <a:cs typeface="Times New Roman" panose="02020603050405020304" pitchFamily="18" charset="0"/>
              </a:rPr>
              <a:t>Parzen</a:t>
            </a:r>
            <a:r>
              <a:rPr lang="en-US" sz="3200" b="0" i="0" dirty="0">
                <a:effectLst/>
                <a:latin typeface="Times New Roman" panose="02020603050405020304" pitchFamily="18" charset="0"/>
                <a:cs typeface="Times New Roman" panose="02020603050405020304" pitchFamily="18" charset="0"/>
              </a:rPr>
              <a:t> window method is a flexible and intuitive approach to estimate probability densities, especially in situations where the underlying distribution is unknown or complex.</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227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8C9AA3-D3D1-42AB-B127-8A3709834E22}"/>
              </a:ext>
            </a:extLst>
          </p:cNvPr>
          <p:cNvSpPr/>
          <p:nvPr/>
        </p:nvSpPr>
        <p:spPr>
          <a:xfrm>
            <a:off x="4399577" y="2967335"/>
            <a:ext cx="339285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45556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67C1-E7F1-470B-8403-67C389C1781B}"/>
              </a:ext>
            </a:extLst>
          </p:cNvPr>
          <p:cNvSpPr>
            <a:spLocks noGrp="1"/>
          </p:cNvSpPr>
          <p:nvPr>
            <p:ph type="title"/>
          </p:nvPr>
        </p:nvSpPr>
        <p:spPr>
          <a:xfrm>
            <a:off x="838200" y="365125"/>
            <a:ext cx="10515600" cy="784945"/>
          </a:xfrm>
        </p:spPr>
        <p:txBody>
          <a:bodyPr/>
          <a:lstStyle/>
          <a:p>
            <a:pPr algn="ctr"/>
            <a:r>
              <a:rPr lang="en-IN" b="1" dirty="0">
                <a:solidFill>
                  <a:srgbClr val="FF0000"/>
                </a:solidFill>
              </a:rPr>
              <a:t>Types of SVM:</a:t>
            </a:r>
          </a:p>
        </p:txBody>
      </p:sp>
      <p:sp>
        <p:nvSpPr>
          <p:cNvPr id="3" name="Content Placeholder 2">
            <a:extLst>
              <a:ext uri="{FF2B5EF4-FFF2-40B4-BE49-F238E27FC236}">
                <a16:creationId xmlns:a16="http://schemas.microsoft.com/office/drawing/2014/main" id="{CC7858DB-C79E-4EB9-9F74-F88328A7DED5}"/>
              </a:ext>
            </a:extLst>
          </p:cNvPr>
          <p:cNvSpPr>
            <a:spLocks noGrp="1"/>
          </p:cNvSpPr>
          <p:nvPr>
            <p:ph idx="1"/>
          </p:nvPr>
        </p:nvSpPr>
        <p:spPr>
          <a:xfrm>
            <a:off x="838200" y="1253331"/>
            <a:ext cx="10515600" cy="4351338"/>
          </a:xfrm>
        </p:spPr>
        <p:txBody>
          <a:bodyPr/>
          <a:lstStyle/>
          <a:p>
            <a:pPr algn="just">
              <a:buFont typeface="Arial" panose="020B0604020202020204" pitchFamily="34" charset="0"/>
              <a:buChar char="•"/>
            </a:pPr>
            <a:r>
              <a:rPr lang="en-US" b="1" i="0" dirty="0">
                <a:solidFill>
                  <a:srgbClr val="000000"/>
                </a:solidFill>
                <a:effectLst/>
                <a:latin typeface="inter-bold"/>
              </a:rPr>
              <a:t>Linear SVM:</a:t>
            </a:r>
            <a:r>
              <a:rPr lang="en-US" b="0" i="0" dirty="0">
                <a:solidFill>
                  <a:srgbClr val="000000"/>
                </a:solidFill>
                <a:effectLst/>
                <a:latin typeface="inter-regular"/>
              </a:rPr>
              <a:t> Linear SVM is used for linearly separable data, which means if a dataset can be classified into two classes by using a single straight line, then such data is termed as linearly separable data, and classifier is used called as Linear SVM classifier.</a:t>
            </a:r>
          </a:p>
          <a:p>
            <a:pPr algn="just">
              <a:buFont typeface="Arial" panose="020B0604020202020204" pitchFamily="34" charset="0"/>
              <a:buChar char="•"/>
            </a:pPr>
            <a:r>
              <a:rPr lang="en-US" b="1" i="0" dirty="0">
                <a:solidFill>
                  <a:srgbClr val="000000"/>
                </a:solidFill>
                <a:effectLst/>
                <a:latin typeface="inter-bold"/>
              </a:rPr>
              <a:t>Non-linear SVM:</a:t>
            </a:r>
            <a:r>
              <a:rPr lang="en-US" b="0" i="0" dirty="0">
                <a:solidFill>
                  <a:srgbClr val="000000"/>
                </a:solidFill>
                <a:effectLst/>
                <a:latin typeface="inter-regular"/>
              </a:rPr>
              <a:t> Non-Linear SVM is used for non-linearly separated data, which means if a dataset cannot be classified by using a straight line, then such data is termed as non-linear data and classifier used is called as Non-linear SVM classifier.</a:t>
            </a:r>
          </a:p>
          <a:p>
            <a:endParaRPr lang="en-IN" dirty="0"/>
          </a:p>
        </p:txBody>
      </p:sp>
    </p:spTree>
    <p:extLst>
      <p:ext uri="{BB962C8B-B14F-4D97-AF65-F5344CB8AC3E}">
        <p14:creationId xmlns:p14="http://schemas.microsoft.com/office/powerpoint/2010/main" val="2221117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53A7-A8BD-40F3-9C22-24825D351662}"/>
              </a:ext>
            </a:extLst>
          </p:cNvPr>
          <p:cNvSpPr>
            <a:spLocks noGrp="1"/>
          </p:cNvSpPr>
          <p:nvPr>
            <p:ph type="title"/>
          </p:nvPr>
        </p:nvSpPr>
        <p:spPr>
          <a:xfrm>
            <a:off x="838200" y="365126"/>
            <a:ext cx="10515600" cy="888640"/>
          </a:xfrm>
        </p:spPr>
        <p:txBody>
          <a:bodyPr/>
          <a:lstStyle/>
          <a:p>
            <a:pPr algn="ctr"/>
            <a:r>
              <a:rPr lang="en-IN" b="1" dirty="0">
                <a:solidFill>
                  <a:srgbClr val="FF0000"/>
                </a:solidFill>
              </a:rPr>
              <a:t>Example:</a:t>
            </a:r>
          </a:p>
        </p:txBody>
      </p:sp>
      <p:pic>
        <p:nvPicPr>
          <p:cNvPr id="5" name="Content Placeholder 4">
            <a:extLst>
              <a:ext uri="{FF2B5EF4-FFF2-40B4-BE49-F238E27FC236}">
                <a16:creationId xmlns:a16="http://schemas.microsoft.com/office/drawing/2014/main" id="{BDC56FD4-581D-4375-BE0B-B434EBD07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4467"/>
            <a:ext cx="10515600" cy="4213654"/>
          </a:xfrm>
        </p:spPr>
      </p:pic>
    </p:spTree>
    <p:extLst>
      <p:ext uri="{BB962C8B-B14F-4D97-AF65-F5344CB8AC3E}">
        <p14:creationId xmlns:p14="http://schemas.microsoft.com/office/powerpoint/2010/main" val="2951713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178A-F2C5-4286-8AF5-D910BC8CA5EC}"/>
              </a:ext>
            </a:extLst>
          </p:cNvPr>
          <p:cNvSpPr>
            <a:spLocks noGrp="1"/>
          </p:cNvSpPr>
          <p:nvPr>
            <p:ph type="title"/>
          </p:nvPr>
        </p:nvSpPr>
        <p:spPr/>
        <p:txBody>
          <a:bodyPr/>
          <a:lstStyle/>
          <a:p>
            <a:pPr algn="ctr"/>
            <a:r>
              <a:rPr lang="en-IN" b="1" dirty="0">
                <a:solidFill>
                  <a:srgbClr val="FF0000"/>
                </a:solidFill>
              </a:rPr>
              <a:t>Let’s plot given points:</a:t>
            </a:r>
          </a:p>
        </p:txBody>
      </p:sp>
      <p:pic>
        <p:nvPicPr>
          <p:cNvPr id="5" name="Content Placeholder 4">
            <a:extLst>
              <a:ext uri="{FF2B5EF4-FFF2-40B4-BE49-F238E27FC236}">
                <a16:creationId xmlns:a16="http://schemas.microsoft.com/office/drawing/2014/main" id="{53C34F95-F808-4EEE-A70B-12F7046851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953" y="1825625"/>
            <a:ext cx="7772093" cy="4351338"/>
          </a:xfrm>
        </p:spPr>
      </p:pic>
    </p:spTree>
    <p:extLst>
      <p:ext uri="{BB962C8B-B14F-4D97-AF65-F5344CB8AC3E}">
        <p14:creationId xmlns:p14="http://schemas.microsoft.com/office/powerpoint/2010/main" val="844466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392F07-70FE-4F11-889F-34445C906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49" y="385594"/>
            <a:ext cx="9431066" cy="2429214"/>
          </a:xfrm>
          <a:prstGeom prst="rect">
            <a:avLst/>
          </a:prstGeom>
        </p:spPr>
      </p:pic>
      <p:pic>
        <p:nvPicPr>
          <p:cNvPr id="4" name="Content Placeholder 4">
            <a:extLst>
              <a:ext uri="{FF2B5EF4-FFF2-40B4-BE49-F238E27FC236}">
                <a16:creationId xmlns:a16="http://schemas.microsoft.com/office/drawing/2014/main" id="{668A5CB3-D25D-40FD-9AA5-6ABEC7929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836" y="3246365"/>
            <a:ext cx="8573696" cy="3381847"/>
          </a:xfrm>
          <a:prstGeom prst="rect">
            <a:avLst/>
          </a:prstGeom>
        </p:spPr>
      </p:pic>
    </p:spTree>
    <p:extLst>
      <p:ext uri="{BB962C8B-B14F-4D97-AF65-F5344CB8AC3E}">
        <p14:creationId xmlns:p14="http://schemas.microsoft.com/office/powerpoint/2010/main" val="293782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CC33-EC65-4C99-B4C3-B34BECCD2171}"/>
              </a:ext>
            </a:extLst>
          </p:cNvPr>
          <p:cNvSpPr>
            <a:spLocks noGrp="1"/>
          </p:cNvSpPr>
          <p:nvPr>
            <p:ph type="title"/>
          </p:nvPr>
        </p:nvSpPr>
        <p:spPr/>
        <p:txBody>
          <a:bodyPr/>
          <a:lstStyle/>
          <a:p>
            <a:pPr algn="ctr"/>
            <a:r>
              <a:rPr lang="en-IN" b="1" dirty="0"/>
              <a:t>Each vector is augmented with bias input 1:</a:t>
            </a:r>
          </a:p>
        </p:txBody>
      </p:sp>
      <p:pic>
        <p:nvPicPr>
          <p:cNvPr id="5" name="Content Placeholder 4">
            <a:extLst>
              <a:ext uri="{FF2B5EF4-FFF2-40B4-BE49-F238E27FC236}">
                <a16:creationId xmlns:a16="http://schemas.microsoft.com/office/drawing/2014/main" id="{52C20F48-A323-4B34-8C06-669C133CC4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9602" y="1918495"/>
            <a:ext cx="10515600" cy="3599989"/>
          </a:xfrm>
        </p:spPr>
      </p:pic>
    </p:spTree>
    <p:extLst>
      <p:ext uri="{BB962C8B-B14F-4D97-AF65-F5344CB8AC3E}">
        <p14:creationId xmlns:p14="http://schemas.microsoft.com/office/powerpoint/2010/main" val="360910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D27EFBE-0A8B-43F1-8116-0E95BF7835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494" y="1271346"/>
            <a:ext cx="8507012" cy="2876951"/>
          </a:xfrm>
        </p:spPr>
      </p:pic>
      <p:sp>
        <p:nvSpPr>
          <p:cNvPr id="10" name="TextBox 9">
            <a:extLst>
              <a:ext uri="{FF2B5EF4-FFF2-40B4-BE49-F238E27FC236}">
                <a16:creationId xmlns:a16="http://schemas.microsoft.com/office/drawing/2014/main" id="{60A9C6C6-EB6E-4F00-A0C1-9DCBAC45A676}"/>
              </a:ext>
            </a:extLst>
          </p:cNvPr>
          <p:cNvSpPr txBox="1"/>
          <p:nvPr/>
        </p:nvSpPr>
        <p:spPr>
          <a:xfrm>
            <a:off x="2686639" y="4374037"/>
            <a:ext cx="6956982" cy="523220"/>
          </a:xfrm>
          <a:prstGeom prst="rect">
            <a:avLst/>
          </a:prstGeom>
          <a:noFill/>
        </p:spPr>
        <p:txBody>
          <a:bodyPr wrap="square" rtlCol="0">
            <a:spAutoFit/>
          </a:bodyPr>
          <a:lstStyle/>
          <a:p>
            <a:pPr algn="ctr"/>
            <a:r>
              <a:rPr lang="en-IN" sz="2800" b="1" dirty="0"/>
              <a:t>Find the value of a1, a2, and a3.</a:t>
            </a:r>
          </a:p>
        </p:txBody>
      </p:sp>
    </p:spTree>
    <p:extLst>
      <p:ext uri="{BB962C8B-B14F-4D97-AF65-F5344CB8AC3E}">
        <p14:creationId xmlns:p14="http://schemas.microsoft.com/office/powerpoint/2010/main" val="159366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1390</Words>
  <Application>Microsoft Office PowerPoint</Application>
  <PresentationFormat>Widescreen</PresentationFormat>
  <Paragraphs>86</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-apple-system</vt:lpstr>
      <vt:lpstr>Arial</vt:lpstr>
      <vt:lpstr>Calibri</vt:lpstr>
      <vt:lpstr>Calibri Light</vt:lpstr>
      <vt:lpstr>inherit</vt:lpstr>
      <vt:lpstr>inter-bold</vt:lpstr>
      <vt:lpstr>inter-regular</vt:lpstr>
      <vt:lpstr>Lato</vt:lpstr>
      <vt:lpstr>Söhne</vt:lpstr>
      <vt:lpstr>source-serif-pro</vt:lpstr>
      <vt:lpstr>Times New Roman</vt:lpstr>
      <vt:lpstr>Office Theme</vt:lpstr>
      <vt:lpstr>UNIT-2 (SVM and KNN)+ Density Estimation</vt:lpstr>
      <vt:lpstr>What is SVM?</vt:lpstr>
      <vt:lpstr>PowerPoint Presentation</vt:lpstr>
      <vt:lpstr>Types of SVM:</vt:lpstr>
      <vt:lpstr>Example:</vt:lpstr>
      <vt:lpstr>Let’s plot given points:</vt:lpstr>
      <vt:lpstr>PowerPoint Presentation</vt:lpstr>
      <vt:lpstr>Each vector is augmented with bias input 1:</vt:lpstr>
      <vt:lpstr>PowerPoint Presentation</vt:lpstr>
      <vt:lpstr>Solve the following equations:</vt:lpstr>
      <vt:lpstr>PowerPoint Presentation</vt:lpstr>
      <vt:lpstr>Now, calculate weight vector:</vt:lpstr>
      <vt:lpstr>PowerPoint Presentation</vt:lpstr>
      <vt:lpstr>TASK-1 </vt:lpstr>
      <vt:lpstr>KNN</vt:lpstr>
      <vt:lpstr>How to Choose the Value of K in the K-NN Algorithm:</vt:lpstr>
      <vt:lpstr>Example:</vt:lpstr>
      <vt:lpstr>Step 1: Find distance</vt:lpstr>
      <vt:lpstr>PowerPoint Presentation</vt:lpstr>
      <vt:lpstr>Step 2: Assign rank to calculated distances from 1 to n </vt:lpstr>
      <vt:lpstr>Step 3: Assign label to new datapoint on basis of k value</vt:lpstr>
      <vt:lpstr>Advantages and Disadvantages of K-NN Algorithm:</vt:lpstr>
      <vt:lpstr>Density estimation:</vt:lpstr>
      <vt:lpstr>PowerPoint Presentation</vt:lpstr>
      <vt:lpstr>PowerPoint Presentation</vt:lpstr>
      <vt:lpstr>PowerPoint Presentation</vt:lpstr>
      <vt:lpstr>Parzen Window:</vt:lpstr>
      <vt:lpstr>Feature of Parzen window: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UNIT-2(SVM)</dc:title>
  <dc:creator>Ramanjot</dc:creator>
  <cp:lastModifiedBy>Ramanjot</cp:lastModifiedBy>
  <cp:revision>65</cp:revision>
  <dcterms:created xsi:type="dcterms:W3CDTF">2024-02-11T03:55:42Z</dcterms:created>
  <dcterms:modified xsi:type="dcterms:W3CDTF">2024-02-11T07:51:44Z</dcterms:modified>
</cp:coreProperties>
</file>