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94660"/>
  </p:normalViewPr>
  <p:slideViewPr>
    <p:cSldViewPr>
      <p:cViewPr>
        <p:scale>
          <a:sx n="100" d="100"/>
          <a:sy n="100" d="100"/>
        </p:scale>
        <p:origin x="1080" y="-3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9071F7-F361-4781-A283-A5E46993056B}"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360828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9071F7-F361-4781-A283-A5E46993056B}"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1162217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9071F7-F361-4781-A283-A5E46993056B}"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165293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9071F7-F361-4781-A283-A5E46993056B}"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5138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9071F7-F361-4781-A283-A5E46993056B}"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176026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79071F7-F361-4781-A283-A5E46993056B}"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255428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79071F7-F361-4781-A283-A5E46993056B}"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43337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9071F7-F361-4781-A283-A5E46993056B}"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364868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071F7-F361-4781-A283-A5E46993056B}"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176395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071F7-F361-4781-A283-A5E46993056B}"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7150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071F7-F361-4781-A283-A5E46993056B}"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3AE2F-27DD-41E6-BEB7-62D8D5556A58}" type="slidenum">
              <a:rPr lang="en-IN" smtClean="0"/>
              <a:t>‹#›</a:t>
            </a:fld>
            <a:endParaRPr lang="en-IN"/>
          </a:p>
        </p:txBody>
      </p:sp>
    </p:spTree>
    <p:extLst>
      <p:ext uri="{BB962C8B-B14F-4D97-AF65-F5344CB8AC3E}">
        <p14:creationId xmlns:p14="http://schemas.microsoft.com/office/powerpoint/2010/main" val="39722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71F7-F361-4781-A283-A5E46993056B}" type="datetimeFigureOut">
              <a:rPr lang="en-IN" smtClean="0"/>
              <a:t>06-02-2024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3AE2F-27DD-41E6-BEB7-62D8D5556A58}" type="slidenum">
              <a:rPr lang="en-IN" smtClean="0"/>
              <a:t>‹#›</a:t>
            </a:fld>
            <a:endParaRPr lang="en-IN"/>
          </a:p>
        </p:txBody>
      </p:sp>
    </p:spTree>
    <p:extLst>
      <p:ext uri="{BB962C8B-B14F-4D97-AF65-F5344CB8AC3E}">
        <p14:creationId xmlns:p14="http://schemas.microsoft.com/office/powerpoint/2010/main" val="276514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hinelearningknowledge.ai/glossary/artificial-neural-network/" TargetMode="External"/><Relationship Id="rId2" Type="http://schemas.openxmlformats.org/officeDocument/2006/relationships/hyperlink" Target="https://en.wikipedia.org/wiki/Frank_Rosenblatt" TargetMode="External"/><Relationship Id="rId1" Type="http://schemas.openxmlformats.org/officeDocument/2006/relationships/slideLayout" Target="../slideLayouts/slideLayout2.xml"/><Relationship Id="rId4" Type="http://schemas.openxmlformats.org/officeDocument/2006/relationships/hyperlink" Target="https://machinelearningknowledge.ai/glossary/machine-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chinelearningknowledge.ai/glossary/binary-classific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chinelearningknowledge.ai/glossary/activation-fun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Perceptron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8346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1: Error Calculation</a:t>
            </a:r>
          </a:p>
        </p:txBody>
      </p:sp>
      <p:sp>
        <p:nvSpPr>
          <p:cNvPr id="3" name="Content Placeholder 2"/>
          <p:cNvSpPr>
            <a:spLocks noGrp="1"/>
          </p:cNvSpPr>
          <p:nvPr>
            <p:ph idx="1"/>
          </p:nvPr>
        </p:nvSpPr>
        <p:spPr>
          <a:xfrm>
            <a:off x="457200" y="1207008"/>
            <a:ext cx="8229600" cy="4919155"/>
          </a:xfrm>
        </p:spPr>
        <p:txBody>
          <a:bodyPr>
            <a:normAutofit/>
          </a:bodyPr>
          <a:lstStyle/>
          <a:p>
            <a:pPr marL="342900" lvl="1" indent="-342900">
              <a:buFont typeface="Arial" pitchFamily="34" charset="0"/>
              <a:buChar char="•"/>
            </a:pPr>
            <a:r>
              <a:rPr lang="en-IN" sz="2000" dirty="0"/>
              <a:t>Weights: w0=1, w1=1, w2= 1</a:t>
            </a:r>
          </a:p>
          <a:p>
            <a:pPr marL="342900" lvl="1" indent="-342900">
              <a:buFont typeface="Arial" pitchFamily="34" charset="0"/>
              <a:buChar char="•"/>
            </a:pPr>
            <a:r>
              <a:rPr lang="en-IN" sz="2000" dirty="0" err="1"/>
              <a:t>Ynet</a:t>
            </a:r>
            <a:r>
              <a:rPr lang="en-IN" sz="2000" dirty="0"/>
              <a:t>=x0*w0+x1*w1+x2*w2</a:t>
            </a:r>
          </a:p>
          <a:p>
            <a:r>
              <a:rPr lang="en-IN" sz="2000" dirty="0"/>
              <a:t>Input (0,0):</a:t>
            </a:r>
          </a:p>
          <a:p>
            <a:pPr lvl="1"/>
            <a:r>
              <a:rPr lang="en-IN" sz="2000" dirty="0" err="1"/>
              <a:t>Ynet</a:t>
            </a:r>
            <a:r>
              <a:rPr lang="en-IN" sz="2000" dirty="0"/>
              <a:t>=1*1+0*1+0*1=1</a:t>
            </a:r>
          </a:p>
          <a:p>
            <a:pPr lvl="1"/>
            <a:r>
              <a:rPr lang="en-IN" sz="2000" dirty="0" err="1"/>
              <a:t>Ynet</a:t>
            </a:r>
            <a:r>
              <a:rPr lang="en-IN" sz="2000" dirty="0"/>
              <a:t>&gt;=0: neuron fires</a:t>
            </a:r>
          </a:p>
          <a:p>
            <a:pPr lvl="1"/>
            <a:r>
              <a:rPr lang="en-IN" sz="2000" dirty="0"/>
              <a:t>Output=1</a:t>
            </a:r>
          </a:p>
          <a:p>
            <a:pPr lvl="1"/>
            <a:r>
              <a:rPr lang="en-IN" sz="2000" dirty="0"/>
              <a:t>Error=Actual-Output=0-1=-1 (Error non zero, change weights)</a:t>
            </a:r>
          </a:p>
          <a:p>
            <a:pPr lvl="1"/>
            <a:r>
              <a:rPr lang="en-IN" sz="2000" dirty="0"/>
              <a:t>W0=1+(-1)*1=0</a:t>
            </a:r>
          </a:p>
          <a:p>
            <a:pPr lvl="1"/>
            <a:r>
              <a:rPr lang="en-IN" sz="2000" dirty="0"/>
              <a:t>W1=1+(-1)*0=1</a:t>
            </a:r>
          </a:p>
          <a:p>
            <a:pPr lvl="1"/>
            <a:r>
              <a:rPr lang="en-IN" sz="2000" dirty="0"/>
              <a:t>W2=1+(-1)*0=1</a:t>
            </a:r>
          </a:p>
          <a:p>
            <a:r>
              <a:rPr lang="en-IN" sz="2400" dirty="0"/>
              <a:t>Updated weights: w0=0, w1=1, w2=1</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42320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1: Error Calculation</a:t>
            </a:r>
          </a:p>
        </p:txBody>
      </p:sp>
      <p:sp>
        <p:nvSpPr>
          <p:cNvPr id="3" name="Content Placeholder 2"/>
          <p:cNvSpPr>
            <a:spLocks noGrp="1"/>
          </p:cNvSpPr>
          <p:nvPr>
            <p:ph idx="1"/>
          </p:nvPr>
        </p:nvSpPr>
        <p:spPr>
          <a:xfrm>
            <a:off x="457200" y="1207008"/>
            <a:ext cx="8229600" cy="4919155"/>
          </a:xfrm>
        </p:spPr>
        <p:txBody>
          <a:bodyPr>
            <a:normAutofit/>
          </a:bodyPr>
          <a:lstStyle/>
          <a:p>
            <a:pPr marL="342900" lvl="1" indent="-342900">
              <a:buFont typeface="Arial" pitchFamily="34" charset="0"/>
              <a:buChar char="•"/>
            </a:pPr>
            <a:r>
              <a:rPr lang="en-IN" sz="2000" dirty="0"/>
              <a:t>weights: w0=0, w1=1, w2=1</a:t>
            </a:r>
          </a:p>
          <a:p>
            <a:pPr marL="342900" lvl="1" indent="-342900">
              <a:buFont typeface="Arial" pitchFamily="34" charset="0"/>
              <a:buChar char="•"/>
            </a:pPr>
            <a:r>
              <a:rPr lang="en-IN" sz="2000" dirty="0" err="1"/>
              <a:t>Ynet</a:t>
            </a:r>
            <a:r>
              <a:rPr lang="en-IN" sz="2000" dirty="0"/>
              <a:t>=x0*w0+x1*w1+x2*w2</a:t>
            </a:r>
          </a:p>
          <a:p>
            <a:r>
              <a:rPr lang="en-IN" sz="2000" dirty="0"/>
              <a:t>Input (0,1):</a:t>
            </a:r>
          </a:p>
          <a:p>
            <a:pPr lvl="1"/>
            <a:r>
              <a:rPr lang="en-IN" sz="2000" dirty="0" err="1"/>
              <a:t>Ynet</a:t>
            </a:r>
            <a:r>
              <a:rPr lang="en-IN" sz="2000" dirty="0"/>
              <a:t>=1*0+0*1+1*1=1</a:t>
            </a:r>
          </a:p>
          <a:p>
            <a:pPr lvl="1"/>
            <a:r>
              <a:rPr lang="en-IN" sz="2000" dirty="0" err="1"/>
              <a:t>Ynet</a:t>
            </a:r>
            <a:r>
              <a:rPr lang="en-IN" sz="2000" dirty="0"/>
              <a:t>&gt;=0: neuron fires</a:t>
            </a:r>
          </a:p>
          <a:p>
            <a:pPr lvl="1"/>
            <a:r>
              <a:rPr lang="en-IN" sz="2000" dirty="0"/>
              <a:t>Output=1</a:t>
            </a:r>
          </a:p>
          <a:p>
            <a:pPr lvl="1"/>
            <a:r>
              <a:rPr lang="en-IN" sz="2000" dirty="0"/>
              <a:t>Error=Actual-Output=0-1=-1 (Error non zero, change weights)</a:t>
            </a:r>
          </a:p>
          <a:p>
            <a:pPr lvl="1"/>
            <a:r>
              <a:rPr lang="en-IN" sz="2000" dirty="0"/>
              <a:t>W0=0+(-1)*1=-1</a:t>
            </a:r>
          </a:p>
          <a:p>
            <a:pPr lvl="1"/>
            <a:r>
              <a:rPr lang="en-IN" sz="2000" dirty="0"/>
              <a:t>W1=1+(-1)*0=1</a:t>
            </a:r>
          </a:p>
          <a:p>
            <a:pPr lvl="1"/>
            <a:r>
              <a:rPr lang="en-IN" sz="2000" dirty="0"/>
              <a:t>W2=1+(-1)*1=0</a:t>
            </a:r>
          </a:p>
          <a:p>
            <a:r>
              <a:rPr lang="en-IN" sz="2400" dirty="0"/>
              <a:t>Updated weights: w0=-1, w1=1, w2=0</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410398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1: Error Calculation</a:t>
            </a:r>
          </a:p>
        </p:txBody>
      </p:sp>
      <p:sp>
        <p:nvSpPr>
          <p:cNvPr id="3" name="Content Placeholder 2"/>
          <p:cNvSpPr>
            <a:spLocks noGrp="1"/>
          </p:cNvSpPr>
          <p:nvPr>
            <p:ph idx="1"/>
          </p:nvPr>
        </p:nvSpPr>
        <p:spPr>
          <a:xfrm>
            <a:off x="457200" y="1207008"/>
            <a:ext cx="8229600" cy="4919155"/>
          </a:xfrm>
        </p:spPr>
        <p:txBody>
          <a:bodyPr>
            <a:normAutofit/>
          </a:bodyPr>
          <a:lstStyle/>
          <a:p>
            <a:r>
              <a:rPr lang="en-IN" sz="2400" dirty="0"/>
              <a:t>weights: w0=-1, w1=1, w2=0</a:t>
            </a:r>
          </a:p>
          <a:p>
            <a:pPr marL="342900" lvl="1" indent="-342900">
              <a:buFont typeface="Arial" pitchFamily="34" charset="0"/>
              <a:buChar char="•"/>
            </a:pPr>
            <a:r>
              <a:rPr lang="en-IN" sz="2000" dirty="0" err="1"/>
              <a:t>Ynet</a:t>
            </a:r>
            <a:r>
              <a:rPr lang="en-IN" sz="2000" dirty="0"/>
              <a:t>=x0*w0+x1*w1+x2*w2</a:t>
            </a:r>
          </a:p>
          <a:p>
            <a:r>
              <a:rPr lang="en-IN" sz="2000" dirty="0"/>
              <a:t>Input (1,0):</a:t>
            </a:r>
          </a:p>
          <a:p>
            <a:pPr lvl="1"/>
            <a:r>
              <a:rPr lang="en-IN" sz="2000" dirty="0" err="1"/>
              <a:t>Ynet</a:t>
            </a:r>
            <a:r>
              <a:rPr lang="en-IN" sz="2000" dirty="0"/>
              <a:t>=1*-1+1*1+0*0=0</a:t>
            </a:r>
          </a:p>
          <a:p>
            <a:pPr lvl="1"/>
            <a:r>
              <a:rPr lang="en-IN" sz="2000" dirty="0" err="1"/>
              <a:t>Ynet</a:t>
            </a:r>
            <a:r>
              <a:rPr lang="en-IN" sz="2000" dirty="0"/>
              <a:t>&gt;=0: neuron fires</a:t>
            </a:r>
          </a:p>
          <a:p>
            <a:pPr lvl="1"/>
            <a:r>
              <a:rPr lang="en-IN" sz="2000" dirty="0"/>
              <a:t>Output=1</a:t>
            </a:r>
          </a:p>
          <a:p>
            <a:pPr lvl="1"/>
            <a:r>
              <a:rPr lang="en-IN" sz="2000" dirty="0"/>
              <a:t>Error=Actual-Output=0-1=-1 (Error non zero, change weights)</a:t>
            </a:r>
          </a:p>
          <a:p>
            <a:pPr lvl="1"/>
            <a:r>
              <a:rPr lang="en-IN" sz="2000" dirty="0"/>
              <a:t>W0=-1+(-1)*1=-2</a:t>
            </a:r>
          </a:p>
          <a:p>
            <a:pPr lvl="1"/>
            <a:r>
              <a:rPr lang="en-IN" sz="2000" dirty="0"/>
              <a:t>W1=1+(-1)*1=0</a:t>
            </a:r>
          </a:p>
          <a:p>
            <a:pPr lvl="1"/>
            <a:r>
              <a:rPr lang="en-IN" sz="2000" dirty="0"/>
              <a:t>W2=0+(-1)*0=0</a:t>
            </a:r>
          </a:p>
          <a:p>
            <a:r>
              <a:rPr lang="en-IN" sz="2400" dirty="0"/>
              <a:t>Updated weights: w0=-2, w1=0, w2=0</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395635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1: Error Calculation</a:t>
            </a:r>
          </a:p>
        </p:txBody>
      </p:sp>
      <p:sp>
        <p:nvSpPr>
          <p:cNvPr id="3" name="Content Placeholder 2"/>
          <p:cNvSpPr>
            <a:spLocks noGrp="1"/>
          </p:cNvSpPr>
          <p:nvPr>
            <p:ph idx="1"/>
          </p:nvPr>
        </p:nvSpPr>
        <p:spPr>
          <a:xfrm>
            <a:off x="457200" y="1207008"/>
            <a:ext cx="8229600" cy="4919155"/>
          </a:xfrm>
        </p:spPr>
        <p:txBody>
          <a:bodyPr>
            <a:normAutofit lnSpcReduction="10000"/>
          </a:bodyPr>
          <a:lstStyle/>
          <a:p>
            <a:r>
              <a:rPr lang="en-IN" sz="2400" dirty="0"/>
              <a:t>weights:  w0=-2, w1=0, w2=0</a:t>
            </a:r>
          </a:p>
          <a:p>
            <a:pPr marL="342900" lvl="1" indent="-342900">
              <a:buFont typeface="Arial" pitchFamily="34" charset="0"/>
              <a:buChar char="•"/>
            </a:pPr>
            <a:r>
              <a:rPr lang="en-IN" sz="2000" dirty="0" err="1"/>
              <a:t>Ynet</a:t>
            </a:r>
            <a:r>
              <a:rPr lang="en-IN" sz="2000" dirty="0"/>
              <a:t>=x0*w0+x1*w1+x2*w2</a:t>
            </a:r>
          </a:p>
          <a:p>
            <a:r>
              <a:rPr lang="en-IN" sz="2000" dirty="0"/>
              <a:t>Input (1,1):</a:t>
            </a:r>
          </a:p>
          <a:p>
            <a:pPr lvl="1"/>
            <a:r>
              <a:rPr lang="en-IN" sz="2000" dirty="0" err="1"/>
              <a:t>Ynet</a:t>
            </a:r>
            <a:r>
              <a:rPr lang="en-IN" sz="2000" dirty="0"/>
              <a:t>=1*-2+1*0+1*0=-2</a:t>
            </a:r>
          </a:p>
          <a:p>
            <a:pPr lvl="1"/>
            <a:r>
              <a:rPr lang="en-IN" sz="2000" dirty="0" err="1"/>
              <a:t>Ynet</a:t>
            </a:r>
            <a:r>
              <a:rPr lang="en-IN" sz="2000" dirty="0"/>
              <a:t>&gt;=0: neuron does not fire</a:t>
            </a:r>
          </a:p>
          <a:p>
            <a:pPr lvl="1"/>
            <a:r>
              <a:rPr lang="en-IN" sz="2000" dirty="0"/>
              <a:t>Output=0</a:t>
            </a:r>
          </a:p>
          <a:p>
            <a:pPr lvl="1"/>
            <a:r>
              <a:rPr lang="en-IN" sz="2000" dirty="0"/>
              <a:t>Error=Actual-Output=1-0=1 (Error non zero, change weights)</a:t>
            </a:r>
          </a:p>
          <a:p>
            <a:pPr lvl="1"/>
            <a:r>
              <a:rPr lang="en-IN" sz="2000" dirty="0"/>
              <a:t>W0=-2+(1)*1=-1</a:t>
            </a:r>
          </a:p>
          <a:p>
            <a:pPr lvl="1"/>
            <a:r>
              <a:rPr lang="en-IN" sz="2000" dirty="0"/>
              <a:t>W1=0+(1)*1=1</a:t>
            </a:r>
          </a:p>
          <a:p>
            <a:pPr lvl="1"/>
            <a:r>
              <a:rPr lang="en-IN" sz="2000" dirty="0"/>
              <a:t>W2=0+(1)*1=1</a:t>
            </a:r>
          </a:p>
          <a:p>
            <a:r>
              <a:rPr lang="en-IN" sz="2400" dirty="0"/>
              <a:t>Updated weights: w0=-1, w1=1, w2=1</a:t>
            </a:r>
          </a:p>
          <a:p>
            <a:pPr lvl="1"/>
            <a:endParaRPr lang="en-IN" sz="2000" dirty="0"/>
          </a:p>
          <a:p>
            <a:r>
              <a:rPr lang="en-IN" sz="2400" dirty="0"/>
              <a:t>Final Weights after 1</a:t>
            </a:r>
            <a:r>
              <a:rPr lang="en-IN" sz="2400" baseline="30000" dirty="0"/>
              <a:t>st</a:t>
            </a:r>
            <a:r>
              <a:rPr lang="en-IN" sz="2400" dirty="0"/>
              <a:t> iteration:</a:t>
            </a:r>
          </a:p>
          <a:p>
            <a:pPr lvl="1"/>
            <a:r>
              <a:rPr lang="en-IN" sz="2000" dirty="0"/>
              <a:t>w0=-1, w1=1, w2=1</a:t>
            </a:r>
          </a:p>
          <a:p>
            <a:pPr lvl="1"/>
            <a:endParaRPr lang="en-IN" sz="2000" dirty="0"/>
          </a:p>
          <a:p>
            <a:pPr lvl="1"/>
            <a:endParaRPr lang="en-IN" sz="2000" dirty="0"/>
          </a:p>
          <a:p>
            <a:pPr marL="457200" lvl="1" indent="0">
              <a:buNone/>
            </a:pPr>
            <a:endParaRPr lang="en-IN" sz="2000" dirty="0"/>
          </a:p>
        </p:txBody>
      </p:sp>
    </p:spTree>
    <p:extLst>
      <p:ext uri="{BB962C8B-B14F-4D97-AF65-F5344CB8AC3E}">
        <p14:creationId xmlns:p14="http://schemas.microsoft.com/office/powerpoint/2010/main" val="5496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2: Error Calculation</a:t>
            </a:r>
          </a:p>
        </p:txBody>
      </p:sp>
      <p:sp>
        <p:nvSpPr>
          <p:cNvPr id="3" name="Content Placeholder 2"/>
          <p:cNvSpPr>
            <a:spLocks noGrp="1"/>
          </p:cNvSpPr>
          <p:nvPr>
            <p:ph idx="1"/>
          </p:nvPr>
        </p:nvSpPr>
        <p:spPr>
          <a:xfrm>
            <a:off x="457200" y="1207008"/>
            <a:ext cx="8229600" cy="4919155"/>
          </a:xfrm>
        </p:spPr>
        <p:txBody>
          <a:bodyPr>
            <a:normAutofit/>
          </a:bodyPr>
          <a:lstStyle/>
          <a:p>
            <a:pPr marL="342900" lvl="1" indent="-342900">
              <a:buFont typeface="Arial" pitchFamily="34" charset="0"/>
              <a:buChar char="•"/>
            </a:pPr>
            <a:r>
              <a:rPr lang="en-IN" sz="2000" dirty="0"/>
              <a:t>Weights: w0=-1, w1=1, w2= 1</a:t>
            </a:r>
          </a:p>
          <a:p>
            <a:pPr marL="342900" lvl="1" indent="-342900">
              <a:buFont typeface="Arial" pitchFamily="34" charset="0"/>
              <a:buChar char="•"/>
            </a:pPr>
            <a:r>
              <a:rPr lang="en-IN" sz="2000" dirty="0" err="1"/>
              <a:t>Ynet</a:t>
            </a:r>
            <a:r>
              <a:rPr lang="en-IN" sz="2000" dirty="0"/>
              <a:t>=x0*w0+x1*w1+x2*w2</a:t>
            </a:r>
          </a:p>
          <a:p>
            <a:r>
              <a:rPr lang="en-IN" sz="2000" dirty="0"/>
              <a:t>Input (0,0):</a:t>
            </a:r>
          </a:p>
          <a:p>
            <a:pPr lvl="1"/>
            <a:r>
              <a:rPr lang="en-IN" sz="2000" dirty="0" err="1"/>
              <a:t>Ynet</a:t>
            </a:r>
            <a:r>
              <a:rPr lang="en-IN" sz="2000" dirty="0"/>
              <a:t>=1*(-1)+0*1+0*1=-1</a:t>
            </a:r>
          </a:p>
          <a:p>
            <a:pPr lvl="1"/>
            <a:r>
              <a:rPr lang="en-IN" sz="2000" dirty="0" err="1"/>
              <a:t>Ynet</a:t>
            </a:r>
            <a:r>
              <a:rPr lang="en-IN" sz="2000" dirty="0"/>
              <a:t>&gt;=0: neuron does not fire</a:t>
            </a:r>
          </a:p>
          <a:p>
            <a:pPr lvl="1"/>
            <a:r>
              <a:rPr lang="en-IN" sz="2000" dirty="0"/>
              <a:t>Output=0</a:t>
            </a:r>
          </a:p>
          <a:p>
            <a:pPr lvl="1"/>
            <a:r>
              <a:rPr lang="en-IN" sz="2000" dirty="0"/>
              <a:t>Error=Actual-Output=0-0=0 (Zero Error, No change in weights)</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112739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2: Error Calculation</a:t>
            </a:r>
          </a:p>
        </p:txBody>
      </p:sp>
      <p:sp>
        <p:nvSpPr>
          <p:cNvPr id="3" name="Content Placeholder 2"/>
          <p:cNvSpPr>
            <a:spLocks noGrp="1"/>
          </p:cNvSpPr>
          <p:nvPr>
            <p:ph idx="1"/>
          </p:nvPr>
        </p:nvSpPr>
        <p:spPr>
          <a:xfrm>
            <a:off x="457200" y="1207008"/>
            <a:ext cx="8229600" cy="4919155"/>
          </a:xfrm>
        </p:spPr>
        <p:txBody>
          <a:bodyPr>
            <a:normAutofit/>
          </a:bodyPr>
          <a:lstStyle/>
          <a:p>
            <a:pPr marL="342900" lvl="1" indent="-342900">
              <a:buFont typeface="Arial" pitchFamily="34" charset="0"/>
              <a:buChar char="•"/>
            </a:pPr>
            <a:r>
              <a:rPr lang="en-IN" sz="2000" dirty="0"/>
              <a:t>weights: w0=-1, w1=1, w2=1</a:t>
            </a:r>
          </a:p>
          <a:p>
            <a:pPr marL="342900" lvl="1" indent="-342900">
              <a:buFont typeface="Arial" pitchFamily="34" charset="0"/>
              <a:buChar char="•"/>
            </a:pPr>
            <a:r>
              <a:rPr lang="en-IN" sz="2000" dirty="0" err="1"/>
              <a:t>Ynet</a:t>
            </a:r>
            <a:r>
              <a:rPr lang="en-IN" sz="2000" dirty="0"/>
              <a:t>=x0*w0+x1*w1+x2*w2</a:t>
            </a:r>
          </a:p>
          <a:p>
            <a:r>
              <a:rPr lang="en-IN" sz="2000" dirty="0"/>
              <a:t>Input (0,1):</a:t>
            </a:r>
          </a:p>
          <a:p>
            <a:pPr lvl="1"/>
            <a:r>
              <a:rPr lang="en-IN" sz="2000" dirty="0" err="1"/>
              <a:t>Ynet</a:t>
            </a:r>
            <a:r>
              <a:rPr lang="en-IN" sz="2000" dirty="0"/>
              <a:t>=1*(-1)+0*1+1*1=0</a:t>
            </a:r>
          </a:p>
          <a:p>
            <a:pPr lvl="1"/>
            <a:r>
              <a:rPr lang="en-IN" sz="2000" dirty="0" err="1"/>
              <a:t>Ynet</a:t>
            </a:r>
            <a:r>
              <a:rPr lang="en-IN" sz="2000" dirty="0"/>
              <a:t>&gt;=0: neuron fires</a:t>
            </a:r>
          </a:p>
          <a:p>
            <a:pPr lvl="1"/>
            <a:r>
              <a:rPr lang="en-IN" sz="2000" dirty="0"/>
              <a:t>Output=1</a:t>
            </a:r>
          </a:p>
          <a:p>
            <a:pPr lvl="1"/>
            <a:r>
              <a:rPr lang="en-IN" sz="2000" dirty="0"/>
              <a:t>Error=Actual-Output=0-1=-1 (Error non zero, change weights)</a:t>
            </a:r>
          </a:p>
          <a:p>
            <a:pPr lvl="1"/>
            <a:r>
              <a:rPr lang="en-IN" sz="2000" dirty="0"/>
              <a:t>W0=(-1)+(-1)*1=-2</a:t>
            </a:r>
          </a:p>
          <a:p>
            <a:pPr lvl="1"/>
            <a:r>
              <a:rPr lang="en-IN" sz="2000" dirty="0"/>
              <a:t>W1=1+(-1)*0=1</a:t>
            </a:r>
          </a:p>
          <a:p>
            <a:pPr lvl="1"/>
            <a:r>
              <a:rPr lang="en-IN" sz="2000" dirty="0"/>
              <a:t>W2=1+(-1)*1=0</a:t>
            </a:r>
          </a:p>
          <a:p>
            <a:r>
              <a:rPr lang="en-IN" sz="2400" dirty="0"/>
              <a:t>Updated weights: w0=-2, w1=1, w2=0</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63385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2: Error Calculation</a:t>
            </a:r>
          </a:p>
        </p:txBody>
      </p:sp>
      <p:sp>
        <p:nvSpPr>
          <p:cNvPr id="3" name="Content Placeholder 2"/>
          <p:cNvSpPr>
            <a:spLocks noGrp="1"/>
          </p:cNvSpPr>
          <p:nvPr>
            <p:ph idx="1"/>
          </p:nvPr>
        </p:nvSpPr>
        <p:spPr>
          <a:xfrm>
            <a:off x="457200" y="1207008"/>
            <a:ext cx="8229600" cy="4919155"/>
          </a:xfrm>
        </p:spPr>
        <p:txBody>
          <a:bodyPr>
            <a:normAutofit/>
          </a:bodyPr>
          <a:lstStyle/>
          <a:p>
            <a:r>
              <a:rPr lang="en-IN" sz="2400" dirty="0"/>
              <a:t>weights: w0=-2, w1=1, w2=0</a:t>
            </a:r>
          </a:p>
          <a:p>
            <a:pPr marL="342900" lvl="1" indent="-342900">
              <a:buFont typeface="Arial" pitchFamily="34" charset="0"/>
              <a:buChar char="•"/>
            </a:pPr>
            <a:r>
              <a:rPr lang="en-IN" sz="2000" dirty="0" err="1"/>
              <a:t>Ynet</a:t>
            </a:r>
            <a:r>
              <a:rPr lang="en-IN" sz="2000" dirty="0"/>
              <a:t>=x0*w0+x1*w1+x2*w2</a:t>
            </a:r>
          </a:p>
          <a:p>
            <a:r>
              <a:rPr lang="en-IN" sz="2000" dirty="0"/>
              <a:t>Input (1,0):</a:t>
            </a:r>
          </a:p>
          <a:p>
            <a:pPr lvl="1"/>
            <a:r>
              <a:rPr lang="en-IN" sz="2000" dirty="0" err="1"/>
              <a:t>Ynet</a:t>
            </a:r>
            <a:r>
              <a:rPr lang="en-IN" sz="2000" dirty="0"/>
              <a:t>=1*-2+1*1+0*0=-1</a:t>
            </a:r>
          </a:p>
          <a:p>
            <a:pPr lvl="1"/>
            <a:r>
              <a:rPr lang="en-IN" sz="2000" dirty="0" err="1"/>
              <a:t>Ynet</a:t>
            </a:r>
            <a:r>
              <a:rPr lang="en-IN" sz="2000" dirty="0"/>
              <a:t>&gt;=0: neuron does not fire</a:t>
            </a:r>
          </a:p>
          <a:p>
            <a:pPr lvl="1"/>
            <a:r>
              <a:rPr lang="en-IN" sz="2000" dirty="0"/>
              <a:t>Output=0</a:t>
            </a:r>
          </a:p>
          <a:p>
            <a:pPr lvl="1"/>
            <a:r>
              <a:rPr lang="en-IN" sz="2000" dirty="0"/>
              <a:t>Error=Actual-Output=0-0=0 (Error zero, No change in weights)</a:t>
            </a:r>
          </a:p>
          <a:p>
            <a:endParaRPr lang="en-IN" sz="2400" dirty="0"/>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196289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2: Error Calculation</a:t>
            </a:r>
          </a:p>
        </p:txBody>
      </p:sp>
      <p:sp>
        <p:nvSpPr>
          <p:cNvPr id="3" name="Content Placeholder 2"/>
          <p:cNvSpPr>
            <a:spLocks noGrp="1"/>
          </p:cNvSpPr>
          <p:nvPr>
            <p:ph idx="1"/>
          </p:nvPr>
        </p:nvSpPr>
        <p:spPr>
          <a:xfrm>
            <a:off x="457200" y="1207008"/>
            <a:ext cx="8229600" cy="4919155"/>
          </a:xfrm>
        </p:spPr>
        <p:txBody>
          <a:bodyPr>
            <a:normAutofit lnSpcReduction="10000"/>
          </a:bodyPr>
          <a:lstStyle/>
          <a:p>
            <a:r>
              <a:rPr lang="en-IN" sz="2400" dirty="0"/>
              <a:t>weights:  w0=-2, w1=1, w2=0</a:t>
            </a:r>
          </a:p>
          <a:p>
            <a:pPr marL="342900" lvl="1" indent="-342900">
              <a:buFont typeface="Arial" pitchFamily="34" charset="0"/>
              <a:buChar char="•"/>
            </a:pPr>
            <a:r>
              <a:rPr lang="en-IN" sz="2000" dirty="0" err="1"/>
              <a:t>Ynet</a:t>
            </a:r>
            <a:r>
              <a:rPr lang="en-IN" sz="2000" dirty="0"/>
              <a:t>=x0*w0+x1*w1+x2*w2</a:t>
            </a:r>
          </a:p>
          <a:p>
            <a:r>
              <a:rPr lang="en-IN" sz="2000" dirty="0"/>
              <a:t>Input (1,1):</a:t>
            </a:r>
          </a:p>
          <a:p>
            <a:pPr lvl="1"/>
            <a:r>
              <a:rPr lang="en-IN" sz="2000" dirty="0" err="1"/>
              <a:t>Ynet</a:t>
            </a:r>
            <a:r>
              <a:rPr lang="en-IN" sz="2000" dirty="0"/>
              <a:t>=1*-2+1*1+1*0=-1</a:t>
            </a:r>
          </a:p>
          <a:p>
            <a:pPr lvl="1"/>
            <a:r>
              <a:rPr lang="en-IN" sz="2000" dirty="0" err="1"/>
              <a:t>Ynet</a:t>
            </a:r>
            <a:r>
              <a:rPr lang="en-IN" sz="2000" dirty="0"/>
              <a:t>&gt;=0: neuron does not fire</a:t>
            </a:r>
          </a:p>
          <a:p>
            <a:pPr lvl="1"/>
            <a:r>
              <a:rPr lang="en-IN" sz="2000" dirty="0"/>
              <a:t>Output=0</a:t>
            </a:r>
          </a:p>
          <a:p>
            <a:pPr lvl="1"/>
            <a:r>
              <a:rPr lang="en-IN" sz="2000" dirty="0"/>
              <a:t>Error=Actual-Output=1-0=1 (Error non zero, change weights)</a:t>
            </a:r>
          </a:p>
          <a:p>
            <a:pPr lvl="1"/>
            <a:r>
              <a:rPr lang="en-IN" sz="2000" dirty="0"/>
              <a:t>W0=-2+(1)*1=-1</a:t>
            </a:r>
          </a:p>
          <a:p>
            <a:pPr lvl="1"/>
            <a:r>
              <a:rPr lang="en-IN" sz="2000" dirty="0"/>
              <a:t>W1=1+(1)*1=2</a:t>
            </a:r>
          </a:p>
          <a:p>
            <a:pPr lvl="1"/>
            <a:r>
              <a:rPr lang="en-IN" sz="2000" dirty="0"/>
              <a:t>W2=0+(1)*1=1</a:t>
            </a:r>
          </a:p>
          <a:p>
            <a:r>
              <a:rPr lang="en-IN" sz="2400" dirty="0"/>
              <a:t>Updated weights: w0=-1, w1=2, w2=1</a:t>
            </a:r>
          </a:p>
          <a:p>
            <a:pPr lvl="1"/>
            <a:endParaRPr lang="en-IN" sz="2000" dirty="0"/>
          </a:p>
          <a:p>
            <a:r>
              <a:rPr lang="en-IN" sz="2400" dirty="0"/>
              <a:t>Final Weights after 2</a:t>
            </a:r>
            <a:r>
              <a:rPr lang="en-IN" sz="2400" baseline="30000" dirty="0"/>
              <a:t>nd</a:t>
            </a:r>
            <a:r>
              <a:rPr lang="en-IN" sz="2400" dirty="0"/>
              <a:t>  iteration:</a:t>
            </a:r>
          </a:p>
          <a:p>
            <a:pPr lvl="1"/>
            <a:r>
              <a:rPr lang="en-IN" sz="2000" dirty="0"/>
              <a:t>w0=-1, w1=2, w2=1</a:t>
            </a:r>
          </a:p>
          <a:p>
            <a:pPr lvl="1"/>
            <a:endParaRPr lang="en-IN" sz="2000" dirty="0"/>
          </a:p>
          <a:p>
            <a:pPr lvl="1"/>
            <a:endParaRPr lang="en-IN" sz="2000" dirty="0"/>
          </a:p>
          <a:p>
            <a:pPr marL="457200" lvl="1" indent="0">
              <a:buNone/>
            </a:pPr>
            <a:endParaRPr lang="en-IN" sz="2000" dirty="0"/>
          </a:p>
        </p:txBody>
      </p:sp>
    </p:spTree>
    <p:extLst>
      <p:ext uri="{BB962C8B-B14F-4D97-AF65-F5344CB8AC3E}">
        <p14:creationId xmlns:p14="http://schemas.microsoft.com/office/powerpoint/2010/main" val="3815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3: Error Calculation</a:t>
            </a:r>
          </a:p>
        </p:txBody>
      </p:sp>
      <p:sp>
        <p:nvSpPr>
          <p:cNvPr id="3" name="Content Placeholder 2"/>
          <p:cNvSpPr>
            <a:spLocks noGrp="1"/>
          </p:cNvSpPr>
          <p:nvPr>
            <p:ph idx="1"/>
          </p:nvPr>
        </p:nvSpPr>
        <p:spPr>
          <a:xfrm>
            <a:off x="457200" y="1207008"/>
            <a:ext cx="8229600" cy="4919155"/>
          </a:xfrm>
        </p:spPr>
        <p:txBody>
          <a:bodyPr>
            <a:normAutofit/>
          </a:bodyPr>
          <a:lstStyle/>
          <a:p>
            <a:pPr marL="342900" lvl="1" indent="-342900">
              <a:buFont typeface="Arial" pitchFamily="34" charset="0"/>
              <a:buChar char="•"/>
            </a:pPr>
            <a:r>
              <a:rPr lang="en-IN" sz="2000" dirty="0"/>
              <a:t>Weights: w0=-1, w1=2, w2= 1</a:t>
            </a:r>
          </a:p>
          <a:p>
            <a:pPr marL="342900" lvl="1" indent="-342900">
              <a:buFont typeface="Arial" pitchFamily="34" charset="0"/>
              <a:buChar char="•"/>
            </a:pPr>
            <a:r>
              <a:rPr lang="en-IN" sz="2000" dirty="0" err="1"/>
              <a:t>Ynet</a:t>
            </a:r>
            <a:r>
              <a:rPr lang="en-IN" sz="2000" dirty="0"/>
              <a:t>=x0*w0+x1*w1+x2*w2</a:t>
            </a:r>
          </a:p>
          <a:p>
            <a:r>
              <a:rPr lang="en-IN" sz="2000" dirty="0"/>
              <a:t>Input (0,0):</a:t>
            </a:r>
          </a:p>
          <a:p>
            <a:pPr lvl="1"/>
            <a:r>
              <a:rPr lang="en-IN" sz="2000" dirty="0" err="1"/>
              <a:t>Ynet</a:t>
            </a:r>
            <a:r>
              <a:rPr lang="en-IN" sz="2000" dirty="0"/>
              <a:t>=1*(-1)+0*2+0*1=-1</a:t>
            </a:r>
          </a:p>
          <a:p>
            <a:pPr lvl="1"/>
            <a:r>
              <a:rPr lang="en-IN" sz="2000" dirty="0" err="1"/>
              <a:t>Ynet</a:t>
            </a:r>
            <a:r>
              <a:rPr lang="en-IN" sz="2000" dirty="0"/>
              <a:t>&gt;=0: neuron does not fire</a:t>
            </a:r>
          </a:p>
          <a:p>
            <a:pPr lvl="1"/>
            <a:r>
              <a:rPr lang="en-IN" sz="2000" dirty="0"/>
              <a:t>Output=0</a:t>
            </a:r>
          </a:p>
          <a:p>
            <a:pPr lvl="1"/>
            <a:r>
              <a:rPr lang="en-IN" sz="2000" dirty="0"/>
              <a:t>Error=Actual-Output=0-0=0 (Zero Error, No change in weights)</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36458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3: Error Calculation</a:t>
            </a:r>
          </a:p>
        </p:txBody>
      </p:sp>
      <p:sp>
        <p:nvSpPr>
          <p:cNvPr id="3" name="Content Placeholder 2"/>
          <p:cNvSpPr>
            <a:spLocks noGrp="1"/>
          </p:cNvSpPr>
          <p:nvPr>
            <p:ph idx="1"/>
          </p:nvPr>
        </p:nvSpPr>
        <p:spPr>
          <a:xfrm>
            <a:off x="457200" y="1207008"/>
            <a:ext cx="8229600" cy="4919155"/>
          </a:xfrm>
        </p:spPr>
        <p:txBody>
          <a:bodyPr>
            <a:normAutofit/>
          </a:bodyPr>
          <a:lstStyle/>
          <a:p>
            <a:pPr marL="342900" lvl="1" indent="-342900">
              <a:buFont typeface="Arial" pitchFamily="34" charset="0"/>
              <a:buChar char="•"/>
            </a:pPr>
            <a:r>
              <a:rPr lang="en-IN" sz="2000" dirty="0"/>
              <a:t>weights: w0=-1, w1=2, w2= 1</a:t>
            </a:r>
          </a:p>
          <a:p>
            <a:pPr marL="342900" lvl="1" indent="-342900">
              <a:buFont typeface="Arial" pitchFamily="34" charset="0"/>
              <a:buChar char="•"/>
            </a:pPr>
            <a:r>
              <a:rPr lang="en-IN" sz="2000" dirty="0" err="1"/>
              <a:t>Ynet</a:t>
            </a:r>
            <a:r>
              <a:rPr lang="en-IN" sz="2000" dirty="0"/>
              <a:t>=x0*w0+x1*w1+x2*w2</a:t>
            </a:r>
          </a:p>
          <a:p>
            <a:r>
              <a:rPr lang="en-IN" sz="2000" dirty="0"/>
              <a:t>Input (0,1):</a:t>
            </a:r>
          </a:p>
          <a:p>
            <a:pPr lvl="1"/>
            <a:r>
              <a:rPr lang="en-IN" sz="2000" dirty="0" err="1"/>
              <a:t>Ynet</a:t>
            </a:r>
            <a:r>
              <a:rPr lang="en-IN" sz="2000" dirty="0"/>
              <a:t>=1*(-1)+0*2+1*1=0</a:t>
            </a:r>
          </a:p>
          <a:p>
            <a:pPr lvl="1"/>
            <a:r>
              <a:rPr lang="en-IN" sz="2000" dirty="0" err="1"/>
              <a:t>Ynet</a:t>
            </a:r>
            <a:r>
              <a:rPr lang="en-IN" sz="2000" dirty="0"/>
              <a:t>&gt;=0: neuron fires</a:t>
            </a:r>
          </a:p>
          <a:p>
            <a:pPr lvl="1"/>
            <a:r>
              <a:rPr lang="en-IN" sz="2000" dirty="0"/>
              <a:t>Output=1</a:t>
            </a:r>
          </a:p>
          <a:p>
            <a:pPr lvl="1"/>
            <a:r>
              <a:rPr lang="en-IN" sz="2000" dirty="0"/>
              <a:t>Error=Actual-Output=0-1=-1 (Error non zero, change weights)</a:t>
            </a:r>
          </a:p>
          <a:p>
            <a:pPr lvl="1"/>
            <a:r>
              <a:rPr lang="en-IN" sz="2000" dirty="0"/>
              <a:t>W0=(-1)+(-1)*1=-2</a:t>
            </a:r>
          </a:p>
          <a:p>
            <a:pPr lvl="1"/>
            <a:r>
              <a:rPr lang="en-IN" sz="2000" dirty="0"/>
              <a:t>W1=2+(-1)*0=2</a:t>
            </a:r>
          </a:p>
          <a:p>
            <a:pPr lvl="1"/>
            <a:r>
              <a:rPr lang="en-IN" sz="2000" dirty="0"/>
              <a:t>W2=1+(-1)*1=0</a:t>
            </a:r>
          </a:p>
          <a:p>
            <a:r>
              <a:rPr lang="en-IN" sz="2400" dirty="0"/>
              <a:t>Updated weights: w0=-2, w1=2, w2=0</a:t>
            </a:r>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29020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a:t>Perceptron Model (1957)</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algn="just"/>
            <a:r>
              <a:rPr lang="en-IN" sz="2000" dirty="0"/>
              <a:t>Perceptron was conceptualized by </a:t>
            </a:r>
            <a:r>
              <a:rPr lang="en-IN" sz="2000" dirty="0">
                <a:hlinkClick r:id="rId2"/>
              </a:rPr>
              <a:t>Frank Rosenblatt</a:t>
            </a:r>
            <a:r>
              <a:rPr lang="en-IN" sz="2000" dirty="0"/>
              <a:t> in the year 1957 and it is the most primitive form of </a:t>
            </a:r>
            <a:r>
              <a:rPr lang="en-IN" sz="2000" dirty="0">
                <a:hlinkClick r:id="rId3"/>
              </a:rPr>
              <a:t>artificial neural networks</a:t>
            </a:r>
            <a:r>
              <a:rPr lang="en-IN" sz="2000" dirty="0"/>
              <a:t>.</a:t>
            </a:r>
          </a:p>
          <a:p>
            <a:pPr algn="just"/>
            <a:r>
              <a:rPr lang="en-IN" sz="2000" dirty="0"/>
              <a:t>McCulloch-Pitts neuron had very limiting capabilities and was not a true </a:t>
            </a:r>
            <a:r>
              <a:rPr lang="en-IN" sz="2000" dirty="0">
                <a:hlinkClick r:id="rId4"/>
              </a:rPr>
              <a:t>machine learning</a:t>
            </a:r>
            <a:r>
              <a:rPr lang="en-IN" sz="2000" dirty="0"/>
              <a:t> model either.</a:t>
            </a:r>
          </a:p>
          <a:p>
            <a:pPr algn="just"/>
            <a:r>
              <a:rPr lang="en-IN" sz="2000" b="1" dirty="0"/>
              <a:t>Limitation of McCulloch-Pitts Neuron</a:t>
            </a:r>
            <a:r>
              <a:rPr lang="en-IN" sz="2000" dirty="0"/>
              <a:t>:</a:t>
            </a:r>
          </a:p>
          <a:p>
            <a:pPr lvl="1" algn="just"/>
            <a:r>
              <a:rPr lang="en-IN" sz="1600" dirty="0"/>
              <a:t>McCulloch-Pitts neuron could only take </a:t>
            </a:r>
            <a:r>
              <a:rPr lang="en-IN" sz="1600" dirty="0" err="1"/>
              <a:t>boolean</a:t>
            </a:r>
            <a:r>
              <a:rPr lang="en-IN" sz="1600" dirty="0"/>
              <a:t> values as inputs. But the real world problems are not limited to only </a:t>
            </a:r>
            <a:r>
              <a:rPr lang="en-IN" sz="1600" dirty="0" err="1"/>
              <a:t>boolean</a:t>
            </a:r>
            <a:r>
              <a:rPr lang="en-IN" sz="1600" dirty="0"/>
              <a:t> values. For e.g. you cannot give real number like age, price, area etc. as inputs.</a:t>
            </a:r>
          </a:p>
          <a:p>
            <a:pPr lvl="1" algn="just"/>
            <a:r>
              <a:rPr lang="en-IN" sz="1600" dirty="0"/>
              <a:t>It does not considers weights to the inputs. Weights are very important to indicate which of the input features plays more important role in output and which features plays very little role. So without weights it cannot determine the importance of input data.</a:t>
            </a:r>
          </a:p>
          <a:p>
            <a:pPr lvl="1" algn="just"/>
            <a:r>
              <a:rPr lang="en-IN" sz="1600" dirty="0"/>
              <a:t>The only parameter which is there in this model is Threshold Θ and that too we are computing it on our own. There is no learning taking place to determine the optimum value of Threshold based on past data. So this is not a true machine learning model.</a:t>
            </a:r>
            <a:endParaRPr lang="en-IN" sz="1600" b="1" dirty="0"/>
          </a:p>
        </p:txBody>
      </p:sp>
    </p:spTree>
    <p:extLst>
      <p:ext uri="{BB962C8B-B14F-4D97-AF65-F5344CB8AC3E}">
        <p14:creationId xmlns:p14="http://schemas.microsoft.com/office/powerpoint/2010/main" val="29661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3: Error Calculation</a:t>
            </a:r>
          </a:p>
        </p:txBody>
      </p:sp>
      <p:sp>
        <p:nvSpPr>
          <p:cNvPr id="3" name="Content Placeholder 2"/>
          <p:cNvSpPr>
            <a:spLocks noGrp="1"/>
          </p:cNvSpPr>
          <p:nvPr>
            <p:ph idx="1"/>
          </p:nvPr>
        </p:nvSpPr>
        <p:spPr>
          <a:xfrm>
            <a:off x="457200" y="1207008"/>
            <a:ext cx="8229600" cy="4919155"/>
          </a:xfrm>
        </p:spPr>
        <p:txBody>
          <a:bodyPr>
            <a:normAutofit/>
          </a:bodyPr>
          <a:lstStyle/>
          <a:p>
            <a:r>
              <a:rPr lang="en-IN" sz="2400" dirty="0"/>
              <a:t>weights: w0=-2, w=2, w2=0</a:t>
            </a:r>
          </a:p>
          <a:p>
            <a:pPr marL="342900" lvl="1" indent="-342900">
              <a:buFont typeface="Arial" pitchFamily="34" charset="0"/>
              <a:buChar char="•"/>
            </a:pPr>
            <a:r>
              <a:rPr lang="en-IN" sz="2000" dirty="0" err="1"/>
              <a:t>Ynet</a:t>
            </a:r>
            <a:r>
              <a:rPr lang="en-IN" sz="2000" dirty="0"/>
              <a:t>=x0*w0+x1*w1+x2*w2</a:t>
            </a:r>
          </a:p>
          <a:p>
            <a:r>
              <a:rPr lang="en-IN" sz="2000" dirty="0"/>
              <a:t>Input (1,0):</a:t>
            </a:r>
          </a:p>
          <a:p>
            <a:pPr lvl="1"/>
            <a:r>
              <a:rPr lang="en-IN" sz="2000" dirty="0" err="1"/>
              <a:t>Ynet</a:t>
            </a:r>
            <a:r>
              <a:rPr lang="en-IN" sz="2000" dirty="0"/>
              <a:t>=1*-2+1*2+0*0=0</a:t>
            </a:r>
          </a:p>
          <a:p>
            <a:pPr lvl="1"/>
            <a:r>
              <a:rPr lang="en-IN" sz="2000" dirty="0" err="1"/>
              <a:t>Ynet</a:t>
            </a:r>
            <a:r>
              <a:rPr lang="en-IN" sz="2000" dirty="0"/>
              <a:t>&gt;=0: neuron fires</a:t>
            </a:r>
          </a:p>
          <a:p>
            <a:pPr lvl="1"/>
            <a:r>
              <a:rPr lang="en-IN" sz="2000" dirty="0"/>
              <a:t>Output=1</a:t>
            </a:r>
          </a:p>
          <a:p>
            <a:pPr lvl="1"/>
            <a:r>
              <a:rPr lang="en-IN" sz="2000" dirty="0"/>
              <a:t>Error=Actual-Output=0-1=-1 (Error non zero, change weights)</a:t>
            </a:r>
          </a:p>
          <a:p>
            <a:pPr lvl="1"/>
            <a:r>
              <a:rPr lang="en-IN" sz="2000" dirty="0"/>
              <a:t>W0=(-2)+(-1)*1=-3</a:t>
            </a:r>
          </a:p>
          <a:p>
            <a:pPr lvl="1"/>
            <a:r>
              <a:rPr lang="en-IN" sz="2000" dirty="0"/>
              <a:t>W1=2+(-1)*1=1</a:t>
            </a:r>
          </a:p>
          <a:p>
            <a:pPr lvl="1"/>
            <a:r>
              <a:rPr lang="en-IN" sz="2000" dirty="0"/>
              <a:t>W2=0+(-1)*0=0</a:t>
            </a:r>
          </a:p>
          <a:p>
            <a:r>
              <a:rPr lang="en-IN" sz="2400" dirty="0"/>
              <a:t>Updated weights: w0=-3, w1=1, w2=0</a:t>
            </a:r>
          </a:p>
          <a:p>
            <a:endParaRPr lang="en-IN" sz="2400" dirty="0"/>
          </a:p>
          <a:p>
            <a:pPr lvl="1"/>
            <a:endParaRPr lang="en-IN" sz="2000" dirty="0"/>
          </a:p>
          <a:p>
            <a:endParaRPr lang="en-IN" sz="2400" dirty="0"/>
          </a:p>
          <a:p>
            <a:pPr lvl="1"/>
            <a:endParaRPr lang="en-IN" sz="2000" dirty="0"/>
          </a:p>
          <a:p>
            <a:pPr lvl="1"/>
            <a:endParaRPr lang="en-IN" sz="2000" dirty="0"/>
          </a:p>
        </p:txBody>
      </p:sp>
    </p:spTree>
    <p:extLst>
      <p:ext uri="{BB962C8B-B14F-4D97-AF65-F5344CB8AC3E}">
        <p14:creationId xmlns:p14="http://schemas.microsoft.com/office/powerpoint/2010/main" val="21145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Epoch 3: Error Calculation</a:t>
            </a:r>
          </a:p>
        </p:txBody>
      </p:sp>
      <p:sp>
        <p:nvSpPr>
          <p:cNvPr id="3" name="Content Placeholder 2"/>
          <p:cNvSpPr>
            <a:spLocks noGrp="1"/>
          </p:cNvSpPr>
          <p:nvPr>
            <p:ph idx="1"/>
          </p:nvPr>
        </p:nvSpPr>
        <p:spPr>
          <a:xfrm>
            <a:off x="457200" y="1207008"/>
            <a:ext cx="8229600" cy="4919155"/>
          </a:xfrm>
        </p:spPr>
        <p:txBody>
          <a:bodyPr>
            <a:normAutofit lnSpcReduction="10000"/>
          </a:bodyPr>
          <a:lstStyle/>
          <a:p>
            <a:r>
              <a:rPr lang="en-IN" sz="2400" dirty="0"/>
              <a:t>weights:  w0=-3, w1=1, w2=0</a:t>
            </a:r>
          </a:p>
          <a:p>
            <a:pPr marL="342900" lvl="1" indent="-342900">
              <a:buFont typeface="Arial" pitchFamily="34" charset="0"/>
              <a:buChar char="•"/>
            </a:pPr>
            <a:r>
              <a:rPr lang="en-IN" sz="2000" dirty="0" err="1"/>
              <a:t>Ynet</a:t>
            </a:r>
            <a:r>
              <a:rPr lang="en-IN" sz="2000" dirty="0"/>
              <a:t>=x0*w0+x1*w1+x2*w2</a:t>
            </a:r>
          </a:p>
          <a:p>
            <a:r>
              <a:rPr lang="en-IN" sz="2000" dirty="0"/>
              <a:t>Input (1,1):</a:t>
            </a:r>
          </a:p>
          <a:p>
            <a:pPr lvl="1"/>
            <a:r>
              <a:rPr lang="en-IN" sz="2000" dirty="0" err="1"/>
              <a:t>Ynet</a:t>
            </a:r>
            <a:r>
              <a:rPr lang="en-IN" sz="2000" dirty="0"/>
              <a:t>=1*-3+1*1+1*0=-2</a:t>
            </a:r>
          </a:p>
          <a:p>
            <a:pPr lvl="1"/>
            <a:r>
              <a:rPr lang="en-IN" sz="2000" dirty="0" err="1"/>
              <a:t>Ynet</a:t>
            </a:r>
            <a:r>
              <a:rPr lang="en-IN" sz="2000" dirty="0"/>
              <a:t>&gt;=0: neuron does not fire</a:t>
            </a:r>
          </a:p>
          <a:p>
            <a:pPr lvl="1"/>
            <a:r>
              <a:rPr lang="en-IN" sz="2000" dirty="0"/>
              <a:t>Output=0</a:t>
            </a:r>
          </a:p>
          <a:p>
            <a:pPr lvl="1"/>
            <a:r>
              <a:rPr lang="en-IN" sz="2000" dirty="0"/>
              <a:t>Error=Actual-Output=1-0=1 (Error non zero, change weights)</a:t>
            </a:r>
          </a:p>
          <a:p>
            <a:pPr lvl="1"/>
            <a:r>
              <a:rPr lang="en-IN" sz="2000" dirty="0"/>
              <a:t>W0=-3+(1)*1=-2</a:t>
            </a:r>
          </a:p>
          <a:p>
            <a:pPr lvl="1"/>
            <a:r>
              <a:rPr lang="en-IN" sz="2000" dirty="0"/>
              <a:t>W1=1+(1)*1=2</a:t>
            </a:r>
          </a:p>
          <a:p>
            <a:pPr lvl="1"/>
            <a:r>
              <a:rPr lang="en-IN" sz="2000" dirty="0"/>
              <a:t>W2=0+(1)*1=1</a:t>
            </a:r>
          </a:p>
          <a:p>
            <a:r>
              <a:rPr lang="en-IN" sz="2400" dirty="0"/>
              <a:t>Updated weights: w0=-2, w1=2, w2=1</a:t>
            </a:r>
          </a:p>
          <a:p>
            <a:pPr lvl="1"/>
            <a:endParaRPr lang="en-IN" sz="2000" dirty="0"/>
          </a:p>
          <a:p>
            <a:r>
              <a:rPr lang="en-IN" sz="2400" dirty="0"/>
              <a:t>Final Weights after 3</a:t>
            </a:r>
            <a:r>
              <a:rPr lang="en-IN" sz="2400" baseline="30000" dirty="0"/>
              <a:t>rd</a:t>
            </a:r>
            <a:r>
              <a:rPr lang="en-IN" sz="2400" dirty="0"/>
              <a:t> iteration:</a:t>
            </a:r>
          </a:p>
          <a:p>
            <a:pPr lvl="1"/>
            <a:r>
              <a:rPr lang="en-IN" sz="2000" dirty="0"/>
              <a:t>w0=-2, w1=2, w2=1</a:t>
            </a:r>
          </a:p>
          <a:p>
            <a:pPr lvl="1"/>
            <a:endParaRPr lang="en-IN" sz="2000" dirty="0"/>
          </a:p>
          <a:p>
            <a:pPr lvl="1"/>
            <a:endParaRPr lang="en-IN" sz="2000" dirty="0"/>
          </a:p>
          <a:p>
            <a:pPr marL="457200" lvl="1" indent="0">
              <a:buNone/>
            </a:pPr>
            <a:endParaRPr lang="en-IN" sz="2000" dirty="0"/>
          </a:p>
        </p:txBody>
      </p:sp>
    </p:spTree>
    <p:extLst>
      <p:ext uri="{BB962C8B-B14F-4D97-AF65-F5344CB8AC3E}">
        <p14:creationId xmlns:p14="http://schemas.microsoft.com/office/powerpoint/2010/main" val="27886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t>So, Even after 3</a:t>
            </a:r>
            <a:r>
              <a:rPr lang="en-IN" sz="2000" baseline="30000" dirty="0"/>
              <a:t>rd</a:t>
            </a:r>
            <a:r>
              <a:rPr lang="en-IN" sz="2000" dirty="0"/>
              <a:t>  iteration, error is non-zero.</a:t>
            </a:r>
          </a:p>
          <a:p>
            <a:r>
              <a:rPr lang="en-IN" sz="2000" dirty="0"/>
              <a:t>We have to train the model for more iterations.</a:t>
            </a:r>
          </a:p>
          <a:p>
            <a:r>
              <a:rPr lang="en-IN" sz="2000" b="1" dirty="0"/>
              <a:t>Implement the Perceptron Algorithm in Python for AND function, and find the final weights.</a:t>
            </a:r>
          </a:p>
        </p:txBody>
      </p:sp>
    </p:spTree>
    <p:extLst>
      <p:ext uri="{BB962C8B-B14F-4D97-AF65-F5344CB8AC3E}">
        <p14:creationId xmlns:p14="http://schemas.microsoft.com/office/powerpoint/2010/main" val="221862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b="1" dirty="0"/>
              <a:t>Some points to consider</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1800" dirty="0"/>
              <a:t>Perceptron addresses the three drawbacks that we discussed about McCulloch-Pitts neuron above. It can take real number as inputs and weights are also associated with inputs. This is also a true machine learning model which can be trained using past data.</a:t>
            </a:r>
          </a:p>
          <a:p>
            <a:r>
              <a:rPr lang="en-IN" sz="1800" dirty="0"/>
              <a:t>It still, however can produce only binary output. So perceptron can be used in case of </a:t>
            </a:r>
            <a:r>
              <a:rPr lang="en-IN" sz="1800" dirty="0">
                <a:hlinkClick r:id="rId2"/>
              </a:rPr>
              <a:t>binary classification</a:t>
            </a:r>
            <a:r>
              <a:rPr lang="en-IN" sz="1800" dirty="0"/>
              <a:t> problems only.</a:t>
            </a:r>
          </a:p>
          <a:p>
            <a:r>
              <a:rPr lang="en-IN" sz="1800" dirty="0"/>
              <a:t>Perceptron can classify only those data which are linearly separable. So it cannot solve a XOR problem.</a:t>
            </a:r>
          </a:p>
          <a:p>
            <a:r>
              <a:rPr lang="en-IN" sz="1800" dirty="0"/>
              <a:t>If the data is linearly separable, perceptron learning algorithm will always converge in finite number of loops.</a:t>
            </a:r>
          </a:p>
        </p:txBody>
      </p:sp>
    </p:spTree>
    <p:extLst>
      <p:ext uri="{BB962C8B-B14F-4D97-AF65-F5344CB8AC3E}">
        <p14:creationId xmlns:p14="http://schemas.microsoft.com/office/powerpoint/2010/main" val="119731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p>
        </p:txBody>
      </p:sp>
    </p:spTree>
    <p:extLst>
      <p:ext uri="{BB962C8B-B14F-4D97-AF65-F5344CB8AC3E}">
        <p14:creationId xmlns:p14="http://schemas.microsoft.com/office/powerpoint/2010/main" val="261959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Perceptron Model</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400" dirty="0"/>
              <a:t>It’s various parts:</a:t>
            </a:r>
          </a:p>
          <a:p>
            <a:pPr lvl="1"/>
            <a:r>
              <a:rPr lang="en-IN" sz="2000" dirty="0"/>
              <a:t>Inputs: The inputs to perceptron is no longer limited to </a:t>
            </a:r>
            <a:r>
              <a:rPr lang="en-IN" sz="2000" dirty="0" err="1"/>
              <a:t>boolean</a:t>
            </a:r>
            <a:r>
              <a:rPr lang="en-IN" sz="2000" dirty="0"/>
              <a:t>. The input attributes can represent any real number.</a:t>
            </a:r>
          </a:p>
          <a:p>
            <a:pPr lvl="1"/>
            <a:r>
              <a:rPr lang="en-IN" sz="2000" dirty="0"/>
              <a:t>Weights: Each input has a weight associated with it in perceptron model. These weights are initially unknown but are learned by Perceptron during training phase.</a:t>
            </a:r>
          </a:p>
          <a:p>
            <a:pPr lvl="1"/>
            <a:r>
              <a:rPr lang="en-IN" sz="2000" dirty="0"/>
              <a:t>Neuron: Neuron is a computational unit which has incoming input signals. The input signals are computed and an output is fired.</a:t>
            </a:r>
          </a:p>
          <a:p>
            <a:pPr lvl="1"/>
            <a:r>
              <a:rPr lang="en-IN" sz="2000" dirty="0"/>
              <a:t>Output: This is simply the output of the neuron which produces only binary values of 0 or 1. The value of 0 indicates that the neuron does not fire, the value of 1 indicates the neuron does fire.</a:t>
            </a:r>
          </a:p>
          <a:p>
            <a:pPr lvl="1"/>
            <a:endParaRPr lang="en-IN" sz="2000" dirty="0"/>
          </a:p>
          <a:p>
            <a:pPr lvl="1"/>
            <a:endParaRPr lang="en-IN" sz="2000" dirty="0"/>
          </a:p>
          <a:p>
            <a:pPr lvl="1"/>
            <a:endParaRPr lang="en-IN" sz="2000" dirty="0"/>
          </a:p>
        </p:txBody>
      </p:sp>
    </p:spTree>
    <p:extLst>
      <p:ext uri="{BB962C8B-B14F-4D97-AF65-F5344CB8AC3E}">
        <p14:creationId xmlns:p14="http://schemas.microsoft.com/office/powerpoint/2010/main" val="427350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u="sng" dirty="0">
                <a:effectLst/>
              </a:rPr>
              <a:t>Activation Function</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400" dirty="0"/>
              <a:t>Here the </a:t>
            </a:r>
            <a:r>
              <a:rPr lang="en-IN" sz="2400" dirty="0">
                <a:hlinkClick r:id="rId2"/>
              </a:rPr>
              <a:t>activation function</a:t>
            </a:r>
            <a:r>
              <a:rPr lang="en-IN" sz="2400" dirty="0"/>
              <a:t> used is the </a:t>
            </a:r>
            <a:r>
              <a:rPr lang="en-IN" sz="2400" i="1" dirty="0"/>
              <a:t>step function.</a:t>
            </a:r>
          </a:p>
          <a:p>
            <a:r>
              <a:rPr lang="en-IN" sz="2400" dirty="0"/>
              <a:t>It sees if the summation is more than equal to calculated Threshold value , if yes then neuron should fire (i.e. output =1 ) if not the neuron should not fire (i.e. output =0).</a:t>
            </a:r>
          </a:p>
          <a:p>
            <a:r>
              <a:rPr lang="en-IN" sz="2400" i="1" dirty="0"/>
              <a:t>Neuron fires</a:t>
            </a:r>
            <a:r>
              <a:rPr lang="en-IN" sz="2400" dirty="0"/>
              <a:t>: Output =1 , if </a:t>
            </a:r>
            <a:r>
              <a:rPr lang="en-IN" sz="2400" i="1" dirty="0"/>
              <a:t>Summation(Inputs*Weights)</a:t>
            </a:r>
            <a:r>
              <a:rPr lang="en-IN" sz="2400" dirty="0"/>
              <a:t> &gt;= </a:t>
            </a:r>
            <a:r>
              <a:rPr lang="en-IN" sz="2400" i="1" dirty="0"/>
              <a:t>Threshold</a:t>
            </a:r>
          </a:p>
          <a:p>
            <a:r>
              <a:rPr lang="en-IN" sz="2400" i="1" dirty="0"/>
              <a:t>Neuron does not fire</a:t>
            </a:r>
            <a:r>
              <a:rPr lang="en-IN" sz="2400" dirty="0"/>
              <a:t>: Output =0 , if Summation(Inputs*Weights)  &lt; Threshold</a:t>
            </a:r>
          </a:p>
          <a:p>
            <a:endParaRPr lang="en-IN" sz="2400" i="1" dirty="0"/>
          </a:p>
          <a:p>
            <a:endParaRPr lang="en-IN" sz="2400" dirty="0"/>
          </a:p>
        </p:txBody>
      </p:sp>
    </p:spTree>
    <p:extLst>
      <p:ext uri="{BB962C8B-B14F-4D97-AF65-F5344CB8AC3E}">
        <p14:creationId xmlns:p14="http://schemas.microsoft.com/office/powerpoint/2010/main" val="73868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How Perceptron Model works</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2400" dirty="0"/>
              <a:t>The input data is enabled into the Perceptron.</a:t>
            </a:r>
          </a:p>
          <a:p>
            <a:r>
              <a:rPr lang="en-IN" sz="2400" dirty="0"/>
              <a:t>Apply dot product between input &amp; it’s respective weights and sum them up.</a:t>
            </a:r>
          </a:p>
          <a:p>
            <a:r>
              <a:rPr lang="en-IN" sz="2400" dirty="0"/>
              <a:t>Apply step function on above summation –</a:t>
            </a:r>
          </a:p>
          <a:p>
            <a:pPr lvl="1"/>
            <a:r>
              <a:rPr lang="en-IN" sz="2000" dirty="0"/>
              <a:t>If output of step function &gt;= 0 then perceptron is fired, output = 1</a:t>
            </a:r>
          </a:p>
          <a:p>
            <a:pPr lvl="1"/>
            <a:r>
              <a:rPr lang="en-IN" sz="2000" dirty="0"/>
              <a:t>If output of step function &lt; 0 then  perceptron does not fire, output = 0</a:t>
            </a:r>
          </a:p>
        </p:txBody>
      </p:sp>
      <p:pic>
        <p:nvPicPr>
          <p:cNvPr id="1026" name="Picture 2" descr="Perceptron (195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77072"/>
            <a:ext cx="7272808"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70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additive="base">
                                        <p:cTn id="33" dur="500" fill="hold"/>
                                        <p:tgtEl>
                                          <p:spTgt spid="1026"/>
                                        </p:tgtEl>
                                        <p:attrNameLst>
                                          <p:attrName>ppt_x</p:attrName>
                                        </p:attrNameLst>
                                      </p:cBhvr>
                                      <p:tavLst>
                                        <p:tav tm="0">
                                          <p:val>
                                            <p:strVal val="#ppt_x"/>
                                          </p:val>
                                        </p:tav>
                                        <p:tav tm="100000">
                                          <p:val>
                                            <p:strVal val="#ppt_x"/>
                                          </p:val>
                                        </p:tav>
                                      </p:tavLst>
                                    </p:anim>
                                    <p:anim calcmode="lin" valueType="num">
                                      <p:cBhvr additive="base">
                                        <p:cTn id="3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Training a Perceptron</a:t>
            </a:r>
            <a:endParaRPr lang="en-IN" dirty="0"/>
          </a:p>
        </p:txBody>
      </p:sp>
      <p:sp>
        <p:nvSpPr>
          <p:cNvPr id="3" name="Content Placeholder 2"/>
          <p:cNvSpPr>
            <a:spLocks noGrp="1"/>
          </p:cNvSpPr>
          <p:nvPr>
            <p:ph idx="1"/>
          </p:nvPr>
        </p:nvSpPr>
        <p:spPr>
          <a:xfrm>
            <a:off x="457200" y="892286"/>
            <a:ext cx="8229600" cy="5073427"/>
          </a:xfrm>
        </p:spPr>
        <p:txBody>
          <a:bodyPr>
            <a:normAutofit/>
          </a:bodyPr>
          <a:lstStyle/>
          <a:p>
            <a:r>
              <a:rPr lang="en-IN" sz="1600" b="1" dirty="0"/>
              <a:t>Learning Parameters</a:t>
            </a:r>
            <a:r>
              <a:rPr lang="en-IN" sz="1600" dirty="0"/>
              <a:t>:</a:t>
            </a:r>
          </a:p>
          <a:p>
            <a:pPr lvl="1"/>
            <a:r>
              <a:rPr lang="en-IN" sz="1600" dirty="0"/>
              <a:t>Machine learning models have parameters whose optimal value it learns during the training phase.</a:t>
            </a:r>
          </a:p>
          <a:p>
            <a:pPr lvl="1"/>
            <a:r>
              <a:rPr lang="en-IN" sz="1600" dirty="0"/>
              <a:t>In a Perceptron the parameters that are learned during training phase are –</a:t>
            </a:r>
          </a:p>
          <a:p>
            <a:pPr lvl="2"/>
            <a:r>
              <a:rPr lang="en-IN" sz="1600" dirty="0"/>
              <a:t>Weights of input parameters</a:t>
            </a:r>
          </a:p>
          <a:p>
            <a:pPr lvl="2"/>
            <a:r>
              <a:rPr lang="en-IN" sz="1600" dirty="0"/>
              <a:t>bias</a:t>
            </a:r>
          </a:p>
          <a:p>
            <a:pPr lvl="2"/>
            <a:r>
              <a:rPr lang="en-IN" sz="1600" dirty="0"/>
              <a:t>Threshold value </a:t>
            </a:r>
          </a:p>
          <a:p>
            <a:endParaRPr lang="en-IN" sz="1600" b="1" dirty="0"/>
          </a:p>
          <a:p>
            <a:r>
              <a:rPr lang="en-IN" sz="1600" b="1" dirty="0"/>
              <a:t>Errors and Weight adjustment:</a:t>
            </a:r>
          </a:p>
          <a:p>
            <a:pPr lvl="1"/>
            <a:r>
              <a:rPr lang="en-IN" sz="1600" dirty="0"/>
              <a:t>During training phase, the weights are initialized randomly and with each data, the error is calculated and weights are adjusted accordingly so as to reduce the error.</a:t>
            </a:r>
          </a:p>
          <a:p>
            <a:pPr lvl="1"/>
            <a:r>
              <a:rPr lang="en-IN" sz="1600" dirty="0"/>
              <a:t>As you have seen above, the possible output of perceptron is only binary </a:t>
            </a:r>
            <a:r>
              <a:rPr lang="en-IN" sz="1600" dirty="0" err="1"/>
              <a:t>i.e</a:t>
            </a:r>
            <a:r>
              <a:rPr lang="en-IN" sz="1600" dirty="0"/>
              <a:t> 0 or 1. So there are only four possible combination of actual value and output value.</a:t>
            </a:r>
          </a:p>
          <a:p>
            <a:pPr lvl="1"/>
            <a:r>
              <a:rPr lang="en-IN" sz="1600" dirty="0"/>
              <a:t>Below chart shows this combination and will help you to get intuition how weights should be adjusted in case of error.</a:t>
            </a:r>
            <a:endParaRPr lang="en-IN"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085184"/>
            <a:ext cx="82867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9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50"/>
                                        </p:tgtEl>
                                        <p:attrNameLst>
                                          <p:attrName>style.visibility</p:attrName>
                                        </p:attrNameLst>
                                      </p:cBhvr>
                                      <p:to>
                                        <p:strVal val="visible"/>
                                      </p:to>
                                    </p:set>
                                    <p:anim calcmode="lin" valueType="num">
                                      <p:cBhvr additive="base">
                                        <p:cTn id="61" dur="500" fill="hold"/>
                                        <p:tgtEl>
                                          <p:spTgt spid="2050"/>
                                        </p:tgtEl>
                                        <p:attrNameLst>
                                          <p:attrName>ppt_x</p:attrName>
                                        </p:attrNameLst>
                                      </p:cBhvr>
                                      <p:tavLst>
                                        <p:tav tm="0">
                                          <p:val>
                                            <p:strVal val="#ppt_x"/>
                                          </p:val>
                                        </p:tav>
                                        <p:tav tm="100000">
                                          <p:val>
                                            <p:strVal val="#ppt_x"/>
                                          </p:val>
                                        </p:tav>
                                      </p:tavLst>
                                    </p:anim>
                                    <p:anim calcmode="lin" valueType="num">
                                      <p:cBhvr additive="base">
                                        <p:cTn id="6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Perceptron Learning Algorithm</a:t>
            </a:r>
          </a:p>
        </p:txBody>
      </p:sp>
      <p:sp>
        <p:nvSpPr>
          <p:cNvPr id="3" name="Content Placeholder 2"/>
          <p:cNvSpPr>
            <a:spLocks noGrp="1"/>
          </p:cNvSpPr>
          <p:nvPr>
            <p:ph idx="1"/>
          </p:nvPr>
        </p:nvSpPr>
        <p:spPr>
          <a:xfrm>
            <a:off x="457200" y="1052736"/>
            <a:ext cx="8229600" cy="4929411"/>
          </a:xfrm>
        </p:spPr>
        <p:txBody>
          <a:bodyPr>
            <a:normAutofit/>
          </a:bodyPr>
          <a:lstStyle/>
          <a:p>
            <a:r>
              <a:rPr lang="en-IN" sz="2000" dirty="0"/>
              <a:t>Let us first see the pseudo code of this algorithm with respect to our example in above animation.</a:t>
            </a:r>
          </a:p>
          <a:p>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56388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72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IN" sz="3200" b="1" dirty="0"/>
              <a:t>Intuition behind Perceptron Learning Algorithm</a:t>
            </a:r>
          </a:p>
        </p:txBody>
      </p:sp>
      <p:sp>
        <p:nvSpPr>
          <p:cNvPr id="3" name="Content Placeholder 2"/>
          <p:cNvSpPr>
            <a:spLocks noGrp="1"/>
          </p:cNvSpPr>
          <p:nvPr>
            <p:ph idx="1"/>
          </p:nvPr>
        </p:nvSpPr>
        <p:spPr>
          <a:xfrm>
            <a:off x="457200" y="1124744"/>
            <a:ext cx="8229600" cy="5001419"/>
          </a:xfrm>
        </p:spPr>
        <p:txBody>
          <a:bodyPr>
            <a:noAutofit/>
          </a:bodyPr>
          <a:lstStyle/>
          <a:p>
            <a:r>
              <a:rPr lang="en-IN" sz="1600" dirty="0"/>
              <a:t>For most part of the </a:t>
            </a:r>
            <a:r>
              <a:rPr lang="en-IN" sz="1600" dirty="0" err="1"/>
              <a:t>pseduo</a:t>
            </a:r>
            <a:r>
              <a:rPr lang="en-IN" sz="1600" dirty="0"/>
              <a:t> code, things should be self explanatory.</a:t>
            </a:r>
          </a:p>
          <a:p>
            <a:r>
              <a:rPr lang="en-IN" sz="1600" dirty="0"/>
              <a:t>We are doing multiple loops over dataset and in each loop we are passing data one by one through perceptron, calculating error and adjusting weights. </a:t>
            </a:r>
          </a:p>
          <a:p>
            <a:r>
              <a:rPr lang="en-IN" sz="1600" dirty="0"/>
              <a:t>The loop is continued till there are no errors.</a:t>
            </a:r>
          </a:p>
          <a:p>
            <a:r>
              <a:rPr lang="en-IN" sz="1600" dirty="0"/>
              <a:t>Example 1:</a:t>
            </a:r>
          </a:p>
          <a:p>
            <a:pPr lvl="1"/>
            <a:r>
              <a:rPr lang="en-IN" sz="1600" b="1" u="sng" dirty="0">
                <a:effectLst/>
              </a:rPr>
              <a:t>Actual =1 , Output =0, Error =1</a:t>
            </a:r>
            <a:endParaRPr lang="en-IN" sz="1600" b="1" dirty="0"/>
          </a:p>
          <a:p>
            <a:pPr lvl="1"/>
            <a:r>
              <a:rPr lang="en-IN" sz="1600" dirty="0"/>
              <a:t>In this case, since Output is less than actual, we would like to increase the weight to push the output towards actual. It requires a positive weight adjustment</a:t>
            </a:r>
          </a:p>
          <a:p>
            <a:pPr lvl="1"/>
            <a:r>
              <a:rPr lang="en-IN" sz="1600" dirty="0"/>
              <a:t>Weight = Weight + Error*Input  = Weight + 1*Input (weight adjustment is positive)</a:t>
            </a:r>
          </a:p>
          <a:p>
            <a:r>
              <a:rPr lang="en-IN" sz="1600" dirty="0"/>
              <a:t>Example 2:</a:t>
            </a:r>
          </a:p>
          <a:p>
            <a:pPr lvl="1"/>
            <a:r>
              <a:rPr lang="en-IN" sz="1600" b="1" u="sng" dirty="0">
                <a:effectLst/>
              </a:rPr>
              <a:t>Actual =0 , Output =1, Error = -1</a:t>
            </a:r>
            <a:endParaRPr lang="en-IN" sz="1600" b="1" dirty="0"/>
          </a:p>
          <a:p>
            <a:pPr lvl="1"/>
            <a:r>
              <a:rPr lang="en-IN" sz="1600" dirty="0"/>
              <a:t>In this case, since Output is more than actual, we would like to decrease the weight to pull back the output towards actual. It requires a negative weight adjustment</a:t>
            </a:r>
          </a:p>
          <a:p>
            <a:pPr lvl="1"/>
            <a:r>
              <a:rPr lang="en-IN" sz="1600" dirty="0"/>
              <a:t>Weight = Weight + Error*Input  = Weight – 1*Input (weight adjustment is negative)</a:t>
            </a:r>
          </a:p>
          <a:p>
            <a:r>
              <a:rPr lang="en-IN" sz="1600" dirty="0"/>
              <a:t>Example 3:</a:t>
            </a:r>
          </a:p>
          <a:p>
            <a:pPr lvl="1"/>
            <a:r>
              <a:rPr lang="en-IN" sz="1600" b="1" u="sng" dirty="0">
                <a:effectLst/>
              </a:rPr>
              <a:t>Actual =0 , Output =0, Error =0</a:t>
            </a:r>
            <a:endParaRPr lang="en-IN" sz="1600" b="1" dirty="0"/>
          </a:p>
          <a:p>
            <a:pPr lvl="1"/>
            <a:r>
              <a:rPr lang="en-IN" sz="1600" dirty="0"/>
              <a:t>In this case since Output and Actual is same, there is no error so zero weight adjustment is required.</a:t>
            </a:r>
          </a:p>
          <a:p>
            <a:pPr lvl="1"/>
            <a:r>
              <a:rPr lang="en-IN" sz="1600" dirty="0"/>
              <a:t>Weight = Weight + Error*Input  = Weight – 0*Input = Weight  (no weight adjustment)</a:t>
            </a:r>
          </a:p>
          <a:p>
            <a:pPr lvl="1"/>
            <a:endParaRPr lang="en-IN" sz="1600" dirty="0"/>
          </a:p>
          <a:p>
            <a:pPr lvl="1"/>
            <a:endParaRPr lang="en-IN" sz="1600" dirty="0"/>
          </a:p>
        </p:txBody>
      </p:sp>
    </p:spTree>
    <p:extLst>
      <p:ext uri="{BB962C8B-B14F-4D97-AF65-F5344CB8AC3E}">
        <p14:creationId xmlns:p14="http://schemas.microsoft.com/office/powerpoint/2010/main" val="185284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36496" cy="634082"/>
          </a:xfrm>
        </p:spPr>
        <p:txBody>
          <a:bodyPr>
            <a:normAutofit fontScale="90000"/>
          </a:bodyPr>
          <a:lstStyle/>
          <a:p>
            <a:r>
              <a:rPr lang="en-IN" sz="3600" b="1" dirty="0"/>
              <a:t>Numerical: AND function using Perceptron</a:t>
            </a:r>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r>
              <a:rPr lang="en-IN" sz="2000" dirty="0"/>
              <a:t>Training Data:</a:t>
            </a:r>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Number of weights: 3</a:t>
            </a:r>
          </a:p>
          <a:p>
            <a:endParaRPr lang="en-IN" sz="2000" dirty="0"/>
          </a:p>
          <a:p>
            <a:r>
              <a:rPr lang="en-IN" sz="2000" dirty="0"/>
              <a:t>Suppose initial weights are equal to 1.</a:t>
            </a:r>
          </a:p>
          <a:p>
            <a:pPr lvl="1"/>
            <a:r>
              <a:rPr lang="en-IN" sz="1600" dirty="0"/>
              <a:t>i.e. w0=w1=w2=1</a:t>
            </a:r>
          </a:p>
          <a:p>
            <a:endParaRPr lang="en-IN" sz="2000" dirty="0"/>
          </a:p>
          <a:p>
            <a:r>
              <a:rPr lang="en-IN" sz="2000" dirty="0"/>
              <a:t>Consider threshold =0</a:t>
            </a:r>
          </a:p>
          <a:p>
            <a:endParaRPr lang="en-IN" sz="2000" dirty="0"/>
          </a:p>
          <a:p>
            <a:r>
              <a:rPr lang="en-IN" sz="2000" dirty="0"/>
              <a:t>Epochs = 3</a:t>
            </a:r>
          </a:p>
          <a:p>
            <a:pPr marL="0" indent="0">
              <a:buNone/>
            </a:pPr>
            <a:endParaRPr lang="en-IN" sz="2000" dirty="0"/>
          </a:p>
          <a:p>
            <a:endParaRPr lang="en-IN"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871309342"/>
              </p:ext>
            </p:extLst>
          </p:nvPr>
        </p:nvGraphicFramePr>
        <p:xfrm>
          <a:off x="539552" y="1340768"/>
          <a:ext cx="3552057" cy="1849120"/>
        </p:xfrm>
        <a:graphic>
          <a:graphicData uri="http://schemas.openxmlformats.org/drawingml/2006/table">
            <a:tbl>
              <a:tblPr firstRow="1" bandRow="1">
                <a:tableStyleId>{5C22544A-7EE6-4342-B048-85BDC9FD1C3A}</a:tableStyleId>
              </a:tblPr>
              <a:tblGrid>
                <a:gridCol w="1184019">
                  <a:extLst>
                    <a:ext uri="{9D8B030D-6E8A-4147-A177-3AD203B41FA5}">
                      <a16:colId xmlns:a16="http://schemas.microsoft.com/office/drawing/2014/main" val="20000"/>
                    </a:ext>
                  </a:extLst>
                </a:gridCol>
                <a:gridCol w="1184019">
                  <a:extLst>
                    <a:ext uri="{9D8B030D-6E8A-4147-A177-3AD203B41FA5}">
                      <a16:colId xmlns:a16="http://schemas.microsoft.com/office/drawing/2014/main" val="20001"/>
                    </a:ext>
                  </a:extLst>
                </a:gridCol>
                <a:gridCol w="1184019">
                  <a:extLst>
                    <a:ext uri="{9D8B030D-6E8A-4147-A177-3AD203B41FA5}">
                      <a16:colId xmlns:a16="http://schemas.microsoft.com/office/drawing/2014/main" val="20002"/>
                    </a:ext>
                  </a:extLst>
                </a:gridCol>
              </a:tblGrid>
              <a:tr h="298832">
                <a:tc>
                  <a:txBody>
                    <a:bodyPr/>
                    <a:lstStyle/>
                    <a:p>
                      <a:pPr algn="ctr"/>
                      <a:r>
                        <a:rPr lang="en-IN" dirty="0"/>
                        <a:t>X1</a:t>
                      </a:r>
                    </a:p>
                  </a:txBody>
                  <a:tcPr/>
                </a:tc>
                <a:tc>
                  <a:txBody>
                    <a:bodyPr/>
                    <a:lstStyle/>
                    <a:p>
                      <a:pPr algn="ctr"/>
                      <a:r>
                        <a:rPr lang="en-IN" dirty="0"/>
                        <a:t>X2</a:t>
                      </a:r>
                    </a:p>
                  </a:txBody>
                  <a:tcPr/>
                </a:tc>
                <a:tc>
                  <a:txBody>
                    <a:bodyPr/>
                    <a:lstStyle/>
                    <a:p>
                      <a:pPr algn="ctr"/>
                      <a:r>
                        <a:rPr lang="en-IN" dirty="0"/>
                        <a:t>Actual</a:t>
                      </a:r>
                    </a:p>
                  </a:txBody>
                  <a:tcPr/>
                </a:tc>
                <a:extLst>
                  <a:ext uri="{0D108BD9-81ED-4DB2-BD59-A6C34878D82A}">
                    <a16:rowId xmlns:a16="http://schemas.microsoft.com/office/drawing/2014/main" val="10000"/>
                  </a:ext>
                </a:extLst>
              </a:tr>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1"/>
                  </a:ext>
                </a:extLst>
              </a:tr>
              <a:tr h="370840">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10002"/>
                  </a:ext>
                </a:extLst>
              </a:tr>
              <a:tr h="370840">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10003"/>
                  </a:ext>
                </a:extLst>
              </a:tr>
              <a:tr h="370840">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0004"/>
                  </a:ext>
                </a:extLst>
              </a:tr>
            </a:tbl>
          </a:graphicData>
        </a:graphic>
      </p:graphicFrame>
      <p:grpSp>
        <p:nvGrpSpPr>
          <p:cNvPr id="30" name="Group 29"/>
          <p:cNvGrpSpPr/>
          <p:nvPr/>
        </p:nvGrpSpPr>
        <p:grpSpPr>
          <a:xfrm>
            <a:off x="4283968" y="1412776"/>
            <a:ext cx="4536504" cy="1674768"/>
            <a:chOff x="4139952" y="3347700"/>
            <a:chExt cx="4536504" cy="1674768"/>
          </a:xfrm>
        </p:grpSpPr>
        <p:sp>
          <p:nvSpPr>
            <p:cNvPr id="5" name="Oval 4"/>
            <p:cNvSpPr/>
            <p:nvPr/>
          </p:nvSpPr>
          <p:spPr>
            <a:xfrm>
              <a:off x="4860032" y="371703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4950132" y="46531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660232" y="407707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a:endCxn id="5" idx="2"/>
            </p:cNvCxnSpPr>
            <p:nvPr/>
          </p:nvCxnSpPr>
          <p:spPr>
            <a:xfrm>
              <a:off x="4427984" y="389705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18084" y="483315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2"/>
            </p:cNvCxnSpPr>
            <p:nvPr/>
          </p:nvCxnSpPr>
          <p:spPr>
            <a:xfrm>
              <a:off x="5220072" y="3889984"/>
              <a:ext cx="1440160" cy="367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310172" y="4365104"/>
              <a:ext cx="1350060" cy="464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20272" y="425709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6840252" y="3532366"/>
              <a:ext cx="0" cy="54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39952" y="3717032"/>
              <a:ext cx="504056" cy="369332"/>
            </a:xfrm>
            <a:prstGeom prst="rect">
              <a:avLst/>
            </a:prstGeom>
            <a:noFill/>
          </p:spPr>
          <p:txBody>
            <a:bodyPr wrap="square" rtlCol="0">
              <a:spAutoFit/>
            </a:bodyPr>
            <a:lstStyle/>
            <a:p>
              <a:r>
                <a:rPr lang="en-IN" dirty="0"/>
                <a:t>x1</a:t>
              </a:r>
            </a:p>
          </p:txBody>
        </p:sp>
        <p:sp>
          <p:nvSpPr>
            <p:cNvPr id="21" name="TextBox 20"/>
            <p:cNvSpPr txBox="1"/>
            <p:nvPr/>
          </p:nvSpPr>
          <p:spPr>
            <a:xfrm>
              <a:off x="4283968" y="4653136"/>
              <a:ext cx="504056" cy="369332"/>
            </a:xfrm>
            <a:prstGeom prst="rect">
              <a:avLst/>
            </a:prstGeom>
            <a:noFill/>
          </p:spPr>
          <p:txBody>
            <a:bodyPr wrap="square" rtlCol="0">
              <a:spAutoFit/>
            </a:bodyPr>
            <a:lstStyle/>
            <a:p>
              <a:r>
                <a:rPr lang="en-IN" dirty="0"/>
                <a:t>x2</a:t>
              </a:r>
            </a:p>
          </p:txBody>
        </p:sp>
        <p:sp>
          <p:nvSpPr>
            <p:cNvPr id="22" name="TextBox 21"/>
            <p:cNvSpPr txBox="1"/>
            <p:nvPr/>
          </p:nvSpPr>
          <p:spPr>
            <a:xfrm>
              <a:off x="5688124" y="3717032"/>
              <a:ext cx="504056" cy="369332"/>
            </a:xfrm>
            <a:prstGeom prst="rect">
              <a:avLst/>
            </a:prstGeom>
            <a:noFill/>
          </p:spPr>
          <p:txBody>
            <a:bodyPr wrap="square" rtlCol="0">
              <a:spAutoFit/>
            </a:bodyPr>
            <a:lstStyle/>
            <a:p>
              <a:r>
                <a:rPr lang="en-IN" dirty="0"/>
                <a:t>w1</a:t>
              </a:r>
            </a:p>
          </p:txBody>
        </p:sp>
        <p:sp>
          <p:nvSpPr>
            <p:cNvPr id="23" name="TextBox 22"/>
            <p:cNvSpPr txBox="1"/>
            <p:nvPr/>
          </p:nvSpPr>
          <p:spPr>
            <a:xfrm>
              <a:off x="5680672" y="4589739"/>
              <a:ext cx="504056" cy="369332"/>
            </a:xfrm>
            <a:prstGeom prst="rect">
              <a:avLst/>
            </a:prstGeom>
            <a:noFill/>
          </p:spPr>
          <p:txBody>
            <a:bodyPr wrap="square" rtlCol="0">
              <a:spAutoFit/>
            </a:bodyPr>
            <a:lstStyle/>
            <a:p>
              <a:r>
                <a:rPr lang="en-IN" dirty="0"/>
                <a:t>w2</a:t>
              </a:r>
            </a:p>
          </p:txBody>
        </p:sp>
        <p:sp>
          <p:nvSpPr>
            <p:cNvPr id="24" name="TextBox 23"/>
            <p:cNvSpPr txBox="1"/>
            <p:nvPr/>
          </p:nvSpPr>
          <p:spPr>
            <a:xfrm>
              <a:off x="6380584" y="3347700"/>
              <a:ext cx="756084" cy="369332"/>
            </a:xfrm>
            <a:prstGeom prst="rect">
              <a:avLst/>
            </a:prstGeom>
            <a:noFill/>
          </p:spPr>
          <p:txBody>
            <a:bodyPr wrap="square" rtlCol="0">
              <a:spAutoFit/>
            </a:bodyPr>
            <a:lstStyle/>
            <a:p>
              <a:r>
                <a:rPr lang="en-IN" dirty="0"/>
                <a:t>X0=1</a:t>
              </a:r>
            </a:p>
          </p:txBody>
        </p:sp>
        <p:sp>
          <p:nvSpPr>
            <p:cNvPr id="25" name="TextBox 24"/>
            <p:cNvSpPr txBox="1"/>
            <p:nvPr/>
          </p:nvSpPr>
          <p:spPr>
            <a:xfrm>
              <a:off x="6884640" y="3869432"/>
              <a:ext cx="504056" cy="369332"/>
            </a:xfrm>
            <a:prstGeom prst="rect">
              <a:avLst/>
            </a:prstGeom>
            <a:noFill/>
          </p:spPr>
          <p:txBody>
            <a:bodyPr wrap="square" rtlCol="0">
              <a:spAutoFit/>
            </a:bodyPr>
            <a:lstStyle/>
            <a:p>
              <a:r>
                <a:rPr lang="en-IN" dirty="0"/>
                <a:t>w0</a:t>
              </a:r>
            </a:p>
          </p:txBody>
        </p:sp>
        <p:sp>
          <p:nvSpPr>
            <p:cNvPr id="26" name="TextBox 25"/>
            <p:cNvSpPr txBox="1"/>
            <p:nvPr/>
          </p:nvSpPr>
          <p:spPr>
            <a:xfrm>
              <a:off x="7559344" y="4067780"/>
              <a:ext cx="1117112" cy="369332"/>
            </a:xfrm>
            <a:prstGeom prst="rect">
              <a:avLst/>
            </a:prstGeom>
            <a:noFill/>
          </p:spPr>
          <p:txBody>
            <a:bodyPr wrap="square" rtlCol="0">
              <a:spAutoFit/>
            </a:bodyPr>
            <a:lstStyle/>
            <a:p>
              <a:r>
                <a:rPr lang="en-IN" dirty="0"/>
                <a:t>Output</a:t>
              </a:r>
            </a:p>
          </p:txBody>
        </p:sp>
      </p:grpSp>
    </p:spTree>
    <p:extLst>
      <p:ext uri="{BB962C8B-B14F-4D97-AF65-F5344CB8AC3E}">
        <p14:creationId xmlns:p14="http://schemas.microsoft.com/office/powerpoint/2010/main" val="39706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 calcmode="lin" valueType="num">
                                      <p:cBhvr additive="base">
                                        <p:cTn id="1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anim calcmode="lin" valueType="num">
                                      <p:cBhvr additive="base">
                                        <p:cTn id="2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2108</Words>
  <Application>Microsoft Office PowerPoint</Application>
  <PresentationFormat>On-screen Show (4:3)</PresentationFormat>
  <Paragraphs>268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Perceptron</vt:lpstr>
      <vt:lpstr>Perceptron Model (1957)</vt:lpstr>
      <vt:lpstr>Perceptron Model</vt:lpstr>
      <vt:lpstr>Activation Function</vt:lpstr>
      <vt:lpstr>How Perceptron Model works</vt:lpstr>
      <vt:lpstr>Training a Perceptron</vt:lpstr>
      <vt:lpstr>Perceptron Learning Algorithm</vt:lpstr>
      <vt:lpstr>Intuition behind Perceptron Learning Algorithm</vt:lpstr>
      <vt:lpstr>Numerical: AND function using Perceptron</vt:lpstr>
      <vt:lpstr>Epoch 1: Error Calculation</vt:lpstr>
      <vt:lpstr>Epoch 1: Error Calculation</vt:lpstr>
      <vt:lpstr>Epoch 1: Error Calculation</vt:lpstr>
      <vt:lpstr>Epoch 1: Error Calculation</vt:lpstr>
      <vt:lpstr>Epoch 2: Error Calculation</vt:lpstr>
      <vt:lpstr>Epoch 2: Error Calculation</vt:lpstr>
      <vt:lpstr>Epoch 2: Error Calculation</vt:lpstr>
      <vt:lpstr>Epoch 2: Error Calculation</vt:lpstr>
      <vt:lpstr>Epoch 3: Error Calculation</vt:lpstr>
      <vt:lpstr>Epoch 3: Error Calculation</vt:lpstr>
      <vt:lpstr>Epoch 3: Error Calculation</vt:lpstr>
      <vt:lpstr>Epoch 3: Error Calculation</vt:lpstr>
      <vt:lpstr>PowerPoint Presentation</vt:lpstr>
      <vt:lpstr>Some points to consider</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Perceptron</dc:title>
  <dc:creator>ismail - [2010]</dc:creator>
  <cp:lastModifiedBy>jaspreet kaur</cp:lastModifiedBy>
  <cp:revision>22</cp:revision>
  <dcterms:created xsi:type="dcterms:W3CDTF">2020-08-09T12:02:24Z</dcterms:created>
  <dcterms:modified xsi:type="dcterms:W3CDTF">2024-02-06T04:13:05Z</dcterms:modified>
</cp:coreProperties>
</file>