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88" r:id="rId3"/>
    <p:sldId id="289" r:id="rId4"/>
    <p:sldId id="290" r:id="rId5"/>
    <p:sldId id="291" r:id="rId6"/>
    <p:sldId id="292" r:id="rId7"/>
    <p:sldId id="29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4660"/>
  </p:normalViewPr>
  <p:slideViewPr>
    <p:cSldViewPr snapToGrid="0">
      <p:cViewPr varScale="1">
        <p:scale>
          <a:sx n="92" d="100"/>
          <a:sy n="92" d="100"/>
        </p:scale>
        <p:origin x="18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B658D-20BD-14D7-0206-8906B0449B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EDAA50-EBA8-7B9C-C41B-011CA0DF2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4E3D66-8BD7-CFDE-B380-F2C0C34ABB89}"/>
              </a:ext>
            </a:extLst>
          </p:cNvPr>
          <p:cNvSpPr>
            <a:spLocks noGrp="1"/>
          </p:cNvSpPr>
          <p:nvPr>
            <p:ph type="dt" sz="half" idx="10"/>
          </p:nvPr>
        </p:nvSpPr>
        <p:spPr/>
        <p:txBody>
          <a:bodyPr/>
          <a:lstStyle/>
          <a:p>
            <a:fld id="{F1112557-DD50-43B6-8EE0-A1EC78B0C171}" type="datetimeFigureOut">
              <a:rPr lang="en-US" smtClean="0"/>
              <a:t>3/1/2024</a:t>
            </a:fld>
            <a:endParaRPr lang="en-US"/>
          </a:p>
        </p:txBody>
      </p:sp>
      <p:sp>
        <p:nvSpPr>
          <p:cNvPr id="5" name="Footer Placeholder 4">
            <a:extLst>
              <a:ext uri="{FF2B5EF4-FFF2-40B4-BE49-F238E27FC236}">
                <a16:creationId xmlns:a16="http://schemas.microsoft.com/office/drawing/2014/main" id="{5B3696A1-C562-EF3C-BF43-761558A53B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CBC795-895D-EE89-4861-48213F468654}"/>
              </a:ext>
            </a:extLst>
          </p:cNvPr>
          <p:cNvSpPr>
            <a:spLocks noGrp="1"/>
          </p:cNvSpPr>
          <p:nvPr>
            <p:ph type="sldNum" sz="quarter" idx="12"/>
          </p:nvPr>
        </p:nvSpPr>
        <p:spPr/>
        <p:txBody>
          <a:bodyPr/>
          <a:lstStyle/>
          <a:p>
            <a:fld id="{4F0FAE34-B140-41CD-8A4A-2EFAD55FCDBD}" type="slidenum">
              <a:rPr lang="en-US" smtClean="0"/>
              <a:t>‹#›</a:t>
            </a:fld>
            <a:endParaRPr lang="en-US"/>
          </a:p>
        </p:txBody>
      </p:sp>
    </p:spTree>
    <p:extLst>
      <p:ext uri="{BB962C8B-B14F-4D97-AF65-F5344CB8AC3E}">
        <p14:creationId xmlns:p14="http://schemas.microsoft.com/office/powerpoint/2010/main" val="3027622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3B884-38D3-3047-F54A-C7068B5D3C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85418E-C323-FB82-BFC4-DFE50A64F8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FB2108-6B16-FC98-0D8C-BA7319F54D7E}"/>
              </a:ext>
            </a:extLst>
          </p:cNvPr>
          <p:cNvSpPr>
            <a:spLocks noGrp="1"/>
          </p:cNvSpPr>
          <p:nvPr>
            <p:ph type="dt" sz="half" idx="10"/>
          </p:nvPr>
        </p:nvSpPr>
        <p:spPr/>
        <p:txBody>
          <a:bodyPr/>
          <a:lstStyle/>
          <a:p>
            <a:fld id="{F1112557-DD50-43B6-8EE0-A1EC78B0C171}" type="datetimeFigureOut">
              <a:rPr lang="en-US" smtClean="0"/>
              <a:t>3/1/2024</a:t>
            </a:fld>
            <a:endParaRPr lang="en-US"/>
          </a:p>
        </p:txBody>
      </p:sp>
      <p:sp>
        <p:nvSpPr>
          <p:cNvPr id="5" name="Footer Placeholder 4">
            <a:extLst>
              <a:ext uri="{FF2B5EF4-FFF2-40B4-BE49-F238E27FC236}">
                <a16:creationId xmlns:a16="http://schemas.microsoft.com/office/drawing/2014/main" id="{6B896D50-F9CE-1621-5D71-AFDF9654B8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E53F1-46A5-FEF7-D221-82C844DEF940}"/>
              </a:ext>
            </a:extLst>
          </p:cNvPr>
          <p:cNvSpPr>
            <a:spLocks noGrp="1"/>
          </p:cNvSpPr>
          <p:nvPr>
            <p:ph type="sldNum" sz="quarter" idx="12"/>
          </p:nvPr>
        </p:nvSpPr>
        <p:spPr/>
        <p:txBody>
          <a:bodyPr/>
          <a:lstStyle/>
          <a:p>
            <a:fld id="{4F0FAE34-B140-41CD-8A4A-2EFAD55FCDBD}" type="slidenum">
              <a:rPr lang="en-US" smtClean="0"/>
              <a:t>‹#›</a:t>
            </a:fld>
            <a:endParaRPr lang="en-US"/>
          </a:p>
        </p:txBody>
      </p:sp>
    </p:spTree>
    <p:extLst>
      <p:ext uri="{BB962C8B-B14F-4D97-AF65-F5344CB8AC3E}">
        <p14:creationId xmlns:p14="http://schemas.microsoft.com/office/powerpoint/2010/main" val="2469328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E324D5-8662-0AAB-A76A-D870BF0A6E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514C5C-0E53-D700-0FE8-479E08130D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147954-DBD2-09B9-AA30-9660EE246B99}"/>
              </a:ext>
            </a:extLst>
          </p:cNvPr>
          <p:cNvSpPr>
            <a:spLocks noGrp="1"/>
          </p:cNvSpPr>
          <p:nvPr>
            <p:ph type="dt" sz="half" idx="10"/>
          </p:nvPr>
        </p:nvSpPr>
        <p:spPr/>
        <p:txBody>
          <a:bodyPr/>
          <a:lstStyle/>
          <a:p>
            <a:fld id="{F1112557-DD50-43B6-8EE0-A1EC78B0C171}" type="datetimeFigureOut">
              <a:rPr lang="en-US" smtClean="0"/>
              <a:t>3/1/2024</a:t>
            </a:fld>
            <a:endParaRPr lang="en-US"/>
          </a:p>
        </p:txBody>
      </p:sp>
      <p:sp>
        <p:nvSpPr>
          <p:cNvPr id="5" name="Footer Placeholder 4">
            <a:extLst>
              <a:ext uri="{FF2B5EF4-FFF2-40B4-BE49-F238E27FC236}">
                <a16:creationId xmlns:a16="http://schemas.microsoft.com/office/drawing/2014/main" id="{3FE9C98D-543A-AD58-2DAB-D51F1174B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10D30-C691-02D0-DD15-274446214F5C}"/>
              </a:ext>
            </a:extLst>
          </p:cNvPr>
          <p:cNvSpPr>
            <a:spLocks noGrp="1"/>
          </p:cNvSpPr>
          <p:nvPr>
            <p:ph type="sldNum" sz="quarter" idx="12"/>
          </p:nvPr>
        </p:nvSpPr>
        <p:spPr/>
        <p:txBody>
          <a:bodyPr/>
          <a:lstStyle/>
          <a:p>
            <a:fld id="{4F0FAE34-B140-41CD-8A4A-2EFAD55FCDBD}" type="slidenum">
              <a:rPr lang="en-US" smtClean="0"/>
              <a:t>‹#›</a:t>
            </a:fld>
            <a:endParaRPr lang="en-US"/>
          </a:p>
        </p:txBody>
      </p:sp>
    </p:spTree>
    <p:extLst>
      <p:ext uri="{BB962C8B-B14F-4D97-AF65-F5344CB8AC3E}">
        <p14:creationId xmlns:p14="http://schemas.microsoft.com/office/powerpoint/2010/main" val="1382246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7C7F5-AC8E-525D-B564-06C4EE4ABB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93F800-31D3-B38E-A723-B8F55C3C0F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060A4-2C15-4B8A-7805-F07F00887993}"/>
              </a:ext>
            </a:extLst>
          </p:cNvPr>
          <p:cNvSpPr>
            <a:spLocks noGrp="1"/>
          </p:cNvSpPr>
          <p:nvPr>
            <p:ph type="dt" sz="half" idx="10"/>
          </p:nvPr>
        </p:nvSpPr>
        <p:spPr/>
        <p:txBody>
          <a:bodyPr/>
          <a:lstStyle/>
          <a:p>
            <a:fld id="{F1112557-DD50-43B6-8EE0-A1EC78B0C171}" type="datetimeFigureOut">
              <a:rPr lang="en-US" smtClean="0"/>
              <a:t>3/1/2024</a:t>
            </a:fld>
            <a:endParaRPr lang="en-US"/>
          </a:p>
        </p:txBody>
      </p:sp>
      <p:sp>
        <p:nvSpPr>
          <p:cNvPr id="5" name="Footer Placeholder 4">
            <a:extLst>
              <a:ext uri="{FF2B5EF4-FFF2-40B4-BE49-F238E27FC236}">
                <a16:creationId xmlns:a16="http://schemas.microsoft.com/office/drawing/2014/main" id="{EA4C3125-D085-BC2F-7BF2-AE1552595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8884B-401B-FBF3-D1C9-98951987540D}"/>
              </a:ext>
            </a:extLst>
          </p:cNvPr>
          <p:cNvSpPr>
            <a:spLocks noGrp="1"/>
          </p:cNvSpPr>
          <p:nvPr>
            <p:ph type="sldNum" sz="quarter" idx="12"/>
          </p:nvPr>
        </p:nvSpPr>
        <p:spPr/>
        <p:txBody>
          <a:bodyPr/>
          <a:lstStyle/>
          <a:p>
            <a:fld id="{4F0FAE34-B140-41CD-8A4A-2EFAD55FCDBD}" type="slidenum">
              <a:rPr lang="en-US" smtClean="0"/>
              <a:t>‹#›</a:t>
            </a:fld>
            <a:endParaRPr lang="en-US"/>
          </a:p>
        </p:txBody>
      </p:sp>
    </p:spTree>
    <p:extLst>
      <p:ext uri="{BB962C8B-B14F-4D97-AF65-F5344CB8AC3E}">
        <p14:creationId xmlns:p14="http://schemas.microsoft.com/office/powerpoint/2010/main" val="334838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DD9D8-ADE1-3DBB-1490-68AC7CFFF4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C6F9F4-BE36-37A4-2A9D-AEC77FE079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A26B98-9ED5-BB0D-CE13-B1E5F7674A6D}"/>
              </a:ext>
            </a:extLst>
          </p:cNvPr>
          <p:cNvSpPr>
            <a:spLocks noGrp="1"/>
          </p:cNvSpPr>
          <p:nvPr>
            <p:ph type="dt" sz="half" idx="10"/>
          </p:nvPr>
        </p:nvSpPr>
        <p:spPr/>
        <p:txBody>
          <a:bodyPr/>
          <a:lstStyle/>
          <a:p>
            <a:fld id="{F1112557-DD50-43B6-8EE0-A1EC78B0C171}" type="datetimeFigureOut">
              <a:rPr lang="en-US" smtClean="0"/>
              <a:t>3/1/2024</a:t>
            </a:fld>
            <a:endParaRPr lang="en-US"/>
          </a:p>
        </p:txBody>
      </p:sp>
      <p:sp>
        <p:nvSpPr>
          <p:cNvPr id="5" name="Footer Placeholder 4">
            <a:extLst>
              <a:ext uri="{FF2B5EF4-FFF2-40B4-BE49-F238E27FC236}">
                <a16:creationId xmlns:a16="http://schemas.microsoft.com/office/drawing/2014/main" id="{DFB167B2-56BB-962A-3F8D-A4CE17F94F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57CE5-7074-EC08-B9F9-09D745449490}"/>
              </a:ext>
            </a:extLst>
          </p:cNvPr>
          <p:cNvSpPr>
            <a:spLocks noGrp="1"/>
          </p:cNvSpPr>
          <p:nvPr>
            <p:ph type="sldNum" sz="quarter" idx="12"/>
          </p:nvPr>
        </p:nvSpPr>
        <p:spPr/>
        <p:txBody>
          <a:bodyPr/>
          <a:lstStyle/>
          <a:p>
            <a:fld id="{4F0FAE34-B140-41CD-8A4A-2EFAD55FCDBD}" type="slidenum">
              <a:rPr lang="en-US" smtClean="0"/>
              <a:t>‹#›</a:t>
            </a:fld>
            <a:endParaRPr lang="en-US"/>
          </a:p>
        </p:txBody>
      </p:sp>
    </p:spTree>
    <p:extLst>
      <p:ext uri="{BB962C8B-B14F-4D97-AF65-F5344CB8AC3E}">
        <p14:creationId xmlns:p14="http://schemas.microsoft.com/office/powerpoint/2010/main" val="207996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3AA9F-55DD-3E53-8965-F7FE240716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72CE73-3C0D-E5D5-AD12-96FF9EA79D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DD6024-43F1-65EF-5BD8-B68162EB24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728314-01A0-6562-8AD6-7947C9022122}"/>
              </a:ext>
            </a:extLst>
          </p:cNvPr>
          <p:cNvSpPr>
            <a:spLocks noGrp="1"/>
          </p:cNvSpPr>
          <p:nvPr>
            <p:ph type="dt" sz="half" idx="10"/>
          </p:nvPr>
        </p:nvSpPr>
        <p:spPr/>
        <p:txBody>
          <a:bodyPr/>
          <a:lstStyle/>
          <a:p>
            <a:fld id="{F1112557-DD50-43B6-8EE0-A1EC78B0C171}" type="datetimeFigureOut">
              <a:rPr lang="en-US" smtClean="0"/>
              <a:t>3/1/2024</a:t>
            </a:fld>
            <a:endParaRPr lang="en-US"/>
          </a:p>
        </p:txBody>
      </p:sp>
      <p:sp>
        <p:nvSpPr>
          <p:cNvPr id="6" name="Footer Placeholder 5">
            <a:extLst>
              <a:ext uri="{FF2B5EF4-FFF2-40B4-BE49-F238E27FC236}">
                <a16:creationId xmlns:a16="http://schemas.microsoft.com/office/drawing/2014/main" id="{A842D9C3-0317-F0BD-1D50-B689CA6034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DA9453-593E-0C9F-BC18-2C7E091FF8DF}"/>
              </a:ext>
            </a:extLst>
          </p:cNvPr>
          <p:cNvSpPr>
            <a:spLocks noGrp="1"/>
          </p:cNvSpPr>
          <p:nvPr>
            <p:ph type="sldNum" sz="quarter" idx="12"/>
          </p:nvPr>
        </p:nvSpPr>
        <p:spPr/>
        <p:txBody>
          <a:bodyPr/>
          <a:lstStyle/>
          <a:p>
            <a:fld id="{4F0FAE34-B140-41CD-8A4A-2EFAD55FCDBD}" type="slidenum">
              <a:rPr lang="en-US" smtClean="0"/>
              <a:t>‹#›</a:t>
            </a:fld>
            <a:endParaRPr lang="en-US"/>
          </a:p>
        </p:txBody>
      </p:sp>
    </p:spTree>
    <p:extLst>
      <p:ext uri="{BB962C8B-B14F-4D97-AF65-F5344CB8AC3E}">
        <p14:creationId xmlns:p14="http://schemas.microsoft.com/office/powerpoint/2010/main" val="3512788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B68ED-9CD5-689A-10EF-EDDB4AA8D3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F0EF27-F76C-D7D1-59F5-EEBE51062B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9964BB-B100-DB68-44BA-7CA220C19F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80A55A-7CBF-1AEC-56E3-E1CA8714C5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0FD878-3810-5137-8D5B-95962E4204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42B89-6199-4549-E153-655865ACB4F5}"/>
              </a:ext>
            </a:extLst>
          </p:cNvPr>
          <p:cNvSpPr>
            <a:spLocks noGrp="1"/>
          </p:cNvSpPr>
          <p:nvPr>
            <p:ph type="dt" sz="half" idx="10"/>
          </p:nvPr>
        </p:nvSpPr>
        <p:spPr/>
        <p:txBody>
          <a:bodyPr/>
          <a:lstStyle/>
          <a:p>
            <a:fld id="{F1112557-DD50-43B6-8EE0-A1EC78B0C171}" type="datetimeFigureOut">
              <a:rPr lang="en-US" smtClean="0"/>
              <a:t>3/1/2024</a:t>
            </a:fld>
            <a:endParaRPr lang="en-US"/>
          </a:p>
        </p:txBody>
      </p:sp>
      <p:sp>
        <p:nvSpPr>
          <p:cNvPr id="8" name="Footer Placeholder 7">
            <a:extLst>
              <a:ext uri="{FF2B5EF4-FFF2-40B4-BE49-F238E27FC236}">
                <a16:creationId xmlns:a16="http://schemas.microsoft.com/office/drawing/2014/main" id="{0679E457-ABA0-69AA-5D21-8E9623B30C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66F016-C7E3-3F50-D741-7C81A5C3E4D0}"/>
              </a:ext>
            </a:extLst>
          </p:cNvPr>
          <p:cNvSpPr>
            <a:spLocks noGrp="1"/>
          </p:cNvSpPr>
          <p:nvPr>
            <p:ph type="sldNum" sz="quarter" idx="12"/>
          </p:nvPr>
        </p:nvSpPr>
        <p:spPr/>
        <p:txBody>
          <a:bodyPr/>
          <a:lstStyle/>
          <a:p>
            <a:fld id="{4F0FAE34-B140-41CD-8A4A-2EFAD55FCDBD}" type="slidenum">
              <a:rPr lang="en-US" smtClean="0"/>
              <a:t>‹#›</a:t>
            </a:fld>
            <a:endParaRPr lang="en-US"/>
          </a:p>
        </p:txBody>
      </p:sp>
    </p:spTree>
    <p:extLst>
      <p:ext uri="{BB962C8B-B14F-4D97-AF65-F5344CB8AC3E}">
        <p14:creationId xmlns:p14="http://schemas.microsoft.com/office/powerpoint/2010/main" val="940763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38B21-EAC8-899D-B873-E4A640D59A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E23DFB-8A61-2DAE-450C-88E26CDD90BA}"/>
              </a:ext>
            </a:extLst>
          </p:cNvPr>
          <p:cNvSpPr>
            <a:spLocks noGrp="1"/>
          </p:cNvSpPr>
          <p:nvPr>
            <p:ph type="dt" sz="half" idx="10"/>
          </p:nvPr>
        </p:nvSpPr>
        <p:spPr/>
        <p:txBody>
          <a:bodyPr/>
          <a:lstStyle/>
          <a:p>
            <a:fld id="{F1112557-DD50-43B6-8EE0-A1EC78B0C171}" type="datetimeFigureOut">
              <a:rPr lang="en-US" smtClean="0"/>
              <a:t>3/1/2024</a:t>
            </a:fld>
            <a:endParaRPr lang="en-US"/>
          </a:p>
        </p:txBody>
      </p:sp>
      <p:sp>
        <p:nvSpPr>
          <p:cNvPr id="4" name="Footer Placeholder 3">
            <a:extLst>
              <a:ext uri="{FF2B5EF4-FFF2-40B4-BE49-F238E27FC236}">
                <a16:creationId xmlns:a16="http://schemas.microsoft.com/office/drawing/2014/main" id="{0155E59B-0732-A544-557C-048CF8F94F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500CD8-A905-3789-9BA6-207E906B9F7F}"/>
              </a:ext>
            </a:extLst>
          </p:cNvPr>
          <p:cNvSpPr>
            <a:spLocks noGrp="1"/>
          </p:cNvSpPr>
          <p:nvPr>
            <p:ph type="sldNum" sz="quarter" idx="12"/>
          </p:nvPr>
        </p:nvSpPr>
        <p:spPr/>
        <p:txBody>
          <a:bodyPr/>
          <a:lstStyle/>
          <a:p>
            <a:fld id="{4F0FAE34-B140-41CD-8A4A-2EFAD55FCDBD}" type="slidenum">
              <a:rPr lang="en-US" smtClean="0"/>
              <a:t>‹#›</a:t>
            </a:fld>
            <a:endParaRPr lang="en-US"/>
          </a:p>
        </p:txBody>
      </p:sp>
    </p:spTree>
    <p:extLst>
      <p:ext uri="{BB962C8B-B14F-4D97-AF65-F5344CB8AC3E}">
        <p14:creationId xmlns:p14="http://schemas.microsoft.com/office/powerpoint/2010/main" val="3814493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5A3B83-5CBC-E456-658F-845ACC432A7E}"/>
              </a:ext>
            </a:extLst>
          </p:cNvPr>
          <p:cNvSpPr>
            <a:spLocks noGrp="1"/>
          </p:cNvSpPr>
          <p:nvPr>
            <p:ph type="dt" sz="half" idx="10"/>
          </p:nvPr>
        </p:nvSpPr>
        <p:spPr/>
        <p:txBody>
          <a:bodyPr/>
          <a:lstStyle/>
          <a:p>
            <a:fld id="{F1112557-DD50-43B6-8EE0-A1EC78B0C171}" type="datetimeFigureOut">
              <a:rPr lang="en-US" smtClean="0"/>
              <a:t>3/1/2024</a:t>
            </a:fld>
            <a:endParaRPr lang="en-US"/>
          </a:p>
        </p:txBody>
      </p:sp>
      <p:sp>
        <p:nvSpPr>
          <p:cNvPr id="3" name="Footer Placeholder 2">
            <a:extLst>
              <a:ext uri="{FF2B5EF4-FFF2-40B4-BE49-F238E27FC236}">
                <a16:creationId xmlns:a16="http://schemas.microsoft.com/office/drawing/2014/main" id="{8D1A20BC-45FE-AFBF-4473-8DAE2EE391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08DA1F-6994-6390-71BB-23A470ABD1C3}"/>
              </a:ext>
            </a:extLst>
          </p:cNvPr>
          <p:cNvSpPr>
            <a:spLocks noGrp="1"/>
          </p:cNvSpPr>
          <p:nvPr>
            <p:ph type="sldNum" sz="quarter" idx="12"/>
          </p:nvPr>
        </p:nvSpPr>
        <p:spPr/>
        <p:txBody>
          <a:bodyPr/>
          <a:lstStyle/>
          <a:p>
            <a:fld id="{4F0FAE34-B140-41CD-8A4A-2EFAD55FCDBD}" type="slidenum">
              <a:rPr lang="en-US" smtClean="0"/>
              <a:t>‹#›</a:t>
            </a:fld>
            <a:endParaRPr lang="en-US"/>
          </a:p>
        </p:txBody>
      </p:sp>
    </p:spTree>
    <p:extLst>
      <p:ext uri="{BB962C8B-B14F-4D97-AF65-F5344CB8AC3E}">
        <p14:creationId xmlns:p14="http://schemas.microsoft.com/office/powerpoint/2010/main" val="327477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608E-F7D5-9AA7-25C5-5886068F8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764230-7EAC-03FE-17FE-8DC78182F9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348298-DB2C-2D89-15E6-60C5B2152E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A7E630-6CEB-C598-9A4B-C99C5E3D3648}"/>
              </a:ext>
            </a:extLst>
          </p:cNvPr>
          <p:cNvSpPr>
            <a:spLocks noGrp="1"/>
          </p:cNvSpPr>
          <p:nvPr>
            <p:ph type="dt" sz="half" idx="10"/>
          </p:nvPr>
        </p:nvSpPr>
        <p:spPr/>
        <p:txBody>
          <a:bodyPr/>
          <a:lstStyle/>
          <a:p>
            <a:fld id="{F1112557-DD50-43B6-8EE0-A1EC78B0C171}" type="datetimeFigureOut">
              <a:rPr lang="en-US" smtClean="0"/>
              <a:t>3/1/2024</a:t>
            </a:fld>
            <a:endParaRPr lang="en-US"/>
          </a:p>
        </p:txBody>
      </p:sp>
      <p:sp>
        <p:nvSpPr>
          <p:cNvPr id="6" name="Footer Placeholder 5">
            <a:extLst>
              <a:ext uri="{FF2B5EF4-FFF2-40B4-BE49-F238E27FC236}">
                <a16:creationId xmlns:a16="http://schemas.microsoft.com/office/drawing/2014/main" id="{1ECB63E2-7B32-FD2F-F641-7C2FAEA65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880263-B741-4B95-12C8-1A552CB2A99D}"/>
              </a:ext>
            </a:extLst>
          </p:cNvPr>
          <p:cNvSpPr>
            <a:spLocks noGrp="1"/>
          </p:cNvSpPr>
          <p:nvPr>
            <p:ph type="sldNum" sz="quarter" idx="12"/>
          </p:nvPr>
        </p:nvSpPr>
        <p:spPr/>
        <p:txBody>
          <a:bodyPr/>
          <a:lstStyle/>
          <a:p>
            <a:fld id="{4F0FAE34-B140-41CD-8A4A-2EFAD55FCDBD}" type="slidenum">
              <a:rPr lang="en-US" smtClean="0"/>
              <a:t>‹#›</a:t>
            </a:fld>
            <a:endParaRPr lang="en-US"/>
          </a:p>
        </p:txBody>
      </p:sp>
    </p:spTree>
    <p:extLst>
      <p:ext uri="{BB962C8B-B14F-4D97-AF65-F5344CB8AC3E}">
        <p14:creationId xmlns:p14="http://schemas.microsoft.com/office/powerpoint/2010/main" val="4273348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22E36-DA67-0A11-B006-6E41B50603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3B6BE2-6AC8-4C36-827D-222F36851A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739284-6A83-C733-C0E8-364CB26D83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7BF2DC-3CFB-B9CE-6B4B-CD872B85A186}"/>
              </a:ext>
            </a:extLst>
          </p:cNvPr>
          <p:cNvSpPr>
            <a:spLocks noGrp="1"/>
          </p:cNvSpPr>
          <p:nvPr>
            <p:ph type="dt" sz="half" idx="10"/>
          </p:nvPr>
        </p:nvSpPr>
        <p:spPr/>
        <p:txBody>
          <a:bodyPr/>
          <a:lstStyle/>
          <a:p>
            <a:fld id="{F1112557-DD50-43B6-8EE0-A1EC78B0C171}" type="datetimeFigureOut">
              <a:rPr lang="en-US" smtClean="0"/>
              <a:t>3/1/2024</a:t>
            </a:fld>
            <a:endParaRPr lang="en-US"/>
          </a:p>
        </p:txBody>
      </p:sp>
      <p:sp>
        <p:nvSpPr>
          <p:cNvPr id="6" name="Footer Placeholder 5">
            <a:extLst>
              <a:ext uri="{FF2B5EF4-FFF2-40B4-BE49-F238E27FC236}">
                <a16:creationId xmlns:a16="http://schemas.microsoft.com/office/drawing/2014/main" id="{461AC18F-4CD0-1C45-0116-1EDEDBD1C0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30F027-4E3B-9C7A-ED01-927952D809A4}"/>
              </a:ext>
            </a:extLst>
          </p:cNvPr>
          <p:cNvSpPr>
            <a:spLocks noGrp="1"/>
          </p:cNvSpPr>
          <p:nvPr>
            <p:ph type="sldNum" sz="quarter" idx="12"/>
          </p:nvPr>
        </p:nvSpPr>
        <p:spPr/>
        <p:txBody>
          <a:bodyPr/>
          <a:lstStyle/>
          <a:p>
            <a:fld id="{4F0FAE34-B140-41CD-8A4A-2EFAD55FCDBD}" type="slidenum">
              <a:rPr lang="en-US" smtClean="0"/>
              <a:t>‹#›</a:t>
            </a:fld>
            <a:endParaRPr lang="en-US"/>
          </a:p>
        </p:txBody>
      </p:sp>
    </p:spTree>
    <p:extLst>
      <p:ext uri="{BB962C8B-B14F-4D97-AF65-F5344CB8AC3E}">
        <p14:creationId xmlns:p14="http://schemas.microsoft.com/office/powerpoint/2010/main" val="326129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FF650F-C684-4091-F702-EE0634268D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0C18C-C63A-FBC6-9A29-E1ECE19AAA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63045D-EA58-48E6-5B13-281C405433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12557-DD50-43B6-8EE0-A1EC78B0C171}" type="datetimeFigureOut">
              <a:rPr lang="en-US" smtClean="0"/>
              <a:t>3/1/2024</a:t>
            </a:fld>
            <a:endParaRPr lang="en-US"/>
          </a:p>
        </p:txBody>
      </p:sp>
      <p:sp>
        <p:nvSpPr>
          <p:cNvPr id="5" name="Footer Placeholder 4">
            <a:extLst>
              <a:ext uri="{FF2B5EF4-FFF2-40B4-BE49-F238E27FC236}">
                <a16:creationId xmlns:a16="http://schemas.microsoft.com/office/drawing/2014/main" id="{B73D39CC-5304-6775-01D4-8CAA3492C9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11ADA1-B4E4-E50C-C385-ABF7A55A1A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FAE34-B140-41CD-8A4A-2EFAD55FCDBD}" type="slidenum">
              <a:rPr lang="en-US" smtClean="0"/>
              <a:t>‹#›</a:t>
            </a:fld>
            <a:endParaRPr lang="en-US"/>
          </a:p>
        </p:txBody>
      </p:sp>
    </p:spTree>
    <p:extLst>
      <p:ext uri="{BB962C8B-B14F-4D97-AF65-F5344CB8AC3E}">
        <p14:creationId xmlns:p14="http://schemas.microsoft.com/office/powerpoint/2010/main" val="2422085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GIBBS ALGORITHM</a:t>
            </a: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632" y="1268761"/>
            <a:ext cx="56388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985" y="1916833"/>
            <a:ext cx="58674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1497" y="3429000"/>
            <a:ext cx="60198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6286" y="4653137"/>
            <a:ext cx="6143625" cy="181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3668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4B08C840-8D9C-4D80-442E-C50BD6657D7B}"/>
              </a:ext>
            </a:extLst>
          </p:cNvPr>
          <p:cNvSpPr>
            <a:spLocks noGrp="1"/>
          </p:cNvSpPr>
          <p:nvPr>
            <p:ph type="title"/>
          </p:nvPr>
        </p:nvSpPr>
        <p:spPr/>
        <p:txBody>
          <a:bodyPr/>
          <a:lstStyle/>
          <a:p>
            <a:r>
              <a:rPr lang="en-IN" altLang="en-US" sz="4000" b="1" dirty="0"/>
              <a:t>Expectation-Maximization Algorithm</a:t>
            </a:r>
            <a:endParaRPr lang="en-IN" altLang="en-US" sz="4000" dirty="0"/>
          </a:p>
        </p:txBody>
      </p:sp>
      <p:sp>
        <p:nvSpPr>
          <p:cNvPr id="3" name="Content Placeholder 2">
            <a:extLst>
              <a:ext uri="{FF2B5EF4-FFF2-40B4-BE49-F238E27FC236}">
                <a16:creationId xmlns:a16="http://schemas.microsoft.com/office/drawing/2014/main" id="{7313C1DD-29BA-6E31-D08F-3BAFB4D698A0}"/>
              </a:ext>
            </a:extLst>
          </p:cNvPr>
          <p:cNvSpPr>
            <a:spLocks noGrp="1"/>
          </p:cNvSpPr>
          <p:nvPr>
            <p:ph idx="1"/>
          </p:nvPr>
        </p:nvSpPr>
        <p:spPr>
          <a:xfrm>
            <a:off x="1919288" y="1268413"/>
            <a:ext cx="8229600" cy="4525962"/>
          </a:xfrm>
        </p:spPr>
        <p:txBody>
          <a:bodyPr>
            <a:normAutofit fontScale="92500" lnSpcReduction="10000"/>
          </a:bodyPr>
          <a:lstStyle/>
          <a:p>
            <a:pPr algn="just"/>
            <a:r>
              <a:rPr lang="en-IN" altLang="en-US" sz="2400"/>
              <a:t>In the real-world applications of machine learning, it is very common that there are many relevant features available for learning but only a small subset of them are observable.</a:t>
            </a:r>
          </a:p>
          <a:p>
            <a:pPr algn="just"/>
            <a:r>
              <a:rPr lang="en-IN" altLang="en-US" sz="2400" b="1" i="1"/>
              <a:t>Expectation-Maximization algorithm</a:t>
            </a:r>
            <a:r>
              <a:rPr lang="en-IN" altLang="en-US" sz="2400"/>
              <a:t> can be used for the latent variables (variables that are not directly observable and are actually inferred from the values of the other observed variables) too in order to predict their values with the condition that the general form of probability distribution governing those latent variables is known to us.</a:t>
            </a:r>
          </a:p>
          <a:p>
            <a:pPr algn="just"/>
            <a:r>
              <a:rPr lang="en-IN" altLang="en-US" sz="2400"/>
              <a:t>This algorithm is actually at the base of many unsupervised clustering algorithms in the field of machine learning.</a:t>
            </a:r>
          </a:p>
          <a:p>
            <a:pPr algn="just"/>
            <a:r>
              <a:rPr lang="en-IN" altLang="en-US" sz="2400"/>
              <a:t>It is used to find the </a:t>
            </a:r>
            <a:r>
              <a:rPr lang="en-IN" altLang="en-US" sz="2400" i="1"/>
              <a:t>local maximum likelihood parameters </a:t>
            </a:r>
            <a:r>
              <a:rPr lang="en-IN" altLang="en-US" sz="2400"/>
              <a:t>of a statistical model in the cases where latent variables are involved and the data is missing or incomplete.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5A603B0D-1368-0E83-AF37-8DEB13E98A22}"/>
              </a:ext>
            </a:extLst>
          </p:cNvPr>
          <p:cNvSpPr>
            <a:spLocks noGrp="1"/>
          </p:cNvSpPr>
          <p:nvPr>
            <p:ph type="title"/>
          </p:nvPr>
        </p:nvSpPr>
        <p:spPr/>
        <p:txBody>
          <a:bodyPr/>
          <a:lstStyle/>
          <a:p>
            <a:r>
              <a:rPr lang="en-IN" altLang="en-US" b="1"/>
              <a:t>Algorithm</a:t>
            </a:r>
            <a:endParaRPr lang="en-IN" altLang="en-US"/>
          </a:p>
        </p:txBody>
      </p:sp>
      <p:sp>
        <p:nvSpPr>
          <p:cNvPr id="3" name="Content Placeholder 2">
            <a:extLst>
              <a:ext uri="{FF2B5EF4-FFF2-40B4-BE49-F238E27FC236}">
                <a16:creationId xmlns:a16="http://schemas.microsoft.com/office/drawing/2014/main" id="{B67193F6-F584-67E2-6517-384821353F5F}"/>
              </a:ext>
            </a:extLst>
          </p:cNvPr>
          <p:cNvSpPr>
            <a:spLocks noGrp="1"/>
          </p:cNvSpPr>
          <p:nvPr>
            <p:ph idx="1"/>
          </p:nvPr>
        </p:nvSpPr>
        <p:spPr>
          <a:xfrm>
            <a:off x="1919288" y="1268413"/>
            <a:ext cx="8229600" cy="4525962"/>
          </a:xfrm>
        </p:spPr>
        <p:txBody>
          <a:bodyPr/>
          <a:lstStyle/>
          <a:p>
            <a:r>
              <a:rPr lang="en-IN" altLang="en-US" sz="2000"/>
              <a:t>Given a set of incomplete data, consider a set of starting parameters.</a:t>
            </a:r>
          </a:p>
          <a:p>
            <a:r>
              <a:rPr lang="en-IN" altLang="en-US" sz="2000" b="1"/>
              <a:t>Expectation step (E – step):</a:t>
            </a:r>
            <a:r>
              <a:rPr lang="en-IN" altLang="en-US" sz="2000"/>
              <a:t> Using the observed available data of the dataset, estimate (guess) the values of the missing data.</a:t>
            </a:r>
          </a:p>
          <a:p>
            <a:r>
              <a:rPr lang="en-IN" altLang="en-US" sz="2000" b="1"/>
              <a:t>Maximization step (M – step):</a:t>
            </a:r>
            <a:r>
              <a:rPr lang="en-IN" altLang="en-US" sz="2000"/>
              <a:t> Complete data generated after the expectation (E) step is used in order to update the parameters.</a:t>
            </a:r>
          </a:p>
          <a:p>
            <a:r>
              <a:rPr lang="en-IN" altLang="en-US" sz="2000"/>
              <a:t>Repeat step 2 and step 3 until convergence.</a:t>
            </a:r>
          </a:p>
        </p:txBody>
      </p:sp>
      <p:pic>
        <p:nvPicPr>
          <p:cNvPr id="45058" name="Picture 2">
            <a:extLst>
              <a:ext uri="{FF2B5EF4-FFF2-40B4-BE49-F238E27FC236}">
                <a16:creationId xmlns:a16="http://schemas.microsoft.com/office/drawing/2014/main" id="{C9B333CB-1E48-EE48-6019-6FC5961F33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3500439"/>
            <a:ext cx="662940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5058"/>
                                        </p:tgtEl>
                                        <p:attrNameLst>
                                          <p:attrName>style.visibility</p:attrName>
                                        </p:attrNameLst>
                                      </p:cBhvr>
                                      <p:to>
                                        <p:strVal val="visible"/>
                                      </p:to>
                                    </p:set>
                                    <p:anim calcmode="lin" valueType="num">
                                      <p:cBhvr additive="base">
                                        <p:cTn id="25" dur="500" fill="hold"/>
                                        <p:tgtEl>
                                          <p:spTgt spid="45058"/>
                                        </p:tgtEl>
                                        <p:attrNameLst>
                                          <p:attrName>ppt_x</p:attrName>
                                        </p:attrNameLst>
                                      </p:cBhvr>
                                      <p:tavLst>
                                        <p:tav tm="0">
                                          <p:val>
                                            <p:strVal val="#ppt_x"/>
                                          </p:val>
                                        </p:tav>
                                        <p:tav tm="100000">
                                          <p:val>
                                            <p:strVal val="#ppt_x"/>
                                          </p:val>
                                        </p:tav>
                                      </p:tavLst>
                                    </p:anim>
                                    <p:anim calcmode="lin" valueType="num">
                                      <p:cBhvr additive="base">
                                        <p:cTn id="26" dur="500" fill="hold"/>
                                        <p:tgtEl>
                                          <p:spTgt spid="450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6F696F-442B-4584-E688-975721F95F3D}"/>
              </a:ext>
            </a:extLst>
          </p:cNvPr>
          <p:cNvSpPr>
            <a:spLocks noGrp="1"/>
          </p:cNvSpPr>
          <p:nvPr>
            <p:ph idx="1"/>
          </p:nvPr>
        </p:nvSpPr>
        <p:spPr>
          <a:xfrm>
            <a:off x="1981200" y="260351"/>
            <a:ext cx="8229600" cy="5865813"/>
          </a:xfrm>
        </p:spPr>
        <p:txBody>
          <a:bodyPr/>
          <a:lstStyle/>
          <a:p>
            <a:pPr algn="just"/>
            <a:r>
              <a:rPr lang="en-IN" altLang="en-US" sz="2400" dirty="0"/>
              <a:t>The essence of Expectation-Maximization algorithm is to use the available observed data of the dataset to estimate the missing data and then using that data to update the values of the parameters. </a:t>
            </a:r>
          </a:p>
          <a:p>
            <a:pPr algn="just"/>
            <a:r>
              <a:rPr lang="en-IN" altLang="en-US" sz="2400" dirty="0"/>
              <a:t>Let us understand the EM algorithm in detail.</a:t>
            </a:r>
          </a:p>
          <a:p>
            <a:pPr lvl="1" algn="just"/>
            <a:r>
              <a:rPr lang="en-IN" altLang="en-US" sz="1800" dirty="0"/>
              <a:t>Initially, a set of initial values of the parameters are considered. A set of incomplete observed data is given to the system with the assumption that the observed data comes from a specific model.</a:t>
            </a:r>
          </a:p>
          <a:p>
            <a:pPr lvl="1" algn="just"/>
            <a:r>
              <a:rPr lang="en-IN" altLang="en-US" sz="1800" dirty="0"/>
              <a:t>The next step is known as “Expectation” – step or </a:t>
            </a:r>
            <a:r>
              <a:rPr lang="en-IN" altLang="en-US" sz="1800" i="1" dirty="0"/>
              <a:t>E-step</a:t>
            </a:r>
            <a:r>
              <a:rPr lang="en-IN" altLang="en-US" sz="1800" dirty="0"/>
              <a:t>. In this step, we use the observed data in order to estimate or guess the values of the missing or incomplete data. It is basically used to update the variables.</a:t>
            </a:r>
          </a:p>
          <a:p>
            <a:pPr lvl="1" algn="just"/>
            <a:r>
              <a:rPr lang="en-IN" altLang="en-US" sz="1800" dirty="0"/>
              <a:t>The next step is known as “Maximization”-step or </a:t>
            </a:r>
            <a:r>
              <a:rPr lang="en-IN" altLang="en-US" sz="1800" i="1" dirty="0"/>
              <a:t>M-step</a:t>
            </a:r>
            <a:r>
              <a:rPr lang="en-IN" altLang="en-US" sz="1800" dirty="0"/>
              <a:t>. In this step, we use the complete data generated in the preceding “Expectation” – step in order to update the values of the parameters. It is basically used to update the hypothesis</a:t>
            </a:r>
          </a:p>
          <a:p>
            <a:pPr lvl="1" algn="just"/>
            <a:r>
              <a:rPr lang="en-IN" altLang="en-US" sz="1800" dirty="0"/>
              <a:t>Now, in the fourth step, it is checked whether the values are converging or not, if yes, then stop otherwise repeat </a:t>
            </a:r>
            <a:r>
              <a:rPr lang="en-IN" altLang="en-US" sz="1800" i="1" dirty="0"/>
              <a:t>step-2</a:t>
            </a:r>
            <a:r>
              <a:rPr lang="en-IN" altLang="en-US" sz="1800" dirty="0"/>
              <a:t> and </a:t>
            </a:r>
            <a:r>
              <a:rPr lang="en-IN" altLang="en-US" sz="1800" i="1" dirty="0"/>
              <a:t>step-3</a:t>
            </a:r>
            <a:r>
              <a:rPr lang="en-IN" altLang="en-US" sz="1800" dirty="0"/>
              <a:t> i.e. “Expectation” – step and “Maximization” – step until the convergence occurs.</a:t>
            </a:r>
          </a:p>
          <a:p>
            <a:pPr algn="just"/>
            <a:endParaRPr lang="en-I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3AF37182-E933-4B3A-EA69-B7FD19B6FC49}"/>
              </a:ext>
            </a:extLst>
          </p:cNvPr>
          <p:cNvSpPr>
            <a:spLocks noGrp="1"/>
          </p:cNvSpPr>
          <p:nvPr>
            <p:ph type="title"/>
          </p:nvPr>
        </p:nvSpPr>
        <p:spPr/>
        <p:txBody>
          <a:bodyPr/>
          <a:lstStyle/>
          <a:p>
            <a:r>
              <a:rPr lang="en-IN" altLang="en-US" b="1"/>
              <a:t>Usage of EM algorithm</a:t>
            </a:r>
            <a:endParaRPr lang="en-IN" altLang="en-US"/>
          </a:p>
        </p:txBody>
      </p:sp>
      <p:sp>
        <p:nvSpPr>
          <p:cNvPr id="3" name="Content Placeholder 2">
            <a:extLst>
              <a:ext uri="{FF2B5EF4-FFF2-40B4-BE49-F238E27FC236}">
                <a16:creationId xmlns:a16="http://schemas.microsoft.com/office/drawing/2014/main" id="{90D8E9B3-E374-5E5E-E2C1-6107079F5D22}"/>
              </a:ext>
            </a:extLst>
          </p:cNvPr>
          <p:cNvSpPr>
            <a:spLocks noGrp="1"/>
          </p:cNvSpPr>
          <p:nvPr>
            <p:ph idx="1"/>
          </p:nvPr>
        </p:nvSpPr>
        <p:spPr/>
        <p:txBody>
          <a:bodyPr/>
          <a:lstStyle/>
          <a:p>
            <a:r>
              <a:rPr lang="en-IN" altLang="en-US" sz="2400"/>
              <a:t>It can be used to fill the missing data in a sample.</a:t>
            </a:r>
          </a:p>
          <a:p>
            <a:r>
              <a:rPr lang="en-IN" altLang="en-US" sz="2400"/>
              <a:t> It can be used as the basis of unsupervised learning of clusters.</a:t>
            </a:r>
          </a:p>
          <a:p>
            <a:r>
              <a:rPr lang="en-IN" altLang="en-US" sz="2400"/>
              <a:t>It can be used for the purpose of estimating the parameters of Hidden Markov Model (HMM).</a:t>
            </a:r>
          </a:p>
          <a:p>
            <a:r>
              <a:rPr lang="en-IN" altLang="en-US" sz="2400"/>
              <a:t>It can be used for discovering the values of latent variables.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0CA9DB45-0A97-5569-A170-353DA421C29B}"/>
              </a:ext>
            </a:extLst>
          </p:cNvPr>
          <p:cNvSpPr>
            <a:spLocks noGrp="1"/>
          </p:cNvSpPr>
          <p:nvPr>
            <p:ph type="title"/>
          </p:nvPr>
        </p:nvSpPr>
        <p:spPr/>
        <p:txBody>
          <a:bodyPr/>
          <a:lstStyle/>
          <a:p>
            <a:r>
              <a:rPr lang="en-IN" altLang="en-US" b="1"/>
              <a:t>Advantages of EM algorithm </a:t>
            </a:r>
            <a:endParaRPr lang="en-IN" altLang="en-US"/>
          </a:p>
        </p:txBody>
      </p:sp>
      <p:sp>
        <p:nvSpPr>
          <p:cNvPr id="3" name="Content Placeholder 2">
            <a:extLst>
              <a:ext uri="{FF2B5EF4-FFF2-40B4-BE49-F238E27FC236}">
                <a16:creationId xmlns:a16="http://schemas.microsoft.com/office/drawing/2014/main" id="{A9F1ABAC-AADE-8586-51C1-F3EBD1CDEFD0}"/>
              </a:ext>
            </a:extLst>
          </p:cNvPr>
          <p:cNvSpPr>
            <a:spLocks noGrp="1"/>
          </p:cNvSpPr>
          <p:nvPr>
            <p:ph idx="1"/>
          </p:nvPr>
        </p:nvSpPr>
        <p:spPr/>
        <p:txBody>
          <a:bodyPr/>
          <a:lstStyle/>
          <a:p>
            <a:r>
              <a:rPr lang="en-IN" altLang="en-US" sz="2400"/>
              <a:t>It is always guaranteed that likelihood will increase with each iteration.</a:t>
            </a:r>
          </a:p>
          <a:p>
            <a:r>
              <a:rPr lang="en-IN" altLang="en-US" sz="2400"/>
              <a:t>The E-step and M-step are often pretty easy for many problems in terms of implementation.</a:t>
            </a:r>
          </a:p>
          <a:p>
            <a:r>
              <a:rPr lang="en-IN" altLang="en-US" sz="2400"/>
              <a:t>Solutions to the M-steps often exist in the closed form.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B69C7AB3-E702-BDFC-1CDF-68071B5861B8}"/>
              </a:ext>
            </a:extLst>
          </p:cNvPr>
          <p:cNvSpPr>
            <a:spLocks noGrp="1"/>
          </p:cNvSpPr>
          <p:nvPr>
            <p:ph type="title"/>
          </p:nvPr>
        </p:nvSpPr>
        <p:spPr/>
        <p:txBody>
          <a:bodyPr/>
          <a:lstStyle/>
          <a:p>
            <a:r>
              <a:rPr lang="en-IN" altLang="en-US" b="1"/>
              <a:t>Disadvantages of EM algorithm</a:t>
            </a:r>
            <a:endParaRPr lang="en-IN" altLang="en-US"/>
          </a:p>
        </p:txBody>
      </p:sp>
      <p:sp>
        <p:nvSpPr>
          <p:cNvPr id="3" name="Content Placeholder 2">
            <a:extLst>
              <a:ext uri="{FF2B5EF4-FFF2-40B4-BE49-F238E27FC236}">
                <a16:creationId xmlns:a16="http://schemas.microsoft.com/office/drawing/2014/main" id="{50E2634B-4AB1-B8AF-879E-457E6ECFF140}"/>
              </a:ext>
            </a:extLst>
          </p:cNvPr>
          <p:cNvSpPr>
            <a:spLocks noGrp="1"/>
          </p:cNvSpPr>
          <p:nvPr>
            <p:ph idx="1"/>
          </p:nvPr>
        </p:nvSpPr>
        <p:spPr/>
        <p:txBody>
          <a:bodyPr/>
          <a:lstStyle/>
          <a:p>
            <a:r>
              <a:rPr lang="en-IN" altLang="en-US" sz="2400"/>
              <a:t>It has slow convergence.</a:t>
            </a:r>
          </a:p>
          <a:p>
            <a:r>
              <a:rPr lang="en-IN" altLang="en-US" sz="2400"/>
              <a:t>It makes convergence to the local optima only.</a:t>
            </a:r>
          </a:p>
          <a:p>
            <a:r>
              <a:rPr lang="en-IN" altLang="en-US" sz="2400"/>
              <a:t>It requires both the probabilities, forward and backward (numerical optimization requires only forward probability).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578</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GIBBS ALGORITHM</vt:lpstr>
      <vt:lpstr>Expectation-Maximization Algorithm</vt:lpstr>
      <vt:lpstr>Algorithm</vt:lpstr>
      <vt:lpstr>PowerPoint Presentation</vt:lpstr>
      <vt:lpstr>Usage of EM algorithm</vt:lpstr>
      <vt:lpstr>Advantages of EM algorithm </vt:lpstr>
      <vt:lpstr>Disadvantages of EM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Expectation-Maximization Algorithm</dc:title>
  <dc:creator>jaspreet kaur</dc:creator>
  <cp:lastModifiedBy>jaspreet kaur</cp:lastModifiedBy>
  <cp:revision>2</cp:revision>
  <dcterms:created xsi:type="dcterms:W3CDTF">2024-03-01T04:51:15Z</dcterms:created>
  <dcterms:modified xsi:type="dcterms:W3CDTF">2024-03-01T05:46:15Z</dcterms:modified>
</cp:coreProperties>
</file>