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259" autoAdjust="0"/>
  </p:normalViewPr>
  <p:slideViewPr>
    <p:cSldViewPr showGuides="1">
      <p:cViewPr varScale="1">
        <p:scale>
          <a:sx n="78" d="100"/>
          <a:sy n="78" d="100"/>
        </p:scale>
        <p:origin x="137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0014" y="93980"/>
            <a:ext cx="8903970" cy="63246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55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jpe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p:txBody>
      </p:sp>
      <p:pic>
        <p:nvPicPr>
          <p:cNvPr id="17" name="bg object 17"/>
          <p:cNvPicPr/>
          <p:nvPr/>
        </p:nvPicPr>
        <p:blipFill>
          <a:blip r:embed="rId6" cstate="print"/>
          <a:stretch>
            <a:fillRect/>
          </a:stretch>
        </p:blipFill>
        <p:spPr>
          <a:xfrm>
            <a:off x="0" y="6695573"/>
            <a:ext cx="9139301" cy="157663"/>
          </a:xfrm>
          <a:prstGeom prst="rect">
            <a:avLst/>
          </a:prstGeom>
        </p:spPr>
      </p:pic>
      <p:pic>
        <p:nvPicPr>
          <p:cNvPr id="18" name="bg object 18"/>
          <p:cNvPicPr/>
          <p:nvPr/>
        </p:nvPicPr>
        <p:blipFill>
          <a:blip r:embed="rId7" cstate="print"/>
          <a:stretch>
            <a:fillRect/>
          </a:stretch>
        </p:blipFill>
        <p:spPr>
          <a:xfrm>
            <a:off x="6553200" y="228600"/>
            <a:ext cx="2057400" cy="638175"/>
          </a:xfrm>
          <a:prstGeom prst="rect">
            <a:avLst/>
          </a:prstGeom>
        </p:spPr>
      </p:pic>
      <p:pic>
        <p:nvPicPr>
          <p:cNvPr id="19" name="bg object 19"/>
          <p:cNvPicPr/>
          <p:nvPr/>
        </p:nvPicPr>
        <p:blipFill>
          <a:blip r:embed="rId8" cstate="print"/>
          <a:stretch>
            <a:fillRect/>
          </a:stretch>
        </p:blipFill>
        <p:spPr>
          <a:xfrm>
            <a:off x="6553200" y="228600"/>
            <a:ext cx="1924050" cy="609600"/>
          </a:xfrm>
          <a:prstGeom prst="rect">
            <a:avLst/>
          </a:prstGeom>
        </p:spPr>
      </p:pic>
      <p:pic>
        <p:nvPicPr>
          <p:cNvPr id="20" name="bg object 20"/>
          <p:cNvPicPr/>
          <p:nvPr/>
        </p:nvPicPr>
        <p:blipFill>
          <a:blip r:embed="rId9" cstate="print"/>
          <a:stretch>
            <a:fillRect/>
          </a:stretch>
        </p:blipFill>
        <p:spPr>
          <a:xfrm>
            <a:off x="6553200" y="228600"/>
            <a:ext cx="2057400" cy="638175"/>
          </a:xfrm>
          <a:prstGeom prst="rect">
            <a:avLst/>
          </a:prstGeom>
        </p:spPr>
      </p:pic>
      <p:sp>
        <p:nvSpPr>
          <p:cNvPr id="21" name="bg object 21"/>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22" name="bg object 22"/>
          <p:cNvPicPr/>
          <p:nvPr/>
        </p:nvPicPr>
        <p:blipFill>
          <a:blip r:embed="rId9" cstate="print"/>
          <a:stretch>
            <a:fillRect/>
          </a:stretch>
        </p:blipFill>
        <p:spPr>
          <a:xfrm>
            <a:off x="6553200" y="228600"/>
            <a:ext cx="2057400" cy="638175"/>
          </a:xfrm>
          <a:prstGeom prst="rect">
            <a:avLst/>
          </a:prstGeom>
        </p:spPr>
      </p:pic>
      <p:sp>
        <p:nvSpPr>
          <p:cNvPr id="23" name="bg object 23"/>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24" name="bg object 24"/>
          <p:cNvPicPr/>
          <p:nvPr/>
        </p:nvPicPr>
        <p:blipFill>
          <a:blip r:embed="rId8" cstate="print"/>
          <a:stretch>
            <a:fillRect/>
          </a:stretch>
        </p:blipFill>
        <p:spPr>
          <a:xfrm>
            <a:off x="6553200" y="228600"/>
            <a:ext cx="1924050" cy="609600"/>
          </a:xfrm>
          <a:prstGeom prst="rect">
            <a:avLst/>
          </a:prstGeom>
        </p:spPr>
      </p:pic>
      <p:sp>
        <p:nvSpPr>
          <p:cNvPr id="2" name="Holder 2"/>
          <p:cNvSpPr>
            <a:spLocks noGrp="1"/>
          </p:cNvSpPr>
          <p:nvPr>
            <p:ph type="title"/>
          </p:nvPr>
        </p:nvSpPr>
        <p:spPr>
          <a:xfrm>
            <a:off x="2968878" y="3088068"/>
            <a:ext cx="3206242" cy="849629"/>
          </a:xfrm>
          <a:prstGeom prst="rect">
            <a:avLst/>
          </a:prstGeom>
        </p:spPr>
        <p:txBody>
          <a:bodyPr wrap="square" lIns="0" tIns="0" rIns="0" bIns="0">
            <a:spAutoFit/>
          </a:bodyPr>
          <a:lstStyle>
            <a:lvl1pPr>
              <a:defRPr sz="5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27672" y="1178877"/>
            <a:ext cx="8288655" cy="2581275"/>
          </a:xfrm>
          <a:prstGeom prst="rect">
            <a:avLst/>
          </a:prstGeom>
        </p:spPr>
        <p:txBody>
          <a:bodyPr wrap="square" lIns="0" tIns="0" rIns="0" bIns="0">
            <a:spAutoFit/>
          </a:bodyPr>
          <a:lstStyle>
            <a:lvl1pPr>
              <a:defRPr sz="155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417" y="820927"/>
            <a:ext cx="7043420" cy="1113790"/>
          </a:xfrm>
          <a:prstGeom prst="rect">
            <a:avLst/>
          </a:prstGeom>
        </p:spPr>
        <p:txBody>
          <a:bodyPr vert="horz" wrap="square" lIns="0" tIns="57150" rIns="0" bIns="0" rtlCol="0">
            <a:spAutoFit/>
          </a:bodyPr>
          <a:lstStyle/>
          <a:p>
            <a:pPr algn="ctr">
              <a:lnSpc>
                <a:spcPct val="100000"/>
              </a:lnSpc>
              <a:spcBef>
                <a:spcPts val="450"/>
              </a:spcBef>
            </a:pPr>
            <a:r>
              <a:rPr sz="1800" b="1" spc="-10" dirty="0">
                <a:latin typeface="Times New Roman" panose="02020603050405020304"/>
                <a:cs typeface="Times New Roman" panose="02020603050405020304"/>
              </a:rPr>
              <a:t>Project</a:t>
            </a:r>
            <a:r>
              <a:rPr sz="1800" b="1" spc="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Presentation</a:t>
            </a:r>
            <a:r>
              <a:rPr sz="1800" b="1" spc="-2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of</a:t>
            </a:r>
            <a:r>
              <a:rPr sz="1800" b="1" spc="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Back</a:t>
            </a:r>
            <a:r>
              <a:rPr sz="1800" b="1" spc="-20" dirty="0">
                <a:latin typeface="Times New Roman" panose="02020603050405020304"/>
                <a:cs typeface="Times New Roman" panose="02020603050405020304"/>
              </a:rPr>
              <a:t> </a:t>
            </a:r>
            <a:r>
              <a:rPr sz="1800" b="1" spc="-15" dirty="0">
                <a:latin typeface="Times New Roman" panose="02020603050405020304"/>
                <a:cs typeface="Times New Roman" panose="02020603050405020304"/>
              </a:rPr>
              <a:t>End</a:t>
            </a:r>
            <a:r>
              <a:rPr sz="1800" b="1" spc="50"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Engineering</a:t>
            </a:r>
            <a:r>
              <a:rPr sz="1800" b="1" spc="10"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Project</a:t>
            </a:r>
            <a:r>
              <a:rPr sz="1800" b="1" spc="10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(BEE)</a:t>
            </a:r>
            <a:r>
              <a:rPr sz="1800" b="1" spc="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(22CS026)</a:t>
            </a:r>
            <a:endParaRPr sz="1800" dirty="0">
              <a:latin typeface="Times New Roman" panose="02020603050405020304"/>
              <a:cs typeface="Times New Roman" panose="02020603050405020304"/>
            </a:endParaRPr>
          </a:p>
          <a:p>
            <a:pPr algn="ctr">
              <a:lnSpc>
                <a:spcPct val="100000"/>
              </a:lnSpc>
              <a:spcBef>
                <a:spcPts val="420"/>
              </a:spcBef>
            </a:pPr>
            <a:r>
              <a:rPr sz="2000" spc="-25" dirty="0">
                <a:latin typeface="Times New Roman" panose="02020603050405020304"/>
                <a:cs typeface="Times New Roman" panose="02020603050405020304"/>
              </a:rPr>
              <a:t>On</a:t>
            </a:r>
            <a:endParaRPr sz="2000" dirty="0">
              <a:latin typeface="Times New Roman" panose="02020603050405020304"/>
              <a:cs typeface="Times New Roman" panose="02020603050405020304"/>
            </a:endParaRPr>
          </a:p>
          <a:p>
            <a:pPr algn="ctr">
              <a:lnSpc>
                <a:spcPct val="100000"/>
              </a:lnSpc>
              <a:spcBef>
                <a:spcPts val="355"/>
              </a:spcBef>
            </a:pPr>
            <a:r>
              <a:rPr lang="en-US" sz="2400" b="1" dirty="0">
                <a:latin typeface="Times New Roman" panose="02020603050405020304" pitchFamily="18" charset="0"/>
                <a:cs typeface="Times New Roman" panose="02020603050405020304" pitchFamily="18" charset="0"/>
              </a:rPr>
              <a:t>TRAVEL SPHERE</a:t>
            </a:r>
            <a:endParaRPr sz="2400" b="1" dirty="0">
              <a:latin typeface="Times New Roman" panose="02020603050405020304"/>
              <a:cs typeface="Times New Roman" panose="02020603050405020304"/>
            </a:endParaRPr>
          </a:p>
        </p:txBody>
      </p:sp>
      <p:sp>
        <p:nvSpPr>
          <p:cNvPr id="11" name="object 11"/>
          <p:cNvSpPr txBox="1"/>
          <p:nvPr/>
        </p:nvSpPr>
        <p:spPr>
          <a:xfrm>
            <a:off x="1443736" y="4178871"/>
            <a:ext cx="6257925" cy="1957705"/>
          </a:xfrm>
          <a:prstGeom prst="rect">
            <a:avLst/>
          </a:prstGeom>
        </p:spPr>
        <p:txBody>
          <a:bodyPr vert="horz" wrap="square" lIns="0" tIns="12065" rIns="0" bIns="0" rtlCol="0">
            <a:spAutoFit/>
          </a:bodyPr>
          <a:lstStyle/>
          <a:p>
            <a:pPr marL="2099310" marR="2084070" indent="635" algn="ctr">
              <a:lnSpc>
                <a:spcPct val="116000"/>
              </a:lnSpc>
              <a:spcBef>
                <a:spcPts val="95"/>
              </a:spcBef>
            </a:pPr>
            <a:r>
              <a:rPr sz="2000" dirty="0">
                <a:latin typeface="Times New Roman" panose="02020603050405020304"/>
                <a:cs typeface="Times New Roman" panose="02020603050405020304"/>
              </a:rPr>
              <a:t>Supervised </a:t>
            </a:r>
            <a:r>
              <a:rPr sz="2000" spc="15" dirty="0">
                <a:latin typeface="Times New Roman" panose="02020603050405020304"/>
                <a:cs typeface="Times New Roman" panose="02020603050405020304"/>
              </a:rPr>
              <a:t>By </a:t>
            </a:r>
            <a:r>
              <a:rPr lang="en-IN" sz="2000" spc="5" dirty="0">
                <a:latin typeface="Times New Roman" panose="02020603050405020304"/>
                <a:cs typeface="Times New Roman" panose="02020603050405020304"/>
              </a:rPr>
              <a:t>–</a:t>
            </a:r>
            <a:r>
              <a:rPr sz="2000" spc="5" dirty="0">
                <a:latin typeface="Times New Roman" panose="02020603050405020304"/>
                <a:cs typeface="Times New Roman" panose="02020603050405020304"/>
              </a:rPr>
              <a:t> </a:t>
            </a:r>
            <a:endParaRPr lang="en-IN" sz="2000" spc="5" dirty="0">
              <a:latin typeface="Times New Roman" panose="02020603050405020304"/>
              <a:cs typeface="Times New Roman" panose="02020603050405020304"/>
            </a:endParaRPr>
          </a:p>
          <a:p>
            <a:pPr marL="2099310" marR="2084070" indent="635" algn="ctr">
              <a:lnSpc>
                <a:spcPct val="116000"/>
              </a:lnSpc>
              <a:spcBef>
                <a:spcPts val="95"/>
              </a:spcBef>
            </a:pPr>
            <a:r>
              <a:rPr lang="en-US" altLang="en-IN" sz="2000" spc="5" dirty="0">
                <a:latin typeface="Times New Roman" panose="02020603050405020304"/>
                <a:cs typeface="Times New Roman" panose="02020603050405020304"/>
              </a:rPr>
              <a:t>Rahul</a:t>
            </a:r>
            <a:r>
              <a:rPr lang="en-IN"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Sir</a:t>
            </a:r>
            <a:endParaRPr sz="2000" dirty="0">
              <a:latin typeface="Times New Roman" panose="02020603050405020304"/>
              <a:cs typeface="Times New Roman" panose="02020603050405020304"/>
            </a:endParaRPr>
          </a:p>
          <a:p>
            <a:pPr>
              <a:lnSpc>
                <a:spcPct val="100000"/>
              </a:lnSpc>
              <a:spcBef>
                <a:spcPts val="20"/>
              </a:spcBef>
            </a:pPr>
            <a:endParaRPr sz="2400" dirty="0">
              <a:latin typeface="Times New Roman" panose="02020603050405020304"/>
              <a:cs typeface="Times New Roman" panose="02020603050405020304"/>
            </a:endParaRPr>
          </a:p>
          <a:p>
            <a:pPr marL="12065" marR="5080" algn="ctr">
              <a:lnSpc>
                <a:spcPct val="115000"/>
              </a:lnSpc>
            </a:pPr>
            <a:r>
              <a:rPr sz="2400" spc="-5" dirty="0">
                <a:latin typeface="Times New Roman" panose="02020603050405020304"/>
                <a:cs typeface="Times New Roman" panose="02020603050405020304"/>
              </a:rPr>
              <a:t>Department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Computer Science </a:t>
            </a:r>
            <a:r>
              <a:rPr sz="2400" spc="-10" dirty="0">
                <a:latin typeface="Times New Roman" panose="02020603050405020304"/>
                <a:cs typeface="Times New Roman" panose="02020603050405020304"/>
              </a:rPr>
              <a:t>and </a:t>
            </a:r>
            <a:r>
              <a:rPr sz="2400" spc="-5" dirty="0">
                <a:latin typeface="Times New Roman" panose="02020603050405020304"/>
                <a:cs typeface="Times New Roman" panose="02020603050405020304"/>
              </a:rPr>
              <a:t>Engineering,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Chitkara</a:t>
            </a:r>
            <a:r>
              <a:rPr sz="2400" spc="-20" dirty="0">
                <a:latin typeface="Times New Roman" panose="02020603050405020304"/>
                <a:cs typeface="Times New Roman" panose="02020603050405020304"/>
              </a:rPr>
              <a:t> </a:t>
            </a:r>
            <a:r>
              <a:rPr sz="2400" spc="-15" dirty="0">
                <a:latin typeface="Times New Roman" panose="02020603050405020304"/>
                <a:cs typeface="Times New Roman" panose="02020603050405020304"/>
              </a:rPr>
              <a:t>University,</a:t>
            </a:r>
            <a:r>
              <a:rPr sz="2400" dirty="0">
                <a:latin typeface="Times New Roman" panose="02020603050405020304"/>
                <a:cs typeface="Times New Roman" panose="02020603050405020304"/>
              </a:rPr>
              <a:t> </a:t>
            </a:r>
            <a:r>
              <a:rPr sz="2400" spc="-15" dirty="0">
                <a:latin typeface="Times New Roman" panose="02020603050405020304"/>
                <a:cs typeface="Times New Roman" panose="02020603050405020304"/>
              </a:rPr>
              <a:t>Punjab</a:t>
            </a:r>
            <a:endParaRPr sz="2400" dirty="0">
              <a:latin typeface="Times New Roman" panose="02020603050405020304"/>
              <a:cs typeface="Times New Roman" panose="02020603050405020304"/>
            </a:endParaRPr>
          </a:p>
        </p:txBody>
      </p:sp>
      <p:graphicFrame>
        <p:nvGraphicFramePr>
          <p:cNvPr id="12" name="object 12"/>
          <p:cNvGraphicFramePr>
            <a:graphicFrameLocks noGrp="1"/>
          </p:cNvGraphicFramePr>
          <p:nvPr>
            <p:custDataLst>
              <p:tags r:id="rId1"/>
            </p:custDataLst>
          </p:nvPr>
        </p:nvGraphicFramePr>
        <p:xfrm>
          <a:off x="1881505" y="2298065"/>
          <a:ext cx="5738495" cy="1705610"/>
        </p:xfrm>
        <a:graphic>
          <a:graphicData uri="http://schemas.openxmlformats.org/drawingml/2006/table">
            <a:tbl>
              <a:tblPr firstRow="1" bandRow="1">
                <a:tableStyleId>{2D5ABB26-0587-4C30-8999-92F81FD0307C}</a:tableStyleId>
              </a:tblPr>
              <a:tblGrid>
                <a:gridCol w="2899410"/>
                <a:gridCol w="2839085"/>
              </a:tblGrid>
              <a:tr h="836930">
                <a:tc>
                  <a:txBody>
                    <a:bodyPr/>
                    <a:lstStyle/>
                    <a:p>
                      <a:pPr marL="93345">
                        <a:lnSpc>
                          <a:spcPct val="100000"/>
                        </a:lnSpc>
                        <a:spcBef>
                          <a:spcPts val="310"/>
                        </a:spcBef>
                      </a:pPr>
                      <a:r>
                        <a:rPr sz="1800" b="1" spc="-10" dirty="0">
                          <a:solidFill>
                            <a:srgbClr val="FFFFFF"/>
                          </a:solidFill>
                          <a:latin typeface="Times New Roman" panose="02020603050405020304"/>
                          <a:cs typeface="Times New Roman" panose="02020603050405020304"/>
                        </a:rPr>
                        <a:t>TEAM</a:t>
                      </a:r>
                      <a:r>
                        <a:rPr sz="1800" b="1" spc="-20" dirty="0">
                          <a:solidFill>
                            <a:srgbClr val="FFFFFF"/>
                          </a:solidFill>
                          <a:latin typeface="Times New Roman" panose="02020603050405020304"/>
                          <a:cs typeface="Times New Roman" panose="02020603050405020304"/>
                        </a:rPr>
                        <a:t> </a:t>
                      </a:r>
                      <a:r>
                        <a:rPr sz="1800" b="1" spc="-5" dirty="0">
                          <a:solidFill>
                            <a:srgbClr val="FFFFFF"/>
                          </a:solidFill>
                          <a:latin typeface="Times New Roman" panose="02020603050405020304"/>
                          <a:cs typeface="Times New Roman" panose="02020603050405020304"/>
                        </a:rPr>
                        <a:t>MEMBER</a:t>
                      </a:r>
                      <a:endParaRPr sz="18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5240" algn="ctr">
                        <a:lnSpc>
                          <a:spcPct val="100000"/>
                        </a:lnSpc>
                        <a:spcBef>
                          <a:spcPts val="310"/>
                        </a:spcBef>
                      </a:pPr>
                      <a:r>
                        <a:rPr sz="1800" b="1" spc="-25" dirty="0">
                          <a:solidFill>
                            <a:srgbClr val="FFFFFF"/>
                          </a:solidFill>
                          <a:latin typeface="Times New Roman" panose="02020603050405020304"/>
                          <a:cs typeface="Times New Roman" panose="02020603050405020304"/>
                        </a:rPr>
                        <a:t>R</a:t>
                      </a:r>
                      <a:r>
                        <a:rPr sz="1800" b="1" spc="20" dirty="0">
                          <a:solidFill>
                            <a:srgbClr val="FFFFFF"/>
                          </a:solidFill>
                          <a:latin typeface="Times New Roman" panose="02020603050405020304"/>
                          <a:cs typeface="Times New Roman" panose="02020603050405020304"/>
                        </a:rPr>
                        <a:t>O</a:t>
                      </a:r>
                      <a:r>
                        <a:rPr sz="1800" b="1" dirty="0">
                          <a:solidFill>
                            <a:srgbClr val="FFFFFF"/>
                          </a:solidFill>
                          <a:latin typeface="Times New Roman" panose="02020603050405020304"/>
                          <a:cs typeface="Times New Roman" panose="02020603050405020304"/>
                        </a:rPr>
                        <a:t>LL</a:t>
                      </a:r>
                      <a:r>
                        <a:rPr sz="1800" b="1" spc="-80" dirty="0">
                          <a:solidFill>
                            <a:srgbClr val="FFFFFF"/>
                          </a:solidFill>
                          <a:latin typeface="Times New Roman" panose="02020603050405020304"/>
                          <a:cs typeface="Times New Roman" panose="02020603050405020304"/>
                        </a:rPr>
                        <a:t> </a:t>
                      </a:r>
                      <a:r>
                        <a:rPr sz="1800" b="1" spc="-30" dirty="0">
                          <a:solidFill>
                            <a:srgbClr val="FFFFFF"/>
                          </a:solidFill>
                          <a:latin typeface="Times New Roman" panose="02020603050405020304"/>
                          <a:cs typeface="Times New Roman" panose="02020603050405020304"/>
                        </a:rPr>
                        <a:t>N</a:t>
                      </a:r>
                      <a:r>
                        <a:rPr sz="1800" b="1" spc="20" dirty="0">
                          <a:solidFill>
                            <a:srgbClr val="FFFFFF"/>
                          </a:solidFill>
                          <a:latin typeface="Times New Roman" panose="02020603050405020304"/>
                          <a:cs typeface="Times New Roman" panose="02020603050405020304"/>
                        </a:rPr>
                        <a:t>O</a:t>
                      </a:r>
                      <a:r>
                        <a:rPr sz="1800" b="1" dirty="0">
                          <a:solidFill>
                            <a:srgbClr val="FFFFFF"/>
                          </a:solidFill>
                          <a:latin typeface="Times New Roman" panose="02020603050405020304"/>
                          <a:cs typeface="Times New Roman" panose="02020603050405020304"/>
                        </a:rPr>
                        <a:t>.</a:t>
                      </a:r>
                      <a:endParaRPr sz="18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288925">
                <a:tc>
                  <a:txBody>
                    <a:bodyPr/>
                    <a:lstStyle/>
                    <a:p>
                      <a:pPr marL="93345">
                        <a:lnSpc>
                          <a:spcPct val="100000"/>
                        </a:lnSpc>
                        <a:spcBef>
                          <a:spcPts val="415"/>
                        </a:spcBef>
                      </a:pPr>
                      <a:r>
                        <a:rPr lang="en-US" sz="1550" dirty="0">
                          <a:latin typeface="Times New Roman" panose="02020603050405020304"/>
                          <a:cs typeface="Times New Roman" panose="02020603050405020304"/>
                        </a:rPr>
                        <a:t>Sanisth Tara</a:t>
                      </a:r>
                      <a:endParaRPr lang="en-US" sz="1550" dirty="0">
                        <a:latin typeface="Times New Roman" panose="02020603050405020304"/>
                        <a:cs typeface="Times New Roman" panose="02020603050405020304"/>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160" algn="ctr">
                        <a:lnSpc>
                          <a:spcPct val="100000"/>
                        </a:lnSpc>
                        <a:spcBef>
                          <a:spcPts val="415"/>
                        </a:spcBef>
                      </a:pPr>
                      <a:r>
                        <a:rPr sz="1550" spc="20" dirty="0">
                          <a:latin typeface="Times New Roman" panose="02020603050405020304"/>
                          <a:cs typeface="Times New Roman" panose="02020603050405020304"/>
                        </a:rPr>
                        <a:t>2210</a:t>
                      </a:r>
                      <a:r>
                        <a:rPr lang="en-IN" sz="1550" spc="20" dirty="0">
                          <a:latin typeface="Times New Roman" panose="02020603050405020304"/>
                          <a:cs typeface="Times New Roman" panose="02020603050405020304"/>
                        </a:rPr>
                        <a:t>992</a:t>
                      </a:r>
                      <a:r>
                        <a:rPr lang="en-US" altLang="en-IN" sz="1550" spc="20" dirty="0">
                          <a:latin typeface="Times New Roman" panose="02020603050405020304"/>
                          <a:cs typeface="Times New Roman" panose="02020603050405020304"/>
                        </a:rPr>
                        <a:t>247</a:t>
                      </a:r>
                      <a:endParaRPr lang="en-US" altLang="en-IN" sz="1550" spc="20" dirty="0">
                        <a:latin typeface="Times New Roman" panose="02020603050405020304"/>
                        <a:cs typeface="Times New Roman" panose="02020603050405020304"/>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289560">
                <a:tc>
                  <a:txBody>
                    <a:bodyPr/>
                    <a:lstStyle/>
                    <a:p>
                      <a:pPr marL="93345">
                        <a:lnSpc>
                          <a:spcPct val="100000"/>
                        </a:lnSpc>
                        <a:spcBef>
                          <a:spcPts val="420"/>
                        </a:spcBef>
                      </a:pPr>
                      <a:endParaRPr sz="1550" dirty="0">
                        <a:latin typeface="Times New Roman" panose="02020603050405020304"/>
                        <a:cs typeface="Times New Roman" panose="02020603050405020304"/>
                      </a:endParaRP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1430" algn="ctr">
                        <a:lnSpc>
                          <a:spcPct val="100000"/>
                        </a:lnSpc>
                        <a:spcBef>
                          <a:spcPts val="420"/>
                        </a:spcBef>
                      </a:pPr>
                      <a:endParaRPr sz="1550" dirty="0">
                        <a:latin typeface="Times New Roman" panose="02020603050405020304"/>
                        <a:cs typeface="Times New Roman" panose="02020603050405020304"/>
                      </a:endParaRP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290195">
                <a:tc>
                  <a:txBody>
                    <a:bodyPr/>
                    <a:lstStyle/>
                    <a:p>
                      <a:pPr marL="93345">
                        <a:lnSpc>
                          <a:spcPct val="100000"/>
                        </a:lnSpc>
                        <a:spcBef>
                          <a:spcPts val="425"/>
                        </a:spcBef>
                      </a:pPr>
                      <a:endParaRPr sz="1550" dirty="0">
                        <a:latin typeface="Times New Roman" panose="02020603050405020304"/>
                        <a:cs typeface="Times New Roman" panose="02020603050405020304"/>
                      </a:endParaRP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1430" algn="ctr">
                        <a:lnSpc>
                          <a:spcPct val="100000"/>
                        </a:lnSpc>
                        <a:spcBef>
                          <a:spcPts val="425"/>
                        </a:spcBef>
                      </a:pPr>
                      <a:endParaRPr sz="1550" dirty="0">
                        <a:latin typeface="Times New Roman" panose="02020603050405020304"/>
                        <a:cs typeface="Times New Roman" panose="02020603050405020304"/>
                      </a:endParaRP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52400"/>
            <a:ext cx="2620645" cy="575310"/>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a:cs typeface="Times New Roman" panose="02020603050405020304"/>
              </a:rPr>
              <a:t>Future</a:t>
            </a:r>
            <a:r>
              <a:rPr sz="3600" b="1" spc="-10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Scope</a:t>
            </a:r>
            <a:endParaRPr sz="3600" dirty="0">
              <a:latin typeface="Times New Roman" panose="02020603050405020304"/>
              <a:cs typeface="Times New Roman" panose="02020603050405020304"/>
            </a:endParaRPr>
          </a:p>
        </p:txBody>
      </p:sp>
      <p:sp>
        <p:nvSpPr>
          <p:cNvPr id="3" name="object 3"/>
          <p:cNvSpPr txBox="1"/>
          <p:nvPr/>
        </p:nvSpPr>
        <p:spPr>
          <a:xfrm>
            <a:off x="203175" y="1066800"/>
            <a:ext cx="8795068" cy="5098959"/>
          </a:xfrm>
          <a:prstGeom prst="rect">
            <a:avLst/>
          </a:prstGeom>
        </p:spPr>
        <p:txBody>
          <a:bodyPr vert="horz" wrap="square" lIns="0" tIns="39369" rIns="0" bIns="0" rtlCol="0">
            <a:spAutoFit/>
          </a:bodyPr>
          <a:lstStyle/>
          <a:p>
            <a:pPr marL="342900" indent="-342900" algn="just">
              <a:buFont typeface="Wingdings" panose="05000000000000000000" pitchFamily="2" charset="2"/>
              <a:buChar char="q"/>
            </a:pPr>
            <a:r>
              <a:rPr lang="en-US" sz="2400" b="1" i="0" dirty="0">
                <a:effectLst/>
                <a:latin typeface="Times New Roman" panose="02020603050405020304" pitchFamily="18" charset="0"/>
                <a:cs typeface="Times New Roman" panose="02020603050405020304" pitchFamily="18" charset="0"/>
              </a:rPr>
              <a:t>Artificial Intelligence-powered Travel Assistants</a:t>
            </a:r>
            <a:r>
              <a:rPr lang="en-US" sz="2400" b="0" i="0" dirty="0">
                <a:effectLst/>
                <a:latin typeface="Times New Roman" panose="02020603050405020304" pitchFamily="18" charset="0"/>
                <a:cs typeface="Times New Roman" panose="02020603050405020304" pitchFamily="18" charset="0"/>
              </a:rPr>
              <a:t>: Integrating AI-driven chatbots to provide personalized travel recommendations, real-time support, and automated booking processes.</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effectLst/>
                <a:latin typeface="Times New Roman" panose="02020603050405020304" pitchFamily="18" charset="0"/>
                <a:cs typeface="Times New Roman" panose="02020603050405020304" pitchFamily="18" charset="0"/>
              </a:rPr>
              <a:t>Virtual and Augmented Reality Integration</a:t>
            </a:r>
            <a:r>
              <a:rPr lang="en-US" sz="2400" b="0" i="0" dirty="0">
                <a:effectLst/>
                <a:latin typeface="Times New Roman" panose="02020603050405020304" pitchFamily="18" charset="0"/>
                <a:cs typeface="Times New Roman" panose="02020603050405020304" pitchFamily="18" charset="0"/>
              </a:rPr>
              <a:t>: Incorporating VR and AR technologies to enable users to explore destinations, hotels, and activities in a immersive and interactive way.</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effectLst/>
                <a:latin typeface="Times New Roman" panose="02020603050405020304" pitchFamily="18" charset="0"/>
                <a:cs typeface="Times New Roman" panose="02020603050405020304" pitchFamily="18" charset="0"/>
              </a:rPr>
              <a:t>Predictive Analytics </a:t>
            </a:r>
            <a:r>
              <a:rPr lang="en-US" sz="2400" b="0" i="0" dirty="0">
                <a:effectLst/>
                <a:latin typeface="Times New Roman" panose="02020603050405020304" pitchFamily="18" charset="0"/>
                <a:cs typeface="Times New Roman" panose="02020603050405020304" pitchFamily="18" charset="0"/>
              </a:rPr>
              <a:t>: Leveraging predictive analytics and machine learning algorithms to anticipate user behavior, optimize travel recommendations, and improve the overall user experience.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effectLst/>
                <a:latin typeface="Times New Roman" panose="02020603050405020304" pitchFamily="18" charset="0"/>
                <a:cs typeface="Times New Roman" panose="02020603050405020304" pitchFamily="18" charset="0"/>
              </a:rPr>
              <a:t>Partnerships and Collaborations</a:t>
            </a:r>
            <a:r>
              <a:rPr lang="en-US" sz="2400" b="0" i="0" dirty="0">
                <a:effectLst/>
                <a:latin typeface="Times New Roman" panose="02020603050405020304" pitchFamily="18" charset="0"/>
                <a:cs typeface="Times New Roman" panose="02020603050405020304" pitchFamily="18" charset="0"/>
              </a:rPr>
              <a:t>: Forming strategic partnerships with travel industry players, such as airlines, hotels, and travel agencies, to expand the platform's offerings and improve the user experience.</a:t>
            </a:r>
            <a:endParaRPr lang="en-US" sz="2400" b="0" i="0" dirty="0">
              <a:effectLst/>
              <a:latin typeface="Times New Roman" panose="02020603050405020304" pitchFamily="18" charset="0"/>
              <a:cs typeface="Times New Roman" panose="02020603050405020304" pitchFamily="18" charset="0"/>
            </a:endParaRPr>
          </a:p>
          <a:p>
            <a:pPr marL="12065" marR="639445">
              <a:lnSpc>
                <a:spcPct val="92000"/>
              </a:lnSpc>
              <a:spcBef>
                <a:spcPts val="310"/>
              </a:spcBef>
              <a:tabLst>
                <a:tab pos="469900" algn="l"/>
                <a:tab pos="469900" algn="l"/>
              </a:tabLst>
            </a:pPr>
            <a:endParaRPr sz="1550" dirty="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228600"/>
            <a:ext cx="2608580" cy="483870"/>
          </a:xfrm>
          <a:prstGeom prst="rect">
            <a:avLst/>
          </a:prstGeom>
        </p:spPr>
        <p:txBody>
          <a:bodyPr vert="horz" wrap="square" lIns="0" tIns="13335" rIns="0" bIns="0" rtlCol="0">
            <a:spAutoFit/>
          </a:bodyPr>
          <a:lstStyle/>
          <a:p>
            <a:pPr marL="12700">
              <a:lnSpc>
                <a:spcPct val="100000"/>
              </a:lnSpc>
              <a:spcBef>
                <a:spcPts val="105"/>
              </a:spcBef>
            </a:pPr>
            <a:r>
              <a:rPr sz="3000" b="1" spc="-5" dirty="0">
                <a:latin typeface="Times New Roman" panose="02020603050405020304"/>
                <a:cs typeface="Times New Roman" panose="02020603050405020304"/>
              </a:rPr>
              <a:t>CONCLUSION</a:t>
            </a:r>
            <a:endParaRPr sz="3000" dirty="0">
              <a:latin typeface="Times New Roman" panose="02020603050405020304"/>
              <a:cs typeface="Times New Roman" panose="02020603050405020304"/>
            </a:endParaRPr>
          </a:p>
        </p:txBody>
      </p:sp>
      <p:sp>
        <p:nvSpPr>
          <p:cNvPr id="3" name="object 3"/>
          <p:cNvSpPr txBox="1"/>
          <p:nvPr/>
        </p:nvSpPr>
        <p:spPr>
          <a:xfrm>
            <a:off x="228600" y="990600"/>
            <a:ext cx="8763000" cy="5037405"/>
          </a:xfrm>
          <a:prstGeom prst="rect">
            <a:avLst/>
          </a:prstGeom>
        </p:spPr>
        <p:txBody>
          <a:bodyPr vert="horz" wrap="square" lIns="0" tIns="19685" rIns="0" bIns="0" rtlCol="0">
            <a:spAutoFit/>
          </a:bodyPr>
          <a:lstStyle/>
          <a:p>
            <a:pPr marL="12700" marR="5080" algn="just">
              <a:lnSpc>
                <a:spcPct val="150000"/>
              </a:lnSpc>
              <a:spcBef>
                <a:spcPts val="155"/>
              </a:spcBef>
            </a:pPr>
            <a:r>
              <a:rPr lang="en-US" sz="2200" b="0" i="0" dirty="0">
                <a:effectLst/>
                <a:latin typeface="Times New Roman" panose="02020603050405020304" pitchFamily="18" charset="0"/>
                <a:cs typeface="Times New Roman" panose="02020603050405020304" pitchFamily="18" charset="0"/>
              </a:rPr>
              <a:t>In conclusion, </a:t>
            </a:r>
            <a:r>
              <a:rPr lang="en-US" sz="2200" b="0" i="0" dirty="0" err="1">
                <a:effectLst/>
                <a:latin typeface="Times New Roman" panose="02020603050405020304" pitchFamily="18" charset="0"/>
                <a:cs typeface="Times New Roman" panose="02020603050405020304" pitchFamily="18" charset="0"/>
              </a:rPr>
              <a:t>Travel</a:t>
            </a:r>
            <a:r>
              <a:rPr lang="en-US" sz="2200" dirty="0" err="1">
                <a:latin typeface="Times New Roman" panose="02020603050405020304" pitchFamily="18" charset="0"/>
                <a:cs typeface="Times New Roman" panose="02020603050405020304" pitchFamily="18" charset="0"/>
              </a:rPr>
              <a:t>Sphere</a:t>
            </a:r>
            <a:r>
              <a:rPr lang="en-US" sz="2200" b="0" i="0" dirty="0">
                <a:effectLst/>
                <a:latin typeface="Times New Roman" panose="02020603050405020304" pitchFamily="18" charset="0"/>
                <a:cs typeface="Times New Roman" panose="02020603050405020304" pitchFamily="18" charset="0"/>
              </a:rPr>
              <a:t> is a revolutionary travel planning platform that offers a wide range of benefits and advantages to its users. With its personalized travel planning, streamlined booking process, real-time travel updates, and enhanced travel experience, </a:t>
            </a:r>
            <a:r>
              <a:rPr lang="en-US" sz="2200" b="0" i="0" dirty="0" err="1">
                <a:effectLst/>
                <a:latin typeface="Times New Roman" panose="02020603050405020304" pitchFamily="18" charset="0"/>
                <a:cs typeface="Times New Roman" panose="02020603050405020304" pitchFamily="18" charset="0"/>
              </a:rPr>
              <a:t>Travel</a:t>
            </a:r>
            <a:r>
              <a:rPr lang="en-US" sz="2200" dirty="0" err="1">
                <a:latin typeface="Times New Roman" panose="02020603050405020304" pitchFamily="18" charset="0"/>
                <a:cs typeface="Times New Roman" panose="02020603050405020304" pitchFamily="18" charset="0"/>
              </a:rPr>
              <a:t>Sphere</a:t>
            </a:r>
            <a:r>
              <a:rPr lang="en-US" sz="2200" b="0" i="0" dirty="0">
                <a:effectLst/>
                <a:latin typeface="Times New Roman" panose="02020603050405020304" pitchFamily="18" charset="0"/>
                <a:cs typeface="Times New Roman" panose="02020603050405020304" pitchFamily="18" charset="0"/>
              </a:rPr>
              <a:t> is poised to transform the way people travel. As the platform continues to evolve and grow, its future scope is vast, with potential integrations of AI-powered travel assistants, virtual and augmented reality, blockchain-based secure payments, and more. With its focus on user experience, sustainability, and innovation, </a:t>
            </a:r>
            <a:r>
              <a:rPr lang="en-US" sz="2200" b="0" i="0" dirty="0" err="1">
                <a:effectLst/>
                <a:latin typeface="Times New Roman" panose="02020603050405020304" pitchFamily="18" charset="0"/>
                <a:cs typeface="Times New Roman" panose="02020603050405020304" pitchFamily="18" charset="0"/>
              </a:rPr>
              <a:t>Travel</a:t>
            </a:r>
            <a:r>
              <a:rPr lang="en-US" sz="2200" dirty="0" err="1">
                <a:latin typeface="Times New Roman" panose="02020603050405020304" pitchFamily="18" charset="0"/>
                <a:cs typeface="Times New Roman" panose="02020603050405020304" pitchFamily="18" charset="0"/>
              </a:rPr>
              <a:t>Sphere</a:t>
            </a:r>
            <a:r>
              <a:rPr lang="en-US" sz="2200" b="0" i="0" dirty="0">
                <a:effectLst/>
                <a:latin typeface="Times New Roman" panose="02020603050405020304" pitchFamily="18" charset="0"/>
                <a:cs typeface="Times New Roman" panose="02020603050405020304" pitchFamily="18" charset="0"/>
              </a:rPr>
              <a:t> is set to become a leader in the travel industry, making travel easier, more enjoyable, and more rewarding for users around the world.</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9070">
              <a:lnSpc>
                <a:spcPct val="100000"/>
              </a:lnSpc>
              <a:spcBef>
                <a:spcPts val="105"/>
              </a:spcBef>
            </a:pPr>
            <a:r>
              <a:rPr dirty="0"/>
              <a:t>Thank</a:t>
            </a:r>
            <a:r>
              <a:rPr spc="-295" dirty="0"/>
              <a:t> </a:t>
            </a:r>
            <a:r>
              <a:rPr spc="-175" dirty="0"/>
              <a:t>You</a:t>
            </a:r>
            <a:endParaRPr spc="-175" dirty="0"/>
          </a:p>
        </p:txBody>
      </p:sp>
      <p:sp>
        <p:nvSpPr>
          <p:cNvPr id="3" name="object 3"/>
          <p:cNvSpPr txBox="1"/>
          <p:nvPr/>
        </p:nvSpPr>
        <p:spPr>
          <a:xfrm>
            <a:off x="8434705" y="6434454"/>
            <a:ext cx="17780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panose="020F0502020204030204"/>
                <a:cs typeface="Calibri" panose="020F0502020204030204"/>
              </a:rPr>
              <a:t>13</a:t>
            </a:r>
            <a:endParaRPr sz="1200">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0314" y="168592"/>
            <a:ext cx="2097405" cy="483234"/>
          </a:xfrm>
          <a:prstGeom prst="rect">
            <a:avLst/>
          </a:prstGeom>
        </p:spPr>
        <p:txBody>
          <a:bodyPr vert="horz" wrap="square" lIns="0" tIns="12700" rIns="0" bIns="0" rtlCol="0">
            <a:spAutoFit/>
          </a:bodyPr>
          <a:lstStyle/>
          <a:p>
            <a:pPr marL="12700">
              <a:lnSpc>
                <a:spcPct val="100000"/>
              </a:lnSpc>
              <a:spcBef>
                <a:spcPts val="100"/>
              </a:spcBef>
            </a:pPr>
            <a:r>
              <a:rPr sz="3000" b="1" spc="-40" dirty="0">
                <a:latin typeface="Times New Roman" panose="02020603050405020304"/>
                <a:cs typeface="Times New Roman" panose="02020603050405020304"/>
              </a:rPr>
              <a:t>I</a:t>
            </a:r>
            <a:r>
              <a:rPr sz="3000" b="1" spc="50" dirty="0">
                <a:latin typeface="Times New Roman" panose="02020603050405020304"/>
                <a:cs typeface="Times New Roman" panose="02020603050405020304"/>
              </a:rPr>
              <a:t>n</a:t>
            </a:r>
            <a:r>
              <a:rPr sz="3000" b="1" spc="-25" dirty="0">
                <a:latin typeface="Times New Roman" panose="02020603050405020304"/>
                <a:cs typeface="Times New Roman" panose="02020603050405020304"/>
              </a:rPr>
              <a:t>t</a:t>
            </a:r>
            <a:r>
              <a:rPr sz="3000" b="1" spc="-60" dirty="0">
                <a:latin typeface="Times New Roman" panose="02020603050405020304"/>
                <a:cs typeface="Times New Roman" panose="02020603050405020304"/>
              </a:rPr>
              <a:t>r</a:t>
            </a:r>
            <a:r>
              <a:rPr sz="3000" b="1" dirty="0">
                <a:latin typeface="Times New Roman" panose="02020603050405020304"/>
                <a:cs typeface="Times New Roman" panose="02020603050405020304"/>
              </a:rPr>
              <a:t>o</a:t>
            </a:r>
            <a:r>
              <a:rPr sz="3000" b="1" spc="-15" dirty="0">
                <a:latin typeface="Times New Roman" panose="02020603050405020304"/>
                <a:cs typeface="Times New Roman" panose="02020603050405020304"/>
              </a:rPr>
              <a:t>d</a:t>
            </a:r>
            <a:r>
              <a:rPr sz="3000" b="1" spc="-20" dirty="0">
                <a:latin typeface="Times New Roman" panose="02020603050405020304"/>
                <a:cs typeface="Times New Roman" panose="02020603050405020304"/>
              </a:rPr>
              <a:t>u</a:t>
            </a:r>
            <a:r>
              <a:rPr sz="3000" b="1" spc="15" dirty="0">
                <a:latin typeface="Times New Roman" panose="02020603050405020304"/>
                <a:cs typeface="Times New Roman" panose="02020603050405020304"/>
              </a:rPr>
              <a:t>c</a:t>
            </a:r>
            <a:r>
              <a:rPr sz="3000" b="1" spc="-25" dirty="0">
                <a:latin typeface="Times New Roman" panose="02020603050405020304"/>
                <a:cs typeface="Times New Roman" panose="02020603050405020304"/>
              </a:rPr>
              <a:t>t</a:t>
            </a:r>
            <a:r>
              <a:rPr sz="3000" b="1" spc="65" dirty="0">
                <a:latin typeface="Times New Roman" panose="02020603050405020304"/>
                <a:cs typeface="Times New Roman" panose="02020603050405020304"/>
              </a:rPr>
              <a:t>i</a:t>
            </a:r>
            <a:r>
              <a:rPr sz="3000" b="1" dirty="0">
                <a:latin typeface="Times New Roman" panose="02020603050405020304"/>
                <a:cs typeface="Times New Roman" panose="02020603050405020304"/>
              </a:rPr>
              <a:t>on</a:t>
            </a:r>
            <a:endParaRPr sz="3000" dirty="0">
              <a:latin typeface="Times New Roman" panose="02020603050405020304"/>
              <a:cs typeface="Times New Roman" panose="02020603050405020304"/>
            </a:endParaRPr>
          </a:p>
        </p:txBody>
      </p:sp>
      <p:sp>
        <p:nvSpPr>
          <p:cNvPr id="3" name="object 3"/>
          <p:cNvSpPr txBox="1"/>
          <p:nvPr/>
        </p:nvSpPr>
        <p:spPr>
          <a:xfrm>
            <a:off x="8512556"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panose="020F0502020204030204"/>
                <a:cs typeface="Calibri" panose="020F0502020204030204"/>
              </a:rPr>
              <a:t>2</a:t>
            </a:r>
            <a:endParaRPr sz="1200">
              <a:latin typeface="Calibri" panose="020F0502020204030204"/>
              <a:cs typeface="Calibri" panose="020F0502020204030204"/>
            </a:endParaRPr>
          </a:p>
        </p:txBody>
      </p:sp>
      <p:sp>
        <p:nvSpPr>
          <p:cNvPr id="6" name="TextBox 5"/>
          <p:cNvSpPr txBox="1"/>
          <p:nvPr/>
        </p:nvSpPr>
        <p:spPr>
          <a:xfrm>
            <a:off x="464819" y="1371600"/>
            <a:ext cx="8305800" cy="2677656"/>
          </a:xfrm>
          <a:prstGeom prst="rect">
            <a:avLst/>
          </a:prstGeom>
          <a:noFill/>
        </p:spPr>
        <p:txBody>
          <a:bodyPr wrap="square">
            <a:spAutoFit/>
          </a:bodyPr>
          <a:lstStyle/>
          <a:p>
            <a:pPr algn="just"/>
            <a:r>
              <a:rPr lang="en-US" sz="2400" b="0" i="0" dirty="0" err="1">
                <a:effectLst/>
                <a:latin typeface="Times New Roman" panose="02020603050405020304" pitchFamily="18" charset="0"/>
                <a:ea typeface="Tahoma" panose="020B0604030504040204" pitchFamily="34" charset="0"/>
                <a:cs typeface="Times New Roman" panose="02020603050405020304" pitchFamily="18" charset="0"/>
              </a:rPr>
              <a:t>TravelSphere</a:t>
            </a: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 is a travel technology company that empowers travelers to explore the world with confidence and ease. Its innovative solutions include a comprehensive trip planning platform, real-time booking capabilities, and a suite of travel management tools for corporate travel. By providing a user-centric, data-driven, and highly personalized travel experience, </a:t>
            </a:r>
            <a:r>
              <a:rPr lang="en-US" sz="2400" b="0" i="0" dirty="0" err="1">
                <a:effectLst/>
                <a:latin typeface="Times New Roman" panose="02020603050405020304" pitchFamily="18" charset="0"/>
                <a:ea typeface="Tahoma" panose="020B0604030504040204" pitchFamily="34" charset="0"/>
                <a:cs typeface="Times New Roman" panose="02020603050405020304" pitchFamily="18" charset="0"/>
              </a:rPr>
              <a:t>TravelSphere</a:t>
            </a: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 aims to revolutionize the travel industry.</a:t>
            </a: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135" y="168592"/>
            <a:ext cx="2943860" cy="483234"/>
          </a:xfrm>
          <a:prstGeom prst="rect">
            <a:avLst/>
          </a:prstGeom>
        </p:spPr>
        <p:txBody>
          <a:bodyPr vert="horz" wrap="square" lIns="0" tIns="12700" rIns="0" bIns="0" rtlCol="0">
            <a:spAutoFit/>
          </a:bodyPr>
          <a:lstStyle/>
          <a:p>
            <a:pPr marL="12700">
              <a:lnSpc>
                <a:spcPct val="100000"/>
              </a:lnSpc>
              <a:spcBef>
                <a:spcPts val="100"/>
              </a:spcBef>
            </a:pPr>
            <a:r>
              <a:rPr sz="3000" spc="-5" dirty="0"/>
              <a:t>Problem</a:t>
            </a:r>
            <a:r>
              <a:rPr sz="3000" spc="-30" dirty="0"/>
              <a:t> </a:t>
            </a:r>
            <a:r>
              <a:rPr sz="3000" dirty="0"/>
              <a:t>Statement</a:t>
            </a:r>
            <a:endParaRPr sz="3000"/>
          </a:p>
        </p:txBody>
      </p:sp>
      <p:sp>
        <p:nvSpPr>
          <p:cNvPr id="3" name="object 3"/>
          <p:cNvSpPr txBox="1"/>
          <p:nvPr/>
        </p:nvSpPr>
        <p:spPr>
          <a:xfrm>
            <a:off x="8512556"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panose="020F0502020204030204"/>
                <a:cs typeface="Calibri" panose="020F0502020204030204"/>
              </a:rPr>
              <a:t>3</a:t>
            </a:r>
            <a:endParaRPr sz="1200">
              <a:latin typeface="Calibri" panose="020F0502020204030204"/>
              <a:cs typeface="Calibri" panose="020F0502020204030204"/>
            </a:endParaRPr>
          </a:p>
        </p:txBody>
      </p:sp>
      <p:sp>
        <p:nvSpPr>
          <p:cNvPr id="8" name="TextBox 7"/>
          <p:cNvSpPr txBox="1"/>
          <p:nvPr/>
        </p:nvSpPr>
        <p:spPr>
          <a:xfrm>
            <a:off x="228600" y="1295400"/>
            <a:ext cx="8686800" cy="3785652"/>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traditional travel planning and booking process is often time-consuming, fragmented, and impersonal, leading to frustration and uncertainty for travelers. With an overwhelming amount of options and information available, travelers struggle to find the best deals, plan their trips efficiently, and manage their travel itineraries. Moreover, corporate travel managers face challenges in ensuring policy compliance, tracking expenses, and analyzing travel data. </a:t>
            </a:r>
            <a:r>
              <a:rPr lang="en-US" sz="2400" b="0" i="0" dirty="0" err="1">
                <a:effectLst/>
                <a:latin typeface="Times New Roman" panose="02020603050405020304" pitchFamily="18" charset="0"/>
                <a:cs typeface="Times New Roman" panose="02020603050405020304" pitchFamily="18" charset="0"/>
              </a:rPr>
              <a:t>Travel</a:t>
            </a:r>
            <a:r>
              <a:rPr lang="en-US" sz="2400" dirty="0" err="1">
                <a:latin typeface="Times New Roman" panose="02020603050405020304" pitchFamily="18" charset="0"/>
                <a:cs typeface="Times New Roman" panose="02020603050405020304" pitchFamily="18" charset="0"/>
              </a:rPr>
              <a:t>Sphere</a:t>
            </a:r>
            <a:r>
              <a:rPr lang="en-US" sz="2400" b="0" i="0" dirty="0">
                <a:effectLst/>
                <a:latin typeface="Times New Roman" panose="02020603050405020304" pitchFamily="18" charset="0"/>
                <a:cs typeface="Times New Roman" panose="02020603050405020304" pitchFamily="18" charset="0"/>
              </a:rPr>
              <a:t> addresses these pain points by providing a seamless, personalized, and data-driven travel experience that simplifies travel planning, booking, and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9616" y="168592"/>
            <a:ext cx="1595755" cy="483234"/>
          </a:xfrm>
          <a:prstGeom prst="rect">
            <a:avLst/>
          </a:prstGeom>
        </p:spPr>
        <p:txBody>
          <a:bodyPr vert="horz" wrap="square" lIns="0" tIns="12700" rIns="0" bIns="0" rtlCol="0">
            <a:spAutoFit/>
          </a:bodyPr>
          <a:lstStyle/>
          <a:p>
            <a:pPr marL="12700">
              <a:lnSpc>
                <a:spcPct val="100000"/>
              </a:lnSpc>
              <a:spcBef>
                <a:spcPts val="100"/>
              </a:spcBef>
            </a:pPr>
            <a:r>
              <a:rPr sz="3000" b="1" dirty="0">
                <a:latin typeface="Times New Roman" panose="02020603050405020304"/>
                <a:cs typeface="Times New Roman" panose="02020603050405020304"/>
              </a:rPr>
              <a:t>O</a:t>
            </a:r>
            <a:r>
              <a:rPr sz="3000" b="1" spc="-25" dirty="0">
                <a:latin typeface="Times New Roman" panose="02020603050405020304"/>
                <a:cs typeface="Times New Roman" panose="02020603050405020304"/>
              </a:rPr>
              <a:t>b</a:t>
            </a:r>
            <a:r>
              <a:rPr sz="3000" b="1" spc="45" dirty="0">
                <a:latin typeface="Times New Roman" panose="02020603050405020304"/>
                <a:cs typeface="Times New Roman" panose="02020603050405020304"/>
              </a:rPr>
              <a:t>j</a:t>
            </a:r>
            <a:r>
              <a:rPr sz="3000" b="1" spc="-60" dirty="0">
                <a:latin typeface="Times New Roman" panose="02020603050405020304"/>
                <a:cs typeface="Times New Roman" panose="02020603050405020304"/>
              </a:rPr>
              <a:t>e</a:t>
            </a:r>
            <a:r>
              <a:rPr sz="3000" b="1" spc="15" dirty="0">
                <a:latin typeface="Times New Roman" panose="02020603050405020304"/>
                <a:cs typeface="Times New Roman" panose="02020603050405020304"/>
              </a:rPr>
              <a:t>c</a:t>
            </a:r>
            <a:r>
              <a:rPr sz="3000" b="1" spc="45" dirty="0">
                <a:latin typeface="Times New Roman" panose="02020603050405020304"/>
                <a:cs typeface="Times New Roman" panose="02020603050405020304"/>
              </a:rPr>
              <a:t>t</a:t>
            </a:r>
            <a:r>
              <a:rPr sz="3000" b="1" spc="-10" dirty="0">
                <a:latin typeface="Times New Roman" panose="02020603050405020304"/>
                <a:cs typeface="Times New Roman" panose="02020603050405020304"/>
              </a:rPr>
              <a:t>i</a:t>
            </a:r>
            <a:r>
              <a:rPr sz="3000" b="1" dirty="0">
                <a:latin typeface="Times New Roman" panose="02020603050405020304"/>
                <a:cs typeface="Times New Roman" panose="02020603050405020304"/>
              </a:rPr>
              <a:t>ve</a:t>
            </a:r>
            <a:endParaRPr sz="3000">
              <a:latin typeface="Times New Roman" panose="02020603050405020304"/>
              <a:cs typeface="Times New Roman" panose="02020603050405020304"/>
            </a:endParaRPr>
          </a:p>
        </p:txBody>
      </p:sp>
      <p:sp>
        <p:nvSpPr>
          <p:cNvPr id="3" name="object 3"/>
          <p:cNvSpPr txBox="1"/>
          <p:nvPr/>
        </p:nvSpPr>
        <p:spPr>
          <a:xfrm>
            <a:off x="8512556"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panose="020F0502020204030204"/>
                <a:cs typeface="Calibri" panose="020F0502020204030204"/>
              </a:rPr>
              <a:t>4</a:t>
            </a:r>
            <a:endParaRPr sz="1200">
              <a:latin typeface="Calibri" panose="020F0502020204030204"/>
              <a:cs typeface="Calibri" panose="020F0502020204030204"/>
            </a:endParaRPr>
          </a:p>
        </p:txBody>
      </p:sp>
      <p:sp>
        <p:nvSpPr>
          <p:cNvPr id="4" name="object 4"/>
          <p:cNvSpPr txBox="1"/>
          <p:nvPr/>
        </p:nvSpPr>
        <p:spPr>
          <a:xfrm>
            <a:off x="152400" y="914400"/>
            <a:ext cx="8915400" cy="4962897"/>
          </a:xfrm>
          <a:prstGeom prst="rect">
            <a:avLst/>
          </a:prstGeom>
        </p:spPr>
        <p:txBody>
          <a:bodyPr vert="horz" wrap="square" lIns="0" tIns="170180" rIns="0" bIns="0" rtlCol="0">
            <a:spAutoFit/>
          </a:bodyPr>
          <a:lstStyle/>
          <a:p>
            <a:pPr marL="354965" indent="-342900" algn="just">
              <a:spcBef>
                <a:spcPts val="1340"/>
              </a:spcBef>
              <a:buFont typeface="Wingdings" panose="05000000000000000000" pitchFamily="2" charset="2"/>
              <a:buChar char="q"/>
              <a:tabLst>
                <a:tab pos="469900" algn="l"/>
                <a:tab pos="469900" algn="l"/>
              </a:tabLst>
            </a:pPr>
            <a:r>
              <a:rPr lang="en-US" sz="2400" b="1" i="0" dirty="0">
                <a:effectLst/>
                <a:latin typeface="Times New Roman" panose="02020603050405020304" pitchFamily="18" charset="0"/>
                <a:cs typeface="Times New Roman" panose="02020603050405020304" pitchFamily="18" charset="0"/>
              </a:rPr>
              <a:t>Empower travelers to explore the world with confidence and ease:-</a:t>
            </a:r>
            <a:endParaRPr lang="en-US" sz="2400" b="1" i="0" dirty="0">
              <a:effectLst/>
              <a:latin typeface="Times New Roman" panose="02020603050405020304" pitchFamily="18" charset="0"/>
              <a:cs typeface="Times New Roman" panose="02020603050405020304" pitchFamily="18" charset="0"/>
            </a:endParaRPr>
          </a:p>
          <a:p>
            <a:pPr marL="12065" algn="just">
              <a:spcBef>
                <a:spcPts val="1340"/>
              </a:spcBef>
              <a:tabLst>
                <a:tab pos="469900" algn="l"/>
                <a:tab pos="469900" algn="l"/>
              </a:tabLst>
            </a:pPr>
            <a:r>
              <a:rPr lang="en-US" sz="2200" b="0" i="0" dirty="0">
                <a:effectLst/>
                <a:latin typeface="Times New Roman" panose="02020603050405020304" pitchFamily="18" charset="0"/>
                <a:cs typeface="Times New Roman" panose="02020603050405020304" pitchFamily="18" charset="0"/>
              </a:rPr>
              <a:t>This objective is centered around providing travelers with the tools, resources, and support they need to plan and embark on their trips with confidence</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54965" indent="-342900" algn="just">
              <a:spcBef>
                <a:spcPts val="1340"/>
              </a:spcBef>
              <a:buFont typeface="Wingdings" panose="05000000000000000000" pitchFamily="2" charset="2"/>
              <a:buChar char="q"/>
              <a:tabLst>
                <a:tab pos="469900" algn="l"/>
                <a:tab pos="469900" algn="l"/>
              </a:tabLst>
            </a:pPr>
            <a:r>
              <a:rPr lang="en-US" sz="2400" b="1" i="0" dirty="0">
                <a:effectLst/>
                <a:latin typeface="Times New Roman" panose="02020603050405020304" pitchFamily="18" charset="0"/>
                <a:cs typeface="Times New Roman" panose="02020603050405020304" pitchFamily="18" charset="0"/>
              </a:rPr>
              <a:t>Provide a comprehensive and integrated trip planning platform:-</a:t>
            </a:r>
            <a:endParaRPr lang="en-US" sz="2400" b="1" i="0" dirty="0">
              <a:effectLst/>
              <a:latin typeface="Times New Roman" panose="02020603050405020304" pitchFamily="18" charset="0"/>
              <a:cs typeface="Times New Roman" panose="02020603050405020304" pitchFamily="18" charset="0"/>
            </a:endParaRPr>
          </a:p>
          <a:p>
            <a:pPr marL="12065" algn="just">
              <a:spcBef>
                <a:spcPts val="1340"/>
              </a:spcBef>
              <a:tabLst>
                <a:tab pos="469900" algn="l"/>
                <a:tab pos="469900" algn="l"/>
              </a:tabLst>
            </a:pPr>
            <a:r>
              <a:rPr lang="en-US" sz="2200" b="0" i="0" dirty="0">
                <a:effectLst/>
                <a:latin typeface="Times New Roman" panose="02020603050405020304" pitchFamily="18" charset="0"/>
                <a:cs typeface="Times New Roman" panose="02020603050405020304" pitchFamily="18" charset="0"/>
              </a:rPr>
              <a:t>This objective is centered around offering a one-stop-shop for travelers to plan, book, and manage their trips from start to finish.</a:t>
            </a:r>
            <a:endParaRPr lang="en-US" sz="2200" b="0" i="0" dirty="0">
              <a:effectLst/>
              <a:latin typeface="Times New Roman" panose="02020603050405020304" pitchFamily="18" charset="0"/>
              <a:cs typeface="Times New Roman" panose="02020603050405020304" pitchFamily="18" charset="0"/>
            </a:endParaRPr>
          </a:p>
          <a:p>
            <a:pPr marL="354965" indent="-342900" algn="just">
              <a:spcBef>
                <a:spcPts val="1340"/>
              </a:spcBef>
              <a:buFont typeface="Wingdings" panose="05000000000000000000" pitchFamily="2" charset="2"/>
              <a:buChar char="q"/>
              <a:tabLst>
                <a:tab pos="469900" algn="l"/>
                <a:tab pos="469900" algn="l"/>
              </a:tabLst>
            </a:pPr>
            <a:r>
              <a:rPr lang="en-US" sz="22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Streamline travel management for corporate travel managers:-</a:t>
            </a:r>
            <a:endParaRPr lang="en-IN" sz="2400" b="1" dirty="0">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This objective is centered around providing a comprehensive and intuitive platform that simplifies the corporate travel management process, saving time and effort for travel managers</a:t>
            </a:r>
            <a:endParaRPr lang="en-US" sz="2200" b="0" i="0" dirty="0">
              <a:effectLst/>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__Inter_36bd41"/>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1785" y="168592"/>
            <a:ext cx="2433320" cy="483234"/>
          </a:xfrm>
          <a:prstGeom prst="rect">
            <a:avLst/>
          </a:prstGeom>
        </p:spPr>
        <p:txBody>
          <a:bodyPr vert="horz" wrap="square" lIns="0" tIns="12700" rIns="0" bIns="0" rtlCol="0">
            <a:spAutoFit/>
          </a:bodyPr>
          <a:lstStyle/>
          <a:p>
            <a:pPr marL="12700">
              <a:lnSpc>
                <a:spcPct val="100000"/>
              </a:lnSpc>
              <a:spcBef>
                <a:spcPts val="100"/>
              </a:spcBef>
            </a:pPr>
            <a:r>
              <a:rPr sz="3000" b="1" dirty="0">
                <a:latin typeface="Times New Roman" panose="02020603050405020304"/>
                <a:cs typeface="Times New Roman" panose="02020603050405020304"/>
              </a:rPr>
              <a:t>Key</a:t>
            </a:r>
            <a:r>
              <a:rPr sz="3000" b="1" spc="-85"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Learnings</a:t>
            </a:r>
            <a:endParaRPr sz="3000">
              <a:latin typeface="Times New Roman" panose="02020603050405020304"/>
              <a:cs typeface="Times New Roman" panose="02020603050405020304"/>
            </a:endParaRPr>
          </a:p>
        </p:txBody>
      </p:sp>
      <p:sp>
        <p:nvSpPr>
          <p:cNvPr id="3" name="object 3"/>
          <p:cNvSpPr txBox="1"/>
          <p:nvPr/>
        </p:nvSpPr>
        <p:spPr>
          <a:xfrm>
            <a:off x="8512556"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panose="020F0502020204030204"/>
                <a:cs typeface="Calibri" panose="020F0502020204030204"/>
              </a:rPr>
              <a:t>5</a:t>
            </a:r>
            <a:endParaRPr sz="1200">
              <a:latin typeface="Calibri" panose="020F0502020204030204"/>
              <a:cs typeface="Calibri" panose="020F0502020204030204"/>
            </a:endParaRPr>
          </a:p>
        </p:txBody>
      </p:sp>
      <p:sp>
        <p:nvSpPr>
          <p:cNvPr id="4" name="object 4"/>
          <p:cNvSpPr txBox="1"/>
          <p:nvPr/>
        </p:nvSpPr>
        <p:spPr>
          <a:xfrm>
            <a:off x="152400" y="1371600"/>
            <a:ext cx="8915400" cy="4587025"/>
          </a:xfrm>
          <a:prstGeom prst="rect">
            <a:avLst/>
          </a:prstGeom>
        </p:spPr>
        <p:txBody>
          <a:bodyPr vert="horz" wrap="square" lIns="0" tIns="6350" rIns="0" bIns="0" rtlCol="0">
            <a:spAutoFit/>
          </a:bodyPr>
          <a:lstStyle/>
          <a:p>
            <a:pPr marL="354965" marR="11430" indent="-342900" algn="just">
              <a:lnSpc>
                <a:spcPct val="103000"/>
              </a:lnSpc>
              <a:spcBef>
                <a:spcPts val="50"/>
              </a:spcBef>
              <a:buFont typeface="Wingdings" panose="05000000000000000000" pitchFamily="2" charset="2"/>
              <a:buChar char="q"/>
              <a:tabLst>
                <a:tab pos="469900" algn="l"/>
                <a:tab pos="469900" algn="l"/>
              </a:tabLst>
            </a:pPr>
            <a:r>
              <a:rPr sz="2400" b="1" spc="-10" dirty="0">
                <a:latin typeface="Times New Roman" panose="02020603050405020304" pitchFamily="18" charset="0"/>
                <a:cs typeface="Times New Roman" panose="02020603050405020304" pitchFamily="18" charset="0"/>
              </a:rPr>
              <a:t>User-Centric</a:t>
            </a:r>
            <a:r>
              <a:rPr sz="2400" b="1"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Travel</a:t>
            </a:r>
            <a:r>
              <a:rPr lang="en-US" sz="2400" dirty="0" err="1">
                <a:latin typeface="Times New Roman" panose="02020603050405020304" pitchFamily="18" charset="0"/>
                <a:cs typeface="Times New Roman" panose="02020603050405020304" pitchFamily="18" charset="0"/>
              </a:rPr>
              <a:t>Sphere</a:t>
            </a:r>
            <a:r>
              <a:rPr lang="en-US" sz="2400" b="0" i="0" dirty="0">
                <a:effectLst/>
                <a:latin typeface="Times New Roman" panose="02020603050405020304" pitchFamily="18" charset="0"/>
                <a:cs typeface="Times New Roman" panose="02020603050405020304" pitchFamily="18" charset="0"/>
              </a:rPr>
              <a:t> is designed to be a user-centric platform, focusing on providing a seamless and personalized travel experience</a:t>
            </a:r>
            <a:r>
              <a:rPr sz="2400" spc="15"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54965" marR="11430" indent="-342900" algn="just">
              <a:lnSpc>
                <a:spcPct val="103000"/>
              </a:lnSpc>
              <a:spcBef>
                <a:spcPts val="50"/>
              </a:spcBef>
              <a:buFont typeface="Wingdings" panose="05000000000000000000" pitchFamily="2" charset="2"/>
              <a:buChar char="q"/>
              <a:tabLst>
                <a:tab pos="469900" algn="l"/>
                <a:tab pos="469900" algn="l"/>
              </a:tabLst>
            </a:pPr>
            <a:r>
              <a:rPr sz="2400" b="1" spc="-25" dirty="0">
                <a:latin typeface="Times New Roman" panose="02020603050405020304" pitchFamily="18" charset="0"/>
                <a:cs typeface="Times New Roman" panose="02020603050405020304" pitchFamily="18" charset="0"/>
              </a:rPr>
              <a:t>D</a:t>
            </a:r>
            <a:r>
              <a:rPr sz="2400" b="1" spc="10"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s</a:t>
            </a:r>
            <a:r>
              <a:rPr sz="2400" b="1" spc="3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g</a:t>
            </a:r>
            <a:r>
              <a:rPr sz="2400" b="1" spc="15" dirty="0">
                <a:latin typeface="Times New Roman" panose="02020603050405020304" pitchFamily="18" charset="0"/>
                <a:cs typeface="Times New Roman" panose="02020603050405020304" pitchFamily="18" charset="0"/>
              </a:rPr>
              <a:t>n</a:t>
            </a:r>
            <a:r>
              <a:rPr lang="en-US" sz="2400" b="1"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Ef</a:t>
            </a:r>
            <a:r>
              <a:rPr sz="2400" b="1" spc="-75" dirty="0">
                <a:latin typeface="Times New Roman" panose="02020603050405020304" pitchFamily="18" charset="0"/>
                <a:cs typeface="Times New Roman" panose="02020603050405020304" pitchFamily="18" charset="0"/>
              </a:rPr>
              <a:t>f</a:t>
            </a:r>
            <a:r>
              <a:rPr sz="2400" b="1" spc="35" dirty="0">
                <a:latin typeface="Times New Roman" panose="02020603050405020304" pitchFamily="18" charset="0"/>
                <a:cs typeface="Times New Roman" panose="02020603050405020304" pitchFamily="18" charset="0"/>
              </a:rPr>
              <a:t>i</a:t>
            </a:r>
            <a:r>
              <a:rPr sz="2400" b="1" spc="10" dirty="0">
                <a:latin typeface="Times New Roman" panose="02020603050405020304" pitchFamily="18" charset="0"/>
                <a:cs typeface="Times New Roman" panose="02020603050405020304" pitchFamily="18" charset="0"/>
              </a:rPr>
              <a:t>c</a:t>
            </a:r>
            <a:r>
              <a:rPr sz="2400" b="1" spc="-35" dirty="0">
                <a:latin typeface="Times New Roman" panose="02020603050405020304" pitchFamily="18" charset="0"/>
                <a:cs typeface="Times New Roman" panose="02020603050405020304" pitchFamily="18" charset="0"/>
              </a:rPr>
              <a:t>i</a:t>
            </a:r>
            <a:r>
              <a:rPr sz="2400" b="1" spc="10" dirty="0">
                <a:latin typeface="Times New Roman" panose="02020603050405020304" pitchFamily="18" charset="0"/>
                <a:cs typeface="Times New Roman" panose="02020603050405020304" pitchFamily="18" charset="0"/>
              </a:rPr>
              <a:t>ent</a:t>
            </a:r>
            <a:r>
              <a:rPr sz="2400" b="1"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lang="en-US" sz="2400" spc="5"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To design an efficient </a:t>
            </a:r>
            <a:r>
              <a:rPr lang="en-US" sz="2400" b="0" i="0" dirty="0" err="1">
                <a:effectLst/>
                <a:latin typeface="Times New Roman" panose="02020603050405020304" pitchFamily="18" charset="0"/>
                <a:cs typeface="Times New Roman" panose="02020603050405020304" pitchFamily="18" charset="0"/>
              </a:rPr>
              <a:t>TravelSphere</a:t>
            </a:r>
            <a:r>
              <a:rPr lang="en-US" sz="2400" b="0" i="0" dirty="0">
                <a:effectLst/>
                <a:latin typeface="Times New Roman" panose="02020603050405020304" pitchFamily="18" charset="0"/>
                <a:cs typeface="Times New Roman" panose="02020603050405020304" pitchFamily="18" charset="0"/>
              </a:rPr>
              <a:t> platform, consider a modular architecture, streamlined user interface, automation, real-time data processing, scalability, and robust security measures.</a:t>
            </a:r>
            <a:endParaRPr lang="en-US" sz="2400" dirty="0">
              <a:latin typeface="Times New Roman" panose="02020603050405020304" pitchFamily="18" charset="0"/>
              <a:cs typeface="Times New Roman" panose="02020603050405020304" pitchFamily="18" charset="0"/>
            </a:endParaRPr>
          </a:p>
          <a:p>
            <a:pPr marL="354965" marR="11430" indent="-342900" algn="just">
              <a:lnSpc>
                <a:spcPct val="103000"/>
              </a:lnSpc>
              <a:spcBef>
                <a:spcPts val="50"/>
              </a:spcBef>
              <a:buFont typeface="Wingdings" panose="05000000000000000000" pitchFamily="2" charset="2"/>
              <a:buChar char="q"/>
              <a:tabLst>
                <a:tab pos="469900" algn="l"/>
                <a:tab pos="469900" algn="l"/>
              </a:tabLst>
            </a:pPr>
            <a:r>
              <a:rPr sz="2400" b="1" spc="-5" dirty="0">
                <a:latin typeface="Times New Roman" panose="02020603050405020304" pitchFamily="18" charset="0"/>
                <a:cs typeface="Times New Roman" panose="02020603050405020304" pitchFamily="18" charset="0"/>
              </a:rPr>
              <a:t>Scalability</a:t>
            </a:r>
            <a:r>
              <a:rPr sz="2400" b="1" spc="3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spc="345"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Add servers/instances (horizontal scaling) or increase server power (vertical scaling) to handle growing traffic and demand. </a:t>
            </a:r>
            <a:endParaRPr lang="en-US" sz="2400" dirty="0">
              <a:latin typeface="Times New Roman" panose="02020603050405020304" pitchFamily="18" charset="0"/>
              <a:cs typeface="Times New Roman" panose="02020603050405020304" pitchFamily="18" charset="0"/>
            </a:endParaRPr>
          </a:p>
          <a:p>
            <a:pPr marL="354965" marR="11430" indent="-342900" algn="just">
              <a:lnSpc>
                <a:spcPct val="103000"/>
              </a:lnSpc>
              <a:spcBef>
                <a:spcPts val="50"/>
              </a:spcBef>
              <a:buFont typeface="Wingdings" panose="05000000000000000000" pitchFamily="2" charset="2"/>
              <a:buChar char="q"/>
              <a:tabLst>
                <a:tab pos="469900" algn="l"/>
                <a:tab pos="469900" algn="l"/>
              </a:tabLst>
            </a:pPr>
            <a:r>
              <a:rPr sz="2400" b="1" spc="-10" dirty="0">
                <a:latin typeface="Times New Roman" panose="02020603050405020304" pitchFamily="18" charset="0"/>
                <a:cs typeface="Times New Roman" panose="02020603050405020304" pitchFamily="18" charset="0"/>
              </a:rPr>
              <a:t>Data</a:t>
            </a:r>
            <a:r>
              <a:rPr sz="2400" b="1" spc="43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Security</a:t>
            </a:r>
            <a:r>
              <a:rPr sz="2400" b="1" spc="4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spc="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To ensure data security in </a:t>
            </a:r>
            <a:r>
              <a:rPr lang="en-US" sz="2400" b="0" i="0" dirty="0" err="1">
                <a:effectLst/>
                <a:latin typeface="Times New Roman" panose="02020603050405020304" pitchFamily="18" charset="0"/>
                <a:cs typeface="Times New Roman" panose="02020603050405020304" pitchFamily="18" charset="0"/>
              </a:rPr>
              <a:t>TravelSphere</a:t>
            </a:r>
            <a:r>
              <a:rPr lang="en-US" sz="2400" b="0" i="0" dirty="0">
                <a:effectLst/>
                <a:latin typeface="Times New Roman" panose="02020603050405020304" pitchFamily="18" charset="0"/>
                <a:cs typeface="Times New Roman" panose="02020603050405020304" pitchFamily="18" charset="0"/>
              </a:rPr>
              <a:t>, implement encryption, access control, data backup and recovery, and compliance with regulations to protect sensitive data and systems. </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6233" y="179324"/>
            <a:ext cx="2792095" cy="483870"/>
          </a:xfrm>
          <a:prstGeom prst="rect">
            <a:avLst/>
          </a:prstGeom>
        </p:spPr>
        <p:txBody>
          <a:bodyPr vert="horz" wrap="square" lIns="0" tIns="13335" rIns="0" bIns="0" rtlCol="0">
            <a:spAutoFit/>
          </a:bodyPr>
          <a:lstStyle/>
          <a:p>
            <a:pPr marL="12700">
              <a:lnSpc>
                <a:spcPct val="100000"/>
              </a:lnSpc>
              <a:spcBef>
                <a:spcPts val="105"/>
              </a:spcBef>
            </a:pPr>
            <a:r>
              <a:rPr sz="3000" b="1" spc="-35" dirty="0">
                <a:latin typeface="Times New Roman" panose="02020603050405020304"/>
                <a:cs typeface="Times New Roman" panose="02020603050405020304"/>
              </a:rPr>
              <a:t>Technical</a:t>
            </a:r>
            <a:r>
              <a:rPr sz="3000" b="1" spc="-85" dirty="0">
                <a:latin typeface="Times New Roman" panose="02020603050405020304"/>
                <a:cs typeface="Times New Roman" panose="02020603050405020304"/>
              </a:rPr>
              <a:t> </a:t>
            </a:r>
            <a:r>
              <a:rPr sz="3000" b="1" spc="-5" dirty="0">
                <a:latin typeface="Times New Roman" panose="02020603050405020304"/>
                <a:cs typeface="Times New Roman" panose="02020603050405020304"/>
              </a:rPr>
              <a:t>Details</a:t>
            </a:r>
            <a:endParaRPr sz="3000">
              <a:latin typeface="Times New Roman" panose="02020603050405020304"/>
              <a:cs typeface="Times New Roman" panose="02020603050405020304"/>
            </a:endParaRPr>
          </a:p>
        </p:txBody>
      </p:sp>
      <p:sp>
        <p:nvSpPr>
          <p:cNvPr id="3" name="object 3"/>
          <p:cNvSpPr txBox="1"/>
          <p:nvPr/>
        </p:nvSpPr>
        <p:spPr>
          <a:xfrm>
            <a:off x="560387" y="1306766"/>
            <a:ext cx="7290434" cy="3337452"/>
          </a:xfrm>
          <a:prstGeom prst="rect">
            <a:avLst/>
          </a:prstGeom>
        </p:spPr>
        <p:txBody>
          <a:bodyPr vert="horz" wrap="square" lIns="0" tIns="15875" rIns="0" bIns="0" rtlCol="0">
            <a:spAutoFit/>
          </a:bodyPr>
          <a:lstStyle/>
          <a:p>
            <a:pPr marL="12700" algn="just">
              <a:lnSpc>
                <a:spcPct val="100000"/>
              </a:lnSpc>
              <a:spcBef>
                <a:spcPts val="125"/>
              </a:spcBef>
            </a:pPr>
            <a:r>
              <a:rPr sz="2400" b="1" spc="5" dirty="0">
                <a:latin typeface="Times New Roman" panose="02020603050405020304"/>
                <a:cs typeface="Times New Roman" panose="02020603050405020304"/>
              </a:rPr>
              <a:t>Backend</a:t>
            </a:r>
            <a:r>
              <a:rPr sz="2400" b="1" spc="-4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Development</a:t>
            </a:r>
            <a:r>
              <a:rPr sz="2400" spc="-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Node</a:t>
            </a:r>
            <a:r>
              <a:rPr sz="2400" spc="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js,</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Express.js,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MongoDB</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 </a:t>
            </a:r>
            <a:r>
              <a:rPr sz="2400" dirty="0" err="1">
                <a:latin typeface="Times New Roman" panose="02020603050405020304"/>
                <a:cs typeface="Times New Roman" panose="02020603050405020304"/>
              </a:rPr>
              <a:t>Bcrypt</a:t>
            </a:r>
            <a:endParaRPr sz="2400" dirty="0">
              <a:latin typeface="Times New Roman" panose="02020603050405020304"/>
              <a:cs typeface="Times New Roman" panose="02020603050405020304"/>
            </a:endParaRPr>
          </a:p>
          <a:p>
            <a:pPr algn="just">
              <a:lnSpc>
                <a:spcPct val="100000"/>
              </a:lnSpc>
              <a:spcBef>
                <a:spcPts val="50"/>
              </a:spcBef>
            </a:pPr>
            <a:endParaRPr sz="2400" dirty="0">
              <a:latin typeface="Times New Roman" panose="02020603050405020304"/>
              <a:cs typeface="Times New Roman" panose="02020603050405020304"/>
            </a:endParaRPr>
          </a:p>
          <a:p>
            <a:pPr marL="12700" algn="just">
              <a:lnSpc>
                <a:spcPct val="100000"/>
              </a:lnSpc>
            </a:pPr>
            <a:r>
              <a:rPr sz="2400" b="1" spc="-5" dirty="0">
                <a:latin typeface="Times New Roman" panose="02020603050405020304"/>
                <a:cs typeface="Times New Roman" panose="02020603050405020304"/>
              </a:rPr>
              <a:t>Frontend</a:t>
            </a:r>
            <a:r>
              <a:rPr sz="2400" b="1" spc="2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Development</a:t>
            </a:r>
            <a:r>
              <a:rPr sz="2400" spc="-5" dirty="0">
                <a:latin typeface="Times New Roman" panose="02020603050405020304"/>
                <a:cs typeface="Times New Roman" panose="02020603050405020304"/>
              </a:rPr>
              <a:t>:</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React.js,</a:t>
            </a:r>
            <a:r>
              <a:rPr sz="2400" spc="-65" dirty="0">
                <a:latin typeface="Times New Roman" panose="02020603050405020304"/>
                <a:cs typeface="Times New Roman" panose="02020603050405020304"/>
              </a:rPr>
              <a:t> </a:t>
            </a:r>
            <a:r>
              <a:rPr sz="2400" spc="-20" dirty="0">
                <a:latin typeface="Times New Roman" panose="02020603050405020304"/>
                <a:cs typeface="Times New Roman" panose="02020603050405020304"/>
              </a:rPr>
              <a:t>Tailwind</a:t>
            </a:r>
            <a:r>
              <a:rPr sz="2400" spc="5" dirty="0">
                <a:latin typeface="Times New Roman" panose="02020603050405020304"/>
                <a:cs typeface="Times New Roman" panose="02020603050405020304"/>
              </a:rPr>
              <a:t> CS</a:t>
            </a:r>
            <a:r>
              <a:rPr lang="en-US" sz="2400" spc="5" dirty="0">
                <a:latin typeface="Times New Roman" panose="02020603050405020304"/>
                <a:cs typeface="Times New Roman" panose="02020603050405020304"/>
              </a:rPr>
              <a:t>S</a:t>
            </a:r>
            <a:endParaRPr sz="2400" dirty="0">
              <a:latin typeface="Times New Roman" panose="02020603050405020304"/>
              <a:cs typeface="Times New Roman" panose="02020603050405020304"/>
            </a:endParaRPr>
          </a:p>
          <a:p>
            <a:pPr algn="just">
              <a:lnSpc>
                <a:spcPct val="100000"/>
              </a:lnSpc>
              <a:spcBef>
                <a:spcPts val="50"/>
              </a:spcBef>
            </a:pPr>
            <a:endParaRPr sz="2400" dirty="0">
              <a:latin typeface="Times New Roman" panose="02020603050405020304"/>
              <a:cs typeface="Times New Roman" panose="02020603050405020304"/>
            </a:endParaRPr>
          </a:p>
          <a:p>
            <a:pPr marL="12700" algn="just">
              <a:lnSpc>
                <a:spcPct val="100000"/>
              </a:lnSpc>
            </a:pPr>
            <a:r>
              <a:rPr sz="2400" b="1" spc="-5" dirty="0">
                <a:latin typeface="Times New Roman" panose="02020603050405020304"/>
                <a:cs typeface="Times New Roman" panose="02020603050405020304"/>
              </a:rPr>
              <a:t>Security</a:t>
            </a:r>
            <a:r>
              <a:rPr sz="2400" b="1"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t>
            </a:r>
            <a:r>
              <a:rPr sz="2400" spc="-5" dirty="0">
                <a:latin typeface="Times New Roman" panose="02020603050405020304"/>
                <a:cs typeface="Times New Roman" panose="02020603050405020304"/>
              </a:rPr>
              <a:t> JWT</a:t>
            </a:r>
            <a:r>
              <a:rPr sz="2400" spc="-1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Authentication,</a:t>
            </a:r>
            <a:r>
              <a:rPr sz="2400" spc="1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HTTPS,</a:t>
            </a:r>
            <a:r>
              <a:rPr sz="2400" spc="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Cookies</a:t>
            </a:r>
            <a:endParaRPr sz="2400" dirty="0">
              <a:latin typeface="Times New Roman" panose="02020603050405020304"/>
              <a:cs typeface="Times New Roman" panose="02020603050405020304"/>
            </a:endParaRPr>
          </a:p>
          <a:p>
            <a:pPr algn="just">
              <a:lnSpc>
                <a:spcPct val="100000"/>
              </a:lnSpc>
              <a:spcBef>
                <a:spcPts val="50"/>
              </a:spcBef>
            </a:pPr>
            <a:endParaRPr sz="2400" dirty="0">
              <a:latin typeface="Times New Roman" panose="02020603050405020304"/>
              <a:cs typeface="Times New Roman" panose="02020603050405020304"/>
            </a:endParaRPr>
          </a:p>
          <a:p>
            <a:pPr marL="12700" algn="just">
              <a:lnSpc>
                <a:spcPct val="100000"/>
              </a:lnSpc>
            </a:pPr>
            <a:r>
              <a:rPr sz="2400" b="1" dirty="0">
                <a:latin typeface="Times New Roman" panose="02020603050405020304"/>
                <a:cs typeface="Times New Roman" panose="02020603050405020304"/>
              </a:rPr>
              <a:t>Management</a:t>
            </a:r>
            <a:r>
              <a:rPr sz="2400" b="1" spc="-3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t>
            </a:r>
            <a:r>
              <a:rPr sz="2400" spc="-10" dirty="0">
                <a:latin typeface="Times New Roman" panose="02020603050405020304"/>
                <a:cs typeface="Times New Roman" panose="02020603050405020304"/>
              </a:rPr>
              <a:t> </a:t>
            </a:r>
            <a:r>
              <a:rPr sz="2400" spc="20" dirty="0">
                <a:latin typeface="Times New Roman" panose="02020603050405020304"/>
                <a:cs typeface="Times New Roman" panose="02020603050405020304"/>
              </a:rPr>
              <a:t>MongoDB</a:t>
            </a:r>
            <a:r>
              <a:rPr sz="2400" spc="10" dirty="0">
                <a:latin typeface="Times New Roman" panose="02020603050405020304"/>
                <a:cs typeface="Times New Roman" panose="02020603050405020304"/>
              </a:rPr>
              <a:t>,</a:t>
            </a:r>
            <a:r>
              <a:rPr sz="2400" spc="4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Mongoose</a:t>
            </a:r>
            <a:endParaRPr sz="2400" dirty="0">
              <a:latin typeface="Times New Roman" panose="02020603050405020304"/>
              <a:cs typeface="Times New Roman" panose="02020603050405020304"/>
            </a:endParaRPr>
          </a:p>
          <a:p>
            <a:pPr>
              <a:lnSpc>
                <a:spcPct val="100000"/>
              </a:lnSpc>
              <a:spcBef>
                <a:spcPts val="50"/>
              </a:spcBef>
            </a:pPr>
            <a:endParaRPr sz="2050"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289" y="228600"/>
            <a:ext cx="1925955" cy="483870"/>
          </a:xfrm>
          <a:prstGeom prst="rect">
            <a:avLst/>
          </a:prstGeom>
        </p:spPr>
        <p:txBody>
          <a:bodyPr vert="horz" wrap="square" lIns="0" tIns="13335" rIns="0" bIns="0" rtlCol="0">
            <a:spAutoFit/>
          </a:bodyPr>
          <a:lstStyle/>
          <a:p>
            <a:pPr marL="12700">
              <a:lnSpc>
                <a:spcPct val="100000"/>
              </a:lnSpc>
              <a:spcBef>
                <a:spcPts val="105"/>
              </a:spcBef>
            </a:pPr>
            <a:r>
              <a:rPr sz="3000" b="1" dirty="0">
                <a:latin typeface="Times New Roman" panose="02020603050405020304"/>
                <a:cs typeface="Times New Roman" panose="02020603050405020304"/>
              </a:rPr>
              <a:t>A</a:t>
            </a:r>
            <a:r>
              <a:rPr sz="3000" b="1" spc="-15" dirty="0">
                <a:latin typeface="Times New Roman" panose="02020603050405020304"/>
                <a:cs typeface="Times New Roman" panose="02020603050405020304"/>
              </a:rPr>
              <a:t>d</a:t>
            </a:r>
            <a:r>
              <a:rPr sz="3000" b="1" dirty="0">
                <a:latin typeface="Times New Roman" panose="02020603050405020304"/>
                <a:cs typeface="Times New Roman" panose="02020603050405020304"/>
              </a:rPr>
              <a:t>va</a:t>
            </a:r>
            <a:r>
              <a:rPr sz="3000" b="1" spc="-30" dirty="0">
                <a:latin typeface="Times New Roman" panose="02020603050405020304"/>
                <a:cs typeface="Times New Roman" panose="02020603050405020304"/>
              </a:rPr>
              <a:t>n</a:t>
            </a:r>
            <a:r>
              <a:rPr sz="3000" b="1" spc="45" dirty="0">
                <a:latin typeface="Times New Roman" panose="02020603050405020304"/>
                <a:cs typeface="Times New Roman" panose="02020603050405020304"/>
              </a:rPr>
              <a:t>t</a:t>
            </a:r>
            <a:r>
              <a:rPr sz="3000" b="1" dirty="0">
                <a:latin typeface="Times New Roman" panose="02020603050405020304"/>
                <a:cs typeface="Times New Roman" panose="02020603050405020304"/>
              </a:rPr>
              <a:t>ag</a:t>
            </a:r>
            <a:r>
              <a:rPr sz="3000" b="1" spc="-65" dirty="0">
                <a:latin typeface="Times New Roman" panose="02020603050405020304"/>
                <a:cs typeface="Times New Roman" panose="02020603050405020304"/>
              </a:rPr>
              <a:t>e</a:t>
            </a:r>
            <a:r>
              <a:rPr sz="3000" b="1" dirty="0">
                <a:latin typeface="Times New Roman" panose="02020603050405020304"/>
                <a:cs typeface="Times New Roman" panose="02020603050405020304"/>
              </a:rPr>
              <a:t>s</a:t>
            </a:r>
            <a:endParaRPr sz="3000" dirty="0">
              <a:latin typeface="Times New Roman" panose="02020603050405020304"/>
              <a:cs typeface="Times New Roman" panose="02020603050405020304"/>
            </a:endParaRPr>
          </a:p>
        </p:txBody>
      </p:sp>
      <p:sp>
        <p:nvSpPr>
          <p:cNvPr id="3" name="object 3"/>
          <p:cNvSpPr txBox="1"/>
          <p:nvPr/>
        </p:nvSpPr>
        <p:spPr>
          <a:xfrm>
            <a:off x="445134" y="1265237"/>
            <a:ext cx="5422266" cy="4386457"/>
          </a:xfrm>
          <a:prstGeom prst="rect">
            <a:avLst/>
          </a:prstGeom>
        </p:spPr>
        <p:txBody>
          <a:bodyPr vert="horz" wrap="square" lIns="0" tIns="15875" rIns="0" bIns="0" rtlCol="0">
            <a:spAutoFit/>
          </a:bodyPr>
          <a:lstStyle/>
          <a:p>
            <a:pPr marL="355600" indent="-342900">
              <a:lnSpc>
                <a:spcPct val="100000"/>
              </a:lnSpc>
              <a:spcBef>
                <a:spcPts val="125"/>
              </a:spcBef>
              <a:buFont typeface="Wingdings" panose="05000000000000000000" pitchFamily="2" charset="2"/>
              <a:buChar char="q"/>
              <a:tabLst>
                <a:tab pos="297815" algn="l"/>
                <a:tab pos="298450" algn="l"/>
              </a:tabLst>
            </a:pPr>
            <a:r>
              <a:rPr lang="en-IN" sz="2400" i="0" dirty="0">
                <a:effectLst/>
                <a:latin typeface="Times New Roman" panose="02020603050405020304" pitchFamily="18" charset="0"/>
                <a:cs typeface="Times New Roman" panose="02020603050405020304" pitchFamily="18" charset="0"/>
              </a:rPr>
              <a:t>Personalized Travel Planning</a:t>
            </a:r>
            <a:r>
              <a:rPr sz="2400" spc="2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40"/>
              </a:spcBef>
              <a:buFont typeface="Wingdings" panose="05000000000000000000" pitchFamily="2" charset="2"/>
              <a:buChar char="q"/>
            </a:pP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35"/>
              </a:spcBef>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a:t>
            </a:r>
            <a:r>
              <a:rPr lang="en-IN" sz="2400" i="0" dirty="0">
                <a:effectLst/>
                <a:latin typeface="Times New Roman" panose="02020603050405020304" pitchFamily="18" charset="0"/>
                <a:cs typeface="Times New Roman" panose="02020603050405020304" pitchFamily="18" charset="0"/>
              </a:rPr>
              <a:t>Streamlined Booking Process</a:t>
            </a:r>
            <a:endParaRPr lang="en-IN" sz="2400" i="0" dirty="0">
              <a:effectLst/>
              <a:latin typeface="Times New Roman" panose="02020603050405020304" pitchFamily="18" charset="0"/>
              <a:cs typeface="Times New Roman" panose="02020603050405020304" pitchFamily="18" charset="0"/>
            </a:endParaRPr>
          </a:p>
          <a:p>
            <a:pPr marL="342900" indent="-342900">
              <a:lnSpc>
                <a:spcPct val="100000"/>
              </a:lnSpc>
              <a:spcBef>
                <a:spcPts val="35"/>
              </a:spcBef>
              <a:buFont typeface="Wingdings" panose="05000000000000000000" pitchFamily="2" charset="2"/>
              <a:buChar char="q"/>
            </a:pPr>
            <a:endParaRPr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anose="05000000000000000000" pitchFamily="2" charset="2"/>
              <a:buChar char="q"/>
              <a:tabLst>
                <a:tab pos="297815" algn="l"/>
                <a:tab pos="298450" algn="l"/>
              </a:tabLst>
            </a:pPr>
            <a:r>
              <a:rPr lang="en-IN" sz="2400" i="0" dirty="0">
                <a:effectLst/>
                <a:latin typeface="Times New Roman" panose="02020603050405020304" pitchFamily="18" charset="0"/>
                <a:cs typeface="Times New Roman" panose="02020603050405020304" pitchFamily="18" charset="0"/>
              </a:rPr>
              <a:t> Real-time Travel Updates</a:t>
            </a: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40"/>
              </a:spcBef>
              <a:buFont typeface="Wingdings" panose="05000000000000000000" pitchFamily="2" charset="2"/>
              <a:buChar char="q"/>
            </a:pPr>
            <a:endParaRPr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anose="05000000000000000000" pitchFamily="2" charset="2"/>
              <a:buChar char="q"/>
              <a:tabLst>
                <a:tab pos="297815" algn="l"/>
                <a:tab pos="298450" algn="l"/>
              </a:tabLst>
            </a:pPr>
            <a:r>
              <a:rPr lang="en-IN" sz="2400" i="0" dirty="0">
                <a:effectLst/>
                <a:latin typeface="Times New Roman" panose="02020603050405020304" pitchFamily="18" charset="0"/>
                <a:cs typeface="Times New Roman" panose="02020603050405020304" pitchFamily="18" charset="0"/>
              </a:rPr>
              <a:t> Enhanced Travel Experience</a:t>
            </a:r>
            <a:r>
              <a:rPr sz="2400" spc="2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40"/>
              </a:spcBef>
              <a:buFont typeface="Wingdings" panose="05000000000000000000" pitchFamily="2" charset="2"/>
              <a:buChar char="q"/>
            </a:pP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35"/>
              </a:spcBef>
              <a:buFont typeface="Wingdings" panose="05000000000000000000" pitchFamily="2" charset="2"/>
              <a:buChar char="q"/>
            </a:pPr>
            <a:r>
              <a:rPr lang="en-IN" sz="2400" i="0" dirty="0">
                <a:effectLst/>
                <a:latin typeface="Times New Roman" panose="02020603050405020304" pitchFamily="18" charset="0"/>
                <a:cs typeface="Times New Roman" panose="02020603050405020304" pitchFamily="18" charset="0"/>
              </a:rPr>
              <a:t> Increased Efficiency</a:t>
            </a: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35"/>
              </a:spcBef>
              <a:buFont typeface="Wingdings" panose="05000000000000000000" pitchFamily="2" charset="2"/>
              <a:buChar char="q"/>
            </a:pP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Wingdings" panose="05000000000000000000" pitchFamily="2" charset="2"/>
              <a:buChar char="q"/>
              <a:tabLst>
                <a:tab pos="297815" algn="l"/>
                <a:tab pos="298450" algn="l"/>
              </a:tabLst>
            </a:pPr>
            <a:r>
              <a:rPr lang="en-IN" sz="2400" i="0" dirty="0">
                <a:effectLst/>
                <a:latin typeface="Times New Roman" panose="02020603050405020304" pitchFamily="18" charset="0"/>
                <a:cs typeface="Times New Roman" panose="02020603050405020304" pitchFamily="18" charset="0"/>
              </a:rPr>
              <a:t> Enhanced Security</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lnSpc>
                <a:spcPct val="100000"/>
              </a:lnSpc>
              <a:tabLst>
                <a:tab pos="297815" algn="l"/>
                <a:tab pos="298450" algn="l"/>
              </a:tabLst>
            </a:pPr>
            <a:r>
              <a:rPr sz="2000" spc="15"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409" y="93980"/>
            <a:ext cx="3784600" cy="632460"/>
          </a:xfrm>
          <a:prstGeom prst="rect">
            <a:avLst/>
          </a:prstGeom>
        </p:spPr>
        <p:txBody>
          <a:bodyPr vert="horz" wrap="square" lIns="0" tIns="16510" rIns="0" bIns="0" rtlCol="0">
            <a:spAutoFit/>
          </a:bodyPr>
          <a:lstStyle/>
          <a:p>
            <a:pPr marL="12700">
              <a:lnSpc>
                <a:spcPct val="100000"/>
              </a:lnSpc>
              <a:spcBef>
                <a:spcPts val="130"/>
              </a:spcBef>
            </a:pPr>
            <a:r>
              <a:rPr sz="3950" b="1" spc="5" dirty="0">
                <a:latin typeface="Times New Roman" panose="02020603050405020304"/>
                <a:cs typeface="Times New Roman" panose="02020603050405020304"/>
              </a:rPr>
              <a:t>Project</a:t>
            </a:r>
            <a:r>
              <a:rPr sz="3950" b="1" spc="-40" dirty="0">
                <a:latin typeface="Times New Roman" panose="02020603050405020304"/>
                <a:cs typeface="Times New Roman" panose="02020603050405020304"/>
              </a:rPr>
              <a:t> </a:t>
            </a:r>
            <a:r>
              <a:rPr sz="3950" b="1" spc="20" dirty="0">
                <a:latin typeface="Times New Roman" panose="02020603050405020304"/>
                <a:cs typeface="Times New Roman" panose="02020603050405020304"/>
              </a:rPr>
              <a:t>Highlight</a:t>
            </a:r>
            <a:endParaRPr sz="3950">
              <a:latin typeface="Times New Roman" panose="02020603050405020304"/>
              <a:cs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53715"/>
            <a:ext cx="9144000" cy="45505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0014" y="93980"/>
            <a:ext cx="3784600" cy="632460"/>
          </a:xfrm>
          <a:prstGeom prst="rect">
            <a:avLst/>
          </a:prstGeom>
        </p:spPr>
        <p:txBody>
          <a:bodyPr vert="horz" wrap="square" lIns="0" tIns="16510" rIns="0" bIns="0" rtlCol="0">
            <a:spAutoFit/>
          </a:bodyPr>
          <a:lstStyle/>
          <a:p>
            <a:pPr marL="12700">
              <a:lnSpc>
                <a:spcPct val="100000"/>
              </a:lnSpc>
              <a:spcBef>
                <a:spcPts val="130"/>
              </a:spcBef>
            </a:pPr>
            <a:r>
              <a:rPr sz="3950" b="1" spc="5" dirty="0">
                <a:latin typeface="Times New Roman" panose="02020603050405020304"/>
                <a:cs typeface="Times New Roman" panose="02020603050405020304"/>
              </a:rPr>
              <a:t>Project</a:t>
            </a:r>
            <a:r>
              <a:rPr sz="3950" b="1" spc="-35" dirty="0">
                <a:latin typeface="Times New Roman" panose="02020603050405020304"/>
                <a:cs typeface="Times New Roman" panose="02020603050405020304"/>
              </a:rPr>
              <a:t> </a:t>
            </a:r>
            <a:r>
              <a:rPr sz="3950" b="1" spc="20" dirty="0">
                <a:latin typeface="Times New Roman" panose="02020603050405020304"/>
                <a:cs typeface="Times New Roman" panose="02020603050405020304"/>
              </a:rPr>
              <a:t>Highlight</a:t>
            </a:r>
            <a:endParaRPr sz="3950">
              <a:latin typeface="Times New Roman" panose="02020603050405020304"/>
              <a:cs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68003"/>
            <a:ext cx="9144000" cy="4521994"/>
          </a:xfrm>
          <a:prstGeom prst="rect">
            <a:avLst/>
          </a:prstGeom>
        </p:spPr>
      </p:pic>
    </p:spTree>
  </p:cSld>
  <p:clrMapOvr>
    <a:masterClrMapping/>
  </p:clrMapOvr>
</p:sld>
</file>

<file path=ppt/tags/tag1.xml><?xml version="1.0" encoding="utf-8"?>
<p:tagLst xmlns:p="http://schemas.openxmlformats.org/presentationml/2006/main">
  <p:tag name="TABLE_ENDDRAG_ORIGIN_RECT" val="451*119"/>
  <p:tag name="TABLE_ENDDRAG_RECT" val="148*180*451*1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4594</Words>
  <Application>WPS Slides</Application>
  <PresentationFormat>On-screen Show (4:3)</PresentationFormat>
  <Paragraphs>96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Times New Roman</vt:lpstr>
      <vt:lpstr>Times New Roman</vt:lpstr>
      <vt:lpstr>Calibri</vt:lpstr>
      <vt:lpstr>Tahoma</vt:lpstr>
      <vt:lpstr>__Inter_36bd41</vt:lpstr>
      <vt:lpstr>Microsoft YaHei</vt:lpstr>
      <vt:lpstr>Arial Unicode MS</vt:lpstr>
      <vt:lpstr>Segoe Print</vt:lpstr>
      <vt:lpstr>Office Theme</vt:lpstr>
      <vt:lpstr>PowerPoint 演示文稿</vt:lpstr>
      <vt:lpstr>Introduction</vt:lpstr>
      <vt:lpstr>Problem Statement</vt:lpstr>
      <vt:lpstr>Objective</vt:lpstr>
      <vt:lpstr>Key Learnings</vt:lpstr>
      <vt:lpstr>Technical Details</vt:lpstr>
      <vt:lpstr>Advantages</vt:lpstr>
      <vt:lpstr>PowerPoint 演示文稿</vt:lpstr>
      <vt:lpstr>PowerPoint 演示文稿</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Taniya Goyal</dc:creator>
  <cp:lastModifiedBy>Tanish Singla</cp:lastModifiedBy>
  <cp:revision>7</cp:revision>
  <dcterms:created xsi:type="dcterms:W3CDTF">2024-09-04T06:51:00Z</dcterms:created>
  <dcterms:modified xsi:type="dcterms:W3CDTF">2025-04-18T09:31:45Z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2024-09-02T05:30:00Z</vt:filetime>
  </property>
  <property fmtid="{D5CDD505-2E9C-101B-9397-08002B2CF9AE}" pid="3" name="LastSaved">
    <vt:filetime>2024-09-04T05:30:00Z</vt:filetime>
  </property>
  <property fmtid="{D5CDD505-2E9C-101B-9397-08002B2CF9AE}" pid="4" name="ICV">
    <vt:lpwstr>97C8D87550F04B63A38210DB1ABF6972_13</vt:lpwstr>
  </property>
  <property fmtid="{D5CDD505-2E9C-101B-9397-08002B2CF9AE}" pid="5" name="KSOProductBuildVer">
    <vt:lpwstr>1033-12.2.0.20795</vt:lpwstr>
  </property>
</Properties>
</file>