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22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9602-EF9F-4427-84D3-EE986D4161DB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3BD-13B3-4FF4-BB62-40F899B0FF4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95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9602-EF9F-4427-84D3-EE986D4161DB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3BD-13B3-4FF4-BB62-40F899B0F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06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9602-EF9F-4427-84D3-EE986D4161DB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3BD-13B3-4FF4-BB62-40F899B0F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84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9602-EF9F-4427-84D3-EE986D4161DB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3BD-13B3-4FF4-BB62-40F899B0F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06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9602-EF9F-4427-84D3-EE986D4161DB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3BD-13B3-4FF4-BB62-40F899B0FF4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66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9602-EF9F-4427-84D3-EE986D4161DB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3BD-13B3-4FF4-BB62-40F899B0F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09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9602-EF9F-4427-84D3-EE986D4161DB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3BD-13B3-4FF4-BB62-40F899B0F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84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9602-EF9F-4427-84D3-EE986D4161DB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3BD-13B3-4FF4-BB62-40F899B0F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66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9602-EF9F-4427-84D3-EE986D4161DB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3BD-13B3-4FF4-BB62-40F899B0F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65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489602-EF9F-4427-84D3-EE986D4161DB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25C3BD-13B3-4FF4-BB62-40F899B0F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18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9602-EF9F-4427-84D3-EE986D4161DB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3BD-13B3-4FF4-BB62-40F899B0F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52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489602-EF9F-4427-84D3-EE986D4161DB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F25C3BD-13B3-4FF4-BB62-40F899B0FF4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57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F1EB-DE28-C50F-EFEE-AF3965D518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Socket Communication Using </a:t>
            </a:r>
            <a:r>
              <a:rPr lang="en-US" b="1" dirty="0" err="1"/>
              <a:t>Cavli</a:t>
            </a:r>
            <a:r>
              <a:rPr lang="en-US" b="1" dirty="0"/>
              <a:t> C10GS Module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6C709-D486-7A1B-EE9E-4941775F36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SANITTA TREESA SONY</a:t>
            </a:r>
          </a:p>
        </p:txBody>
      </p:sp>
    </p:spTree>
    <p:extLst>
      <p:ext uri="{BB962C8B-B14F-4D97-AF65-F5344CB8AC3E}">
        <p14:creationId xmlns:p14="http://schemas.microsoft.com/office/powerpoint/2010/main" val="341103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D1CC-8E2D-3D43-0F51-1EB721DC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6CFCB-4569-1C7D-613C-F812E87A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AT+QICSGP=1,1,"apn","","",1 → Set APN</a:t>
            </a: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AT+QIACT=1 → Activate PDP</a:t>
            </a: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AT+QIOPEN=1,0,"TCP","host",port,0,1 → Open socket</a:t>
            </a: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AT+QISEND=0 → Send data</a:t>
            </a: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AT+QICLOSE=0 → Close socket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226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071F-35BA-3851-70B4-712A7564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D0297-0FF8-35AD-25A2-A635BC50C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b="1" dirty="0"/>
              <a:t>APN CONFIGURATION</a:t>
            </a:r>
          </a:p>
          <a:p>
            <a:pPr lvl="1" latinLnBrk="1"/>
            <a:r>
              <a:rPr lang="en-US" dirty="0"/>
              <a:t>AT+QICSGP=1,1,"airtelgprs.com","","",1</a:t>
            </a:r>
            <a:br>
              <a:rPr lang="en-US" dirty="0"/>
            </a:br>
            <a:r>
              <a:rPr lang="en-US" dirty="0"/>
              <a:t>OK</a:t>
            </a: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1: Context ID</a:t>
            </a: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“airtelgprs.com”: APN</a:t>
            </a: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Last ‘1’: IPv4 protocol</a:t>
            </a:r>
          </a:p>
          <a:p>
            <a:pPr marL="0" indent="0">
              <a:buNone/>
            </a:pPr>
            <a:r>
              <a:rPr lang="en-US" b="1" dirty="0"/>
              <a:t>ACTIVATE PDP CONTEXT</a:t>
            </a:r>
          </a:p>
          <a:p>
            <a:pPr lvl="1" latinLnBrk="1"/>
            <a:r>
              <a:rPr lang="en-US" dirty="0"/>
              <a:t>AT+QIACT=1</a:t>
            </a:r>
            <a:br>
              <a:rPr lang="en-US" dirty="0"/>
            </a:br>
            <a:r>
              <a:rPr lang="en-US" dirty="0"/>
              <a:t>OK</a:t>
            </a: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Activates the internet session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784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287F1-74B5-6B69-9DAB-2809E751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864A4-F080-F636-C99A-6F0FA3DBB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1"/>
            <a:ext cx="10281920" cy="4409439"/>
          </a:xfrm>
        </p:spPr>
        <p:txBody>
          <a:bodyPr>
            <a:normAutofit fontScale="62500" lnSpcReduction="20000"/>
          </a:bodyPr>
          <a:lstStyle/>
          <a:p>
            <a:r>
              <a:rPr lang="en-IN" b="1" dirty="0"/>
              <a:t>OPEN TCP SOCKET</a:t>
            </a:r>
          </a:p>
          <a:p>
            <a:pPr lvl="1" latinLnBrk="1"/>
            <a:r>
              <a:rPr lang="en-US" dirty="0"/>
              <a:t>AT+QIOPEN=1,0,"TCP","example.com",80,0,1</a:t>
            </a:r>
            <a:br>
              <a:rPr lang="en-US" dirty="0"/>
            </a:br>
            <a:r>
              <a:rPr lang="en-US" dirty="0"/>
              <a:t>OK</a:t>
            </a:r>
            <a:br>
              <a:rPr lang="en-US" dirty="0"/>
            </a:br>
            <a:r>
              <a:rPr lang="en-US" dirty="0"/>
              <a:t>+QIOPEN: 0,0</a:t>
            </a: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Connects to server on port 80 (HTTP)</a:t>
            </a:r>
          </a:p>
          <a:p>
            <a:pPr lvl="1"/>
            <a:r>
              <a:rPr lang="en-US" sz="1600" dirty="0"/>
              <a:t>1</a:t>
            </a:r>
            <a:r>
              <a:rPr lang="en-US" dirty="0"/>
              <a:t> = context ID</a:t>
            </a:r>
            <a:endParaRPr lang="en-IN" dirty="0"/>
          </a:p>
          <a:p>
            <a:pPr lvl="1"/>
            <a:r>
              <a:rPr lang="en-US" sz="1600" dirty="0"/>
              <a:t>0</a:t>
            </a:r>
            <a:r>
              <a:rPr lang="en-US" dirty="0"/>
              <a:t> = socket ID</a:t>
            </a:r>
            <a:endParaRPr lang="en-IN" dirty="0"/>
          </a:p>
          <a:p>
            <a:pPr lvl="1"/>
            <a:r>
              <a:rPr lang="en-US" dirty="0"/>
              <a:t>“TCP” = protocol</a:t>
            </a:r>
            <a:endParaRPr lang="en-IN" dirty="0"/>
          </a:p>
          <a:p>
            <a:pPr lvl="1"/>
            <a:r>
              <a:rPr lang="en-US" dirty="0"/>
              <a:t>“example.com” = remote host</a:t>
            </a:r>
          </a:p>
          <a:p>
            <a:pPr lvl="1"/>
            <a:r>
              <a:rPr lang="en-US" sz="1600" dirty="0"/>
              <a:t>80</a:t>
            </a:r>
            <a:r>
              <a:rPr lang="en-US" dirty="0"/>
              <a:t> = port number</a:t>
            </a:r>
            <a:endParaRPr lang="en-IN" dirty="0"/>
          </a:p>
          <a:p>
            <a:pPr lvl="1"/>
            <a:r>
              <a:rPr lang="en-US" dirty="0"/>
              <a:t>Last values = keep-alive and service type</a:t>
            </a:r>
            <a:endParaRPr lang="en-IN" dirty="0"/>
          </a:p>
          <a:p>
            <a:r>
              <a:rPr lang="en-IN" b="1" dirty="0"/>
              <a:t>SEND DATA</a:t>
            </a:r>
          </a:p>
          <a:p>
            <a:pPr lvl="1" latinLnBrk="1"/>
            <a:r>
              <a:rPr lang="en-US" dirty="0"/>
              <a:t>AT+QISEND=0,19</a:t>
            </a:r>
            <a:br>
              <a:rPr lang="en-US" dirty="0"/>
            </a:br>
            <a:r>
              <a:rPr lang="en-US" dirty="0"/>
              <a:t>&gt; GET / HTTP/1.1\r\n\r\n</a:t>
            </a:r>
            <a:br>
              <a:rPr lang="en-US" dirty="0"/>
            </a:br>
            <a:r>
              <a:rPr lang="en-US" dirty="0"/>
              <a:t>Response:</a:t>
            </a:r>
            <a:br>
              <a:rPr lang="en-US" dirty="0"/>
            </a:br>
            <a:r>
              <a:rPr lang="en-US" dirty="0"/>
              <a:t>SEND OK</a:t>
            </a:r>
            <a:endParaRPr lang="en-IN" dirty="0"/>
          </a:p>
          <a:p>
            <a:pPr lvl="1"/>
            <a:r>
              <a:rPr lang="en-US" sz="1600" dirty="0"/>
              <a:t>0</a:t>
            </a:r>
            <a:r>
              <a:rPr lang="en-US" dirty="0"/>
              <a:t> = socket ID</a:t>
            </a:r>
            <a:endParaRPr lang="en-IN" dirty="0"/>
          </a:p>
          <a:p>
            <a:pPr lvl="1"/>
            <a:r>
              <a:rPr lang="en-US" sz="1600" dirty="0"/>
              <a:t>19</a:t>
            </a:r>
            <a:r>
              <a:rPr lang="en-US" dirty="0"/>
              <a:t> = number of bytes to send</a:t>
            </a:r>
            <a:endParaRPr lang="en-IN" dirty="0"/>
          </a:p>
          <a:p>
            <a:pPr lvl="1"/>
            <a:r>
              <a:rPr lang="en-US" dirty="0"/>
              <a:t>Waits for </a:t>
            </a:r>
            <a:r>
              <a:rPr lang="en-US" sz="1600" dirty="0"/>
              <a:t>&gt;</a:t>
            </a:r>
            <a:r>
              <a:rPr lang="en-US" dirty="0"/>
              <a:t> prompt, then user sends HTTP GET or any data</a:t>
            </a:r>
            <a:endParaRPr lang="en-IN" dirty="0"/>
          </a:p>
          <a:p>
            <a:pPr marL="0" lvl="0" indent="0">
              <a:buNone/>
            </a:pPr>
            <a:r>
              <a:rPr lang="en-US" b="1" dirty="0"/>
              <a:t>CLOSE SOCKET</a:t>
            </a:r>
          </a:p>
          <a:p>
            <a:pPr lvl="1" latinLnBrk="1"/>
            <a:r>
              <a:rPr lang="en-US" dirty="0"/>
              <a:t>AT+QICLOSE=0</a:t>
            </a:r>
            <a:br>
              <a:rPr lang="en-US" dirty="0"/>
            </a:br>
            <a:r>
              <a:rPr lang="en-US" dirty="0"/>
              <a:t>CLOSE OK</a:t>
            </a:r>
            <a:endParaRPr lang="en-IN" dirty="0"/>
          </a:p>
          <a:p>
            <a:pPr lvl="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874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3E1A-474D-B54D-45D8-AEEE7E2D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90998B-EAAB-A23E-E0A4-6F9137CFC1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4904259"/>
              </p:ext>
            </p:extLst>
          </p:nvPr>
        </p:nvGraphicFramePr>
        <p:xfrm>
          <a:off x="1097280" y="2087245"/>
          <a:ext cx="10058400" cy="2194560"/>
        </p:xfrm>
        <a:graphic>
          <a:graphicData uri="http://schemas.openxmlformats.org/drawingml/2006/table">
            <a:tbl>
              <a:tblPr/>
              <a:tblGrid>
                <a:gridCol w="1608137">
                  <a:extLst>
                    <a:ext uri="{9D8B030D-6E8A-4147-A177-3AD203B41FA5}">
                      <a16:colId xmlns:a16="http://schemas.microsoft.com/office/drawing/2014/main" val="1750645840"/>
                    </a:ext>
                  </a:extLst>
                </a:gridCol>
                <a:gridCol w="8450263">
                  <a:extLst>
                    <a:ext uri="{9D8B030D-6E8A-4147-A177-3AD203B41FA5}">
                      <a16:colId xmlns:a16="http://schemas.microsoft.com/office/drawing/2014/main" val="39193781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Command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191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AT+CGDCONT: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Set APN and PDP context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797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AT+QIACT       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Activate data context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77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AT+QIOPEN   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Open TCP socket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9061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AT+QISEND    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Send data to server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862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AT+QICLOSE  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Close socket connection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88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787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E54EC-E859-93F9-7452-7CDB31C1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FLOW IN REAL MODEM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A34BB-D1A7-3C09-C973-31EE16989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1" dirty="0"/>
          </a:p>
          <a:p>
            <a:pPr lvl="1"/>
            <a:r>
              <a:rPr lang="en-US" dirty="0"/>
              <a:t>Check SIM: AT+CPIN?</a:t>
            </a:r>
            <a:endParaRPr lang="en-IN" dirty="0"/>
          </a:p>
          <a:p>
            <a:pPr lvl="1"/>
            <a:r>
              <a:rPr lang="en-US" dirty="0"/>
              <a:t>Check signal: AT+CSQ</a:t>
            </a:r>
            <a:endParaRPr lang="en-IN" dirty="0"/>
          </a:p>
          <a:p>
            <a:pPr lvl="1"/>
            <a:r>
              <a:rPr lang="en-US" dirty="0"/>
              <a:t>Attach to network: AT+CGATT=1</a:t>
            </a:r>
            <a:endParaRPr lang="en-IN" dirty="0"/>
          </a:p>
          <a:p>
            <a:pPr lvl="1"/>
            <a:r>
              <a:rPr lang="en-US" dirty="0"/>
              <a:t>Configure APN: AT+QICSGP=...</a:t>
            </a:r>
            <a:endParaRPr lang="en-IN" dirty="0"/>
          </a:p>
          <a:p>
            <a:pPr lvl="1"/>
            <a:r>
              <a:rPr lang="en-US" dirty="0"/>
              <a:t>Activate PDP: AT+QIACT=1</a:t>
            </a:r>
            <a:endParaRPr lang="en-IN" dirty="0"/>
          </a:p>
          <a:p>
            <a:pPr lvl="1"/>
            <a:r>
              <a:rPr lang="en-US" dirty="0"/>
              <a:t>Open socket: AT+QIOPEN=...</a:t>
            </a:r>
            <a:endParaRPr lang="en-IN" dirty="0"/>
          </a:p>
          <a:p>
            <a:pPr lvl="1"/>
            <a:r>
              <a:rPr lang="en-US" dirty="0"/>
              <a:t>Send data: AT+QISEND=0</a:t>
            </a:r>
            <a:endParaRPr lang="en-IN" dirty="0"/>
          </a:p>
          <a:p>
            <a:pPr lvl="1"/>
            <a:r>
              <a:rPr lang="en-US" dirty="0"/>
              <a:t>Close: AT+QICLOSE=0</a:t>
            </a:r>
            <a:endParaRPr lang="en-IN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996270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</TotalTime>
  <Words>340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Socket Communication Using Cavli C10GS Module</vt:lpstr>
      <vt:lpstr>AT COMMANDS</vt:lpstr>
      <vt:lpstr>EXAMPLE</vt:lpstr>
      <vt:lpstr>EXAMPLE</vt:lpstr>
      <vt:lpstr>SUMMARY</vt:lpstr>
      <vt:lpstr>FLOW IN REAL MODEM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sanitta sony</dc:creator>
  <cp:lastModifiedBy>sanitta sony</cp:lastModifiedBy>
  <cp:revision>2</cp:revision>
  <dcterms:created xsi:type="dcterms:W3CDTF">2025-07-18T05:22:16Z</dcterms:created>
  <dcterms:modified xsi:type="dcterms:W3CDTF">2025-07-18T06:23:16Z</dcterms:modified>
</cp:coreProperties>
</file>