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2" r:id="rId2"/>
    <p:sldId id="256" r:id="rId3"/>
    <p:sldId id="257" r:id="rId4"/>
    <p:sldId id="258" r:id="rId5"/>
    <p:sldId id="259" r:id="rId6"/>
    <p:sldId id="260" r:id="rId7"/>
    <p:sldId id="261"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195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6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595081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2" y="0"/>
            <a:ext cx="14061689" cy="661720"/>
          </a:xfrm>
          <a:prstGeom prst="rect">
            <a:avLst/>
          </a:prstGeom>
        </p:spPr>
        <p:txBody>
          <a:bodyPr vert="horz" wrap="square" lIns="0" tIns="21336" rIns="0" bIns="0" rtlCol="0">
            <a:spAutoFit/>
          </a:bodyPr>
          <a:lstStyle/>
          <a:p>
            <a:pPr marL="20320">
              <a:spcBef>
                <a:spcPts val="168"/>
              </a:spcBef>
            </a:pPr>
            <a:r>
              <a:rPr lang="en-US" spc="-16" dirty="0"/>
              <a:t>Problem Statement</a:t>
            </a:r>
            <a:endParaRPr spc="-16" dirty="0"/>
          </a:p>
        </p:txBody>
      </p:sp>
      <p:sp>
        <p:nvSpPr>
          <p:cNvPr id="3" name="Text Placeholder 2"/>
          <p:cNvSpPr>
            <a:spLocks noGrp="1"/>
          </p:cNvSpPr>
          <p:nvPr>
            <p:ph type="body" idx="1"/>
          </p:nvPr>
        </p:nvSpPr>
        <p:spPr>
          <a:xfrm>
            <a:off x="731520" y="1892808"/>
            <a:ext cx="13167360" cy="3102387"/>
          </a:xfrm>
        </p:spPr>
        <p:txBody>
          <a:bodyPr/>
          <a:lstStyle/>
          <a:p>
            <a:r>
              <a:rPr lang="en-US" dirty="0"/>
              <a:t>GPS Toll-based System Simulation using Python.</a:t>
            </a:r>
          </a:p>
          <a:p>
            <a:pPr marL="457200" indent="-457200"/>
            <a:r>
              <a:rPr lang="en-US" b="1" dirty="0"/>
              <a:t>Route Visualization</a:t>
            </a:r>
            <a:r>
              <a:rPr lang="en-US" dirty="0"/>
              <a:t>: Display routes between selected Indian cities on an interactive Folium map.</a:t>
            </a:r>
          </a:p>
          <a:p>
            <a:pPr marL="457200" indent="-457200"/>
            <a:r>
              <a:rPr lang="en-US" b="1" dirty="0"/>
              <a:t>Toll Location Simulation</a:t>
            </a:r>
            <a:r>
              <a:rPr lang="en-US" dirty="0"/>
              <a:t>: Randomly generate toll locations along each route.</a:t>
            </a:r>
          </a:p>
          <a:p>
            <a:pPr marL="457200" indent="-457200"/>
            <a:r>
              <a:rPr lang="en-US" b="1" dirty="0"/>
              <a:t>Distance and Toll Calculation</a:t>
            </a:r>
            <a:r>
              <a:rPr lang="en-US" dirty="0"/>
              <a:t>: Compute total distance and toll charges for each route.</a:t>
            </a:r>
          </a:p>
          <a:p>
            <a:pPr marL="457200" indent="-457200"/>
            <a:r>
              <a:rPr lang="en-US" b="1" dirty="0"/>
              <a:t>Vehicle Count</a:t>
            </a:r>
            <a:r>
              <a:rPr lang="en-US" dirty="0"/>
              <a:t>: Simulate the total number of vehicles passing through the tolls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72245" y="531257"/>
            <a:ext cx="11085790" cy="1268254"/>
          </a:xfrm>
          <a:prstGeom prst="rect">
            <a:avLst/>
          </a:prstGeom>
          <a:noFill/>
          <a:ln/>
        </p:spPr>
        <p:txBody>
          <a:bodyPr wrap="square" rtlCol="0" anchor="t"/>
          <a:lstStyle/>
          <a:p>
            <a:pPr marL="0" indent="0">
              <a:lnSpc>
                <a:spcPts val="4994"/>
              </a:lnSpc>
              <a:buNone/>
            </a:pPr>
            <a:r>
              <a:rPr lang="en-US" sz="3995" b="1" dirty="0">
                <a:solidFill>
                  <a:srgbClr val="1F1E1E"/>
                </a:solidFill>
                <a:latin typeface="Alexandria" pitchFamily="34" charset="0"/>
                <a:ea typeface="Alexandria" pitchFamily="34" charset="-122"/>
                <a:cs typeface="Alexandria" pitchFamily="34" charset="-120"/>
              </a:rPr>
              <a:t>Revolutionizing Toll Management with GPS-Powered Simulation</a:t>
            </a:r>
            <a:endParaRPr lang="en-US" sz="3995" dirty="0"/>
          </a:p>
        </p:txBody>
      </p:sp>
      <p:sp>
        <p:nvSpPr>
          <p:cNvPr id="5" name="Text 3"/>
          <p:cNvSpPr/>
          <p:nvPr/>
        </p:nvSpPr>
        <p:spPr>
          <a:xfrm>
            <a:off x="1772245" y="2185035"/>
            <a:ext cx="11085790" cy="925116"/>
          </a:xfrm>
          <a:prstGeom prst="rect">
            <a:avLst/>
          </a:prstGeom>
          <a:noFill/>
          <a:ln/>
        </p:spPr>
        <p:txBody>
          <a:bodyPr wrap="square" rtlCol="0" anchor="t"/>
          <a:lstStyle/>
          <a:p>
            <a:pPr marL="0" indent="0">
              <a:lnSpc>
                <a:spcPts val="2429"/>
              </a:lnSpc>
              <a:buNone/>
            </a:pPr>
            <a:r>
              <a:rPr lang="en-US" sz="1518" dirty="0">
                <a:solidFill>
                  <a:srgbClr val="3B3535"/>
                </a:solidFill>
                <a:latin typeface="Sora" pitchFamily="34" charset="0"/>
                <a:ea typeface="Sora" pitchFamily="34" charset="-122"/>
                <a:cs typeface="Sora" pitchFamily="34" charset="-120"/>
              </a:rPr>
              <a:t>Imagine a world where navigating the complex network of tolls across India becomes a seamless experience. Our innovative GPS Toll-based System Simulation, powered by Python, is poised to transform the way you plan and manage your routes.</a:t>
            </a:r>
            <a:endParaRPr lang="en-US" sz="1518" dirty="0"/>
          </a:p>
        </p:txBody>
      </p:sp>
      <p:sp>
        <p:nvSpPr>
          <p:cNvPr id="6" name="Text 4"/>
          <p:cNvSpPr/>
          <p:nvPr/>
        </p:nvSpPr>
        <p:spPr>
          <a:xfrm>
            <a:off x="1772245" y="3399234"/>
            <a:ext cx="4058841" cy="507325"/>
          </a:xfrm>
          <a:prstGeom prst="rect">
            <a:avLst/>
          </a:prstGeom>
          <a:noFill/>
          <a:ln/>
        </p:spPr>
        <p:txBody>
          <a:bodyPr wrap="none" rtlCol="0" anchor="t"/>
          <a:lstStyle/>
          <a:p>
            <a:pPr marL="0" indent="0">
              <a:lnSpc>
                <a:spcPts val="3995"/>
              </a:lnSpc>
              <a:buNone/>
            </a:pPr>
            <a:r>
              <a:rPr lang="en-US" sz="3196" b="1" dirty="0">
                <a:solidFill>
                  <a:srgbClr val="1F1E1E"/>
                </a:solidFill>
                <a:latin typeface="Alexandria" pitchFamily="34" charset="0"/>
                <a:ea typeface="Alexandria" pitchFamily="34" charset="-122"/>
                <a:cs typeface="Alexandria" pitchFamily="34" charset="-120"/>
              </a:rPr>
              <a:t>Key Features:</a:t>
            </a:r>
            <a:endParaRPr lang="en-US" sz="3196" dirty="0"/>
          </a:p>
        </p:txBody>
      </p:sp>
      <p:sp>
        <p:nvSpPr>
          <p:cNvPr id="7" name="Text 5"/>
          <p:cNvSpPr/>
          <p:nvPr/>
        </p:nvSpPr>
        <p:spPr>
          <a:xfrm>
            <a:off x="2080617" y="4195643"/>
            <a:ext cx="10777418" cy="616744"/>
          </a:xfrm>
          <a:prstGeom prst="rect">
            <a:avLst/>
          </a:prstGeom>
          <a:noFill/>
          <a:ln/>
        </p:spPr>
        <p:txBody>
          <a:bodyPr wrap="square" rtlCol="0" anchor="t"/>
          <a:lstStyle/>
          <a:p>
            <a:pPr marL="342900" indent="-342900" algn="l">
              <a:lnSpc>
                <a:spcPts val="2429"/>
              </a:lnSpc>
              <a:buSzPct val="100000"/>
              <a:buChar char="•"/>
            </a:pPr>
            <a:r>
              <a:rPr lang="en-US" sz="1518" b="1" dirty="0">
                <a:solidFill>
                  <a:srgbClr val="3B3535"/>
                </a:solidFill>
                <a:latin typeface="Sora" pitchFamily="34" charset="0"/>
                <a:ea typeface="Sora" pitchFamily="34" charset="-122"/>
                <a:cs typeface="Sora" pitchFamily="34" charset="-120"/>
              </a:rPr>
              <a:t>Interactive Route Visualization:</a:t>
            </a:r>
            <a:r>
              <a:rPr lang="en-US" sz="1518" dirty="0">
                <a:solidFill>
                  <a:srgbClr val="3B3535"/>
                </a:solidFill>
                <a:latin typeface="Sora" pitchFamily="34" charset="0"/>
                <a:ea typeface="Sora" pitchFamily="34" charset="-122"/>
                <a:cs typeface="Sora" pitchFamily="34" charset="-120"/>
              </a:rPr>
              <a:t> Visualize the optimal routes between your desired Indian cities on a dynamic Folium map, empowering you to make informed decisions.</a:t>
            </a:r>
            <a:endParaRPr lang="en-US" sz="1518" dirty="0"/>
          </a:p>
        </p:txBody>
      </p:sp>
      <p:sp>
        <p:nvSpPr>
          <p:cNvPr id="8" name="Text 6"/>
          <p:cNvSpPr/>
          <p:nvPr/>
        </p:nvSpPr>
        <p:spPr>
          <a:xfrm>
            <a:off x="2080617" y="4879777"/>
            <a:ext cx="10777418" cy="616744"/>
          </a:xfrm>
          <a:prstGeom prst="rect">
            <a:avLst/>
          </a:prstGeom>
          <a:noFill/>
          <a:ln/>
        </p:spPr>
        <p:txBody>
          <a:bodyPr wrap="square" rtlCol="0" anchor="t"/>
          <a:lstStyle/>
          <a:p>
            <a:pPr marL="342900" indent="-342900" algn="l">
              <a:lnSpc>
                <a:spcPts val="2429"/>
              </a:lnSpc>
              <a:buSzPct val="100000"/>
              <a:buChar char="•"/>
            </a:pPr>
            <a:r>
              <a:rPr lang="en-US" sz="1518" b="1" dirty="0">
                <a:solidFill>
                  <a:srgbClr val="3B3535"/>
                </a:solidFill>
                <a:latin typeface="Sora" pitchFamily="34" charset="0"/>
                <a:ea typeface="Sora" pitchFamily="34" charset="-122"/>
                <a:cs typeface="Sora" pitchFamily="34" charset="-120"/>
              </a:rPr>
              <a:t>Intelligent Toll Simulation:</a:t>
            </a:r>
            <a:r>
              <a:rPr lang="en-US" sz="1518" dirty="0">
                <a:solidFill>
                  <a:srgbClr val="3B3535"/>
                </a:solidFill>
                <a:latin typeface="Sora" pitchFamily="34" charset="0"/>
                <a:ea typeface="Sora" pitchFamily="34" charset="-122"/>
                <a:cs typeface="Sora" pitchFamily="34" charset="-120"/>
              </a:rPr>
              <a:t> Our system intelligently generates toll locations along each route, providing you with a comprehensive understanding of the toll landscape.</a:t>
            </a:r>
            <a:endParaRPr lang="en-US" sz="1518" dirty="0"/>
          </a:p>
        </p:txBody>
      </p:sp>
      <p:sp>
        <p:nvSpPr>
          <p:cNvPr id="9" name="Text 7"/>
          <p:cNvSpPr/>
          <p:nvPr/>
        </p:nvSpPr>
        <p:spPr>
          <a:xfrm>
            <a:off x="2080617" y="5563910"/>
            <a:ext cx="10777418" cy="616744"/>
          </a:xfrm>
          <a:prstGeom prst="rect">
            <a:avLst/>
          </a:prstGeom>
          <a:noFill/>
          <a:ln/>
        </p:spPr>
        <p:txBody>
          <a:bodyPr wrap="square" rtlCol="0" anchor="t"/>
          <a:lstStyle/>
          <a:p>
            <a:pPr marL="342900" indent="-342900" algn="l">
              <a:lnSpc>
                <a:spcPts val="2429"/>
              </a:lnSpc>
              <a:buSzPct val="100000"/>
              <a:buChar char="•"/>
            </a:pPr>
            <a:r>
              <a:rPr lang="en-US" sz="1518" b="1" dirty="0">
                <a:solidFill>
                  <a:srgbClr val="3B3535"/>
                </a:solidFill>
                <a:latin typeface="Sora" pitchFamily="34" charset="0"/>
                <a:ea typeface="Sora" pitchFamily="34" charset="-122"/>
                <a:cs typeface="Sora" pitchFamily="34" charset="-120"/>
              </a:rPr>
              <a:t>Precise Distance and Toll Calculations:</a:t>
            </a:r>
            <a:r>
              <a:rPr lang="en-US" sz="1518" dirty="0">
                <a:solidFill>
                  <a:srgbClr val="3B3535"/>
                </a:solidFill>
                <a:latin typeface="Sora" pitchFamily="34" charset="0"/>
                <a:ea typeface="Sora" pitchFamily="34" charset="-122"/>
                <a:cs typeface="Sora" pitchFamily="34" charset="-120"/>
              </a:rPr>
              <a:t> Gain valuable insights by accurately computing the total distance and toll charges for each route, enabling you to plan your journeys efficiently.</a:t>
            </a:r>
            <a:endParaRPr lang="en-US" sz="1518" dirty="0"/>
          </a:p>
        </p:txBody>
      </p:sp>
      <p:sp>
        <p:nvSpPr>
          <p:cNvPr id="10" name="Text 8"/>
          <p:cNvSpPr/>
          <p:nvPr/>
        </p:nvSpPr>
        <p:spPr>
          <a:xfrm>
            <a:off x="2080617" y="6248043"/>
            <a:ext cx="10777418" cy="616744"/>
          </a:xfrm>
          <a:prstGeom prst="rect">
            <a:avLst/>
          </a:prstGeom>
          <a:noFill/>
          <a:ln/>
        </p:spPr>
        <p:txBody>
          <a:bodyPr wrap="square" rtlCol="0" anchor="t"/>
          <a:lstStyle/>
          <a:p>
            <a:pPr marL="342900" indent="-342900" algn="l">
              <a:lnSpc>
                <a:spcPts val="2429"/>
              </a:lnSpc>
              <a:buSzPct val="100000"/>
              <a:buChar char="•"/>
            </a:pPr>
            <a:r>
              <a:rPr lang="en-US" sz="1518" b="1" dirty="0">
                <a:solidFill>
                  <a:srgbClr val="3B3535"/>
                </a:solidFill>
                <a:latin typeface="Sora" pitchFamily="34" charset="0"/>
                <a:ea typeface="Sora" pitchFamily="34" charset="-122"/>
                <a:cs typeface="Sora" pitchFamily="34" charset="-120"/>
              </a:rPr>
              <a:t>Real-time Vehicle Monitoring:</a:t>
            </a:r>
            <a:r>
              <a:rPr lang="en-US" sz="1518" dirty="0">
                <a:solidFill>
                  <a:srgbClr val="3B3535"/>
                </a:solidFill>
                <a:latin typeface="Sora" pitchFamily="34" charset="0"/>
                <a:ea typeface="Sora" pitchFamily="34" charset="-122"/>
                <a:cs typeface="Sora" pitchFamily="34" charset="-120"/>
              </a:rPr>
              <a:t> Our simulation tracks the flow of vehicles through the toll points, giving you a clear picture of traffic patterns and optimization opportunities.</a:t>
            </a:r>
            <a:endParaRPr lang="en-US" sz="1518" dirty="0"/>
          </a:p>
        </p:txBody>
      </p:sp>
      <p:sp>
        <p:nvSpPr>
          <p:cNvPr id="11" name="Text 9"/>
          <p:cNvSpPr/>
          <p:nvPr/>
        </p:nvSpPr>
        <p:spPr>
          <a:xfrm>
            <a:off x="1772245" y="7081599"/>
            <a:ext cx="11085790" cy="616744"/>
          </a:xfrm>
          <a:prstGeom prst="rect">
            <a:avLst/>
          </a:prstGeom>
          <a:noFill/>
          <a:ln/>
        </p:spPr>
        <p:txBody>
          <a:bodyPr wrap="square" rtlCol="0" anchor="t"/>
          <a:lstStyle/>
          <a:p>
            <a:pPr marL="0" indent="0">
              <a:lnSpc>
                <a:spcPts val="2429"/>
              </a:lnSpc>
              <a:buNone/>
            </a:pPr>
            <a:r>
              <a:rPr lang="en-US" sz="1518" dirty="0">
                <a:solidFill>
                  <a:srgbClr val="3B3535"/>
                </a:solidFill>
                <a:latin typeface="Sora" pitchFamily="34" charset="0"/>
                <a:ea typeface="Sora" pitchFamily="34" charset="-122"/>
                <a:cs typeface="Sora" pitchFamily="34" charset="-120"/>
              </a:rPr>
              <a:t>Unlock the power of GPS-driven toll management and embark on a journey of seamless, cost-effective travel across India.</a:t>
            </a:r>
            <a:endParaRPr lang="en-US" sz="151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851535" y="914638"/>
            <a:ext cx="8389977" cy="739497"/>
          </a:xfrm>
          <a:prstGeom prst="rect">
            <a:avLst/>
          </a:prstGeom>
          <a:noFill/>
          <a:ln/>
        </p:spPr>
        <p:txBody>
          <a:bodyPr wrap="none" rtlCol="0" anchor="t"/>
          <a:lstStyle/>
          <a:p>
            <a:pPr marL="0" indent="0">
              <a:lnSpc>
                <a:spcPts val="5823"/>
              </a:lnSpc>
              <a:buNone/>
            </a:pPr>
            <a:r>
              <a:rPr lang="en-US" sz="4659" b="1" dirty="0">
                <a:solidFill>
                  <a:srgbClr val="1F1E1E"/>
                </a:solidFill>
                <a:latin typeface="Alexandria" pitchFamily="34" charset="0"/>
                <a:ea typeface="Alexandria" pitchFamily="34" charset="-122"/>
                <a:cs typeface="Alexandria" pitchFamily="34" charset="-120"/>
              </a:rPr>
              <a:t>Unique Idea Brief (Solution)</a:t>
            </a:r>
            <a:endParaRPr lang="en-US" sz="4659" dirty="0"/>
          </a:p>
        </p:txBody>
      </p:sp>
      <p:sp>
        <p:nvSpPr>
          <p:cNvPr id="5" name="Text 3"/>
          <p:cNvSpPr/>
          <p:nvPr/>
        </p:nvSpPr>
        <p:spPr>
          <a:xfrm>
            <a:off x="851535" y="1991320"/>
            <a:ext cx="12927211" cy="5323523"/>
          </a:xfrm>
          <a:prstGeom prst="rect">
            <a:avLst/>
          </a:prstGeom>
          <a:noFill/>
          <a:ln/>
        </p:spPr>
        <p:txBody>
          <a:bodyPr wrap="square" rtlCol="0" anchor="t"/>
          <a:lstStyle/>
          <a:p>
            <a:pPr marL="0" indent="0">
              <a:lnSpc>
                <a:spcPts val="4659"/>
              </a:lnSpc>
              <a:buNone/>
            </a:pPr>
            <a:r>
              <a:rPr lang="en-US" sz="3727" b="1" dirty="0">
                <a:solidFill>
                  <a:srgbClr val="1F1E1E"/>
                </a:solidFill>
                <a:latin typeface="Alexandria" pitchFamily="34" charset="0"/>
                <a:ea typeface="Alexandria" pitchFamily="34" charset="-122"/>
                <a:cs typeface="Alexandria" pitchFamily="34" charset="-120"/>
              </a:rPr>
              <a:t>This innovative GPS-powered toll system dynamically updates toll locations based on real-time traffic patterns and congestion levels. By integrating live data, the system can intelligently adjust toll charges, incentivizing drivers to take less congested routes. This adaptive approach optimizes traffic flow, reduces travel time, and ensures efficient toll collection - benefiting both commuters and toll operators.</a:t>
            </a:r>
            <a:endParaRPr lang="en-US" sz="372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923139"/>
          </a:xfrm>
          <a:prstGeom prst="rect">
            <a:avLst/>
          </a:prstGeom>
          <a:solidFill>
            <a:srgbClr val="FFFAFA"/>
          </a:solidFill>
          <a:ln/>
        </p:spPr>
      </p:sp>
      <p:sp>
        <p:nvSpPr>
          <p:cNvPr id="4" name="Text 2"/>
          <p:cNvSpPr/>
          <p:nvPr/>
        </p:nvSpPr>
        <p:spPr>
          <a:xfrm>
            <a:off x="2346603" y="475178"/>
            <a:ext cx="4547830" cy="568523"/>
          </a:xfrm>
          <a:prstGeom prst="rect">
            <a:avLst/>
          </a:prstGeom>
          <a:noFill/>
          <a:ln/>
        </p:spPr>
        <p:txBody>
          <a:bodyPr wrap="none" rtlCol="0" anchor="t"/>
          <a:lstStyle/>
          <a:p>
            <a:pPr marL="0" indent="0">
              <a:lnSpc>
                <a:spcPts val="4476"/>
              </a:lnSpc>
              <a:buNone/>
            </a:pPr>
            <a:r>
              <a:rPr lang="en-US" sz="3581" b="1" dirty="0">
                <a:solidFill>
                  <a:srgbClr val="1F1E1E"/>
                </a:solidFill>
                <a:latin typeface="Alexandria" pitchFamily="34" charset="0"/>
                <a:ea typeface="Alexandria" pitchFamily="34" charset="-122"/>
                <a:cs typeface="Alexandria" pitchFamily="34" charset="-120"/>
              </a:rPr>
              <a:t>Key Features</a:t>
            </a:r>
            <a:endParaRPr lang="en-US" sz="3581" dirty="0"/>
          </a:p>
        </p:txBody>
      </p:sp>
      <p:sp>
        <p:nvSpPr>
          <p:cNvPr id="5" name="Text 3"/>
          <p:cNvSpPr/>
          <p:nvPr/>
        </p:nvSpPr>
        <p:spPr>
          <a:xfrm>
            <a:off x="2346603" y="1302901"/>
            <a:ext cx="9937194" cy="1819275"/>
          </a:xfrm>
          <a:prstGeom prst="rect">
            <a:avLst/>
          </a:prstGeom>
          <a:noFill/>
          <a:ln/>
        </p:spPr>
        <p:txBody>
          <a:bodyPr wrap="square" rtlCol="0" anchor="t"/>
          <a:lstStyle/>
          <a:p>
            <a:pPr marL="0" indent="0">
              <a:lnSpc>
                <a:spcPts val="3581"/>
              </a:lnSpc>
              <a:buNone/>
            </a:pPr>
            <a:r>
              <a:rPr lang="en-US" sz="2865" b="1" dirty="0">
                <a:solidFill>
                  <a:srgbClr val="1F1E1E"/>
                </a:solidFill>
                <a:latin typeface="Alexandria" pitchFamily="34" charset="0"/>
                <a:ea typeface="Alexandria" pitchFamily="34" charset="-122"/>
                <a:cs typeface="Alexandria" pitchFamily="34" charset="-120"/>
              </a:rPr>
              <a:t>Interactive Route Visualization: Visualize optimal routes between major Indian cities on an interactive map, empowering you to plan your journeys with ease.</a:t>
            </a:r>
            <a:endParaRPr lang="en-US" sz="2865" dirty="0"/>
          </a:p>
        </p:txBody>
      </p:sp>
      <p:sp>
        <p:nvSpPr>
          <p:cNvPr id="6" name="Text 4"/>
          <p:cNvSpPr/>
          <p:nvPr/>
        </p:nvSpPr>
        <p:spPr>
          <a:xfrm>
            <a:off x="2346603" y="3381375"/>
            <a:ext cx="9937194" cy="1364456"/>
          </a:xfrm>
          <a:prstGeom prst="rect">
            <a:avLst/>
          </a:prstGeom>
          <a:noFill/>
          <a:ln/>
        </p:spPr>
        <p:txBody>
          <a:bodyPr wrap="square" rtlCol="0" anchor="t"/>
          <a:lstStyle/>
          <a:p>
            <a:pPr marL="0" indent="0">
              <a:lnSpc>
                <a:spcPts val="3581"/>
              </a:lnSpc>
              <a:buNone/>
            </a:pPr>
            <a:r>
              <a:rPr lang="en-US" sz="2865" b="1" dirty="0">
                <a:solidFill>
                  <a:srgbClr val="1F1E1E"/>
                </a:solidFill>
                <a:latin typeface="Alexandria" pitchFamily="34" charset="0"/>
                <a:ea typeface="Alexandria" pitchFamily="34" charset="-122"/>
                <a:cs typeface="Alexandria" pitchFamily="34" charset="-120"/>
              </a:rPr>
              <a:t>Dynamic Toll Simulation: Experience a realistic simulation of toll placements along each route, helping you anticipate and budget for toll expenses.</a:t>
            </a:r>
            <a:endParaRPr lang="en-US" sz="2865" dirty="0"/>
          </a:p>
        </p:txBody>
      </p:sp>
      <p:sp>
        <p:nvSpPr>
          <p:cNvPr id="7" name="Text 5"/>
          <p:cNvSpPr/>
          <p:nvPr/>
        </p:nvSpPr>
        <p:spPr>
          <a:xfrm>
            <a:off x="2346603" y="5005030"/>
            <a:ext cx="9937194" cy="1819275"/>
          </a:xfrm>
          <a:prstGeom prst="rect">
            <a:avLst/>
          </a:prstGeom>
          <a:noFill/>
          <a:ln/>
        </p:spPr>
        <p:txBody>
          <a:bodyPr wrap="square" rtlCol="0" anchor="t"/>
          <a:lstStyle/>
          <a:p>
            <a:pPr marL="0" indent="0">
              <a:lnSpc>
                <a:spcPts val="3581"/>
              </a:lnSpc>
              <a:buNone/>
            </a:pPr>
            <a:r>
              <a:rPr lang="en-US" sz="2865" b="1" dirty="0">
                <a:solidFill>
                  <a:srgbClr val="1F1E1E"/>
                </a:solidFill>
                <a:latin typeface="Alexandria" pitchFamily="34" charset="0"/>
                <a:ea typeface="Alexandria" pitchFamily="34" charset="-122"/>
                <a:cs typeface="Alexandria" pitchFamily="34" charset="-120"/>
              </a:rPr>
              <a:t>Precise Distance Calculation: Obtain accurate distance estimates for each route, including the additional mileage incurred due to toll detours, to support your travel planning.</a:t>
            </a:r>
            <a:endParaRPr lang="en-US" sz="2865" dirty="0"/>
          </a:p>
        </p:txBody>
      </p:sp>
      <p:sp>
        <p:nvSpPr>
          <p:cNvPr id="8" name="Text 6"/>
          <p:cNvSpPr/>
          <p:nvPr/>
        </p:nvSpPr>
        <p:spPr>
          <a:xfrm>
            <a:off x="2346603" y="7083504"/>
            <a:ext cx="9937194" cy="1364456"/>
          </a:xfrm>
          <a:prstGeom prst="rect">
            <a:avLst/>
          </a:prstGeom>
          <a:noFill/>
          <a:ln/>
        </p:spPr>
        <p:txBody>
          <a:bodyPr wrap="square" rtlCol="0" anchor="t"/>
          <a:lstStyle/>
          <a:p>
            <a:pPr marL="0" indent="0">
              <a:lnSpc>
                <a:spcPts val="3581"/>
              </a:lnSpc>
              <a:buNone/>
            </a:pPr>
            <a:r>
              <a:rPr lang="en-US" sz="2865" b="1" dirty="0">
                <a:solidFill>
                  <a:srgbClr val="1F1E1E"/>
                </a:solidFill>
                <a:latin typeface="Alexandria" pitchFamily="34" charset="0"/>
                <a:ea typeface="Alexandria" pitchFamily="34" charset="-122"/>
                <a:cs typeface="Alexandria" pitchFamily="34" charset="-120"/>
              </a:rPr>
              <a:t>Toll Charge Estimation: Receive accurate projections of the total toll charges for your journeys, enabling you to make informed budgeting decisions.</a:t>
            </a:r>
            <a:endParaRPr lang="en-US" sz="286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846773" y="665559"/>
            <a:ext cx="6367343" cy="795933"/>
          </a:xfrm>
          <a:prstGeom prst="rect">
            <a:avLst/>
          </a:prstGeom>
          <a:noFill/>
          <a:ln/>
        </p:spPr>
        <p:txBody>
          <a:bodyPr wrap="none" rtlCol="0" anchor="t"/>
          <a:lstStyle/>
          <a:p>
            <a:pPr marL="0" indent="0">
              <a:lnSpc>
                <a:spcPts val="6267"/>
              </a:lnSpc>
              <a:buNone/>
            </a:pPr>
            <a:r>
              <a:rPr lang="en-US" sz="5014" b="1" dirty="0">
                <a:solidFill>
                  <a:srgbClr val="1F1E1E"/>
                </a:solidFill>
                <a:latin typeface="Alexandria" pitchFamily="34" charset="0"/>
                <a:ea typeface="Alexandria" pitchFamily="34" charset="-122"/>
                <a:cs typeface="Alexandria" pitchFamily="34" charset="-120"/>
              </a:rPr>
              <a:t>Process Flow</a:t>
            </a:r>
            <a:endParaRPr lang="en-US" sz="5014" dirty="0"/>
          </a:p>
        </p:txBody>
      </p:sp>
      <p:sp>
        <p:nvSpPr>
          <p:cNvPr id="5" name="Text 3"/>
          <p:cNvSpPr/>
          <p:nvPr/>
        </p:nvSpPr>
        <p:spPr>
          <a:xfrm>
            <a:off x="846773" y="1945362"/>
            <a:ext cx="12936855" cy="387072"/>
          </a:xfrm>
          <a:prstGeom prst="rect">
            <a:avLst/>
          </a:prstGeom>
          <a:noFill/>
          <a:ln/>
        </p:spPr>
        <p:txBody>
          <a:bodyPr wrap="none" rtlCol="0" anchor="t"/>
          <a:lstStyle/>
          <a:p>
            <a:pPr marL="0" indent="0">
              <a:lnSpc>
                <a:spcPts val="3048"/>
              </a:lnSpc>
              <a:buNone/>
            </a:pPr>
            <a:r>
              <a:rPr lang="en-US" sz="1905" b="1" dirty="0">
                <a:solidFill>
                  <a:srgbClr val="3B3535"/>
                </a:solidFill>
                <a:latin typeface="Sora" pitchFamily="34" charset="0"/>
                <a:ea typeface="Sora" pitchFamily="34" charset="-122"/>
                <a:cs typeface="Sora" pitchFamily="34" charset="-120"/>
              </a:rPr>
              <a:t>Define Routes:</a:t>
            </a:r>
            <a:r>
              <a:rPr lang="en-US" sz="1905" dirty="0">
                <a:solidFill>
                  <a:srgbClr val="3B3535"/>
                </a:solidFill>
                <a:latin typeface="Sora" pitchFamily="34" charset="0"/>
                <a:ea typeface="Sora" pitchFamily="34" charset="-122"/>
                <a:cs typeface="Sora" pitchFamily="34" charset="-120"/>
              </a:rPr>
              <a:t> Specify the start and end points for each route between selected Indian cities.</a:t>
            </a:r>
            <a:endParaRPr lang="en-US" sz="1905" dirty="0"/>
          </a:p>
        </p:txBody>
      </p:sp>
      <p:sp>
        <p:nvSpPr>
          <p:cNvPr id="6" name="Text 4"/>
          <p:cNvSpPr/>
          <p:nvPr/>
        </p:nvSpPr>
        <p:spPr>
          <a:xfrm>
            <a:off x="846773" y="2604611"/>
            <a:ext cx="12936855" cy="774144"/>
          </a:xfrm>
          <a:prstGeom prst="rect">
            <a:avLst/>
          </a:prstGeom>
          <a:noFill/>
          <a:ln/>
        </p:spPr>
        <p:txBody>
          <a:bodyPr wrap="square" rtlCol="0" anchor="t"/>
          <a:lstStyle/>
          <a:p>
            <a:pPr marL="0" indent="0">
              <a:lnSpc>
                <a:spcPts val="3048"/>
              </a:lnSpc>
              <a:buNone/>
            </a:pPr>
            <a:r>
              <a:rPr lang="en-US" sz="1905" b="1" dirty="0">
                <a:solidFill>
                  <a:srgbClr val="3B3535"/>
                </a:solidFill>
                <a:latin typeface="Sora" pitchFamily="34" charset="0"/>
                <a:ea typeface="Sora" pitchFamily="34" charset="-122"/>
                <a:cs typeface="Sora" pitchFamily="34" charset="-120"/>
              </a:rPr>
              <a:t>Generate Toll Locations:</a:t>
            </a:r>
            <a:r>
              <a:rPr lang="en-US" sz="1905" dirty="0">
                <a:solidFill>
                  <a:srgbClr val="3B3535"/>
                </a:solidFill>
                <a:latin typeface="Sora" pitchFamily="34" charset="0"/>
                <a:ea typeface="Sora" pitchFamily="34" charset="-122"/>
                <a:cs typeface="Sora" pitchFamily="34" charset="-120"/>
              </a:rPr>
              <a:t> Use a function to create realistic toll locations along each route, ensuring a varied and representative toll placement.</a:t>
            </a:r>
            <a:endParaRPr lang="en-US" sz="1905" dirty="0"/>
          </a:p>
        </p:txBody>
      </p:sp>
      <p:sp>
        <p:nvSpPr>
          <p:cNvPr id="7" name="Text 5"/>
          <p:cNvSpPr/>
          <p:nvPr/>
        </p:nvSpPr>
        <p:spPr>
          <a:xfrm>
            <a:off x="846773" y="3650933"/>
            <a:ext cx="12936855" cy="774144"/>
          </a:xfrm>
          <a:prstGeom prst="rect">
            <a:avLst/>
          </a:prstGeom>
          <a:noFill/>
          <a:ln/>
        </p:spPr>
        <p:txBody>
          <a:bodyPr wrap="square" rtlCol="0" anchor="t"/>
          <a:lstStyle/>
          <a:p>
            <a:pPr marL="0" indent="0">
              <a:lnSpc>
                <a:spcPts val="3048"/>
              </a:lnSpc>
              <a:buNone/>
            </a:pPr>
            <a:r>
              <a:rPr lang="en-US" sz="1905" b="1" dirty="0">
                <a:solidFill>
                  <a:srgbClr val="3B3535"/>
                </a:solidFill>
                <a:latin typeface="Sora" pitchFamily="34" charset="0"/>
                <a:ea typeface="Sora" pitchFamily="34" charset="-122"/>
                <a:cs typeface="Sora" pitchFamily="34" charset="-120"/>
              </a:rPr>
              <a:t>Calculate Metrics:</a:t>
            </a:r>
            <a:r>
              <a:rPr lang="en-US" sz="1905" dirty="0">
                <a:solidFill>
                  <a:srgbClr val="3B3535"/>
                </a:solidFill>
                <a:latin typeface="Sora" pitchFamily="34" charset="0"/>
                <a:ea typeface="Sora" pitchFamily="34" charset="-122"/>
                <a:cs typeface="Sora" pitchFamily="34" charset="-120"/>
              </a:rPr>
              <a:t> Compute the total distance of the route, including all toll detours. Generate accurate toll charges for each toll point and estimate the total toll expenses.</a:t>
            </a:r>
            <a:endParaRPr lang="en-US" sz="1905" dirty="0"/>
          </a:p>
        </p:txBody>
      </p:sp>
      <p:sp>
        <p:nvSpPr>
          <p:cNvPr id="8" name="Text 6"/>
          <p:cNvSpPr/>
          <p:nvPr/>
        </p:nvSpPr>
        <p:spPr>
          <a:xfrm>
            <a:off x="846773" y="4697254"/>
            <a:ext cx="12936855" cy="774144"/>
          </a:xfrm>
          <a:prstGeom prst="rect">
            <a:avLst/>
          </a:prstGeom>
          <a:noFill/>
          <a:ln/>
        </p:spPr>
        <p:txBody>
          <a:bodyPr wrap="square" rtlCol="0" anchor="t"/>
          <a:lstStyle/>
          <a:p>
            <a:pPr marL="0" indent="0">
              <a:lnSpc>
                <a:spcPts val="3048"/>
              </a:lnSpc>
              <a:buNone/>
            </a:pPr>
            <a:r>
              <a:rPr lang="en-US" sz="1905" b="1" dirty="0">
                <a:solidFill>
                  <a:srgbClr val="3B3535"/>
                </a:solidFill>
                <a:latin typeface="Sora" pitchFamily="34" charset="0"/>
                <a:ea typeface="Sora" pitchFamily="34" charset="-122"/>
                <a:cs typeface="Sora" pitchFamily="34" charset="-120"/>
              </a:rPr>
              <a:t>Simulate Vehicle Traffic:</a:t>
            </a:r>
            <a:r>
              <a:rPr lang="en-US" sz="1905" dirty="0">
                <a:solidFill>
                  <a:srgbClr val="3B3535"/>
                </a:solidFill>
                <a:latin typeface="Sora" pitchFamily="34" charset="0"/>
                <a:ea typeface="Sora" pitchFamily="34" charset="-122"/>
                <a:cs typeface="Sora" pitchFamily="34" charset="-120"/>
              </a:rPr>
              <a:t> Estimate the realistic number of vehicles that will pass through the tolls on each route, simulating real-world traffic flow.</a:t>
            </a:r>
            <a:endParaRPr lang="en-US" sz="1905" dirty="0"/>
          </a:p>
        </p:txBody>
      </p:sp>
      <p:sp>
        <p:nvSpPr>
          <p:cNvPr id="9" name="Text 7"/>
          <p:cNvSpPr/>
          <p:nvPr/>
        </p:nvSpPr>
        <p:spPr>
          <a:xfrm>
            <a:off x="846773" y="5743575"/>
            <a:ext cx="12936855" cy="774144"/>
          </a:xfrm>
          <a:prstGeom prst="rect">
            <a:avLst/>
          </a:prstGeom>
          <a:noFill/>
          <a:ln/>
        </p:spPr>
        <p:txBody>
          <a:bodyPr wrap="square" rtlCol="0" anchor="t"/>
          <a:lstStyle/>
          <a:p>
            <a:pPr marL="0" indent="0">
              <a:lnSpc>
                <a:spcPts val="3048"/>
              </a:lnSpc>
              <a:buNone/>
            </a:pPr>
            <a:r>
              <a:rPr lang="en-US" sz="1905" b="1" dirty="0">
                <a:solidFill>
                  <a:srgbClr val="3B3535"/>
                </a:solidFill>
                <a:latin typeface="Sora" pitchFamily="34" charset="0"/>
                <a:ea typeface="Sora" pitchFamily="34" charset="-122"/>
                <a:cs typeface="Sora" pitchFamily="34" charset="-120"/>
              </a:rPr>
              <a:t>Map Visualization:</a:t>
            </a:r>
            <a:r>
              <a:rPr lang="en-US" sz="1905" dirty="0">
                <a:solidFill>
                  <a:srgbClr val="3B3535"/>
                </a:solidFill>
                <a:latin typeface="Sora" pitchFamily="34" charset="0"/>
                <a:ea typeface="Sora" pitchFamily="34" charset="-122"/>
                <a:cs typeface="Sora" pitchFamily="34" charset="-120"/>
              </a:rPr>
              <a:t> Create an interactive Folium map, adding markers for start and end points, toll locations, and displaying the route with detailed information popups.</a:t>
            </a:r>
            <a:endParaRPr lang="en-US" sz="1905" dirty="0"/>
          </a:p>
        </p:txBody>
      </p:sp>
      <p:sp>
        <p:nvSpPr>
          <p:cNvPr id="10" name="Text 8"/>
          <p:cNvSpPr/>
          <p:nvPr/>
        </p:nvSpPr>
        <p:spPr>
          <a:xfrm>
            <a:off x="846773" y="6789896"/>
            <a:ext cx="12936855" cy="774144"/>
          </a:xfrm>
          <a:prstGeom prst="rect">
            <a:avLst/>
          </a:prstGeom>
          <a:noFill/>
          <a:ln/>
        </p:spPr>
        <p:txBody>
          <a:bodyPr wrap="square" rtlCol="0" anchor="t"/>
          <a:lstStyle/>
          <a:p>
            <a:pPr marL="0" indent="0">
              <a:lnSpc>
                <a:spcPts val="3048"/>
              </a:lnSpc>
              <a:buNone/>
            </a:pPr>
            <a:r>
              <a:rPr lang="en-US" sz="1905" b="1" dirty="0">
                <a:solidFill>
                  <a:srgbClr val="3B3535"/>
                </a:solidFill>
                <a:latin typeface="Sora" pitchFamily="34" charset="0"/>
                <a:ea typeface="Sora" pitchFamily="34" charset="-122"/>
                <a:cs typeface="Sora" pitchFamily="34" charset="-120"/>
              </a:rPr>
              <a:t>Display and Save Map:</a:t>
            </a:r>
            <a:r>
              <a:rPr lang="en-US" sz="1905" dirty="0">
                <a:solidFill>
                  <a:srgbClr val="3B3535"/>
                </a:solidFill>
                <a:latin typeface="Sora" pitchFamily="34" charset="0"/>
                <a:ea typeface="Sora" pitchFamily="34" charset="-122"/>
                <a:cs typeface="Sora" pitchFamily="34" charset="-120"/>
              </a:rPr>
              <a:t> Display the interactive map in a browser and save it as an HTML file for easy sharing and access.</a:t>
            </a:r>
            <a:endParaRPr lang="en-US" sz="190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50437" y="1932384"/>
            <a:ext cx="7415927" cy="1624251"/>
          </a:xfrm>
          <a:prstGeom prst="rect">
            <a:avLst/>
          </a:prstGeom>
          <a:noFill/>
          <a:ln/>
        </p:spPr>
        <p:txBody>
          <a:bodyPr wrap="square" rtlCol="0" anchor="t"/>
          <a:lstStyle/>
          <a:p>
            <a:pPr marL="0" indent="0">
              <a:lnSpc>
                <a:spcPts val="6395"/>
              </a:lnSpc>
              <a:buNone/>
            </a:pPr>
            <a:r>
              <a:rPr lang="en-US" sz="5116" b="1" dirty="0">
                <a:solidFill>
                  <a:srgbClr val="1F1E1E"/>
                </a:solidFill>
                <a:latin typeface="Alexandria" pitchFamily="34" charset="0"/>
                <a:ea typeface="Alexandria" pitchFamily="34" charset="-122"/>
                <a:cs typeface="Alexandria" pitchFamily="34" charset="-120"/>
              </a:rPr>
              <a:t>Technologies Powering the System</a:t>
            </a:r>
            <a:endParaRPr lang="en-US" sz="5116" dirty="0"/>
          </a:p>
        </p:txBody>
      </p:sp>
      <p:sp>
        <p:nvSpPr>
          <p:cNvPr id="6" name="Text 3"/>
          <p:cNvSpPr/>
          <p:nvPr/>
        </p:nvSpPr>
        <p:spPr>
          <a:xfrm>
            <a:off x="6350437" y="3926919"/>
            <a:ext cx="7415927" cy="2370296"/>
          </a:xfrm>
          <a:prstGeom prst="rect">
            <a:avLst/>
          </a:prstGeom>
          <a:noFill/>
          <a:ln/>
        </p:spPr>
        <p:txBody>
          <a:bodyPr wrap="square" rtlCol="0" anchor="t"/>
          <a:lstStyle/>
          <a:p>
            <a:pPr marL="0" indent="0">
              <a:lnSpc>
                <a:spcPts val="3110"/>
              </a:lnSpc>
              <a:buNone/>
            </a:pPr>
            <a:r>
              <a:rPr lang="en-US" sz="1944" dirty="0">
                <a:solidFill>
                  <a:srgbClr val="3B3535"/>
                </a:solidFill>
                <a:latin typeface="Sora" pitchFamily="34" charset="0"/>
                <a:ea typeface="Sora" pitchFamily="34" charset="-122"/>
                <a:cs typeface="Sora" pitchFamily="34" charset="-120"/>
              </a:rPr>
              <a:t>This innovative toll management system is powered by Python, enabling efficient and robust solutions. Folium maps visualize optimal routes and toll locations, while Geopy ensures accurate distance calculations. Random placement simulates real-world toll complexities. Interactive HTML maps provide a seamless user experience.</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864037" y="1347788"/>
            <a:ext cx="6497003" cy="812125"/>
          </a:xfrm>
          <a:prstGeom prst="rect">
            <a:avLst/>
          </a:prstGeom>
          <a:noFill/>
          <a:ln/>
        </p:spPr>
        <p:txBody>
          <a:bodyPr wrap="none" rtlCol="0" anchor="t"/>
          <a:lstStyle/>
          <a:p>
            <a:pPr marL="0" indent="0">
              <a:lnSpc>
                <a:spcPts val="6395"/>
              </a:lnSpc>
              <a:buNone/>
            </a:pPr>
            <a:r>
              <a:rPr lang="en-US" sz="5116" b="1" dirty="0">
                <a:solidFill>
                  <a:srgbClr val="1F1E1E"/>
                </a:solidFill>
                <a:latin typeface="Alexandria" pitchFamily="34" charset="0"/>
                <a:ea typeface="Alexandria" pitchFamily="34" charset="-122"/>
                <a:cs typeface="Alexandria" pitchFamily="34" charset="-120"/>
              </a:rPr>
              <a:t>Conclusion</a:t>
            </a:r>
            <a:endParaRPr lang="en-US" sz="5116" dirty="0"/>
          </a:p>
        </p:txBody>
      </p:sp>
      <p:sp>
        <p:nvSpPr>
          <p:cNvPr id="5" name="Text 3"/>
          <p:cNvSpPr/>
          <p:nvPr/>
        </p:nvSpPr>
        <p:spPr>
          <a:xfrm>
            <a:off x="864037" y="2653665"/>
            <a:ext cx="12902327" cy="1975247"/>
          </a:xfrm>
          <a:prstGeom prst="rect">
            <a:avLst/>
          </a:prstGeom>
          <a:noFill/>
          <a:ln/>
        </p:spPr>
        <p:txBody>
          <a:bodyPr wrap="square" rtlCol="0" anchor="t"/>
          <a:lstStyle/>
          <a:p>
            <a:pPr marL="0" indent="0">
              <a:lnSpc>
                <a:spcPts val="3110"/>
              </a:lnSpc>
              <a:buNone/>
            </a:pPr>
            <a:r>
              <a:rPr lang="en-US" sz="1944" dirty="0">
                <a:solidFill>
                  <a:srgbClr val="3B3535"/>
                </a:solidFill>
                <a:latin typeface="Sora" pitchFamily="34" charset="0"/>
                <a:ea typeface="Sora" pitchFamily="34" charset="-122"/>
                <a:cs typeface="Sora" pitchFamily="34" charset="-120"/>
              </a:rPr>
              <a:t>The GPS Toll-based System Simulation project leverages the power of Python, alongside powerful libraries like Folium and Geopy, to create an interactive map that visualizes travel routes between major Indian cities. By simulating realistic toll locations, calculating accurate distances, estimating toll charges, and modeling vehicle traffic patterns, this project offers a comprehensive and insightful representation of toll-based travel scenarios.</a:t>
            </a:r>
            <a:endParaRPr lang="en-US" sz="1944" dirty="0"/>
          </a:p>
        </p:txBody>
      </p:sp>
      <p:sp>
        <p:nvSpPr>
          <p:cNvPr id="6" name="Text 4"/>
          <p:cNvSpPr/>
          <p:nvPr/>
        </p:nvSpPr>
        <p:spPr>
          <a:xfrm>
            <a:off x="864037" y="4906566"/>
            <a:ext cx="12902327" cy="1975247"/>
          </a:xfrm>
          <a:prstGeom prst="rect">
            <a:avLst/>
          </a:prstGeom>
          <a:noFill/>
          <a:ln/>
        </p:spPr>
        <p:txBody>
          <a:bodyPr wrap="square" rtlCol="0" anchor="t"/>
          <a:lstStyle/>
          <a:p>
            <a:pPr marL="0" indent="0">
              <a:lnSpc>
                <a:spcPts val="3110"/>
              </a:lnSpc>
              <a:buNone/>
            </a:pPr>
            <a:r>
              <a:rPr lang="en-US" sz="1944" dirty="0">
                <a:solidFill>
                  <a:srgbClr val="3B3535"/>
                </a:solidFill>
                <a:latin typeface="Sora" pitchFamily="34" charset="0"/>
                <a:ea typeface="Sora" pitchFamily="34" charset="-122"/>
                <a:cs typeface="Sora" pitchFamily="34" charset="-120"/>
              </a:rPr>
              <a:t>This innovative approach not only aids in efficient route planning, but also demonstrates the immense potential for dynamic toll management systems to optimize traffic flow and enhance the overall commuter experience. With its robust functionality and user-friendly interface, this project sets the stage for a future where toll-based travel becomes more efficient, seamless, and cost-effective for both drivers and transportation authorities.</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761</Words>
  <Application>Microsoft Office PowerPoint</Application>
  <PresentationFormat>Custom</PresentationFormat>
  <Paragraphs>39</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Alexandria</vt:lpstr>
      <vt:lpstr>Arial</vt:lpstr>
      <vt:lpstr>Sora</vt:lpstr>
      <vt:lpstr>Office Theme</vt:lpstr>
      <vt:lpstr>Problem Statement</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Saniya Saratkar</cp:lastModifiedBy>
  <cp:revision>2</cp:revision>
  <dcterms:created xsi:type="dcterms:W3CDTF">2024-07-14T11:55:40Z</dcterms:created>
  <dcterms:modified xsi:type="dcterms:W3CDTF">2024-07-15T12:58:52Z</dcterms:modified>
</cp:coreProperties>
</file>