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3" r:id="rId5"/>
    <p:sldId id="262" r:id="rId6"/>
    <p:sldId id="265" r:id="rId7"/>
    <p:sldId id="266" r:id="rId8"/>
    <p:sldId id="257" r:id="rId9"/>
    <p:sldId id="258" r:id="rId10"/>
    <p:sldId id="259" r:id="rId11"/>
    <p:sldId id="26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2003A-E61E-4456-B823-386B11E15A97}" type="doc">
      <dgm:prSet loTypeId="urn:microsoft.com/office/officeart/2009/layout/CircleArrow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5C5080-0279-4766-830C-CC17C32CB1A6}">
      <dgm:prSet phldrT="[Text]"/>
      <dgm:spPr/>
      <dgm:t>
        <a:bodyPr/>
        <a:lstStyle/>
        <a:p>
          <a:r>
            <a:rPr lang="en-IN" dirty="0" smtClean="0"/>
            <a:t>Technology</a:t>
          </a:r>
          <a:endParaRPr lang="en-IN" dirty="0"/>
        </a:p>
      </dgm:t>
    </dgm:pt>
    <dgm:pt modelId="{B00EF7FF-02A9-4601-AA7B-E99DF3DF994B}" type="parTrans" cxnId="{E8089D82-ED7C-4128-9A05-6B103B7DD7D7}">
      <dgm:prSet/>
      <dgm:spPr/>
      <dgm:t>
        <a:bodyPr/>
        <a:lstStyle/>
        <a:p>
          <a:endParaRPr lang="en-IN"/>
        </a:p>
      </dgm:t>
    </dgm:pt>
    <dgm:pt modelId="{6460C304-56A3-481E-BF13-8EB4B88B5633}" type="sibTrans" cxnId="{E8089D82-ED7C-4128-9A05-6B103B7DD7D7}">
      <dgm:prSet/>
      <dgm:spPr/>
      <dgm:t>
        <a:bodyPr/>
        <a:lstStyle/>
        <a:p>
          <a:endParaRPr lang="en-IN"/>
        </a:p>
      </dgm:t>
    </dgm:pt>
    <dgm:pt modelId="{137B5826-66E3-4532-BEFE-62CCCED5947A}">
      <dgm:prSet phldrT="[Text]"/>
      <dgm:spPr/>
      <dgm:t>
        <a:bodyPr/>
        <a:lstStyle/>
        <a:p>
          <a:r>
            <a:rPr lang="en-IN" dirty="0" smtClean="0"/>
            <a:t>Policies  &amp; Practices</a:t>
          </a:r>
          <a:endParaRPr lang="en-IN" dirty="0"/>
        </a:p>
      </dgm:t>
    </dgm:pt>
    <dgm:pt modelId="{15C92514-2EEE-452B-9A5D-4F17989067C7}" type="parTrans" cxnId="{1497CDD1-A38D-4580-A9FD-3F207A2DFA9C}">
      <dgm:prSet/>
      <dgm:spPr/>
      <dgm:t>
        <a:bodyPr/>
        <a:lstStyle/>
        <a:p>
          <a:endParaRPr lang="en-IN"/>
        </a:p>
      </dgm:t>
    </dgm:pt>
    <dgm:pt modelId="{D54776DE-9770-4CE3-80CB-7425BE3D7046}" type="sibTrans" cxnId="{1497CDD1-A38D-4580-A9FD-3F207A2DFA9C}">
      <dgm:prSet/>
      <dgm:spPr/>
      <dgm:t>
        <a:bodyPr/>
        <a:lstStyle/>
        <a:p>
          <a:endParaRPr lang="en-IN"/>
        </a:p>
      </dgm:t>
    </dgm:pt>
    <dgm:pt modelId="{0F72A8C1-021D-4B4C-BA2A-300B39E5E9C6}">
      <dgm:prSet phldrT="[Text]"/>
      <dgm:spPr/>
      <dgm:t>
        <a:bodyPr/>
        <a:lstStyle/>
        <a:p>
          <a:r>
            <a:rPr lang="en-IN" dirty="0" smtClean="0"/>
            <a:t>People</a:t>
          </a:r>
          <a:endParaRPr lang="en-IN" dirty="0"/>
        </a:p>
      </dgm:t>
    </dgm:pt>
    <dgm:pt modelId="{991530DE-3614-430D-BD51-F9C3C0D934C2}" type="parTrans" cxnId="{6BE755CC-B709-4CC5-AB2E-D1F9B1416541}">
      <dgm:prSet/>
      <dgm:spPr/>
      <dgm:t>
        <a:bodyPr/>
        <a:lstStyle/>
        <a:p>
          <a:endParaRPr lang="en-IN"/>
        </a:p>
      </dgm:t>
    </dgm:pt>
    <dgm:pt modelId="{98B70FE7-4E36-4CA8-9B31-60B6F1E3F490}" type="sibTrans" cxnId="{6BE755CC-B709-4CC5-AB2E-D1F9B1416541}">
      <dgm:prSet/>
      <dgm:spPr/>
      <dgm:t>
        <a:bodyPr/>
        <a:lstStyle/>
        <a:p>
          <a:endParaRPr lang="en-IN"/>
        </a:p>
      </dgm:t>
    </dgm:pt>
    <dgm:pt modelId="{DAD3D80E-A2AE-4969-8DF1-4FED7BFC6EC9}" type="pres">
      <dgm:prSet presAssocID="{9462003A-E61E-4456-B823-386B11E15A9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D768D5C-348F-4289-8995-42922B2CB40C}" type="pres">
      <dgm:prSet presAssocID="{A45C5080-0279-4766-830C-CC17C32CB1A6}" presName="Accent1" presStyleCnt="0"/>
      <dgm:spPr/>
    </dgm:pt>
    <dgm:pt modelId="{C8A06961-5F22-4CF6-8819-878BBA639C98}" type="pres">
      <dgm:prSet presAssocID="{A45C5080-0279-4766-830C-CC17C32CB1A6}" presName="Accent" presStyleLbl="node1" presStyleIdx="0" presStyleCnt="3"/>
      <dgm:spPr/>
    </dgm:pt>
    <dgm:pt modelId="{F606194A-08E3-4EDB-8226-E6A0B62A751C}" type="pres">
      <dgm:prSet presAssocID="{A45C5080-0279-4766-830C-CC17C32CB1A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62B4E3-65AC-4D2B-97D9-4FF02D058FC5}" type="pres">
      <dgm:prSet presAssocID="{137B5826-66E3-4532-BEFE-62CCCED5947A}" presName="Accent2" presStyleCnt="0"/>
      <dgm:spPr/>
    </dgm:pt>
    <dgm:pt modelId="{673A1A07-A002-4EED-AD05-15D8AEA90F96}" type="pres">
      <dgm:prSet presAssocID="{137B5826-66E3-4532-BEFE-62CCCED5947A}" presName="Accent" presStyleLbl="node1" presStyleIdx="1" presStyleCnt="3"/>
      <dgm:spPr/>
    </dgm:pt>
    <dgm:pt modelId="{E8718DD4-5050-4551-AC04-856F885C5B0F}" type="pres">
      <dgm:prSet presAssocID="{137B5826-66E3-4532-BEFE-62CCCED5947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165220-E3AF-4B0B-8F66-58265EDDB08A}" type="pres">
      <dgm:prSet presAssocID="{0F72A8C1-021D-4B4C-BA2A-300B39E5E9C6}" presName="Accent3" presStyleCnt="0"/>
      <dgm:spPr/>
    </dgm:pt>
    <dgm:pt modelId="{ABA61CA0-F7CE-40C7-AEEC-31CF1A0E3611}" type="pres">
      <dgm:prSet presAssocID="{0F72A8C1-021D-4B4C-BA2A-300B39E5E9C6}" presName="Accent" presStyleLbl="node1" presStyleIdx="2" presStyleCnt="3"/>
      <dgm:spPr/>
    </dgm:pt>
    <dgm:pt modelId="{64A747C2-63FB-4029-9872-6738C1033310}" type="pres">
      <dgm:prSet presAssocID="{0F72A8C1-021D-4B4C-BA2A-300B39E5E9C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8260E3-18B6-4E25-BE37-56CA5F25C6B7}" type="presOf" srcId="{0F72A8C1-021D-4B4C-BA2A-300B39E5E9C6}" destId="{64A747C2-63FB-4029-9872-6738C1033310}" srcOrd="0" destOrd="0" presId="urn:microsoft.com/office/officeart/2009/layout/CircleArrowProcess"/>
    <dgm:cxn modelId="{E8089D82-ED7C-4128-9A05-6B103B7DD7D7}" srcId="{9462003A-E61E-4456-B823-386B11E15A97}" destId="{A45C5080-0279-4766-830C-CC17C32CB1A6}" srcOrd="0" destOrd="0" parTransId="{B00EF7FF-02A9-4601-AA7B-E99DF3DF994B}" sibTransId="{6460C304-56A3-481E-BF13-8EB4B88B5633}"/>
    <dgm:cxn modelId="{6BE755CC-B709-4CC5-AB2E-D1F9B1416541}" srcId="{9462003A-E61E-4456-B823-386B11E15A97}" destId="{0F72A8C1-021D-4B4C-BA2A-300B39E5E9C6}" srcOrd="2" destOrd="0" parTransId="{991530DE-3614-430D-BD51-F9C3C0D934C2}" sibTransId="{98B70FE7-4E36-4CA8-9B31-60B6F1E3F490}"/>
    <dgm:cxn modelId="{C1C6E6F0-0513-43B4-B859-45C93A89EBB8}" type="presOf" srcId="{137B5826-66E3-4532-BEFE-62CCCED5947A}" destId="{E8718DD4-5050-4551-AC04-856F885C5B0F}" srcOrd="0" destOrd="0" presId="urn:microsoft.com/office/officeart/2009/layout/CircleArrowProcess"/>
    <dgm:cxn modelId="{1497CDD1-A38D-4580-A9FD-3F207A2DFA9C}" srcId="{9462003A-E61E-4456-B823-386B11E15A97}" destId="{137B5826-66E3-4532-BEFE-62CCCED5947A}" srcOrd="1" destOrd="0" parTransId="{15C92514-2EEE-452B-9A5D-4F17989067C7}" sibTransId="{D54776DE-9770-4CE3-80CB-7425BE3D7046}"/>
    <dgm:cxn modelId="{11802F05-AFC3-4018-8511-55C530EE195C}" type="presOf" srcId="{A45C5080-0279-4766-830C-CC17C32CB1A6}" destId="{F606194A-08E3-4EDB-8226-E6A0B62A751C}" srcOrd="0" destOrd="0" presId="urn:microsoft.com/office/officeart/2009/layout/CircleArrowProcess"/>
    <dgm:cxn modelId="{D7494939-334D-4BB5-83F6-9B65624D345E}" type="presOf" srcId="{9462003A-E61E-4456-B823-386B11E15A97}" destId="{DAD3D80E-A2AE-4969-8DF1-4FED7BFC6EC9}" srcOrd="0" destOrd="0" presId="urn:microsoft.com/office/officeart/2009/layout/CircleArrowProcess"/>
    <dgm:cxn modelId="{BB44B768-66DF-4AB4-AB8B-935BEC72F454}" type="presParOf" srcId="{DAD3D80E-A2AE-4969-8DF1-4FED7BFC6EC9}" destId="{0D768D5C-348F-4289-8995-42922B2CB40C}" srcOrd="0" destOrd="0" presId="urn:microsoft.com/office/officeart/2009/layout/CircleArrowProcess"/>
    <dgm:cxn modelId="{BC311956-B176-4878-9E53-C658F4A7BCBF}" type="presParOf" srcId="{0D768D5C-348F-4289-8995-42922B2CB40C}" destId="{C8A06961-5F22-4CF6-8819-878BBA639C98}" srcOrd="0" destOrd="0" presId="urn:microsoft.com/office/officeart/2009/layout/CircleArrowProcess"/>
    <dgm:cxn modelId="{33A9C53D-75CC-4306-91D0-7C8A7913E800}" type="presParOf" srcId="{DAD3D80E-A2AE-4969-8DF1-4FED7BFC6EC9}" destId="{F606194A-08E3-4EDB-8226-E6A0B62A751C}" srcOrd="1" destOrd="0" presId="urn:microsoft.com/office/officeart/2009/layout/CircleArrowProcess"/>
    <dgm:cxn modelId="{629A8ED6-8841-4E02-9222-2E9F2AA544FC}" type="presParOf" srcId="{DAD3D80E-A2AE-4969-8DF1-4FED7BFC6EC9}" destId="{B962B4E3-65AC-4D2B-97D9-4FF02D058FC5}" srcOrd="2" destOrd="0" presId="urn:microsoft.com/office/officeart/2009/layout/CircleArrowProcess"/>
    <dgm:cxn modelId="{F2695C0B-7E5B-4973-A5FC-77DEECB034C8}" type="presParOf" srcId="{B962B4E3-65AC-4D2B-97D9-4FF02D058FC5}" destId="{673A1A07-A002-4EED-AD05-15D8AEA90F96}" srcOrd="0" destOrd="0" presId="urn:microsoft.com/office/officeart/2009/layout/CircleArrowProcess"/>
    <dgm:cxn modelId="{CAB7FAD0-DDC2-4900-9262-5B9DCA201C5A}" type="presParOf" srcId="{DAD3D80E-A2AE-4969-8DF1-4FED7BFC6EC9}" destId="{E8718DD4-5050-4551-AC04-856F885C5B0F}" srcOrd="3" destOrd="0" presId="urn:microsoft.com/office/officeart/2009/layout/CircleArrowProcess"/>
    <dgm:cxn modelId="{726B5889-3C90-4AC3-9339-FAA94EF39E2B}" type="presParOf" srcId="{DAD3D80E-A2AE-4969-8DF1-4FED7BFC6EC9}" destId="{2F165220-E3AF-4B0B-8F66-58265EDDB08A}" srcOrd="4" destOrd="0" presId="urn:microsoft.com/office/officeart/2009/layout/CircleArrowProcess"/>
    <dgm:cxn modelId="{85342921-CE4F-442D-8E05-86DE90213EC4}" type="presParOf" srcId="{2F165220-E3AF-4B0B-8F66-58265EDDB08A}" destId="{ABA61CA0-F7CE-40C7-AEEC-31CF1A0E3611}" srcOrd="0" destOrd="0" presId="urn:microsoft.com/office/officeart/2009/layout/CircleArrowProcess"/>
    <dgm:cxn modelId="{F6C25CB3-8C00-4B7D-8349-E52569CDAB08}" type="presParOf" srcId="{DAD3D80E-A2AE-4969-8DF1-4FED7BFC6EC9}" destId="{64A747C2-63FB-4029-9872-6738C103331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06961-5F22-4CF6-8819-878BBA639C98}">
      <dsp:nvSpPr>
        <dsp:cNvPr id="0" name=""/>
        <dsp:cNvSpPr/>
      </dsp:nvSpPr>
      <dsp:spPr>
        <a:xfrm>
          <a:off x="3328097" y="0"/>
          <a:ext cx="2178467" cy="21787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06194A-08E3-4EDB-8226-E6A0B62A751C}">
      <dsp:nvSpPr>
        <dsp:cNvPr id="0" name=""/>
        <dsp:cNvSpPr/>
      </dsp:nvSpPr>
      <dsp:spPr>
        <a:xfrm>
          <a:off x="3809610" y="786612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Technology</a:t>
          </a:r>
          <a:endParaRPr lang="en-IN" sz="1800" kern="1200" dirty="0"/>
        </a:p>
      </dsp:txBody>
      <dsp:txXfrm>
        <a:off x="3809610" y="786612"/>
        <a:ext cx="1210532" cy="605121"/>
      </dsp:txXfrm>
    </dsp:sp>
    <dsp:sp modelId="{673A1A07-A002-4EED-AD05-15D8AEA90F96}">
      <dsp:nvSpPr>
        <dsp:cNvPr id="0" name=""/>
        <dsp:cNvSpPr/>
      </dsp:nvSpPr>
      <dsp:spPr>
        <a:xfrm>
          <a:off x="2723035" y="1251881"/>
          <a:ext cx="2178467" cy="21787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718DD4-5050-4551-AC04-856F885C5B0F}">
      <dsp:nvSpPr>
        <dsp:cNvPr id="0" name=""/>
        <dsp:cNvSpPr/>
      </dsp:nvSpPr>
      <dsp:spPr>
        <a:xfrm>
          <a:off x="3207003" y="2045735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Policies  &amp; Practices</a:t>
          </a:r>
          <a:endParaRPr lang="en-IN" sz="1800" kern="1200" dirty="0"/>
        </a:p>
      </dsp:txBody>
      <dsp:txXfrm>
        <a:off x="3207003" y="2045735"/>
        <a:ext cx="1210532" cy="605121"/>
      </dsp:txXfrm>
    </dsp:sp>
    <dsp:sp modelId="{ABA61CA0-F7CE-40C7-AEEC-31CF1A0E3611}">
      <dsp:nvSpPr>
        <dsp:cNvPr id="0" name=""/>
        <dsp:cNvSpPr/>
      </dsp:nvSpPr>
      <dsp:spPr>
        <a:xfrm>
          <a:off x="3483146" y="2653572"/>
          <a:ext cx="1871640" cy="18723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747C2-63FB-4029-9872-6738C1033310}">
      <dsp:nvSpPr>
        <dsp:cNvPr id="0" name=""/>
        <dsp:cNvSpPr/>
      </dsp:nvSpPr>
      <dsp:spPr>
        <a:xfrm>
          <a:off x="3812473" y="3306668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People</a:t>
          </a:r>
          <a:endParaRPr lang="en-IN" sz="1800" kern="1200" dirty="0"/>
        </a:p>
      </dsp:txBody>
      <dsp:txXfrm>
        <a:off x="3812473" y="3306668"/>
        <a:ext cx="1210532" cy="60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9D0F1D-D6AD-4509-B0CE-0E76B8EF24C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BBB686-8883-4FBB-984F-0AE12777F2F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316835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CISCO VIRTUAL INTERNSHIP </a:t>
            </a:r>
            <a:r>
              <a:rPr lang="en-IN" sz="3600" dirty="0" smtClean="0"/>
              <a:t>ACTIVITY</a:t>
            </a:r>
            <a:br>
              <a:rPr lang="en-IN" sz="3600" dirty="0" smtClean="0"/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u="sng" dirty="0" smtClean="0">
                <a:solidFill>
                  <a:schemeClr val="accent6">
                    <a:lumMod val="50000"/>
                  </a:schemeClr>
                </a:solidFill>
              </a:rPr>
              <a:t>Design of secure College campus network.</a:t>
            </a:r>
            <a:r>
              <a:rPr lang="en-IN" sz="24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en-IN" sz="2400" u="sng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KLE TECHNOLOGICAL UNIVERSITY</a:t>
            </a:r>
            <a:b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>
                <a:solidFill>
                  <a:schemeClr val="accent2">
                    <a:lumMod val="75000"/>
                  </a:schemeClr>
                </a:solidFill>
              </a:rPr>
              <a:t>NAME:  A.SANIYA</a:t>
            </a:r>
          </a:p>
          <a:p>
            <a:pPr algn="r"/>
            <a:r>
              <a:rPr lang="en-IN" sz="1800" dirty="0" smtClean="0">
                <a:solidFill>
                  <a:schemeClr val="accent2">
                    <a:lumMod val="75000"/>
                  </a:schemeClr>
                </a:solidFill>
              </a:rPr>
              <a:t>USN: 01FE18BEC351</a:t>
            </a:r>
          </a:p>
          <a:p>
            <a:pPr algn="r"/>
            <a:r>
              <a:rPr lang="en-IN" sz="1800" dirty="0" smtClean="0">
                <a:solidFill>
                  <a:schemeClr val="accent2">
                    <a:lumMod val="75000"/>
                  </a:schemeClr>
                </a:solidFill>
              </a:rPr>
              <a:t>School Of Electronics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58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2.Classroom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/>
          <a:p>
            <a:r>
              <a:rPr lang="en-IN" dirty="0" smtClean="0"/>
              <a:t>Classroom needs wireless connection 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77967"/>
              </p:ext>
            </p:extLst>
          </p:nvPr>
        </p:nvGraphicFramePr>
        <p:xfrm>
          <a:off x="971601" y="1556792"/>
          <a:ext cx="7272807" cy="5040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24269"/>
                <a:gridCol w="2424269"/>
                <a:gridCol w="2424269"/>
              </a:tblGrid>
              <a:tr h="503859">
                <a:tc>
                  <a:txBody>
                    <a:bodyPr/>
                    <a:lstStyle/>
                    <a:p>
                      <a:r>
                        <a:rPr lang="en-IN" dirty="0" smtClean="0"/>
                        <a:t>WIRELESS ROUTER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SWITCH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DEVICES</a:t>
                      </a:r>
                      <a:endParaRPr lang="en-IN" dirty="0"/>
                    </a:p>
                  </a:txBody>
                  <a:tcPr/>
                </a:tc>
              </a:tr>
              <a:tr h="4536701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Encrypted with strong password(WEP) to avoid being used by strangers and hackers.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err="1" smtClean="0"/>
                        <a:t>Password:cisco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Switch numbers from </a:t>
                      </a:r>
                      <a:r>
                        <a:rPr lang="en-IN" dirty="0" err="1" smtClean="0"/>
                        <a:t>fa</a:t>
                      </a:r>
                      <a:r>
                        <a:rPr lang="en-IN" baseline="0" dirty="0" smtClean="0"/>
                        <a:t> 0/6-25 are down to be secure.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Also can be configured from end devices using SSH protocol.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Username and password are same as Lab-1.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3</a:t>
                      </a:r>
                      <a:r>
                        <a:rPr lang="en-IN" baseline="0" dirty="0" smtClean="0"/>
                        <a:t> PC’s are connected through </a:t>
                      </a:r>
                      <a:r>
                        <a:rPr lang="en-IN" baseline="0" dirty="0" err="1" smtClean="0"/>
                        <a:t>ethernet</a:t>
                      </a:r>
                      <a:r>
                        <a:rPr lang="en-IN" baseline="0" dirty="0" smtClean="0"/>
                        <a:t> cables.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2 PC’s are connected wirelessly.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A Laptop</a:t>
                      </a:r>
                      <a:r>
                        <a:rPr lang="en-IN" baseline="0" dirty="0" smtClean="0"/>
                        <a:t>, Smartphone </a:t>
                      </a:r>
                      <a:r>
                        <a:rPr lang="en-IN" baseline="0" dirty="0" smtClean="0"/>
                        <a:t>, Tablet and cameras are also connected wirelessly 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3.Staff Room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07434"/>
              </p:ext>
            </p:extLst>
          </p:nvPr>
        </p:nvGraphicFramePr>
        <p:xfrm>
          <a:off x="457200" y="1268760"/>
          <a:ext cx="8229600" cy="237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1744">
                <a:tc>
                  <a:txBody>
                    <a:bodyPr/>
                    <a:lstStyle/>
                    <a:p>
                      <a:r>
                        <a:rPr lang="en-IN" dirty="0" smtClean="0"/>
                        <a:t>SERVERS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ROUTERS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SWITCH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DEVICES</a:t>
                      </a:r>
                      <a:endParaRPr lang="en-IN" dirty="0"/>
                    </a:p>
                  </a:txBody>
                  <a:tcPr/>
                </a:tc>
              </a:tr>
              <a:tr h="136243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All servers protected by Firewalls.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SSH protocol to be easily configurable</a:t>
                      </a:r>
                      <a:r>
                        <a:rPr lang="en-IN" baseline="0" dirty="0" smtClean="0"/>
                        <a:t> from end devices.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2 VLAN’s for faculty and admins respectively.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Disabled </a:t>
                      </a:r>
                      <a:r>
                        <a:rPr lang="en-IN" dirty="0" smtClean="0"/>
                        <a:t>all unused</a:t>
                      </a:r>
                      <a:r>
                        <a:rPr lang="en-IN" baseline="0" dirty="0" smtClean="0"/>
                        <a:t> ports.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PC’s and printers</a:t>
                      </a:r>
                      <a:r>
                        <a:rPr lang="en-IN" dirty="0" smtClean="0"/>
                        <a:t>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PC’s virtually protected by </a:t>
                      </a:r>
                      <a:r>
                        <a:rPr lang="en-IN" dirty="0" err="1" smtClean="0"/>
                        <a:t>FireWalls</a:t>
                      </a:r>
                      <a:r>
                        <a:rPr lang="en-IN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06896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Microsoft JhengHei Light" pitchFamily="34" charset="-120"/>
                <a:ea typeface="Microsoft JhengHei Light" pitchFamily="34" charset="-120"/>
              </a:rPr>
              <a:t>THANK YOU</a:t>
            </a:r>
            <a:endParaRPr lang="en-IN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3D of Cyber Security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1335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OVERVIEW: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 </a:t>
            </a:r>
            <a:r>
              <a:rPr lang="en-IN" sz="3000" dirty="0" smtClean="0"/>
              <a:t>  </a:t>
            </a: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</a:rPr>
              <a:t>1.Types Of Attacks and Solutions.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Device Attacks.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Vulnerabilities.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Protocols.</a:t>
            </a:r>
          </a:p>
          <a:p>
            <a:pPr marL="457200" lvl="1" indent="0">
              <a:buNone/>
            </a:pPr>
            <a:r>
              <a:rPr lang="en-IN" sz="3000" dirty="0" smtClean="0">
                <a:solidFill>
                  <a:srgbClr val="92D050"/>
                </a:solidFill>
              </a:rPr>
              <a:t>2</a:t>
            </a:r>
            <a:r>
              <a:rPr lang="en-IN" sz="3000" dirty="0" smtClean="0">
                <a:solidFill>
                  <a:srgbClr val="92D050"/>
                </a:solidFill>
              </a:rPr>
              <a:t>. Secure Network for Institution.</a:t>
            </a:r>
          </a:p>
          <a:p>
            <a:pPr marL="457200" lvl="1" indent="0">
              <a:buNone/>
            </a:pPr>
            <a:r>
              <a:rPr lang="en-IN" sz="3000" dirty="0" smtClean="0">
                <a:solidFill>
                  <a:schemeClr val="accent6">
                    <a:lumMod val="75000"/>
                  </a:schemeClr>
                </a:solidFill>
              </a:rPr>
              <a:t>3.Topology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 1.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Classroom</a:t>
            </a:r>
          </a:p>
          <a:p>
            <a:pPr lvl="1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Staffroom</a:t>
            </a:r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7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1719064"/>
          </a:xfrm>
        </p:spPr>
        <p:txBody>
          <a:bodyPr>
            <a:noAutofit/>
          </a:bodyPr>
          <a:lstStyle/>
          <a:p>
            <a:pPr lvl="0"/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>Types 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Attacks 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IN" sz="4000" dirty="0">
                <a:solidFill>
                  <a:srgbClr val="92D050"/>
                </a:solidFill>
              </a:rPr>
              <a:t>Solutions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2088"/>
          </a:xfrm>
        </p:spPr>
        <p:txBody>
          <a:bodyPr>
            <a:noAutofit/>
          </a:bodyPr>
          <a:lstStyle/>
          <a:p>
            <a:r>
              <a:rPr lang="en-IN" sz="3200" i="1" dirty="0"/>
              <a:t/>
            </a:r>
            <a:br>
              <a:rPr lang="en-IN" sz="3200" i="1" dirty="0"/>
            </a:br>
            <a:r>
              <a:rPr lang="en-IN" sz="3200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2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200" i="1" dirty="0" smtClean="0">
                <a:solidFill>
                  <a:schemeClr val="accent1">
                    <a:lumMod val="75000"/>
                  </a:schemeClr>
                </a:solidFill>
              </a:rPr>
              <a:t>1.END DEVICE ATTACKS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Laptops, Desktops, servers and IP phones as well as employee-owned devices comes under End devices.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ATTACKS: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Endpoints are particularly susceptible to malware related attacks that originate through email or web browsing. 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IN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Viruses, worms &amp; </a:t>
            </a:r>
            <a:r>
              <a:rPr lang="en-IN" sz="2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Trojen</a:t>
            </a:r>
            <a:r>
              <a:rPr lang="en-IN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Horses.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also susceptible to attacks such as </a:t>
            </a:r>
            <a:r>
              <a:rPr lang="en-IN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Spyware, Adware, Botnet &amp; Zombies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which can damage the host system and can also capture the host data.</a:t>
            </a:r>
          </a:p>
          <a:p>
            <a:pPr marL="457200" lvl="1" indent="0"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SOLUTION: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Endpoints have typically used traditional host-based security features, such as antivirus/anti-malware, host-based firewalls, and host-based intrusion prevention systems(HIPSs).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devices can be protected by a combination of NAC, AMP(Advanced Malware Protection)software, an email security appliance(ESA), and a web security appliance(WSA)</a:t>
            </a:r>
            <a:b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9497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562074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2.VULNERABILITIES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Vulnerabilities comes under Layer 2 attack of OSI reference model i.e., Data link layer. If a threat actor gets access to Layer 2 then he may damage the above layers also irrespective of how much security has provided to it. 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ATTACKS:</a:t>
            </a:r>
          </a:p>
          <a:p>
            <a:pPr marL="0" lvl="0" indent="0">
              <a:buNone/>
            </a:pPr>
            <a:endParaRPr lang="en-IN" sz="2000" dirty="0" smtClean="0"/>
          </a:p>
          <a:p>
            <a:pPr marL="0" lv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69860"/>
              </p:ext>
            </p:extLst>
          </p:nvPr>
        </p:nvGraphicFramePr>
        <p:xfrm>
          <a:off x="1907704" y="2492896"/>
          <a:ext cx="6408712" cy="42742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73863"/>
                <a:gridCol w="3834849"/>
              </a:tblGrid>
              <a:tr h="38722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EXAMPLES</a:t>
                      </a:r>
                      <a:endParaRPr lang="en-IN" dirty="0"/>
                    </a:p>
                  </a:txBody>
                  <a:tcPr/>
                </a:tc>
              </a:tr>
              <a:tr h="45922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MAC Table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 MAC</a:t>
                      </a:r>
                      <a:r>
                        <a:rPr lang="en-IN" sz="1600" baseline="0" dirty="0" smtClean="0"/>
                        <a:t> Address Flooding Attacks</a:t>
                      </a:r>
                      <a:endParaRPr lang="en-IN" sz="1600" dirty="0"/>
                    </a:p>
                  </a:txBody>
                  <a:tcPr/>
                </a:tc>
              </a:tr>
              <a:tr h="76320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VLAN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 VLAN hopping and VLAN doubling attacks. It also includes attacks between devices on a common VLAN.</a:t>
                      </a:r>
                      <a:endParaRPr lang="en-IN" sz="1600" dirty="0"/>
                    </a:p>
                  </a:txBody>
                  <a:tcPr/>
                </a:tc>
              </a:tr>
              <a:tr h="565335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DHCP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 DHCP </a:t>
                      </a:r>
                      <a:r>
                        <a:rPr lang="en-IN" sz="1600" dirty="0" err="1" smtClean="0"/>
                        <a:t>Strarvation</a:t>
                      </a:r>
                      <a:r>
                        <a:rPr lang="en-IN" sz="1600" baseline="0" dirty="0" smtClean="0"/>
                        <a:t> and DHCP spoofing attacks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45922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ARP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 ARP spoofing and poisoning attacks.</a:t>
                      </a:r>
                      <a:endParaRPr lang="en-IN" sz="1600" dirty="0"/>
                    </a:p>
                  </a:txBody>
                  <a:tcPr/>
                </a:tc>
              </a:tr>
              <a:tr h="53706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Address Spoofing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 MAC address and IP address spoofing attacks. </a:t>
                      </a:r>
                      <a:endParaRPr lang="en-IN" sz="1600" dirty="0"/>
                    </a:p>
                  </a:txBody>
                  <a:tcPr/>
                </a:tc>
              </a:tr>
              <a:tr h="717151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STP Attacks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Includes</a:t>
                      </a:r>
                      <a:r>
                        <a:rPr lang="en-IN" sz="1600" baseline="0" dirty="0" smtClean="0"/>
                        <a:t> spanning Tree Protocol manipulation attacks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352928" cy="6408712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SOLUTION: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SECURING MANAGEMENT PROTOCOLS: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management protocols such as SSH, Secure Copy Protocol(SCP), Secure FTP(SFTP), and Secure Socket Layer/Transport Layer Security(SSL/TLS).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a dedicated management VLAN where nothing but management traffic resides.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72593"/>
              </p:ext>
            </p:extLst>
          </p:nvPr>
        </p:nvGraphicFramePr>
        <p:xfrm>
          <a:off x="1691680" y="692696"/>
          <a:ext cx="6984776" cy="35205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92388"/>
                <a:gridCol w="3492388"/>
              </a:tblGrid>
              <a:tr h="310362">
                <a:tc>
                  <a:txBody>
                    <a:bodyPr/>
                    <a:lstStyle/>
                    <a:p>
                      <a:r>
                        <a:rPr lang="en-IN" dirty="0" smtClean="0"/>
                        <a:t>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060829">
                <a:tc>
                  <a:txBody>
                    <a:bodyPr/>
                    <a:lstStyle/>
                    <a:p>
                      <a:r>
                        <a:rPr lang="en-IN" dirty="0" smtClean="0"/>
                        <a:t>Port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Prevents</a:t>
                      </a:r>
                      <a:r>
                        <a:rPr lang="en-IN" baseline="0" dirty="0" smtClean="0"/>
                        <a:t> many types of attacks including MAC address flooding attacks and DHCP starvation attacks.</a:t>
                      </a:r>
                      <a:endParaRPr lang="en-IN" dirty="0"/>
                    </a:p>
                  </a:txBody>
                  <a:tcPr/>
                </a:tc>
              </a:tr>
              <a:tr h="663018">
                <a:tc>
                  <a:txBody>
                    <a:bodyPr/>
                    <a:lstStyle/>
                    <a:p>
                      <a:r>
                        <a:rPr lang="en-IN" dirty="0" smtClean="0"/>
                        <a:t>DHCP Snooping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Prevents DHCP Starvation and DHCP spoofing attacks</a:t>
                      </a:r>
                      <a:endParaRPr lang="en-IN" dirty="0"/>
                    </a:p>
                  </a:txBody>
                  <a:tcPr/>
                </a:tc>
              </a:tr>
              <a:tr h="663018">
                <a:tc>
                  <a:txBody>
                    <a:bodyPr/>
                    <a:lstStyle/>
                    <a:p>
                      <a:r>
                        <a:rPr lang="en-IN" dirty="0" smtClean="0"/>
                        <a:t>Dynamic ARP Inspection(DAI)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Prevents ARP spoofing</a:t>
                      </a:r>
                      <a:r>
                        <a:rPr lang="en-IN" baseline="0" dirty="0" smtClean="0"/>
                        <a:t> and ARP poisoning attacks.</a:t>
                      </a:r>
                      <a:endParaRPr lang="en-IN" dirty="0"/>
                    </a:p>
                  </a:txBody>
                  <a:tcPr/>
                </a:tc>
              </a:tr>
              <a:tr h="543134">
                <a:tc>
                  <a:txBody>
                    <a:bodyPr/>
                    <a:lstStyle/>
                    <a:p>
                      <a:r>
                        <a:rPr lang="en-IN" dirty="0" smtClean="0"/>
                        <a:t>IP Source Guard(IPSG)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Prevents</a:t>
                      </a:r>
                      <a:r>
                        <a:rPr lang="en-IN" baseline="0" dirty="0" smtClean="0"/>
                        <a:t> MAC and IP address spoofing attacks.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Secure Network for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Institution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Devices protected by </a:t>
            </a:r>
            <a:r>
              <a:rPr lang="en-IN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FireWalls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Disabling all 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unused ports in switches.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VLAN’s for different Users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prevent from Vulnerabilities.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SSH for configuring routers/switches</a:t>
            </a:r>
            <a:r>
              <a:rPr lang="en-I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remote host with secured password and also to secure management protocols.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password for wireless network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connections.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Used 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Cameras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more security.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Topology: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8326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 have created 3 areas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Lab-1: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89942"/>
              </p:ext>
            </p:extLst>
          </p:nvPr>
        </p:nvGraphicFramePr>
        <p:xfrm>
          <a:off x="827584" y="2204864"/>
          <a:ext cx="7920880" cy="42336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SWITCH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PC/End Devices</a:t>
                      </a:r>
                      <a:endParaRPr lang="en-IN" dirty="0"/>
                    </a:p>
                  </a:txBody>
                  <a:tcPr/>
                </a:tc>
              </a:tr>
              <a:tr h="354870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Server protected by Firewall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Used SSH Protocol to configure from end devices.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err="1" smtClean="0"/>
                        <a:t>Rsa</a:t>
                      </a:r>
                      <a:r>
                        <a:rPr lang="en-IN" dirty="0" smtClean="0"/>
                        <a:t> : </a:t>
                      </a:r>
                      <a:r>
                        <a:rPr lang="en-IN" dirty="0" err="1" smtClean="0"/>
                        <a:t>ece.office</a:t>
                      </a:r>
                      <a:endParaRPr lang="en-IN" dirty="0" smtClean="0"/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Username :faculty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Password : student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Created 2 VLAN’s for</a:t>
                      </a:r>
                      <a:r>
                        <a:rPr lang="en-IN" baseline="0" dirty="0" smtClean="0"/>
                        <a:t> Students and administrator’s respectively.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Disabled </a:t>
                      </a:r>
                      <a:r>
                        <a:rPr lang="en-IN" baseline="0" dirty="0" err="1" smtClean="0"/>
                        <a:t>fa</a:t>
                      </a:r>
                      <a:r>
                        <a:rPr lang="en-IN" baseline="0" dirty="0" smtClean="0"/>
                        <a:t> 0/12-24 to be more secure on switch 1.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Similarly for switch 2 </a:t>
                      </a:r>
                      <a:r>
                        <a:rPr lang="en-IN" baseline="0" dirty="0" err="1" smtClean="0"/>
                        <a:t>fa</a:t>
                      </a:r>
                      <a:r>
                        <a:rPr lang="en-IN" baseline="0" dirty="0" smtClean="0"/>
                        <a:t> 0/8-24 are down.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of 24 PC’s have been used for LAB-1 divided into Student and admin VLAN respectively.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aseline="0" dirty="0" smtClean="0"/>
                        <a:t>1 printer is also set up.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436</TotalTime>
  <Words>666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CISCO VIRTUAL INTERNSHIP ACTIVITY  Design of secure College campus network.    KLE TECHNOLOGICAL UNIVERSITY </vt:lpstr>
      <vt:lpstr>3D of Cyber Security</vt:lpstr>
      <vt:lpstr>OVERVIEW:</vt:lpstr>
      <vt:lpstr>   Types Of Attacks &amp; Solutions : </vt:lpstr>
      <vt:lpstr>  1.END DEVICE ATTACKS</vt:lpstr>
      <vt:lpstr>2.VULNERABILITIES</vt:lpstr>
      <vt:lpstr>.</vt:lpstr>
      <vt:lpstr>Secure Network for Institution</vt:lpstr>
      <vt:lpstr>Topology:</vt:lpstr>
      <vt:lpstr>2.Classroom</vt:lpstr>
      <vt:lpstr>3.Staff Room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</dc:title>
  <dc:creator>HP</dc:creator>
  <cp:lastModifiedBy>HP</cp:lastModifiedBy>
  <cp:revision>21</cp:revision>
  <dcterms:created xsi:type="dcterms:W3CDTF">2021-06-21T06:45:29Z</dcterms:created>
  <dcterms:modified xsi:type="dcterms:W3CDTF">2021-06-22T01:05:13Z</dcterms:modified>
</cp:coreProperties>
</file>