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9" r:id="rId8"/>
    <p:sldId id="271" r:id="rId9"/>
    <p:sldId id="270" r:id="rId10"/>
    <p:sldId id="272" r:id="rId11"/>
    <p:sldId id="278" r:id="rId12"/>
    <p:sldId id="277" r:id="rId13"/>
    <p:sldId id="273" r:id="rId14"/>
    <p:sldId id="274" r:id="rId15"/>
    <p:sldId id="275" r:id="rId16"/>
    <p:sldId id="276" r:id="rId17"/>
    <p:sldId id="262" r:id="rId18"/>
    <p:sldId id="264" r:id="rId19"/>
    <p:sldId id="265" r:id="rId20"/>
    <p:sldId id="266" r:id="rId21"/>
    <p:sldId id="279" r:id="rId22"/>
    <p:sldId id="267" r:id="rId23"/>
  </p:sldIdLst>
  <p:sldSz cx="9906000" cy="6858000" type="A4"/>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uxkUHzEEBQb45tIBOtUrgvatI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3D1C26-BEBA-40EB-B880-04AE644533D2}">
  <a:tblStyle styleId="{9B3D1C26-BEBA-40EB-B880-04AE644533D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F6D2E3C-A018-442B-BF50-C8C78C53ADB0}"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548" y="78"/>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235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3" name="Google Shape;123;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1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50" name="Google Shape;150;p13: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7"/>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7"/>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Google Shape;19;p1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9" name="Google Shape;79;p26"/>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Google Shape;80;p2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27"/>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6" name="Google Shape;86;p2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2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2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8"/>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18"/>
          <p:cNvSpPr txBox="1">
            <a:spLocks noGrp="1"/>
          </p:cNvSpPr>
          <p:nvPr>
            <p:ph type="dt" idx="10"/>
          </p:nvPr>
        </p:nvSpPr>
        <p:spPr>
          <a:xfrm>
            <a:off x="519336" y="6308727"/>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8" name="Google Shape;28;p18"/>
          <p:cNvSpPr/>
          <p:nvPr/>
        </p:nvSpPr>
        <p:spPr>
          <a:xfrm>
            <a:off x="200472" y="6721476"/>
            <a:ext cx="294828" cy="91900"/>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18"/>
          <p:cNvPicPr preferRelativeResize="0"/>
          <p:nvPr/>
        </p:nvPicPr>
        <p:blipFill rotWithShape="1">
          <a:blip r:embed="rId2">
            <a:alphaModFix/>
          </a:blip>
          <a:srcRect/>
          <a:stretch/>
        </p:blipFill>
        <p:spPr>
          <a:xfrm>
            <a:off x="272480" y="6705906"/>
            <a:ext cx="2416616" cy="1520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1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1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7" name="Google Shape;37;p20"/>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2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2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2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21"/>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21"/>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1"/>
          <p:cNvSpPr txBox="1">
            <a:spLocks noGrp="1"/>
          </p:cNvSpPr>
          <p:nvPr>
            <p:ph type="dt" idx="10"/>
          </p:nvPr>
        </p:nvSpPr>
        <p:spPr>
          <a:xfrm>
            <a:off x="1280592" y="6356351"/>
            <a:ext cx="26575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 name="Google Shape;50;p22"/>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22"/>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Google Shape;52;p22"/>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22"/>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2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23"/>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23"/>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 name="Google Shape;60;p23"/>
          <p:cNvSpPr txBox="1"/>
          <p:nvPr/>
        </p:nvSpPr>
        <p:spPr>
          <a:xfrm>
            <a:off x="0"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61" name="Google Shape;61;p23"/>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23"/>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4"/>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4"/>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2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25"/>
          <p:cNvSpPr>
            <a:spLocks noGrp="1"/>
          </p:cNvSpPr>
          <p:nvPr>
            <p:ph type="pic" idx="2"/>
          </p:nvPr>
        </p:nvSpPr>
        <p:spPr>
          <a:xfrm>
            <a:off x="1941645" y="612775"/>
            <a:ext cx="5943600" cy="4114800"/>
          </a:xfrm>
          <a:prstGeom prst="rect">
            <a:avLst/>
          </a:prstGeom>
          <a:noFill/>
          <a:ln>
            <a:noFill/>
          </a:ln>
        </p:spPr>
      </p:sp>
      <p:sp>
        <p:nvSpPr>
          <p:cNvPr id="73" name="Google Shape;73;p25"/>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4" name="Google Shape;74;p2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16"/>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6"/>
          <p:cNvSpPr txBox="1"/>
          <p:nvPr/>
        </p:nvSpPr>
        <p:spPr>
          <a:xfrm>
            <a:off x="6633"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13" name="Google Shape;13;p16"/>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16"/>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pic>
        <p:nvPicPr>
          <p:cNvPr id="15" name="Google Shape;15;p16" descr="C:\Users\Paramesh\Desktop\Logo\Logo.png"/>
          <p:cNvPicPr preferRelativeResize="0"/>
          <p:nvPr/>
        </p:nvPicPr>
        <p:blipFill rotWithShape="1">
          <a:blip r:embed="rId13">
            <a:alphaModFix/>
          </a:blip>
          <a:srcRect/>
          <a:stretch/>
        </p:blipFill>
        <p:spPr>
          <a:xfrm>
            <a:off x="128464" y="6337321"/>
            <a:ext cx="26289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pository.ihu.edu.gr/xmlui/bitstream/handle/11544/30285/Anastasiou_Panagiota_Dissertation_3308200001.pdf?sequence=1" TargetMode="External"/><Relationship Id="rId7" Type="http://schemas.openxmlformats.org/officeDocument/2006/relationships/hyperlink" Target="https://browse.arxiv.org/pdf/1702.01923.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researchgate.net/publication/350932230_Twitter_Data_Sentiment_Analysis_Using_Naive_Bayes_Classifier_and_Generation_of_Heat_Map_for_Analyzing_Intensity_Geographically" TargetMode="External"/><Relationship Id="rId5" Type="http://schemas.openxmlformats.org/officeDocument/2006/relationships/hyperlink" Target="https://www.researchgate.net/publication/361275253_A_sentiment_analysis_of_the_Ukraine-Russia_conflict_tweets_using_Recurrent_Neural_Networks" TargetMode="External"/><Relationship Id="rId4" Type="http://schemas.openxmlformats.org/officeDocument/2006/relationships/hyperlink" Target="https://dergipark.org.tr/en/download/article-file/1506505"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hess.copernicus.org/articles/25/5517/202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msruas-my.sharepoint.com/:b:/g/personal/20etcs002151_msruas_ac_in/EZm-7CgmUl5FtRIPWRbGVl8BhfxiwhZFrpd2OFF2w_HfUA?e=pX3P1e" TargetMode="External"/><Relationship Id="rId4" Type="http://schemas.openxmlformats.org/officeDocument/2006/relationships/hyperlink" Target="https://typeset.io/papers/sentimental-analysis-of-amazon-customers-based-on-their-2jb1il2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280592" y="1124744"/>
            <a:ext cx="7696200" cy="244058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Final Project Presentation</a:t>
            </a:r>
            <a:br>
              <a:rPr lang="en-US" sz="2800" b="1" dirty="0">
                <a:solidFill>
                  <a:srgbClr val="002060"/>
                </a:solidFill>
              </a:rPr>
            </a:br>
            <a:r>
              <a:rPr lang="en-US" sz="2800" b="1" dirty="0" err="1">
                <a:solidFill>
                  <a:srgbClr val="002060"/>
                </a:solidFill>
              </a:rPr>
              <a:t>Programme</a:t>
            </a:r>
            <a:r>
              <a:rPr lang="en-US" sz="2800" b="1" dirty="0">
                <a:solidFill>
                  <a:srgbClr val="002060"/>
                </a:solidFill>
              </a:rPr>
              <a:t>: </a:t>
            </a:r>
            <a:r>
              <a:rPr lang="en-US" sz="2400" b="1" dirty="0">
                <a:solidFill>
                  <a:srgbClr val="002060"/>
                </a:solidFill>
              </a:rPr>
              <a:t>B. Tech</a:t>
            </a:r>
            <a:r>
              <a:rPr lang="en-US" sz="3600" b="1" dirty="0">
                <a:solidFill>
                  <a:srgbClr val="002060"/>
                </a:solidFill>
              </a:rPr>
              <a:t> </a:t>
            </a:r>
            <a:r>
              <a:rPr lang="en-US" sz="2400" b="1" dirty="0">
                <a:solidFill>
                  <a:srgbClr val="002060"/>
                </a:solidFill>
              </a:rPr>
              <a:t>in CSE</a:t>
            </a:r>
            <a:br>
              <a:rPr lang="en-US" sz="3600" b="1" dirty="0">
                <a:solidFill>
                  <a:srgbClr val="002060"/>
                </a:solidFill>
              </a:rPr>
            </a:br>
            <a:br>
              <a:rPr lang="en-US" sz="3600" b="1" dirty="0">
                <a:solidFill>
                  <a:srgbClr val="002060"/>
                </a:solidFill>
              </a:rPr>
            </a:br>
            <a:endParaRPr sz="2800" b="1" dirty="0">
              <a:solidFill>
                <a:srgbClr val="002060"/>
              </a:solidFill>
            </a:endParaRPr>
          </a:p>
        </p:txBody>
      </p:sp>
      <p:sp>
        <p:nvSpPr>
          <p:cNvPr id="94" name="Google Shape;94;p1"/>
          <p:cNvSpPr/>
          <p:nvPr/>
        </p:nvSpPr>
        <p:spPr>
          <a:xfrm>
            <a:off x="416496" y="3878762"/>
            <a:ext cx="784860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70C0"/>
              </a:solidFill>
              <a:latin typeface="Times New Roman"/>
              <a:ea typeface="Times New Roman"/>
              <a:cs typeface="Times New Roman"/>
              <a:sym typeface="Times New Roman"/>
            </a:endParaRPr>
          </a:p>
        </p:txBody>
      </p:sp>
      <p:sp>
        <p:nvSpPr>
          <p:cNvPr id="95" name="Google Shape;95;p1"/>
          <p:cNvSpPr txBox="1"/>
          <p:nvPr/>
        </p:nvSpPr>
        <p:spPr>
          <a:xfrm>
            <a:off x="1100550" y="3411753"/>
            <a:ext cx="7704900" cy="201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Mentor</a:t>
            </a:r>
            <a:r>
              <a:rPr lang="en-US" sz="2400" b="1" dirty="0">
                <a:solidFill>
                  <a:srgbClr val="002060"/>
                </a:solidFill>
                <a:latin typeface="Calibri"/>
                <a:ea typeface="Calibri"/>
                <a:cs typeface="Calibri"/>
                <a:sym typeface="Calibri"/>
              </a:rPr>
              <a:t>  : Dr. Nayana B R</a:t>
            </a:r>
          </a:p>
          <a:p>
            <a:pPr marL="0" marR="0" lvl="0" indent="0" algn="l" rtl="0">
              <a:lnSpc>
                <a:spcPct val="100000"/>
              </a:lnSpc>
              <a:spcBef>
                <a:spcPts val="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Group No.  : 17</a:t>
            </a:r>
          </a:p>
          <a:p>
            <a:pPr marL="0" lvl="0" indent="0" algn="l" rtl="0">
              <a:lnSpc>
                <a:spcPct val="115000"/>
              </a:lnSpc>
              <a:spcBef>
                <a:spcPts val="500"/>
              </a:spcBef>
              <a:spcAft>
                <a:spcPts val="0"/>
              </a:spcAft>
              <a:buClr>
                <a:schemeClr val="dk1"/>
              </a:buClr>
              <a:buSzPts val="1100"/>
              <a:buFont typeface="Arial"/>
              <a:buNone/>
            </a:pPr>
            <a:r>
              <a:rPr lang="en-US" sz="2400" b="1" dirty="0">
                <a:solidFill>
                  <a:srgbClr val="002060"/>
                </a:solidFill>
                <a:latin typeface="Calibri"/>
                <a:ea typeface="Calibri"/>
                <a:cs typeface="Calibri"/>
                <a:sym typeface="Calibri"/>
              </a:rPr>
              <a:t>Team Leader  : </a:t>
            </a:r>
            <a:r>
              <a:rPr lang="en-IN" sz="2400" b="1" dirty="0">
                <a:solidFill>
                  <a:srgbClr val="002060"/>
                </a:solidFill>
                <a:latin typeface="Calibri"/>
                <a:ea typeface="Calibri"/>
                <a:cs typeface="Calibri"/>
                <a:sym typeface="Calibri"/>
              </a:rPr>
              <a:t>Varun Raj B</a:t>
            </a:r>
            <a:endParaRPr sz="2400" b="1" dirty="0">
              <a:solidFill>
                <a:srgbClr val="002060"/>
              </a:solidFill>
              <a:latin typeface="Calibri"/>
              <a:ea typeface="Calibri"/>
              <a:cs typeface="Calibri"/>
              <a:sym typeface="Calibri"/>
            </a:endParaRPr>
          </a:p>
          <a:p>
            <a:pPr marL="0" lvl="0" indent="0" algn="l" rtl="0">
              <a:lnSpc>
                <a:spcPct val="115000"/>
              </a:lnSpc>
              <a:spcBef>
                <a:spcPts val="500"/>
              </a:spcBef>
              <a:spcAft>
                <a:spcPts val="0"/>
              </a:spcAft>
              <a:buClr>
                <a:schemeClr val="dk1"/>
              </a:buClr>
              <a:buSzPts val="1100"/>
              <a:buFont typeface="Arial"/>
              <a:buNone/>
            </a:pPr>
            <a:r>
              <a:rPr lang="en-US" sz="2400" b="1" dirty="0">
                <a:solidFill>
                  <a:srgbClr val="002060"/>
                </a:solidFill>
                <a:latin typeface="Calibri"/>
                <a:ea typeface="Calibri"/>
                <a:cs typeface="Calibri"/>
                <a:sym typeface="Calibri"/>
              </a:rPr>
              <a:t>Department  : Computer Science</a:t>
            </a:r>
            <a:endParaRPr sz="2400" b="1" dirty="0">
              <a:solidFill>
                <a:srgbClr val="002060"/>
              </a:solidFill>
              <a:latin typeface="Calibri"/>
              <a:ea typeface="Calibri"/>
              <a:cs typeface="Calibri"/>
              <a:sym typeface="Calibri"/>
            </a:endParaRPr>
          </a:p>
          <a:p>
            <a:pPr marL="0" lvl="0" indent="0" algn="l" rtl="0">
              <a:lnSpc>
                <a:spcPct val="115000"/>
              </a:lnSpc>
              <a:spcBef>
                <a:spcPts val="60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  </a:t>
            </a:r>
            <a:endParaRPr sz="3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2060"/>
              </a:buClr>
              <a:buSzPts val="2400"/>
              <a:buFont typeface="Arial"/>
              <a:buNone/>
            </a:pPr>
            <a:endParaRPr sz="2400" b="1" dirty="0">
              <a:solidFill>
                <a:srgbClr val="002060"/>
              </a:solidFill>
              <a:latin typeface="Calibri"/>
              <a:ea typeface="Calibri"/>
              <a:cs typeface="Calibri"/>
              <a:sym typeface="Calibri"/>
            </a:endParaRPr>
          </a:p>
          <a:p>
            <a:pPr marL="0" marR="0" lvl="0" indent="0" algn="l" rtl="0">
              <a:lnSpc>
                <a:spcPct val="100000"/>
              </a:lnSpc>
              <a:spcBef>
                <a:spcPts val="480"/>
              </a:spcBef>
              <a:spcAft>
                <a:spcPts val="0"/>
              </a:spcAft>
              <a:buClr>
                <a:srgbClr val="002060"/>
              </a:buClr>
              <a:buSzPts val="24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5773-B13E-F058-94FF-E8095A5051C1}"/>
              </a:ext>
            </a:extLst>
          </p:cNvPr>
          <p:cNvSpPr>
            <a:spLocks noGrp="1"/>
          </p:cNvSpPr>
          <p:nvPr>
            <p:ph type="title"/>
          </p:nvPr>
        </p:nvSpPr>
        <p:spPr>
          <a:xfrm>
            <a:off x="495300" y="274638"/>
            <a:ext cx="8915400" cy="605430"/>
          </a:xfrm>
        </p:spPr>
        <p:txBody>
          <a:bodyPr/>
          <a:lstStyle/>
          <a:p>
            <a:r>
              <a:rPr lang="en-IN" sz="3200" b="1" dirty="0">
                <a:solidFill>
                  <a:srgbClr val="FF0000"/>
                </a:solidFill>
              </a:rPr>
              <a:t>Results</a:t>
            </a:r>
          </a:p>
        </p:txBody>
      </p:sp>
      <p:pic>
        <p:nvPicPr>
          <p:cNvPr id="5" name="Picture 4">
            <a:extLst>
              <a:ext uri="{FF2B5EF4-FFF2-40B4-BE49-F238E27FC236}">
                <a16:creationId xmlns:a16="http://schemas.microsoft.com/office/drawing/2014/main" id="{EDA7981A-E829-5A04-3BA8-1654ADA51A0F}"/>
              </a:ext>
            </a:extLst>
          </p:cNvPr>
          <p:cNvPicPr>
            <a:picLocks noChangeAspect="1"/>
          </p:cNvPicPr>
          <p:nvPr/>
        </p:nvPicPr>
        <p:blipFill>
          <a:blip r:embed="rId2"/>
          <a:stretch>
            <a:fillRect/>
          </a:stretch>
        </p:blipFill>
        <p:spPr>
          <a:xfrm>
            <a:off x="161832" y="1633470"/>
            <a:ext cx="4725853" cy="1906350"/>
          </a:xfrm>
          <a:prstGeom prst="rect">
            <a:avLst/>
          </a:prstGeom>
          <a:effectLst>
            <a:glow rad="63500">
              <a:schemeClr val="accent5">
                <a:lumMod val="60000"/>
                <a:lumOff val="40000"/>
                <a:alpha val="40000"/>
              </a:schemeClr>
            </a:glow>
          </a:effectLst>
        </p:spPr>
      </p:pic>
      <p:pic>
        <p:nvPicPr>
          <p:cNvPr id="6" name="Picture 5">
            <a:extLst>
              <a:ext uri="{FF2B5EF4-FFF2-40B4-BE49-F238E27FC236}">
                <a16:creationId xmlns:a16="http://schemas.microsoft.com/office/drawing/2014/main" id="{3AA2DB05-388E-44A9-F6C1-CD062D225373}"/>
              </a:ext>
            </a:extLst>
          </p:cNvPr>
          <p:cNvPicPr>
            <a:picLocks noChangeAspect="1"/>
          </p:cNvPicPr>
          <p:nvPr/>
        </p:nvPicPr>
        <p:blipFill>
          <a:blip r:embed="rId3"/>
          <a:stretch>
            <a:fillRect/>
          </a:stretch>
        </p:blipFill>
        <p:spPr>
          <a:xfrm>
            <a:off x="5050570" y="1633470"/>
            <a:ext cx="4787216" cy="1946519"/>
          </a:xfrm>
          <a:prstGeom prst="rect">
            <a:avLst/>
          </a:prstGeom>
        </p:spPr>
      </p:pic>
      <p:pic>
        <p:nvPicPr>
          <p:cNvPr id="7" name="Picture 6">
            <a:extLst>
              <a:ext uri="{FF2B5EF4-FFF2-40B4-BE49-F238E27FC236}">
                <a16:creationId xmlns:a16="http://schemas.microsoft.com/office/drawing/2014/main" id="{B0C2E8B3-BDFF-5031-B26D-DCA988472F11}"/>
              </a:ext>
            </a:extLst>
          </p:cNvPr>
          <p:cNvPicPr>
            <a:picLocks noChangeAspect="1"/>
          </p:cNvPicPr>
          <p:nvPr/>
        </p:nvPicPr>
        <p:blipFill>
          <a:blip r:embed="rId4"/>
          <a:stretch>
            <a:fillRect/>
          </a:stretch>
        </p:blipFill>
        <p:spPr>
          <a:xfrm>
            <a:off x="2628287" y="3998507"/>
            <a:ext cx="4825430" cy="1946518"/>
          </a:xfrm>
          <a:prstGeom prst="rect">
            <a:avLst/>
          </a:prstGeom>
        </p:spPr>
      </p:pic>
      <p:sp>
        <p:nvSpPr>
          <p:cNvPr id="8" name="TextBox 7">
            <a:extLst>
              <a:ext uri="{FF2B5EF4-FFF2-40B4-BE49-F238E27FC236}">
                <a16:creationId xmlns:a16="http://schemas.microsoft.com/office/drawing/2014/main" id="{28B1E309-8F6C-3697-3320-CB0EB7907ECD}"/>
              </a:ext>
            </a:extLst>
          </p:cNvPr>
          <p:cNvSpPr txBox="1"/>
          <p:nvPr/>
        </p:nvSpPr>
        <p:spPr>
          <a:xfrm>
            <a:off x="2244741" y="1338755"/>
            <a:ext cx="662361" cy="307777"/>
          </a:xfrm>
          <a:prstGeom prst="rect">
            <a:avLst/>
          </a:prstGeom>
          <a:noFill/>
        </p:spPr>
        <p:txBody>
          <a:bodyPr wrap="none" rtlCol="0">
            <a:spAutoFit/>
          </a:bodyPr>
          <a:lstStyle/>
          <a:p>
            <a:r>
              <a:rPr lang="en-IN" dirty="0"/>
              <a:t>LSTM</a:t>
            </a:r>
          </a:p>
        </p:txBody>
      </p:sp>
      <p:sp>
        <p:nvSpPr>
          <p:cNvPr id="9" name="TextBox 8">
            <a:extLst>
              <a:ext uri="{FF2B5EF4-FFF2-40B4-BE49-F238E27FC236}">
                <a16:creationId xmlns:a16="http://schemas.microsoft.com/office/drawing/2014/main" id="{35A8038F-9FD5-82EE-6351-3B658589D044}"/>
              </a:ext>
            </a:extLst>
          </p:cNvPr>
          <p:cNvSpPr txBox="1"/>
          <p:nvPr/>
        </p:nvSpPr>
        <p:spPr>
          <a:xfrm>
            <a:off x="7129527" y="1358161"/>
            <a:ext cx="813043" cy="307777"/>
          </a:xfrm>
          <a:prstGeom prst="rect">
            <a:avLst/>
          </a:prstGeom>
          <a:noFill/>
        </p:spPr>
        <p:txBody>
          <a:bodyPr wrap="none" rtlCol="0">
            <a:spAutoFit/>
          </a:bodyPr>
          <a:lstStyle/>
          <a:p>
            <a:r>
              <a:rPr lang="en-IN" dirty="0"/>
              <a:t>MLPNN</a:t>
            </a:r>
          </a:p>
        </p:txBody>
      </p:sp>
      <p:sp>
        <p:nvSpPr>
          <p:cNvPr id="10" name="TextBox 9">
            <a:extLst>
              <a:ext uri="{FF2B5EF4-FFF2-40B4-BE49-F238E27FC236}">
                <a16:creationId xmlns:a16="http://schemas.microsoft.com/office/drawing/2014/main" id="{EF35E588-C3E0-00A7-8836-858CC652C2BE}"/>
              </a:ext>
            </a:extLst>
          </p:cNvPr>
          <p:cNvSpPr txBox="1"/>
          <p:nvPr/>
        </p:nvSpPr>
        <p:spPr>
          <a:xfrm>
            <a:off x="4781005" y="3690731"/>
            <a:ext cx="574196" cy="307777"/>
          </a:xfrm>
          <a:prstGeom prst="rect">
            <a:avLst/>
          </a:prstGeom>
          <a:noFill/>
        </p:spPr>
        <p:txBody>
          <a:bodyPr wrap="none" rtlCol="0">
            <a:spAutoFit/>
          </a:bodyPr>
          <a:lstStyle/>
          <a:p>
            <a:r>
              <a:rPr lang="en-IN" dirty="0"/>
              <a:t>CNN</a:t>
            </a:r>
          </a:p>
        </p:txBody>
      </p:sp>
      <p:sp>
        <p:nvSpPr>
          <p:cNvPr id="3" name="Title 1">
            <a:extLst>
              <a:ext uri="{FF2B5EF4-FFF2-40B4-BE49-F238E27FC236}">
                <a16:creationId xmlns:a16="http://schemas.microsoft.com/office/drawing/2014/main" id="{9EE61531-589C-CB71-EB1A-90868F6640EB}"/>
              </a:ext>
            </a:extLst>
          </p:cNvPr>
          <p:cNvSpPr txBox="1">
            <a:spLocks/>
          </p:cNvSpPr>
          <p:nvPr/>
        </p:nvSpPr>
        <p:spPr>
          <a:xfrm>
            <a:off x="495300" y="912975"/>
            <a:ext cx="8915400" cy="6054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000" b="1" dirty="0">
                <a:solidFill>
                  <a:schemeClr val="tx1"/>
                </a:solidFill>
              </a:rPr>
              <a:t>Loss vs. epoch graphs</a:t>
            </a:r>
          </a:p>
        </p:txBody>
      </p:sp>
    </p:spTree>
    <p:extLst>
      <p:ext uri="{BB962C8B-B14F-4D97-AF65-F5344CB8AC3E}">
        <p14:creationId xmlns:p14="http://schemas.microsoft.com/office/powerpoint/2010/main" val="328756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B1E309-8F6C-3697-3320-CB0EB7907ECD}"/>
              </a:ext>
            </a:extLst>
          </p:cNvPr>
          <p:cNvSpPr txBox="1"/>
          <p:nvPr/>
        </p:nvSpPr>
        <p:spPr>
          <a:xfrm>
            <a:off x="2114113" y="1141993"/>
            <a:ext cx="662361" cy="307777"/>
          </a:xfrm>
          <a:prstGeom prst="rect">
            <a:avLst/>
          </a:prstGeom>
          <a:noFill/>
        </p:spPr>
        <p:txBody>
          <a:bodyPr wrap="none" rtlCol="0">
            <a:spAutoFit/>
          </a:bodyPr>
          <a:lstStyle/>
          <a:p>
            <a:r>
              <a:rPr lang="en-IN" dirty="0"/>
              <a:t>LSTM</a:t>
            </a:r>
          </a:p>
        </p:txBody>
      </p:sp>
      <p:sp>
        <p:nvSpPr>
          <p:cNvPr id="9" name="TextBox 8">
            <a:extLst>
              <a:ext uri="{FF2B5EF4-FFF2-40B4-BE49-F238E27FC236}">
                <a16:creationId xmlns:a16="http://schemas.microsoft.com/office/drawing/2014/main" id="{35A8038F-9FD5-82EE-6351-3B658589D044}"/>
              </a:ext>
            </a:extLst>
          </p:cNvPr>
          <p:cNvSpPr txBox="1"/>
          <p:nvPr/>
        </p:nvSpPr>
        <p:spPr>
          <a:xfrm>
            <a:off x="7129528" y="1101876"/>
            <a:ext cx="813043" cy="307777"/>
          </a:xfrm>
          <a:prstGeom prst="rect">
            <a:avLst/>
          </a:prstGeom>
          <a:noFill/>
        </p:spPr>
        <p:txBody>
          <a:bodyPr wrap="none" rtlCol="0">
            <a:spAutoFit/>
          </a:bodyPr>
          <a:lstStyle/>
          <a:p>
            <a:r>
              <a:rPr lang="en-IN" dirty="0"/>
              <a:t>MLPNN</a:t>
            </a:r>
          </a:p>
        </p:txBody>
      </p:sp>
      <p:sp>
        <p:nvSpPr>
          <p:cNvPr id="10" name="TextBox 9">
            <a:extLst>
              <a:ext uri="{FF2B5EF4-FFF2-40B4-BE49-F238E27FC236}">
                <a16:creationId xmlns:a16="http://schemas.microsoft.com/office/drawing/2014/main" id="{EF35E588-C3E0-00A7-8836-858CC652C2BE}"/>
              </a:ext>
            </a:extLst>
          </p:cNvPr>
          <p:cNvSpPr txBox="1"/>
          <p:nvPr/>
        </p:nvSpPr>
        <p:spPr>
          <a:xfrm>
            <a:off x="4703267" y="3661959"/>
            <a:ext cx="574196" cy="307777"/>
          </a:xfrm>
          <a:prstGeom prst="rect">
            <a:avLst/>
          </a:prstGeom>
          <a:noFill/>
        </p:spPr>
        <p:txBody>
          <a:bodyPr wrap="none" rtlCol="0">
            <a:spAutoFit/>
          </a:bodyPr>
          <a:lstStyle/>
          <a:p>
            <a:r>
              <a:rPr lang="en-IN" dirty="0"/>
              <a:t>CNN</a:t>
            </a:r>
          </a:p>
        </p:txBody>
      </p:sp>
      <p:pic>
        <p:nvPicPr>
          <p:cNvPr id="3" name="Picture 2">
            <a:extLst>
              <a:ext uri="{FF2B5EF4-FFF2-40B4-BE49-F238E27FC236}">
                <a16:creationId xmlns:a16="http://schemas.microsoft.com/office/drawing/2014/main" id="{318A3CDF-ECC2-E7EB-F357-532254489653}"/>
              </a:ext>
            </a:extLst>
          </p:cNvPr>
          <p:cNvPicPr>
            <a:picLocks noChangeAspect="1"/>
          </p:cNvPicPr>
          <p:nvPr/>
        </p:nvPicPr>
        <p:blipFill>
          <a:blip r:embed="rId2"/>
          <a:stretch>
            <a:fillRect/>
          </a:stretch>
        </p:blipFill>
        <p:spPr>
          <a:xfrm>
            <a:off x="667992" y="1455056"/>
            <a:ext cx="4133237" cy="2129790"/>
          </a:xfrm>
          <a:prstGeom prst="rect">
            <a:avLst/>
          </a:prstGeom>
          <a:effectLst>
            <a:glow rad="63500">
              <a:schemeClr val="accent5">
                <a:lumMod val="60000"/>
                <a:lumOff val="40000"/>
                <a:alpha val="40000"/>
              </a:schemeClr>
            </a:glow>
          </a:effectLst>
        </p:spPr>
      </p:pic>
      <p:pic>
        <p:nvPicPr>
          <p:cNvPr id="4" name="Picture 3">
            <a:extLst>
              <a:ext uri="{FF2B5EF4-FFF2-40B4-BE49-F238E27FC236}">
                <a16:creationId xmlns:a16="http://schemas.microsoft.com/office/drawing/2014/main" id="{4BE117EC-6AF5-EA14-517F-49A960D956AD}"/>
              </a:ext>
            </a:extLst>
          </p:cNvPr>
          <p:cNvPicPr>
            <a:picLocks noChangeAspect="1"/>
          </p:cNvPicPr>
          <p:nvPr/>
        </p:nvPicPr>
        <p:blipFill>
          <a:blip r:embed="rId3"/>
          <a:stretch>
            <a:fillRect/>
          </a:stretch>
        </p:blipFill>
        <p:spPr>
          <a:xfrm>
            <a:off x="5277463" y="1342298"/>
            <a:ext cx="4133237" cy="2360517"/>
          </a:xfrm>
          <a:prstGeom prst="rect">
            <a:avLst/>
          </a:prstGeom>
        </p:spPr>
      </p:pic>
      <p:pic>
        <p:nvPicPr>
          <p:cNvPr id="11" name="Picture 10">
            <a:extLst>
              <a:ext uri="{FF2B5EF4-FFF2-40B4-BE49-F238E27FC236}">
                <a16:creationId xmlns:a16="http://schemas.microsoft.com/office/drawing/2014/main" id="{07ADF6B3-4259-7ACA-4000-3AF6D64B3183}"/>
              </a:ext>
            </a:extLst>
          </p:cNvPr>
          <p:cNvPicPr>
            <a:picLocks noChangeAspect="1"/>
          </p:cNvPicPr>
          <p:nvPr/>
        </p:nvPicPr>
        <p:blipFill>
          <a:blip r:embed="rId4"/>
          <a:stretch>
            <a:fillRect/>
          </a:stretch>
        </p:blipFill>
        <p:spPr>
          <a:xfrm>
            <a:off x="2993398" y="3961437"/>
            <a:ext cx="3919203" cy="2215202"/>
          </a:xfrm>
          <a:prstGeom prst="rect">
            <a:avLst/>
          </a:prstGeom>
        </p:spPr>
      </p:pic>
      <p:sp>
        <p:nvSpPr>
          <p:cNvPr id="5" name="TextBox 4">
            <a:extLst>
              <a:ext uri="{FF2B5EF4-FFF2-40B4-BE49-F238E27FC236}">
                <a16:creationId xmlns:a16="http://schemas.microsoft.com/office/drawing/2014/main" id="{B44E450D-78E4-907F-94B0-C40DCB70B1FA}"/>
              </a:ext>
            </a:extLst>
          </p:cNvPr>
          <p:cNvSpPr txBox="1"/>
          <p:nvPr/>
        </p:nvSpPr>
        <p:spPr>
          <a:xfrm>
            <a:off x="3315197" y="552027"/>
            <a:ext cx="3924531" cy="400110"/>
          </a:xfrm>
          <a:prstGeom prst="rect">
            <a:avLst/>
          </a:prstGeom>
          <a:noFill/>
        </p:spPr>
        <p:txBody>
          <a:bodyPr wrap="square">
            <a:spAutoFit/>
          </a:bodyPr>
          <a:lstStyle/>
          <a:p>
            <a:r>
              <a:rPr lang="en-IN"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F1 Score, Precision and Recall</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1314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C27BE2B-7912-81DD-CD30-EDFD0FEB8694}"/>
              </a:ext>
            </a:extLst>
          </p:cNvPr>
          <p:cNvGraphicFramePr>
            <a:graphicFrameLocks noGrp="1"/>
          </p:cNvGraphicFramePr>
          <p:nvPr>
            <p:extLst>
              <p:ext uri="{D42A27DB-BD31-4B8C-83A1-F6EECF244321}">
                <p14:modId xmlns:p14="http://schemas.microsoft.com/office/powerpoint/2010/main" val="234580984"/>
              </p:ext>
            </p:extLst>
          </p:nvPr>
        </p:nvGraphicFramePr>
        <p:xfrm>
          <a:off x="687759" y="2001883"/>
          <a:ext cx="8475618" cy="2854234"/>
        </p:xfrm>
        <a:graphic>
          <a:graphicData uri="http://schemas.openxmlformats.org/drawingml/2006/table">
            <a:tbl>
              <a:tblPr firstRow="1" firstCol="1" bandRow="1">
                <a:tableStyleId>{9B3D1C26-BEBA-40EB-B880-04AE644533D2}</a:tableStyleId>
              </a:tblPr>
              <a:tblGrid>
                <a:gridCol w="827233">
                  <a:extLst>
                    <a:ext uri="{9D8B030D-6E8A-4147-A177-3AD203B41FA5}">
                      <a16:colId xmlns:a16="http://schemas.microsoft.com/office/drawing/2014/main" val="4176672601"/>
                    </a:ext>
                  </a:extLst>
                </a:gridCol>
                <a:gridCol w="1530381">
                  <a:extLst>
                    <a:ext uri="{9D8B030D-6E8A-4147-A177-3AD203B41FA5}">
                      <a16:colId xmlns:a16="http://schemas.microsoft.com/office/drawing/2014/main" val="1882009157"/>
                    </a:ext>
                  </a:extLst>
                </a:gridCol>
                <a:gridCol w="761231">
                  <a:extLst>
                    <a:ext uri="{9D8B030D-6E8A-4147-A177-3AD203B41FA5}">
                      <a16:colId xmlns:a16="http://schemas.microsoft.com/office/drawing/2014/main" val="3067564087"/>
                    </a:ext>
                  </a:extLst>
                </a:gridCol>
                <a:gridCol w="1929037">
                  <a:extLst>
                    <a:ext uri="{9D8B030D-6E8A-4147-A177-3AD203B41FA5}">
                      <a16:colId xmlns:a16="http://schemas.microsoft.com/office/drawing/2014/main" val="2639750934"/>
                    </a:ext>
                  </a:extLst>
                </a:gridCol>
                <a:gridCol w="1596383">
                  <a:extLst>
                    <a:ext uri="{9D8B030D-6E8A-4147-A177-3AD203B41FA5}">
                      <a16:colId xmlns:a16="http://schemas.microsoft.com/office/drawing/2014/main" val="3249509641"/>
                    </a:ext>
                  </a:extLst>
                </a:gridCol>
                <a:gridCol w="1831353">
                  <a:extLst>
                    <a:ext uri="{9D8B030D-6E8A-4147-A177-3AD203B41FA5}">
                      <a16:colId xmlns:a16="http://schemas.microsoft.com/office/drawing/2014/main" val="62478027"/>
                    </a:ext>
                  </a:extLst>
                </a:gridCol>
              </a:tblGrid>
              <a:tr h="1131004">
                <a:tc>
                  <a:txBody>
                    <a:bodyPr/>
                    <a:lstStyle/>
                    <a:p>
                      <a:pPr marL="6350" marR="635" indent="-6350" algn="ctr">
                        <a:lnSpc>
                          <a:spcPct val="115000"/>
                        </a:lnSpc>
                        <a:spcAft>
                          <a:spcPts val="800"/>
                        </a:spcAft>
                      </a:pPr>
                      <a:r>
                        <a:rPr lang="en-IN" sz="1400" kern="100" dirty="0">
                          <a:effectLst/>
                        </a:rPr>
                        <a:t>Model</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Weighted F1 Score</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Accuracy</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Precision (Class 0, 1, 2)</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Recall (Class 0, 1, 2)</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F1-Score (Class 0, 1, 2)</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6640292"/>
                  </a:ext>
                </a:extLst>
              </a:tr>
              <a:tr h="574410">
                <a:tc>
                  <a:txBody>
                    <a:bodyPr/>
                    <a:lstStyle/>
                    <a:p>
                      <a:pPr marL="6350" marR="635" indent="-6350" algn="ctr">
                        <a:lnSpc>
                          <a:spcPct val="115000"/>
                        </a:lnSpc>
                        <a:spcAft>
                          <a:spcPts val="800"/>
                        </a:spcAft>
                      </a:pPr>
                      <a:r>
                        <a:rPr lang="en-IN" sz="1400" kern="100" dirty="0">
                          <a:effectLst/>
                        </a:rPr>
                        <a:t>LSTM</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0.9534</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95%</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0.96, 0.94, 0.97</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0.95, 0.94, 0.97</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0.96, 0.94, 0.97</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3447699"/>
                  </a:ext>
                </a:extLst>
              </a:tr>
              <a:tr h="574410">
                <a:tc>
                  <a:txBody>
                    <a:bodyPr/>
                    <a:lstStyle/>
                    <a:p>
                      <a:pPr marL="6350" marR="635" indent="-6350" algn="ctr">
                        <a:lnSpc>
                          <a:spcPct val="115000"/>
                        </a:lnSpc>
                        <a:spcAft>
                          <a:spcPts val="800"/>
                        </a:spcAft>
                      </a:pPr>
                      <a:r>
                        <a:rPr lang="en-IN" sz="1400" kern="100" dirty="0">
                          <a:effectLst/>
                        </a:rPr>
                        <a:t>MLPNN</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0.9017</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90%</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0.92, 0.87, 0.92</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0.88, 0.90, 0.92</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0.90, 0.89, 0.92</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9947611"/>
                  </a:ext>
                </a:extLst>
              </a:tr>
              <a:tr h="574410">
                <a:tc>
                  <a:txBody>
                    <a:bodyPr/>
                    <a:lstStyle/>
                    <a:p>
                      <a:pPr marL="6350" marR="635" indent="-6350" algn="ctr">
                        <a:lnSpc>
                          <a:spcPct val="115000"/>
                        </a:lnSpc>
                        <a:spcAft>
                          <a:spcPts val="800"/>
                        </a:spcAft>
                      </a:pPr>
                      <a:r>
                        <a:rPr lang="en-IN" sz="1400" kern="100" dirty="0">
                          <a:effectLst/>
                        </a:rPr>
                        <a:t>CNN</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0.9086</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91%</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a:effectLst/>
                        </a:rPr>
                        <a:t>0.90, 0.88, 0.94</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0.92, 0.90, 0.91</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6350" marR="635" indent="-6350" algn="ctr">
                        <a:lnSpc>
                          <a:spcPct val="115000"/>
                        </a:lnSpc>
                        <a:spcAft>
                          <a:spcPts val="800"/>
                        </a:spcAft>
                      </a:pPr>
                      <a:r>
                        <a:rPr lang="en-IN" sz="1400" kern="100" dirty="0">
                          <a:effectLst/>
                        </a:rPr>
                        <a:t>0.91, 0.89, 0.92</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40458531"/>
                  </a:ext>
                </a:extLst>
              </a:tr>
            </a:tbl>
          </a:graphicData>
        </a:graphic>
      </p:graphicFrame>
      <p:sp>
        <p:nvSpPr>
          <p:cNvPr id="3" name="TextBox 2">
            <a:extLst>
              <a:ext uri="{FF2B5EF4-FFF2-40B4-BE49-F238E27FC236}">
                <a16:creationId xmlns:a16="http://schemas.microsoft.com/office/drawing/2014/main" id="{D0DC8A16-B892-93F0-8046-E8291B84FCD7}"/>
              </a:ext>
            </a:extLst>
          </p:cNvPr>
          <p:cNvSpPr txBox="1"/>
          <p:nvPr/>
        </p:nvSpPr>
        <p:spPr>
          <a:xfrm>
            <a:off x="2502027" y="1199424"/>
            <a:ext cx="4847082" cy="400110"/>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rPr>
              <a:t>C</a:t>
            </a:r>
            <a:r>
              <a:rPr lang="en-US" sz="2000" b="1" dirty="0">
                <a:solidFill>
                  <a:srgbClr val="000000"/>
                </a:solidFill>
                <a:effectLst/>
                <a:latin typeface="Calibri" panose="020F0502020204030204" pitchFamily="34" charset="0"/>
                <a:ea typeface="Calibri" panose="020F0502020204030204" pitchFamily="34" charset="0"/>
              </a:rPr>
              <a:t>omparison between the different models</a:t>
            </a:r>
            <a:endParaRPr lang="en-IN" sz="2000" dirty="0">
              <a:solidFill>
                <a:schemeClr val="tx1"/>
              </a:solidFill>
            </a:endParaRPr>
          </a:p>
        </p:txBody>
      </p:sp>
    </p:spTree>
    <p:extLst>
      <p:ext uri="{BB962C8B-B14F-4D97-AF65-F5344CB8AC3E}">
        <p14:creationId xmlns:p14="http://schemas.microsoft.com/office/powerpoint/2010/main" val="372725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2BEFA-C21D-B595-4B0F-D6CAAEFEECBB}"/>
              </a:ext>
            </a:extLst>
          </p:cNvPr>
          <p:cNvPicPr>
            <a:picLocks noChangeAspect="1"/>
          </p:cNvPicPr>
          <p:nvPr/>
        </p:nvPicPr>
        <p:blipFill>
          <a:blip r:embed="rId2"/>
          <a:stretch>
            <a:fillRect/>
          </a:stretch>
        </p:blipFill>
        <p:spPr>
          <a:xfrm>
            <a:off x="2045590" y="1399350"/>
            <a:ext cx="6461034" cy="2785859"/>
          </a:xfrm>
          <a:prstGeom prst="rect">
            <a:avLst/>
          </a:prstGeom>
        </p:spPr>
      </p:pic>
      <p:sp>
        <p:nvSpPr>
          <p:cNvPr id="6" name="TextBox 5">
            <a:extLst>
              <a:ext uri="{FF2B5EF4-FFF2-40B4-BE49-F238E27FC236}">
                <a16:creationId xmlns:a16="http://schemas.microsoft.com/office/drawing/2014/main" id="{17CFBC73-2321-F31D-B3D7-9B046D262DEC}"/>
              </a:ext>
            </a:extLst>
          </p:cNvPr>
          <p:cNvSpPr txBox="1"/>
          <p:nvPr/>
        </p:nvSpPr>
        <p:spPr>
          <a:xfrm>
            <a:off x="1749402" y="4501460"/>
            <a:ext cx="7053409" cy="73866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'Enter URL' field provides users with a dedicated space to input the YouTube video URL, allowing them to conveniently enter the specific video for analysis. Users can simply type in the URL of the video they wish to analyze.</a:t>
            </a:r>
            <a:endParaRPr lang="en-IN" dirty="0"/>
          </a:p>
        </p:txBody>
      </p:sp>
    </p:spTree>
    <p:extLst>
      <p:ext uri="{BB962C8B-B14F-4D97-AF65-F5344CB8AC3E}">
        <p14:creationId xmlns:p14="http://schemas.microsoft.com/office/powerpoint/2010/main" val="138634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A7E791-566B-D183-A0E4-B8CE77F7C9CD}"/>
              </a:ext>
            </a:extLst>
          </p:cNvPr>
          <p:cNvPicPr>
            <a:picLocks noChangeAspect="1"/>
          </p:cNvPicPr>
          <p:nvPr/>
        </p:nvPicPr>
        <p:blipFill>
          <a:blip r:embed="rId2"/>
          <a:stretch>
            <a:fillRect/>
          </a:stretch>
        </p:blipFill>
        <p:spPr>
          <a:xfrm>
            <a:off x="2461319" y="576071"/>
            <a:ext cx="4983360" cy="3852236"/>
          </a:xfrm>
          <a:prstGeom prst="rect">
            <a:avLst/>
          </a:prstGeom>
        </p:spPr>
      </p:pic>
      <p:sp>
        <p:nvSpPr>
          <p:cNvPr id="5" name="TextBox 4">
            <a:extLst>
              <a:ext uri="{FF2B5EF4-FFF2-40B4-BE49-F238E27FC236}">
                <a16:creationId xmlns:a16="http://schemas.microsoft.com/office/drawing/2014/main" id="{ED0B05B5-8B97-CFB3-EC98-8BC00F8C1347}"/>
              </a:ext>
            </a:extLst>
          </p:cNvPr>
          <p:cNvSpPr txBox="1"/>
          <p:nvPr/>
        </p:nvSpPr>
        <p:spPr>
          <a:xfrm>
            <a:off x="1314992" y="4428307"/>
            <a:ext cx="7276014" cy="2400657"/>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This pie chart visually represents the sentiment distribution of comments on the </a:t>
            </a:r>
          </a:p>
          <a:p>
            <a:r>
              <a:rPr lang="en-US" sz="1600" dirty="0">
                <a:latin typeface="Calibri" panose="020F0502020204030204" pitchFamily="34" charset="0"/>
                <a:ea typeface="Calibri" panose="020F0502020204030204" pitchFamily="34" charset="0"/>
                <a:cs typeface="Calibri" panose="020F0502020204030204" pitchFamily="34" charset="0"/>
              </a:rPr>
              <a:t>Video:</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Teal for positive</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Red for negative</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Grey for neutral.</a:t>
            </a:r>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9211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7155AA-1AB0-29FD-74F3-8418AEE16FF7}"/>
              </a:ext>
            </a:extLst>
          </p:cNvPr>
          <p:cNvPicPr>
            <a:picLocks noChangeAspect="1"/>
          </p:cNvPicPr>
          <p:nvPr/>
        </p:nvPicPr>
        <p:blipFill>
          <a:blip r:embed="rId2"/>
          <a:stretch>
            <a:fillRect/>
          </a:stretch>
        </p:blipFill>
        <p:spPr>
          <a:xfrm>
            <a:off x="2272837" y="1011591"/>
            <a:ext cx="5360325" cy="4232692"/>
          </a:xfrm>
          <a:prstGeom prst="rect">
            <a:avLst/>
          </a:prstGeom>
        </p:spPr>
      </p:pic>
      <p:sp>
        <p:nvSpPr>
          <p:cNvPr id="5" name="TextBox 4">
            <a:extLst>
              <a:ext uri="{FF2B5EF4-FFF2-40B4-BE49-F238E27FC236}">
                <a16:creationId xmlns:a16="http://schemas.microsoft.com/office/drawing/2014/main" id="{FF2FD5F5-7935-8FB6-41EF-2AA1116B8C79}"/>
              </a:ext>
            </a:extLst>
          </p:cNvPr>
          <p:cNvSpPr txBox="1"/>
          <p:nvPr/>
        </p:nvSpPr>
        <p:spPr>
          <a:xfrm>
            <a:off x="746216" y="5244283"/>
            <a:ext cx="8413568" cy="392159"/>
          </a:xfrm>
          <a:prstGeom prst="rect">
            <a:avLst/>
          </a:prstGeom>
          <a:noFill/>
        </p:spPr>
        <p:txBody>
          <a:bodyPr wrap="square" rtlCol="0">
            <a:spAutoFit/>
          </a:bodyPr>
          <a:lstStyle/>
          <a:p>
            <a:pPr marR="635" lvl="0">
              <a:lnSpc>
                <a:spcPct val="115000"/>
              </a:lnSpc>
              <a:spcAft>
                <a:spcPts val="25"/>
              </a:spcAft>
              <a:tabLst>
                <a:tab pos="457200" algn="l"/>
              </a:tabLst>
            </a:pPr>
            <a:r>
              <a:rPr lang="en-US" sz="1600" kern="100" dirty="0">
                <a:latin typeface="Calibri" panose="020F0502020204030204" pitchFamily="34" charset="0"/>
                <a:ea typeface="Calibri" panose="020F0502020204030204" pitchFamily="34" charset="0"/>
                <a:cs typeface="Calibri" panose="020F0502020204030204" pitchFamily="34" charset="0"/>
              </a:rPr>
              <a:t>This</a:t>
            </a: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bar chart showcases the distribution of languages in which comments are written on the video</a:t>
            </a: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3776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8E187F-CBA1-187F-EF5A-385ABF46D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521918"/>
            <a:ext cx="4572000" cy="2771775"/>
          </a:xfrm>
          <a:prstGeom prst="rect">
            <a:avLst/>
          </a:prstGeom>
        </p:spPr>
      </p:pic>
      <p:pic>
        <p:nvPicPr>
          <p:cNvPr id="5" name="Picture 4">
            <a:extLst>
              <a:ext uri="{FF2B5EF4-FFF2-40B4-BE49-F238E27FC236}">
                <a16:creationId xmlns:a16="http://schemas.microsoft.com/office/drawing/2014/main" id="{9D3FEC06-0DD8-A4CA-6620-77BDC5BDB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 y="3293693"/>
            <a:ext cx="4572000" cy="2923909"/>
          </a:xfrm>
          <a:prstGeom prst="rect">
            <a:avLst/>
          </a:prstGeom>
        </p:spPr>
      </p:pic>
      <p:sp>
        <p:nvSpPr>
          <p:cNvPr id="6" name="TextBox 5">
            <a:extLst>
              <a:ext uri="{FF2B5EF4-FFF2-40B4-BE49-F238E27FC236}">
                <a16:creationId xmlns:a16="http://schemas.microsoft.com/office/drawing/2014/main" id="{9C7E7AB1-4A89-CA8E-5690-E6A2EE914AB3}"/>
              </a:ext>
            </a:extLst>
          </p:cNvPr>
          <p:cNvSpPr txBox="1"/>
          <p:nvPr/>
        </p:nvSpPr>
        <p:spPr>
          <a:xfrm>
            <a:off x="5473337" y="1445242"/>
            <a:ext cx="3814355" cy="925125"/>
          </a:xfrm>
          <a:prstGeom prst="rect">
            <a:avLst/>
          </a:prstGeom>
          <a:noFill/>
        </p:spPr>
        <p:txBody>
          <a:bodyPr wrap="square" rtlCol="0">
            <a:spAutoFit/>
          </a:bodyPr>
          <a:lstStyle/>
          <a:p>
            <a:pPr marR="635" lvl="0">
              <a:lnSpc>
                <a:spcPct val="115000"/>
              </a:lnSpc>
              <a:spcAft>
                <a:spcPts val="25"/>
              </a:spcAft>
              <a:tabLst>
                <a:tab pos="457200" algn="l"/>
              </a:tabLst>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"Most Liked Comments" section presents a ranked list based on the number of likes each comment has received.</a:t>
            </a:r>
            <a:endParaRPr lang="en-IN" sz="1600" kern="10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7C870DCB-D77A-8CC7-C3D2-E075A12388B0}"/>
              </a:ext>
            </a:extLst>
          </p:cNvPr>
          <p:cNvSpPr txBox="1"/>
          <p:nvPr/>
        </p:nvSpPr>
        <p:spPr>
          <a:xfrm>
            <a:off x="5473336" y="4293084"/>
            <a:ext cx="3814355" cy="1208279"/>
          </a:xfrm>
          <a:prstGeom prst="rect">
            <a:avLst/>
          </a:prstGeom>
          <a:noFill/>
        </p:spPr>
        <p:txBody>
          <a:bodyPr wrap="square" rtlCol="0">
            <a:spAutoFit/>
          </a:bodyPr>
          <a:lstStyle/>
          <a:p>
            <a:pPr marR="635" lvl="0">
              <a:lnSpc>
                <a:spcPct val="115000"/>
              </a:lnSpc>
              <a:spcAft>
                <a:spcPts val="25"/>
              </a:spcAft>
              <a:tabLst>
                <a:tab pos="457200" algn="l"/>
              </a:tabLst>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"Most Replied Comments" section displays comments ordered by the number of replies, highlighting the most engaging or discussion-provoking entries.</a:t>
            </a:r>
            <a:endParaRPr lang="en-IN" sz="1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6642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495300" y="274638"/>
            <a:ext cx="8915400" cy="77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Expected Outcomes</a:t>
            </a:r>
            <a:endParaRPr sz="3200" b="1" dirty="0">
              <a:solidFill>
                <a:srgbClr val="FF0000"/>
              </a:solidFill>
            </a:endParaRPr>
          </a:p>
        </p:txBody>
      </p:sp>
      <p:sp>
        <p:nvSpPr>
          <p:cNvPr id="132" name="Google Shape;132;p11"/>
          <p:cNvSpPr txBox="1">
            <a:spLocks noGrp="1"/>
          </p:cNvSpPr>
          <p:nvPr>
            <p:ph type="body" idx="1"/>
          </p:nvPr>
        </p:nvSpPr>
        <p:spPr>
          <a:xfrm>
            <a:off x="495300" y="1052737"/>
            <a:ext cx="8915400" cy="5073428"/>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800"/>
            </a:pPr>
            <a:r>
              <a:rPr lang="en-US" sz="2400" dirty="0"/>
              <a:t>Demonstration of working model.</a:t>
            </a:r>
            <a:endParaRPr lang="en-IN" sz="2400" dirty="0"/>
          </a:p>
          <a:p>
            <a:pPr marL="342900" lvl="0" indent="-342900" algn="l" rtl="0">
              <a:lnSpc>
                <a:spcPct val="100000"/>
              </a:lnSpc>
              <a:spcBef>
                <a:spcPts val="560"/>
              </a:spcBef>
              <a:spcAft>
                <a:spcPts val="0"/>
              </a:spcAft>
              <a:buClr>
                <a:schemeClr val="dk1"/>
              </a:buClr>
              <a:buSzPts val="2800"/>
              <a:buChar char="•"/>
            </a:pPr>
            <a:r>
              <a:rPr lang="en-IN" sz="2400" dirty="0"/>
              <a:t>Project Report</a:t>
            </a:r>
            <a:endParaRPr sz="2400" dirty="0"/>
          </a:p>
          <a:p>
            <a:pPr marL="457200" lvl="0" indent="0" algn="l" rtl="0">
              <a:lnSpc>
                <a:spcPct val="100000"/>
              </a:lnSpc>
              <a:spcBef>
                <a:spcPts val="560"/>
              </a:spcBef>
              <a:spcAft>
                <a:spcPts val="0"/>
              </a:spcAft>
              <a:buNone/>
            </a:pPr>
            <a:endParaRPr sz="2800" dirty="0"/>
          </a:p>
          <a:p>
            <a:pPr marL="457200" lvl="0" indent="0" algn="l" rtl="0">
              <a:lnSpc>
                <a:spcPct val="100000"/>
              </a:lnSpc>
              <a:spcBef>
                <a:spcPts val="560"/>
              </a:spcBef>
              <a:spcAft>
                <a:spcPts val="0"/>
              </a:spcAft>
              <a:buNone/>
            </a:pPr>
            <a:endParaRPr sz="2800" dirty="0"/>
          </a:p>
          <a:p>
            <a:pPr marL="0" lvl="0" indent="0" algn="l" rtl="0">
              <a:lnSpc>
                <a:spcPct val="100000"/>
              </a:lnSpc>
              <a:spcBef>
                <a:spcPts val="560"/>
              </a:spcBef>
              <a:spcAft>
                <a:spcPts val="0"/>
              </a:spcAft>
              <a:buClr>
                <a:schemeClr val="dk1"/>
              </a:buClr>
              <a:buSzPts val="2800"/>
              <a:buNone/>
            </a:pPr>
            <a:endParaRP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Cost Estimation</a:t>
            </a:r>
            <a:endParaRPr/>
          </a:p>
        </p:txBody>
      </p:sp>
      <p:sp>
        <p:nvSpPr>
          <p:cNvPr id="146" name="Google Shape;146;p12"/>
          <p:cNvSpPr/>
          <p:nvPr/>
        </p:nvSpPr>
        <p:spPr>
          <a:xfrm>
            <a:off x="494556" y="4653136"/>
            <a:ext cx="8346000" cy="138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Man hours: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(students): 18 *4 students =72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(faculty): 3 </a:t>
            </a:r>
            <a:endParaRPr sz="1400" b="0" i="0" u="none" strike="noStrike" cap="none" dirty="0">
              <a:solidFill>
                <a:srgbClr val="000000"/>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2279DF91-27CA-87E1-1543-CE05D208D622}"/>
              </a:ext>
            </a:extLst>
          </p:cNvPr>
          <p:cNvGraphicFramePr>
            <a:graphicFrameLocks noGrp="1"/>
          </p:cNvGraphicFramePr>
          <p:nvPr>
            <p:extLst>
              <p:ext uri="{D42A27DB-BD31-4B8C-83A1-F6EECF244321}">
                <p14:modId xmlns:p14="http://schemas.microsoft.com/office/powerpoint/2010/main" val="1464959359"/>
              </p:ext>
            </p:extLst>
          </p:nvPr>
        </p:nvGraphicFramePr>
        <p:xfrm>
          <a:off x="1223997" y="1417638"/>
          <a:ext cx="7458006" cy="1844624"/>
        </p:xfrm>
        <a:graphic>
          <a:graphicData uri="http://schemas.openxmlformats.org/drawingml/2006/table">
            <a:tbl>
              <a:tblPr bandRow="1">
                <a:tableStyleId>{9B3D1C26-BEBA-40EB-B880-04AE644533D2}</a:tableStyleId>
              </a:tblPr>
              <a:tblGrid>
                <a:gridCol w="1583072">
                  <a:extLst>
                    <a:ext uri="{9D8B030D-6E8A-4147-A177-3AD203B41FA5}">
                      <a16:colId xmlns:a16="http://schemas.microsoft.com/office/drawing/2014/main" val="466629119"/>
                    </a:ext>
                  </a:extLst>
                </a:gridCol>
                <a:gridCol w="4762995">
                  <a:extLst>
                    <a:ext uri="{9D8B030D-6E8A-4147-A177-3AD203B41FA5}">
                      <a16:colId xmlns:a16="http://schemas.microsoft.com/office/drawing/2014/main" val="1539786733"/>
                    </a:ext>
                  </a:extLst>
                </a:gridCol>
                <a:gridCol w="1111939">
                  <a:extLst>
                    <a:ext uri="{9D8B030D-6E8A-4147-A177-3AD203B41FA5}">
                      <a16:colId xmlns:a16="http://schemas.microsoft.com/office/drawing/2014/main" val="1902180145"/>
                    </a:ext>
                  </a:extLst>
                </a:gridCol>
              </a:tblGrid>
              <a:tr h="461156">
                <a:tc>
                  <a:txBody>
                    <a:bodyPr/>
                    <a:lstStyle/>
                    <a:p>
                      <a:pPr marL="6350" marR="635" indent="-6350" algn="just">
                        <a:lnSpc>
                          <a:spcPct val="150000"/>
                        </a:lnSpc>
                        <a:spcAft>
                          <a:spcPts val="25"/>
                        </a:spcAft>
                      </a:pPr>
                      <a:r>
                        <a:rPr lang="en-US" sz="1200" kern="100">
                          <a:effectLst/>
                        </a:rPr>
                        <a:t>Serial Number</a:t>
                      </a:r>
                      <a:endPar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marR="635" indent="-6350" algn="just">
                        <a:lnSpc>
                          <a:spcPct val="150000"/>
                        </a:lnSpc>
                        <a:spcAft>
                          <a:spcPts val="25"/>
                        </a:spcAft>
                      </a:pPr>
                      <a:r>
                        <a:rPr lang="en-US" sz="1200" kern="100" dirty="0">
                          <a:effectLst/>
                        </a:rPr>
                        <a:t>Resources and Work</a:t>
                      </a:r>
                      <a:endPar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marR="635" indent="-6350" algn="just">
                        <a:lnSpc>
                          <a:spcPct val="150000"/>
                        </a:lnSpc>
                        <a:spcAft>
                          <a:spcPts val="25"/>
                        </a:spcAft>
                      </a:pPr>
                      <a:r>
                        <a:rPr lang="en-US" sz="1200" kern="100">
                          <a:effectLst/>
                        </a:rPr>
                        <a:t>Cost(Rs)</a:t>
                      </a:r>
                      <a:endPar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2334228"/>
                  </a:ext>
                </a:extLst>
              </a:tr>
              <a:tr h="461156">
                <a:tc>
                  <a:txBody>
                    <a:bodyPr/>
                    <a:lstStyle/>
                    <a:p>
                      <a:pPr marL="6350" marR="635" indent="-6350" algn="just">
                        <a:lnSpc>
                          <a:spcPct val="150000"/>
                        </a:lnSpc>
                        <a:spcAft>
                          <a:spcPts val="25"/>
                        </a:spcAft>
                      </a:pPr>
                      <a:r>
                        <a:rPr lang="en-US" sz="1200" kern="100">
                          <a:effectLst/>
                        </a:rPr>
                        <a:t>1</a:t>
                      </a:r>
                      <a:endPar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marR="635" indent="-6350" algn="just">
                        <a:lnSpc>
                          <a:spcPct val="150000"/>
                        </a:lnSpc>
                        <a:spcAft>
                          <a:spcPts val="25"/>
                        </a:spcAft>
                      </a:pPr>
                      <a:r>
                        <a:rPr lang="en-US" sz="1200" kern="100">
                          <a:effectLst/>
                        </a:rPr>
                        <a:t>Laptop (for development)</a:t>
                      </a:r>
                      <a:endPar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marR="635" indent="-6350" algn="just">
                        <a:lnSpc>
                          <a:spcPct val="150000"/>
                        </a:lnSpc>
                        <a:spcAft>
                          <a:spcPts val="25"/>
                        </a:spcAft>
                      </a:pPr>
                      <a:r>
                        <a:rPr lang="en-US" sz="1200" kern="100">
                          <a:effectLst/>
                        </a:rPr>
                        <a:t>70,000/-</a:t>
                      </a:r>
                      <a:endPar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677531"/>
                  </a:ext>
                </a:extLst>
              </a:tr>
              <a:tr h="461156">
                <a:tc>
                  <a:txBody>
                    <a:bodyPr/>
                    <a:lstStyle/>
                    <a:p>
                      <a:pPr marL="6350" marR="635" indent="-6350" algn="just">
                        <a:lnSpc>
                          <a:spcPct val="150000"/>
                        </a:lnSpc>
                        <a:spcAft>
                          <a:spcPts val="25"/>
                        </a:spcAft>
                      </a:pPr>
                      <a:r>
                        <a:rPr lang="en-US" sz="1200" kern="100" dirty="0">
                          <a:effectLst/>
                        </a:rPr>
                        <a:t>2</a:t>
                      </a:r>
                      <a:endPar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marR="635" indent="-6350" algn="just">
                        <a:lnSpc>
                          <a:spcPct val="150000"/>
                        </a:lnSpc>
                        <a:spcAft>
                          <a:spcPts val="25"/>
                        </a:spcAft>
                      </a:pPr>
                      <a:r>
                        <a:rPr lang="en-US" sz="1200" kern="100" dirty="0">
                          <a:effectLst/>
                        </a:rPr>
                        <a:t>Human Resources (4 * 15,000/-)</a:t>
                      </a:r>
                      <a:endPar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marR="635" indent="-6350" algn="just">
                        <a:lnSpc>
                          <a:spcPct val="150000"/>
                        </a:lnSpc>
                        <a:spcAft>
                          <a:spcPts val="25"/>
                        </a:spcAft>
                      </a:pPr>
                      <a:r>
                        <a:rPr lang="en-US" sz="1200" kern="100">
                          <a:effectLst/>
                        </a:rPr>
                        <a:t>60,000/-</a:t>
                      </a:r>
                      <a:endPar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582160"/>
                  </a:ext>
                </a:extLst>
              </a:tr>
              <a:tr h="461156">
                <a:tc>
                  <a:txBody>
                    <a:bodyPr/>
                    <a:lstStyle/>
                    <a:p>
                      <a:pPr marL="6350" marR="635" indent="-6350" algn="just">
                        <a:lnSpc>
                          <a:spcPct val="150000"/>
                        </a:lnSpc>
                        <a:spcAft>
                          <a:spcPts val="25"/>
                        </a:spcAft>
                      </a:pPr>
                      <a:r>
                        <a:rPr lang="en-US" sz="1200" kern="100">
                          <a:effectLst/>
                        </a:rPr>
                        <a:t> </a:t>
                      </a:r>
                      <a:endPar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marR="635" indent="-6350" algn="just">
                        <a:lnSpc>
                          <a:spcPct val="150000"/>
                        </a:lnSpc>
                        <a:spcAft>
                          <a:spcPts val="25"/>
                        </a:spcAft>
                      </a:pPr>
                      <a:r>
                        <a:rPr lang="en-US" sz="1200" kern="100">
                          <a:effectLst/>
                        </a:rPr>
                        <a:t>TOTAL</a:t>
                      </a:r>
                      <a:endPar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marR="635" indent="-6350" algn="just">
                        <a:lnSpc>
                          <a:spcPct val="150000"/>
                        </a:lnSpc>
                        <a:spcAft>
                          <a:spcPts val="25"/>
                        </a:spcAft>
                      </a:pPr>
                      <a:r>
                        <a:rPr lang="en-US" sz="1200" kern="100" dirty="0">
                          <a:effectLst/>
                        </a:rPr>
                        <a:t>1,30,000/-</a:t>
                      </a:r>
                      <a:endPar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830568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3"/>
          <p:cNvSpPr txBox="1">
            <a:spLocks noGrp="1"/>
          </p:cNvSpPr>
          <p:nvPr>
            <p:ph type="title"/>
          </p:nvPr>
        </p:nvSpPr>
        <p:spPr>
          <a:xfrm>
            <a:off x="561644" y="247848"/>
            <a:ext cx="8915400" cy="562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Gantt Chart</a:t>
            </a:r>
            <a:endParaRPr sz="3200" b="1">
              <a:solidFill>
                <a:srgbClr val="FF0000"/>
              </a:solidFill>
            </a:endParaRPr>
          </a:p>
        </p:txBody>
      </p:sp>
      <p:pic>
        <p:nvPicPr>
          <p:cNvPr id="154" name="Google Shape;154;p13"/>
          <p:cNvPicPr preferRelativeResize="0"/>
          <p:nvPr/>
        </p:nvPicPr>
        <p:blipFill rotWithShape="1">
          <a:blip r:embed="rId3">
            <a:alphaModFix/>
          </a:blip>
          <a:srcRect/>
          <a:stretch/>
        </p:blipFill>
        <p:spPr>
          <a:xfrm>
            <a:off x="200472" y="6705906"/>
            <a:ext cx="2416616" cy="152094"/>
          </a:xfrm>
          <a:prstGeom prst="rect">
            <a:avLst/>
          </a:prstGeom>
          <a:noFill/>
          <a:ln>
            <a:noFill/>
          </a:ln>
        </p:spPr>
      </p:pic>
      <p:sp>
        <p:nvSpPr>
          <p:cNvPr id="8" name="TextBox 7">
            <a:extLst>
              <a:ext uri="{FF2B5EF4-FFF2-40B4-BE49-F238E27FC236}">
                <a16:creationId xmlns:a16="http://schemas.microsoft.com/office/drawing/2014/main" id="{EA780102-E71C-DE9E-F8A0-05333FAF073F}"/>
              </a:ext>
            </a:extLst>
          </p:cNvPr>
          <p:cNvSpPr txBox="1"/>
          <p:nvPr/>
        </p:nvSpPr>
        <p:spPr>
          <a:xfrm>
            <a:off x="1011115" y="4392753"/>
            <a:ext cx="7990743" cy="1926233"/>
          </a:xfrm>
          <a:prstGeom prst="rect">
            <a:avLst/>
          </a:prstGeom>
          <a:noFill/>
        </p:spPr>
        <p:txBody>
          <a:bodyPr wrap="square" rtlCol="0">
            <a:spAutoFit/>
          </a:bodyPr>
          <a:lstStyle/>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Literature review.</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Obtain appropriate dataset and data-preprocessing.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Sentiment labelling using VADER.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Training the dataset with ML algorithm.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Model evaluation.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Real-time testing.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Design and development of UI.</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Report Preparation.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6738B88-D473-C7EB-31C6-671AB53FB046}"/>
              </a:ext>
            </a:extLst>
          </p:cNvPr>
          <p:cNvPicPr>
            <a:picLocks noChangeAspect="1"/>
          </p:cNvPicPr>
          <p:nvPr/>
        </p:nvPicPr>
        <p:blipFill>
          <a:blip r:embed="rId4"/>
          <a:stretch>
            <a:fillRect/>
          </a:stretch>
        </p:blipFill>
        <p:spPr>
          <a:xfrm>
            <a:off x="1682764" y="975628"/>
            <a:ext cx="6540472" cy="32024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Project Team</a:t>
            </a:r>
            <a:endParaRPr sz="3200" b="1">
              <a:solidFill>
                <a:srgbClr val="FF0000"/>
              </a:solidFill>
            </a:endParaRPr>
          </a:p>
        </p:txBody>
      </p:sp>
      <p:graphicFrame>
        <p:nvGraphicFramePr>
          <p:cNvPr id="101" name="Google Shape;101;p2"/>
          <p:cNvGraphicFramePr/>
          <p:nvPr>
            <p:extLst>
              <p:ext uri="{D42A27DB-BD31-4B8C-83A1-F6EECF244321}">
                <p14:modId xmlns:p14="http://schemas.microsoft.com/office/powerpoint/2010/main" val="1735547226"/>
              </p:ext>
            </p:extLst>
          </p:nvPr>
        </p:nvGraphicFramePr>
        <p:xfrm>
          <a:off x="685800" y="1600200"/>
          <a:ext cx="8640950" cy="3361330"/>
        </p:xfrm>
        <a:graphic>
          <a:graphicData uri="http://schemas.openxmlformats.org/drawingml/2006/table">
            <a:tbl>
              <a:tblPr firstRow="1" bandRow="1">
                <a:noFill/>
                <a:tableStyleId>{9B3D1C26-BEBA-40EB-B880-04AE644533D2}</a:tableStyleId>
              </a:tblPr>
              <a:tblGrid>
                <a:gridCol w="11200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75">
                  <a:extLst>
                    <a:ext uri="{9D8B030D-6E8A-4147-A177-3AD203B41FA5}">
                      <a16:colId xmlns:a16="http://schemas.microsoft.com/office/drawing/2014/main" val="20002"/>
                    </a:ext>
                  </a:extLst>
                </a:gridCol>
              </a:tblGrid>
              <a:tr h="500695">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Sl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Registration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Students</a:t>
                      </a:r>
                      <a:endParaRPr sz="2400" u="none" strike="noStrike" cap="none"/>
                    </a:p>
                  </a:txBody>
                  <a:tcPr marL="91450" marR="91450" marT="45725" marB="45725"/>
                </a:tc>
                <a:extLst>
                  <a:ext uri="{0D108BD9-81ED-4DB2-BD59-A6C34878D82A}">
                    <a16:rowId xmlns:a16="http://schemas.microsoft.com/office/drawing/2014/main" val="10000"/>
                  </a:ext>
                </a:extLst>
              </a:tr>
              <a:tr h="1913321">
                <a:tc>
                  <a:txBody>
                    <a:bodyPr/>
                    <a:lstStyle/>
                    <a:p>
                      <a:pPr marL="0" marR="0" lvl="0" indent="0" algn="l" rtl="0">
                        <a:lnSpc>
                          <a:spcPct val="150000"/>
                        </a:lnSpc>
                        <a:spcBef>
                          <a:spcPts val="0"/>
                        </a:spcBef>
                        <a:spcAft>
                          <a:spcPts val="0"/>
                        </a:spcAft>
                        <a:buClr>
                          <a:schemeClr val="dk1"/>
                        </a:buClr>
                        <a:buSzPts val="2400"/>
                        <a:buFont typeface="Calibri"/>
                        <a:buNone/>
                      </a:pPr>
                      <a:r>
                        <a:rPr lang="en-US" sz="2400" dirty="0"/>
                        <a:t>1</a:t>
                      </a:r>
                      <a:endParaRPr sz="2400" dirty="0"/>
                    </a:p>
                    <a:p>
                      <a:pPr marL="0" marR="0" lvl="0" indent="0" algn="l" rtl="0">
                        <a:lnSpc>
                          <a:spcPct val="150000"/>
                        </a:lnSpc>
                        <a:spcBef>
                          <a:spcPts val="0"/>
                        </a:spcBef>
                        <a:spcAft>
                          <a:spcPts val="0"/>
                        </a:spcAft>
                        <a:buClr>
                          <a:schemeClr val="dk1"/>
                        </a:buClr>
                        <a:buSzPts val="2400"/>
                        <a:buFont typeface="Calibri"/>
                        <a:buNone/>
                      </a:pPr>
                      <a:r>
                        <a:rPr lang="en-US" sz="2400" dirty="0"/>
                        <a:t>2</a:t>
                      </a:r>
                      <a:endParaRPr sz="2400" dirty="0"/>
                    </a:p>
                    <a:p>
                      <a:pPr marL="0" marR="0" lvl="0" indent="0" algn="l" rtl="0">
                        <a:lnSpc>
                          <a:spcPct val="150000"/>
                        </a:lnSpc>
                        <a:spcBef>
                          <a:spcPts val="0"/>
                        </a:spcBef>
                        <a:spcAft>
                          <a:spcPts val="0"/>
                        </a:spcAft>
                        <a:buClr>
                          <a:schemeClr val="dk1"/>
                        </a:buClr>
                        <a:buSzPts val="2400"/>
                        <a:buFont typeface="Calibri"/>
                        <a:buNone/>
                      </a:pPr>
                      <a:r>
                        <a:rPr lang="en-US" sz="2400" dirty="0"/>
                        <a:t>3</a:t>
                      </a:r>
                    </a:p>
                    <a:p>
                      <a:pPr marL="0" marR="0" lvl="0" indent="0" algn="l" rtl="0">
                        <a:lnSpc>
                          <a:spcPct val="150000"/>
                        </a:lnSpc>
                        <a:spcBef>
                          <a:spcPts val="0"/>
                        </a:spcBef>
                        <a:spcAft>
                          <a:spcPts val="0"/>
                        </a:spcAft>
                        <a:buClr>
                          <a:schemeClr val="dk1"/>
                        </a:buClr>
                        <a:buSzPts val="2400"/>
                        <a:buFont typeface="Calibri"/>
                        <a:buNone/>
                      </a:pPr>
                      <a:r>
                        <a:rPr lang="en-US" sz="2400" dirty="0"/>
                        <a:t>4</a:t>
                      </a:r>
                      <a:endParaRPr sz="2400"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IN" sz="2400" dirty="0"/>
                        <a:t>20ETCS002152</a:t>
                      </a:r>
                      <a:endParaRPr sz="2400" dirty="0"/>
                    </a:p>
                    <a:p>
                      <a:pPr marL="0" marR="0" lvl="0" indent="0" algn="l" rtl="0">
                        <a:lnSpc>
                          <a:spcPct val="150000"/>
                        </a:lnSpc>
                        <a:spcBef>
                          <a:spcPts val="0"/>
                        </a:spcBef>
                        <a:spcAft>
                          <a:spcPts val="0"/>
                        </a:spcAft>
                        <a:buClr>
                          <a:srgbClr val="000000"/>
                        </a:buClr>
                        <a:buSzPts val="2400"/>
                        <a:buFont typeface="Arial"/>
                        <a:buNone/>
                      </a:pPr>
                      <a:r>
                        <a:rPr lang="en-US" sz="2400" dirty="0"/>
                        <a:t>20ETCS002055</a:t>
                      </a:r>
                      <a:endParaRPr sz="2400" dirty="0"/>
                    </a:p>
                    <a:p>
                      <a:pPr marL="0" marR="0" lvl="0" indent="0" algn="l" rtl="0">
                        <a:lnSpc>
                          <a:spcPct val="150000"/>
                        </a:lnSpc>
                        <a:spcBef>
                          <a:spcPts val="0"/>
                        </a:spcBef>
                        <a:spcAft>
                          <a:spcPts val="0"/>
                        </a:spcAft>
                        <a:buClr>
                          <a:srgbClr val="000000"/>
                        </a:buClr>
                        <a:buSzPts val="2400"/>
                        <a:buFont typeface="Arial"/>
                        <a:buNone/>
                      </a:pPr>
                      <a:r>
                        <a:rPr lang="en-IN" sz="2400" dirty="0"/>
                        <a:t>20ETCS002151</a:t>
                      </a:r>
                    </a:p>
                    <a:p>
                      <a:pPr marL="0" marR="0" lvl="0" indent="0" algn="l" rtl="0">
                        <a:lnSpc>
                          <a:spcPct val="150000"/>
                        </a:lnSpc>
                        <a:spcBef>
                          <a:spcPts val="0"/>
                        </a:spcBef>
                        <a:spcAft>
                          <a:spcPts val="0"/>
                        </a:spcAft>
                        <a:buClr>
                          <a:srgbClr val="000000"/>
                        </a:buClr>
                        <a:buSzPts val="2400"/>
                        <a:buFont typeface="Arial"/>
                        <a:buNone/>
                      </a:pPr>
                      <a:r>
                        <a:rPr lang="en-IN" sz="2400" dirty="0"/>
                        <a:t>20ETCS002117</a:t>
                      </a:r>
                      <a:endParaRPr sz="2400" dirty="0"/>
                    </a:p>
                    <a:p>
                      <a:pPr marL="0" marR="0" lvl="0" indent="0" algn="l" rtl="0">
                        <a:lnSpc>
                          <a:spcPct val="150000"/>
                        </a:lnSpc>
                        <a:spcBef>
                          <a:spcPts val="0"/>
                        </a:spcBef>
                        <a:spcAft>
                          <a:spcPts val="0"/>
                        </a:spcAft>
                        <a:buClr>
                          <a:srgbClr val="000000"/>
                        </a:buClr>
                        <a:buSzPts val="2400"/>
                        <a:buFont typeface="Arial"/>
                        <a:buNone/>
                      </a:pPr>
                      <a:endParaRPr sz="2400"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IN" sz="2400" dirty="0">
                          <a:solidFill>
                            <a:srgbClr val="000000"/>
                          </a:solidFill>
                        </a:rPr>
                        <a:t>Varun Raj B</a:t>
                      </a:r>
                      <a:endParaRPr sz="2400" dirty="0">
                        <a:solidFill>
                          <a:srgbClr val="000000"/>
                        </a:solidFill>
                      </a:endParaRPr>
                    </a:p>
                    <a:p>
                      <a:pPr marL="0" marR="0" lvl="0" indent="0" algn="l" rtl="0">
                        <a:lnSpc>
                          <a:spcPct val="150000"/>
                        </a:lnSpc>
                        <a:spcBef>
                          <a:spcPts val="0"/>
                        </a:spcBef>
                        <a:spcAft>
                          <a:spcPts val="0"/>
                        </a:spcAft>
                        <a:buClr>
                          <a:schemeClr val="dk1"/>
                        </a:buClr>
                        <a:buSzPts val="2400"/>
                        <a:buFont typeface="Calibri"/>
                        <a:buNone/>
                      </a:pPr>
                      <a:r>
                        <a:rPr lang="en-IN" sz="2400" dirty="0">
                          <a:solidFill>
                            <a:srgbClr val="000000"/>
                          </a:solidFill>
                        </a:rPr>
                        <a:t>H N </a:t>
                      </a:r>
                      <a:r>
                        <a:rPr lang="en-IN" sz="2400" dirty="0" err="1">
                          <a:solidFill>
                            <a:srgbClr val="000000"/>
                          </a:solidFill>
                        </a:rPr>
                        <a:t>Chetangowda</a:t>
                      </a:r>
                      <a:endParaRPr lang="en-IN" sz="2400" dirty="0">
                        <a:solidFill>
                          <a:srgbClr val="000000"/>
                        </a:solidFill>
                      </a:endParaRPr>
                    </a:p>
                    <a:p>
                      <a:pPr marL="0" marR="0" lvl="0" indent="0" algn="l" rtl="0">
                        <a:lnSpc>
                          <a:spcPct val="150000"/>
                        </a:lnSpc>
                        <a:spcBef>
                          <a:spcPts val="0"/>
                        </a:spcBef>
                        <a:spcAft>
                          <a:spcPts val="0"/>
                        </a:spcAft>
                        <a:buClr>
                          <a:schemeClr val="dk1"/>
                        </a:buClr>
                        <a:buSzPts val="2400"/>
                        <a:buFont typeface="Calibri"/>
                        <a:buNone/>
                      </a:pPr>
                      <a:r>
                        <a:rPr lang="en-IN" sz="2400" dirty="0">
                          <a:solidFill>
                            <a:srgbClr val="000000"/>
                          </a:solidFill>
                        </a:rPr>
                        <a:t>V Sri Venkat</a:t>
                      </a:r>
                    </a:p>
                    <a:p>
                      <a:pPr marL="0" marR="0" lvl="0" indent="0" algn="l" rtl="0">
                        <a:lnSpc>
                          <a:spcPct val="150000"/>
                        </a:lnSpc>
                        <a:spcBef>
                          <a:spcPts val="0"/>
                        </a:spcBef>
                        <a:spcAft>
                          <a:spcPts val="0"/>
                        </a:spcAft>
                        <a:buClr>
                          <a:schemeClr val="dk1"/>
                        </a:buClr>
                        <a:buSzPts val="2400"/>
                        <a:buFont typeface="Calibri"/>
                        <a:buNone/>
                      </a:pPr>
                      <a:r>
                        <a:rPr lang="en-IN" sz="2400" dirty="0">
                          <a:solidFill>
                            <a:srgbClr val="000000"/>
                          </a:solidFill>
                        </a:rPr>
                        <a:t>Saniya K R</a:t>
                      </a:r>
                      <a:endParaRPr sz="2400" dirty="0">
                        <a:solidFill>
                          <a:srgbClr val="000000"/>
                        </a:solidFil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References</a:t>
            </a:r>
            <a:endParaRPr sz="3200" b="1">
              <a:solidFill>
                <a:srgbClr val="FF0000"/>
              </a:solidFill>
            </a:endParaRPr>
          </a:p>
        </p:txBody>
      </p:sp>
      <p:sp>
        <p:nvSpPr>
          <p:cNvPr id="2" name="TextBox 1">
            <a:extLst>
              <a:ext uri="{FF2B5EF4-FFF2-40B4-BE49-F238E27FC236}">
                <a16:creationId xmlns:a16="http://schemas.microsoft.com/office/drawing/2014/main" id="{B975FF5E-1D0B-EA78-75DD-5DB676AF3B60}"/>
              </a:ext>
            </a:extLst>
          </p:cNvPr>
          <p:cNvSpPr txBox="1"/>
          <p:nvPr/>
        </p:nvSpPr>
        <p:spPr>
          <a:xfrm>
            <a:off x="759714" y="1008063"/>
            <a:ext cx="8183880" cy="6495111"/>
          </a:xfrm>
          <a:prstGeom prst="rect">
            <a:avLst/>
          </a:prstGeom>
          <a:noFill/>
        </p:spPr>
        <p:txBody>
          <a:bodyPr wrap="square" rtlCol="0">
            <a:spAutoFit/>
          </a:bodyPr>
          <a:lstStyle/>
          <a:p>
            <a:pPr marL="342900" marR="288925" lvl="0" indent="-342900" algn="l" fontAlgn="base">
              <a:lnSpc>
                <a:spcPct val="115000"/>
              </a:lnSpc>
              <a:spcAft>
                <a:spcPts val="185"/>
              </a:spcAft>
              <a:buClr>
                <a:srgbClr val="000000"/>
              </a:buClr>
              <a:buSzPts val="1200"/>
              <a:buFont typeface="+mj-lt"/>
              <a:buAutoNum type="arabicPeriod"/>
            </a:pP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Jyoti Gautam, Mihir </a:t>
            </a:r>
            <a:r>
              <a:rPr lang="en-US"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Atrey</a:t>
            </a: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Nitima</a:t>
            </a: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Malsa</a:t>
            </a: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Abhishek </a:t>
            </a:r>
            <a:r>
              <a:rPr lang="en-US"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Balyan,Rabindra</a:t>
            </a: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Nath Shaw, and Ankush Ghosh(2021)YouTube Sentiment Analysis and Topic Modeling on Healthcare Products: </a:t>
            </a:r>
            <a:r>
              <a:rPr lang="en-US" u="none" strike="noStrike" kern="100" dirty="0">
                <a:solidFill>
                  <a:srgbClr val="0000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https://repository.ihu.edu.gr/xmlui/bitstream/handle/11544/30285/Anastasiou_Pan agiota_Dissertation_3308200001.pdf?sequence=1</a:t>
            </a: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 </a:t>
            </a:r>
            <a:endParaRPr lang="en-IN"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endParaRPr lang="en-IN" dirty="0"/>
          </a:p>
          <a:p>
            <a:pPr marL="342900" indent="-342900">
              <a:buFont typeface="+mj-lt"/>
              <a:buAutoNum type="arabicPeriod"/>
            </a:pPr>
            <a:r>
              <a:rPr lang="en-IN" dirty="0"/>
              <a:t> </a:t>
            </a:r>
            <a:r>
              <a:rPr lang="en-US" dirty="0"/>
              <a:t>Comparison of Neural Network Models for Sentiment Analysis: </a:t>
            </a:r>
            <a:r>
              <a:rPr lang="en-IN" dirty="0">
                <a:hlinkClick r:id="rId4"/>
              </a:rPr>
              <a:t>https://dergipark.org.tr/en/download/article-file/1506505</a:t>
            </a:r>
            <a:endParaRPr lang="en-IN" dirty="0"/>
          </a:p>
          <a:p>
            <a:pPr marL="342900" indent="-342900">
              <a:buFont typeface="+mj-lt"/>
              <a:buAutoNum type="arabicPeriod"/>
            </a:pPr>
            <a:endParaRPr lang="en-IN" dirty="0"/>
          </a:p>
          <a:p>
            <a:pPr marL="342900" indent="-342900">
              <a:buFont typeface="+mj-lt"/>
              <a:buAutoNum type="arabicPeriod"/>
            </a:pPr>
            <a:r>
              <a:rPr lang="en-US" dirty="0"/>
              <a:t>A sentiment analysis of the Ukraine-Russia conflict tweets using Recurrent Neural Networks</a:t>
            </a:r>
            <a:br>
              <a:rPr lang="en-US" dirty="0"/>
            </a:br>
            <a:r>
              <a:rPr lang="en-US" dirty="0">
                <a:hlinkClick r:id="rId5"/>
              </a:rPr>
              <a:t>https://www.researchgate.net/publication/361275253_A_sentiment_analysis_of_the_Ukraine-Russia_conflict_tweets_using_Recurrent_Neural_Networks</a:t>
            </a:r>
            <a:endParaRPr lang="en-US" dirty="0"/>
          </a:p>
          <a:p>
            <a:pPr marL="342900" indent="-342900">
              <a:buFont typeface="+mj-lt"/>
              <a:buAutoNum type="arabicPeriod"/>
            </a:pPr>
            <a:endParaRPr lang="en-US" dirty="0"/>
          </a:p>
          <a:p>
            <a:pPr marL="342900" indent="-342900">
              <a:buFont typeface="+mj-lt"/>
              <a:buAutoNum type="arabicPeriod"/>
            </a:pPr>
            <a:r>
              <a:rPr lang="en-US" dirty="0"/>
              <a:t>Twitter Data Sentiment Analysis Using Naive Bayes Classifier and Generation of Heat Map for Analyzing Intensity Geographically</a:t>
            </a:r>
            <a:br>
              <a:rPr lang="en-US" dirty="0"/>
            </a:br>
            <a:r>
              <a:rPr lang="en-US" dirty="0">
                <a:hlinkClick r:id="rId6"/>
              </a:rPr>
              <a:t>https://www.researchgate.net/publication/350932230_Twitter_Data_Sentiment_Analysis_Using_Naive_Bayes_Classifier_and_Generation_of_Heat_Map_for_Analyzing_Intensity_Geographically</a:t>
            </a:r>
            <a:endParaRPr lang="en-US" dirty="0"/>
          </a:p>
          <a:p>
            <a:pPr marL="342900" indent="-342900">
              <a:buFont typeface="+mj-lt"/>
              <a:buAutoNum type="arabicPeriod"/>
            </a:pPr>
            <a:endParaRPr lang="en-US" dirty="0"/>
          </a:p>
          <a:p>
            <a:pPr marL="342900" indent="-342900">
              <a:buFont typeface="+mj-lt"/>
              <a:buAutoNum type="arabicPeriod"/>
            </a:pPr>
            <a:r>
              <a:rPr lang="en-US" dirty="0"/>
              <a:t>Comparative Study of CNN and RNN for Natural Language Processing </a:t>
            </a:r>
            <a:br>
              <a:rPr lang="en-US" dirty="0">
                <a:hlinkClick r:id="rId7"/>
              </a:rPr>
            </a:br>
            <a:r>
              <a:rPr lang="en-US" dirty="0">
                <a:hlinkClick r:id="rId7"/>
              </a:rPr>
              <a:t>https://browse.arxiv.org/pdf/1702.01923.pdf</a:t>
            </a:r>
            <a:endParaRPr lang="en-US" dirty="0"/>
          </a:p>
          <a:p>
            <a:pPr marL="342900" indent="-342900">
              <a:buFont typeface="+mj-lt"/>
              <a:buAutoNum type="arabicPeriod"/>
            </a:pPr>
            <a:endParaRPr lang="en-US" dirty="0"/>
          </a:p>
          <a:p>
            <a:pPr marL="342900" indent="-342900">
              <a:buFont typeface="+mj-lt"/>
              <a:buAutoNum type="arabicPeriod"/>
            </a:pPr>
            <a:r>
              <a:rPr lang="en-US" dirty="0" err="1"/>
              <a:t>Hochreiter</a:t>
            </a:r>
            <a:r>
              <a:rPr lang="en-US" dirty="0"/>
              <a:t>, S., and </a:t>
            </a:r>
            <a:r>
              <a:rPr lang="en-US" dirty="0" err="1"/>
              <a:t>Schmidhuber</a:t>
            </a:r>
            <a:r>
              <a:rPr lang="en-US" dirty="0"/>
              <a:t>, J. (1997). Long short-term </a:t>
            </a:r>
            <a:r>
              <a:rPr lang="en-US" dirty="0" err="1"/>
              <a:t>memory.Neural</a:t>
            </a:r>
            <a:r>
              <a:rPr lang="en-US" dirty="0"/>
              <a:t> computation, 9(8), 1735-1780</a:t>
            </a:r>
            <a:br>
              <a:rPr lang="en-US" dirty="0"/>
            </a:br>
            <a:r>
              <a:rPr lang="en-US" dirty="0"/>
              <a:t>https://direct.mit.edu/neco/article-abstract/9/8/1735/6109/Long-Short-Term-Memory?redirectedFrom=fulltext</a:t>
            </a:r>
            <a:br>
              <a:rPr lang="en-US" dirty="0"/>
            </a:b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IN" dirty="0"/>
          </a:p>
          <a:p>
            <a:pPr marL="342900" indent="-342900">
              <a:buFont typeface="+mj-lt"/>
              <a:buAutoNum type="arabicPeriod"/>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References</a:t>
            </a:r>
            <a:endParaRPr sz="3200" b="1" dirty="0">
              <a:solidFill>
                <a:srgbClr val="FF0000"/>
              </a:solidFill>
            </a:endParaRPr>
          </a:p>
        </p:txBody>
      </p:sp>
      <p:sp>
        <p:nvSpPr>
          <p:cNvPr id="2" name="TextBox 1">
            <a:extLst>
              <a:ext uri="{FF2B5EF4-FFF2-40B4-BE49-F238E27FC236}">
                <a16:creationId xmlns:a16="http://schemas.microsoft.com/office/drawing/2014/main" id="{B975FF5E-1D0B-EA78-75DD-5DB676AF3B60}"/>
              </a:ext>
            </a:extLst>
          </p:cNvPr>
          <p:cNvSpPr txBox="1"/>
          <p:nvPr/>
        </p:nvSpPr>
        <p:spPr>
          <a:xfrm>
            <a:off x="759714" y="1008063"/>
            <a:ext cx="8183880" cy="5499454"/>
          </a:xfrm>
          <a:prstGeom prst="rect">
            <a:avLst/>
          </a:prstGeom>
          <a:noFill/>
        </p:spPr>
        <p:txBody>
          <a:bodyPr wrap="square" rtlCol="0">
            <a:spAutoFit/>
          </a:bodyPr>
          <a:lstStyle/>
          <a:p>
            <a:pPr marR="288925" lvl="0" algn="l" fontAlgn="base">
              <a:lnSpc>
                <a:spcPct val="115000"/>
              </a:lnSpc>
              <a:spcAft>
                <a:spcPts val="15"/>
              </a:spcAft>
              <a:buClr>
                <a:srgbClr val="000000"/>
              </a:buClr>
              <a:buSzPts val="1200"/>
            </a:pPr>
            <a:r>
              <a:rPr lang="en-US" dirty="0"/>
              <a:t>7. </a:t>
            </a: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Benchmarking data-driven rainfall–runoff models in Great Britain: a comparison of long short-term memory (LSTM)-based models with four lumped</a:t>
            </a:r>
            <a:r>
              <a:rPr lang="en-US" u="none" strike="noStrike" kern="100" dirty="0">
                <a:solidFill>
                  <a:srgbClr val="000000"/>
                </a:solidFill>
                <a:effectLst/>
                <a:uFill>
                  <a:solidFill>
                    <a:srgbClr val="000000"/>
                  </a:solidFill>
                </a:uFill>
                <a:latin typeface="Calibri" panose="020F0502020204030204" pitchFamily="34" charset="0"/>
                <a:ea typeface="Open Sans" panose="020B0606030504020204" pitchFamily="34" charset="0"/>
                <a:cs typeface="Calibri" panose="020F0502020204030204" pitchFamily="34" charset="0"/>
              </a:rPr>
              <a:t> conceptual </a:t>
            </a: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models. </a:t>
            </a:r>
            <a:r>
              <a:rPr lang="en-US"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https://hess.copernicus.org/articles/25/5517/2021/</a:t>
            </a:r>
            <a:r>
              <a:rPr lang="en-US"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 </a:t>
            </a:r>
            <a:endParaRPr lang="en-US"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88925" lvl="0" algn="l" fontAlgn="base">
              <a:lnSpc>
                <a:spcPct val="115000"/>
              </a:lnSpc>
              <a:spcAft>
                <a:spcPts val="15"/>
              </a:spcAft>
              <a:buClr>
                <a:srgbClr val="000000"/>
              </a:buClr>
              <a:buSzPts val="1200"/>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R="288925" lvl="0" algn="l" fontAlgn="base">
              <a:lnSpc>
                <a:spcPct val="115000"/>
              </a:lnSpc>
              <a:spcAft>
                <a:spcPts val="845"/>
              </a:spcAft>
              <a:buClr>
                <a:srgbClr val="000000"/>
              </a:buClr>
              <a:buSzPts val="1200"/>
            </a:pPr>
            <a:r>
              <a:rPr lang="en-US" kern="100" dirty="0">
                <a:latin typeface="Calibri" panose="020F0502020204030204" pitchFamily="34" charset="0"/>
                <a:ea typeface="Calibri" panose="020F0502020204030204" pitchFamily="34" charset="0"/>
                <a:cs typeface="Calibri" panose="020F0502020204030204" pitchFamily="34" charset="0"/>
              </a:rPr>
              <a:t>8. </a:t>
            </a:r>
            <a:r>
              <a:rPr lang="en-US"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AfriSenti</a:t>
            </a:r>
            <a:r>
              <a:rPr lang="en-US"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 Twitter Sentiment Analysis Benchmark for African Languages </a:t>
            </a:r>
            <a:endParaRPr lang="en-IN"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914400" marR="288925" indent="-6350" algn="l">
              <a:lnSpc>
                <a:spcPct val="115000"/>
              </a:lnSpc>
              <a:spcAft>
                <a:spcPts val="25"/>
              </a:spcAft>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https://arxiv.org/pdf/2302.08956v4.pdf </a:t>
            </a:r>
          </a:p>
          <a:p>
            <a:pPr marL="914400" marR="288925" indent="-6350" algn="l">
              <a:lnSpc>
                <a:spcPct val="115000"/>
              </a:lnSpc>
              <a:spcAft>
                <a:spcPts val="25"/>
              </a:spcAft>
            </a:pPr>
            <a:endParaRPr lang="en-IN" kern="100" dirty="0">
              <a:solidFill>
                <a:srgbClr val="000000"/>
              </a:solidFill>
              <a:effectLst/>
              <a:latin typeface="Calibri" panose="020F0502020204030204" pitchFamily="34" charset="0"/>
              <a:ea typeface="Calibri" panose="020F0502020204030204" pitchFamily="34" charset="0"/>
            </a:endParaRPr>
          </a:p>
          <a:p>
            <a:pPr marL="6350" marR="288925" indent="-6350" algn="l">
              <a:lnSpc>
                <a:spcPct val="115000"/>
              </a:lnSpc>
              <a:spcAft>
                <a:spcPts val="25"/>
              </a:spcAft>
            </a:pPr>
            <a:r>
              <a:rPr lang="en-US" kern="100" dirty="0">
                <a:solidFill>
                  <a:srgbClr val="030303"/>
                </a:solidFill>
                <a:effectLst/>
                <a:latin typeface="Calibri" panose="020F0502020204030204" pitchFamily="34" charset="0"/>
                <a:ea typeface="Calibri" panose="020F0502020204030204" pitchFamily="34" charset="0"/>
                <a:cs typeface="Calibri" panose="020F0502020204030204" pitchFamily="34" charset="0"/>
              </a:rPr>
              <a:t>9.</a:t>
            </a:r>
            <a:r>
              <a:rPr lang="en-US" kern="100" dirty="0">
                <a:solidFill>
                  <a:srgbClr val="030303"/>
                </a:solidFill>
                <a:effectLst/>
                <a:latin typeface="Calibri" panose="020F0502020204030204" pitchFamily="34" charset="0"/>
                <a:ea typeface="Arial" panose="020B0604020202020204" pitchFamily="34" charset="0"/>
                <a:cs typeface="Calibri" panose="020F0502020204030204" pitchFamily="34" charset="0"/>
              </a:rPr>
              <a:t> </a:t>
            </a:r>
            <a:r>
              <a:rPr lang="en-US" kern="100" dirty="0">
                <a:solidFill>
                  <a:srgbClr val="030303"/>
                </a:solidFill>
                <a:effectLst/>
                <a:latin typeface="Calibri" panose="020F0502020204030204" pitchFamily="34" charset="0"/>
                <a:ea typeface="Calibri" panose="020F0502020204030204" pitchFamily="34" charset="0"/>
                <a:cs typeface="Calibri" panose="020F0502020204030204" pitchFamily="34" charset="0"/>
              </a:rPr>
              <a:t>Sentimental analysis of amazon customers based on their review comments</a:t>
            </a:r>
            <a:endParaRPr lang="en-IN" kern="100" dirty="0">
              <a:solidFill>
                <a:srgbClr val="000000"/>
              </a:solidFill>
              <a:effectLst/>
              <a:latin typeface="Calibri" panose="020F0502020204030204" pitchFamily="34" charset="0"/>
              <a:ea typeface="Calibri" panose="020F0502020204030204" pitchFamily="34" charset="0"/>
            </a:endParaRPr>
          </a:p>
          <a:p>
            <a:pPr marL="6350" marR="288925" indent="-6350" algn="l">
              <a:lnSpc>
                <a:spcPct val="115000"/>
              </a:lnSpc>
              <a:spcAft>
                <a:spcPts val="25"/>
              </a:spcAft>
            </a:pPr>
            <a:r>
              <a:rPr lang="en-US"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https://typeset.io/papers/sentimental-analysis-of-amazon-customers-based-on-their-2jb1il2e</a:t>
            </a:r>
            <a:endParaRPr lang="en-IN" kern="100" dirty="0">
              <a:solidFill>
                <a:srgbClr val="000000"/>
              </a:solidFill>
              <a:effectLst/>
              <a:latin typeface="Calibri" panose="020F0502020204030204" pitchFamily="34" charset="0"/>
              <a:ea typeface="Calibri" panose="020F0502020204030204" pitchFamily="34" charset="0"/>
            </a:endParaRPr>
          </a:p>
          <a:p>
            <a:pPr marL="6350" marR="288925" indent="-6350" algn="l">
              <a:lnSpc>
                <a:spcPct val="115000"/>
              </a:lnSpc>
              <a:spcAft>
                <a:spcPts val="135"/>
              </a:spcAft>
            </a:pPr>
            <a:endParaRPr lang="en-IN" kern="100" dirty="0">
              <a:solidFill>
                <a:srgbClr val="000000"/>
              </a:solidFill>
              <a:effectLst/>
              <a:latin typeface="Calibri" panose="020F0502020204030204" pitchFamily="34" charset="0"/>
              <a:ea typeface="Calibri" panose="020F0502020204030204" pitchFamily="34" charset="0"/>
            </a:endParaRPr>
          </a:p>
          <a:p>
            <a:pPr marL="6350" marR="288925" indent="-6350" algn="l">
              <a:lnSpc>
                <a:spcPct val="115000"/>
              </a:lnSpc>
              <a:spcAft>
                <a:spcPts val="855"/>
              </a:spcAft>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r>
              <a:rPr lang="en-US" kern="1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Sentimental Analysis of YouTube Videos by IJRET </a:t>
            </a:r>
            <a:endParaRPr lang="en-IN" kern="100" dirty="0">
              <a:solidFill>
                <a:srgbClr val="000000"/>
              </a:solidFill>
              <a:effectLst/>
              <a:latin typeface="Calibri" panose="020F0502020204030204" pitchFamily="34" charset="0"/>
              <a:ea typeface="Calibri" panose="020F0502020204030204" pitchFamily="34" charset="0"/>
            </a:endParaRPr>
          </a:p>
          <a:p>
            <a:pPr marL="692150" marR="635" indent="-6350" algn="l">
              <a:lnSpc>
                <a:spcPct val="115000"/>
              </a:lnSpc>
              <a:spcAft>
                <a:spcPts val="615"/>
              </a:spcAft>
            </a:pPr>
            <a:r>
              <a:rPr lang="en-US" kern="1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US"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5"/>
              </a:rPr>
              <a:t>IRJET-V7I12374.pdf</a:t>
            </a:r>
            <a:r>
              <a:rPr lang="en-US"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5"/>
              </a:rPr>
              <a:t> </a:t>
            </a:r>
            <a:endParaRPr lang="en-IN" kern="100" dirty="0">
              <a:solidFill>
                <a:srgbClr val="000000"/>
              </a:solidFill>
              <a:effectLst/>
              <a:latin typeface="Calibri" panose="020F0502020204030204" pitchFamily="34" charset="0"/>
              <a:ea typeface="Calibri" panose="020F0502020204030204" pitchFamily="34" charset="0"/>
            </a:endParaRPr>
          </a:p>
          <a:p>
            <a:pPr marR="288925" lvl="0" algn="l" fontAlgn="base">
              <a:lnSpc>
                <a:spcPct val="115000"/>
              </a:lnSpc>
              <a:spcAft>
                <a:spcPts val="15"/>
              </a:spcAft>
              <a:buClr>
                <a:srgbClr val="000000"/>
              </a:buClr>
              <a:buSzPts val="1200"/>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6350" marR="288925" indent="457200" algn="l">
              <a:lnSpc>
                <a:spcPct val="115000"/>
              </a:lnSpc>
              <a:spcAft>
                <a:spcPts val="25"/>
              </a:spcAft>
            </a:pPr>
            <a:endPar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6350" marR="288925" indent="457200" algn="l">
              <a:lnSpc>
                <a:spcPct val="115000"/>
              </a:lnSpc>
              <a:spcAft>
                <a:spcPts val="25"/>
              </a:spcAft>
            </a:pPr>
            <a:endParaRPr lang="en-IN" kern="100" dirty="0">
              <a:solidFill>
                <a:srgbClr val="000000"/>
              </a:solidFill>
              <a:effectLst/>
              <a:latin typeface="Calibri" panose="020F0502020204030204" pitchFamily="34" charset="0"/>
              <a:ea typeface="Calibri" panose="020F0502020204030204" pitchFamily="34" charset="0"/>
            </a:endParaRPr>
          </a:p>
          <a:p>
            <a:pPr marR="288925" lvl="0" algn="l" fontAlgn="base">
              <a:lnSpc>
                <a:spcPct val="115000"/>
              </a:lnSpc>
              <a:spcAft>
                <a:spcPts val="185"/>
              </a:spcAft>
              <a:buClr>
                <a:srgbClr val="000000"/>
              </a:buClr>
              <a:buSzPts val="1200"/>
            </a:pPr>
            <a:r>
              <a:rPr lang="en-US" dirty="0"/>
              <a:t> </a:t>
            </a:r>
            <a:br>
              <a:rPr lang="en-US" dirty="0"/>
            </a:b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320083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a:spLocks noGrp="1"/>
          </p:cNvSpPr>
          <p:nvPr>
            <p:ph type="ctrTitle"/>
          </p:nvPr>
        </p:nvSpPr>
        <p:spPr>
          <a:xfrm>
            <a:off x="742950" y="2644775"/>
            <a:ext cx="8420100" cy="147002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000"/>
              <a:buFont typeface="Calibri"/>
              <a:buNone/>
            </a:pPr>
            <a:r>
              <a:rPr lang="en-US" sz="4000" b="1">
                <a:solidFill>
                  <a:schemeClr val="dk2"/>
                </a:solidFill>
                <a:latin typeface="Calibri"/>
                <a:ea typeface="Calibri"/>
                <a:cs typeface="Calibri"/>
                <a:sym typeface="Calibri"/>
              </a:rPr>
              <a:t>Thank You</a:t>
            </a:r>
            <a:endParaRPr sz="4000" b="1">
              <a:solidFill>
                <a:schemeClr val="dk2"/>
              </a:solidFill>
              <a:latin typeface="Calibri"/>
              <a:ea typeface="Calibri"/>
              <a:cs typeface="Calibri"/>
              <a:sym typeface="Calibri"/>
            </a:endParaRPr>
          </a:p>
        </p:txBody>
      </p:sp>
      <p:pic>
        <p:nvPicPr>
          <p:cNvPr id="165" name="Google Shape;165;p15"/>
          <p:cNvPicPr preferRelativeResize="0"/>
          <p:nvPr/>
        </p:nvPicPr>
        <p:blipFill rotWithShape="1">
          <a:blip r:embed="rId3">
            <a:alphaModFix/>
          </a:blip>
          <a:srcRect/>
          <a:stretch/>
        </p:blipFill>
        <p:spPr>
          <a:xfrm>
            <a:off x="200472" y="6714622"/>
            <a:ext cx="2416616" cy="1520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5300" y="226554"/>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Outline</a:t>
            </a:r>
            <a:endParaRPr/>
          </a:p>
        </p:txBody>
      </p:sp>
      <p:sp>
        <p:nvSpPr>
          <p:cNvPr id="107" name="Google Shape;107;p3"/>
          <p:cNvSpPr txBox="1">
            <a:spLocks noGrp="1"/>
          </p:cNvSpPr>
          <p:nvPr>
            <p:ph type="body" idx="1"/>
          </p:nvPr>
        </p:nvSpPr>
        <p:spPr>
          <a:xfrm>
            <a:off x="776536" y="884678"/>
            <a:ext cx="8915400" cy="5447631"/>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Char char="•"/>
            </a:pPr>
            <a:r>
              <a:rPr lang="en-US" sz="2800"/>
              <a:t>Title and Aim</a:t>
            </a:r>
            <a:endParaRPr sz="2800"/>
          </a:p>
          <a:p>
            <a:pPr marL="457200" lvl="0" indent="-457200" algn="l" rtl="0">
              <a:lnSpc>
                <a:spcPct val="100000"/>
              </a:lnSpc>
              <a:spcBef>
                <a:spcPts val="560"/>
              </a:spcBef>
              <a:spcAft>
                <a:spcPts val="0"/>
              </a:spcAft>
              <a:buClr>
                <a:schemeClr val="dk1"/>
              </a:buClr>
              <a:buSzPts val="2800"/>
              <a:buChar char="•"/>
            </a:pPr>
            <a:r>
              <a:rPr lang="en-US" sz="2800"/>
              <a:t>Objectives</a:t>
            </a:r>
            <a:endParaRPr sz="2800"/>
          </a:p>
          <a:p>
            <a:pPr marL="457200" lvl="0" indent="-457200" algn="l" rtl="0">
              <a:lnSpc>
                <a:spcPct val="100000"/>
              </a:lnSpc>
              <a:spcBef>
                <a:spcPts val="560"/>
              </a:spcBef>
              <a:spcAft>
                <a:spcPts val="0"/>
              </a:spcAft>
              <a:buClr>
                <a:schemeClr val="dk1"/>
              </a:buClr>
              <a:buSzPts val="2800"/>
              <a:buChar char="•"/>
            </a:pPr>
            <a:r>
              <a:rPr lang="en-US" sz="2800"/>
              <a:t>Methods and Methodology ( or Block Diagram)</a:t>
            </a:r>
            <a:endParaRPr/>
          </a:p>
          <a:p>
            <a:pPr marL="457200" lvl="0" indent="-457200" algn="l" rtl="0">
              <a:lnSpc>
                <a:spcPct val="100000"/>
              </a:lnSpc>
              <a:spcBef>
                <a:spcPts val="560"/>
              </a:spcBef>
              <a:spcAft>
                <a:spcPts val="0"/>
              </a:spcAft>
              <a:buClr>
                <a:schemeClr val="dk1"/>
              </a:buClr>
              <a:buSzPts val="2800"/>
              <a:buChar char="•"/>
            </a:pPr>
            <a:r>
              <a:rPr lang="en-US" sz="2800"/>
              <a:t>Status of the Work</a:t>
            </a:r>
            <a:endParaRPr/>
          </a:p>
          <a:p>
            <a:pPr marL="457200" lvl="0" indent="-457200" algn="l" rtl="0">
              <a:lnSpc>
                <a:spcPct val="100000"/>
              </a:lnSpc>
              <a:spcBef>
                <a:spcPts val="560"/>
              </a:spcBef>
              <a:spcAft>
                <a:spcPts val="0"/>
              </a:spcAft>
              <a:buClr>
                <a:schemeClr val="dk1"/>
              </a:buClr>
              <a:buSzPts val="2800"/>
              <a:buChar char="•"/>
            </a:pPr>
            <a:r>
              <a:rPr lang="en-US" sz="2800"/>
              <a:t>Results</a:t>
            </a:r>
            <a:endParaRPr/>
          </a:p>
          <a:p>
            <a:pPr marL="457200" lvl="0" indent="-457200" algn="l" rtl="0">
              <a:lnSpc>
                <a:spcPct val="100000"/>
              </a:lnSpc>
              <a:spcBef>
                <a:spcPts val="560"/>
              </a:spcBef>
              <a:spcAft>
                <a:spcPts val="0"/>
              </a:spcAft>
              <a:buClr>
                <a:schemeClr val="dk1"/>
              </a:buClr>
              <a:buSzPts val="2800"/>
              <a:buChar char="•"/>
            </a:pPr>
            <a:r>
              <a:rPr lang="en-US" sz="2800"/>
              <a:t>Expected Outcomes</a:t>
            </a:r>
            <a:endParaRPr/>
          </a:p>
          <a:p>
            <a:pPr marL="457200" lvl="0" indent="-457200" algn="l" rtl="0">
              <a:lnSpc>
                <a:spcPct val="100000"/>
              </a:lnSpc>
              <a:spcBef>
                <a:spcPts val="560"/>
              </a:spcBef>
              <a:spcAft>
                <a:spcPts val="0"/>
              </a:spcAft>
              <a:buClr>
                <a:schemeClr val="dk1"/>
              </a:buClr>
              <a:buSzPts val="2800"/>
              <a:buChar char="•"/>
            </a:pPr>
            <a:r>
              <a:rPr lang="en-US" sz="2800"/>
              <a:t>Cost Estimation</a:t>
            </a:r>
            <a:endParaRPr/>
          </a:p>
          <a:p>
            <a:pPr marL="457200" lvl="0" indent="-457200" algn="l" rtl="0">
              <a:lnSpc>
                <a:spcPct val="100000"/>
              </a:lnSpc>
              <a:spcBef>
                <a:spcPts val="560"/>
              </a:spcBef>
              <a:spcAft>
                <a:spcPts val="0"/>
              </a:spcAft>
              <a:buClr>
                <a:schemeClr val="dk1"/>
              </a:buClr>
              <a:buSzPts val="2800"/>
              <a:buChar char="•"/>
            </a:pPr>
            <a:r>
              <a:rPr lang="en-US" sz="2800"/>
              <a:t>Gantt Chart</a:t>
            </a:r>
            <a:endParaRPr/>
          </a:p>
          <a:p>
            <a:pPr marL="457200" lvl="0" indent="-457200" algn="l" rtl="0">
              <a:lnSpc>
                <a:spcPct val="100000"/>
              </a:lnSpc>
              <a:spcBef>
                <a:spcPts val="560"/>
              </a:spcBef>
              <a:spcAft>
                <a:spcPts val="0"/>
              </a:spcAft>
              <a:buClr>
                <a:schemeClr val="dk1"/>
              </a:buClr>
              <a:buSzPts val="2800"/>
              <a:buChar char="•"/>
            </a:pPr>
            <a:r>
              <a:rPr lang="en-US" sz="2800"/>
              <a:t>References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95300" y="512125"/>
            <a:ext cx="8915400" cy="77809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Title </a:t>
            </a:r>
            <a:endParaRPr sz="3200" b="1" dirty="0">
              <a:solidFill>
                <a:srgbClr val="FF0000"/>
              </a:solidFill>
            </a:endParaRPr>
          </a:p>
        </p:txBody>
      </p:sp>
      <p:sp>
        <p:nvSpPr>
          <p:cNvPr id="113" name="Google Shape;113;p4"/>
          <p:cNvSpPr txBox="1"/>
          <p:nvPr/>
        </p:nvSpPr>
        <p:spPr>
          <a:xfrm>
            <a:off x="495300" y="3039951"/>
            <a:ext cx="8915400" cy="7780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200"/>
              <a:buFont typeface="Calibri"/>
              <a:buNone/>
            </a:pPr>
            <a:r>
              <a:rPr lang="en-US" sz="3200" b="1" i="0" u="none" strike="noStrike" cap="none" dirty="0">
                <a:solidFill>
                  <a:srgbClr val="FF0000"/>
                </a:solidFill>
                <a:latin typeface="Calibri"/>
                <a:ea typeface="Calibri"/>
                <a:cs typeface="Calibri"/>
                <a:sym typeface="Calibri"/>
              </a:rPr>
              <a:t>Aim </a:t>
            </a:r>
            <a:endParaRPr sz="3200" b="1" i="0" u="none" strike="noStrike" cap="none" dirty="0">
              <a:solidFill>
                <a:srgbClr val="FF0000"/>
              </a:solidFill>
              <a:latin typeface="Calibri"/>
              <a:ea typeface="Calibri"/>
              <a:cs typeface="Calibri"/>
              <a:sym typeface="Calibri"/>
            </a:endParaRPr>
          </a:p>
        </p:txBody>
      </p:sp>
      <p:sp>
        <p:nvSpPr>
          <p:cNvPr id="114" name="Google Shape;114;p4"/>
          <p:cNvSpPr txBox="1"/>
          <p:nvPr/>
        </p:nvSpPr>
        <p:spPr>
          <a:xfrm>
            <a:off x="704528" y="4072970"/>
            <a:ext cx="8496944"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400" b="1" dirty="0">
                <a:latin typeface="Calibri" panose="020F0502020204030204" pitchFamily="34" charset="0"/>
                <a:ea typeface="Calibri" panose="020F0502020204030204" pitchFamily="34" charset="0"/>
                <a:cs typeface="Calibri" panose="020F0502020204030204" pitchFamily="34" charset="0"/>
                <a:sym typeface="Calibri"/>
              </a:rPr>
              <a:t>To develop a system for brand reputation analysis by extracting insights from user comments </a:t>
            </a:r>
          </a:p>
          <a:p>
            <a:pPr marL="0" marR="0" lvl="0" indent="0" algn="ctr" rtl="0">
              <a:lnSpc>
                <a:spcPct val="100000"/>
              </a:lnSpc>
              <a:spcBef>
                <a:spcPts val="0"/>
              </a:spcBef>
              <a:spcAft>
                <a:spcPts val="0"/>
              </a:spcAft>
              <a:buClr>
                <a:srgbClr val="000000"/>
              </a:buClr>
              <a:buSzPts val="1800"/>
              <a:buFont typeface="Arial"/>
              <a:buNone/>
            </a:pPr>
            <a:r>
              <a:rPr lang="en-US" sz="2400" b="1" dirty="0">
                <a:latin typeface="Calibri" panose="020F0502020204030204" pitchFamily="34" charset="0"/>
                <a:ea typeface="Calibri" panose="020F0502020204030204" pitchFamily="34" charset="0"/>
                <a:cs typeface="Calibri" panose="020F0502020204030204" pitchFamily="34" charset="0"/>
                <a:sym typeface="Calibri"/>
              </a:rPr>
              <a:t>on YouTube videos related to a specific brand and provide actionable feedback.</a:t>
            </a:r>
          </a:p>
        </p:txBody>
      </p:sp>
      <p:sp>
        <p:nvSpPr>
          <p:cNvPr id="4" name="TextBox 3">
            <a:extLst>
              <a:ext uri="{FF2B5EF4-FFF2-40B4-BE49-F238E27FC236}">
                <a16:creationId xmlns:a16="http://schemas.microsoft.com/office/drawing/2014/main" id="{E3FA934E-2869-4ED0-69B3-FF4BDF00D7ED}"/>
              </a:ext>
            </a:extLst>
          </p:cNvPr>
          <p:cNvSpPr txBox="1"/>
          <p:nvPr/>
        </p:nvSpPr>
        <p:spPr>
          <a:xfrm>
            <a:off x="495300" y="1633005"/>
            <a:ext cx="8915400" cy="1077218"/>
          </a:xfrm>
          <a:prstGeom prst="rect">
            <a:avLst/>
          </a:prstGeom>
          <a:noFill/>
        </p:spPr>
        <p:txBody>
          <a:bodyPr wrap="square" rtlCol="0">
            <a:spAutoFit/>
          </a:bodyPr>
          <a:lstStyle/>
          <a:p>
            <a:pPr algn="ctr"/>
            <a:r>
              <a:rPr lang="en-IN" sz="3200" b="1" dirty="0">
                <a:latin typeface="Calibri" panose="020F0502020204030204" pitchFamily="34" charset="0"/>
                <a:ea typeface="Calibri" panose="020F0502020204030204" pitchFamily="34" charset="0"/>
                <a:cs typeface="Calibri" panose="020F0502020204030204" pitchFamily="34" charset="0"/>
              </a:rPr>
              <a:t>Brand Reputation Analysis based on YouTube Comments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95300" y="274638"/>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Objectives</a:t>
            </a:r>
            <a:endParaRPr sz="3200" b="1" dirty="0">
              <a:solidFill>
                <a:srgbClr val="FF0000"/>
              </a:solidFill>
            </a:endParaRPr>
          </a:p>
        </p:txBody>
      </p:sp>
      <p:sp>
        <p:nvSpPr>
          <p:cNvPr id="120" name="Google Shape;120;p5"/>
          <p:cNvSpPr txBox="1">
            <a:spLocks noGrp="1"/>
          </p:cNvSpPr>
          <p:nvPr>
            <p:ph type="body" idx="1"/>
          </p:nvPr>
        </p:nvSpPr>
        <p:spPr>
          <a:xfrm>
            <a:off x="495300" y="1087550"/>
            <a:ext cx="8915400" cy="50385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200"/>
              <a:buNone/>
            </a:pPr>
            <a:endParaRPr sz="2200" dirty="0"/>
          </a:p>
          <a:p>
            <a:pPr marL="0" lvl="0" indent="0" algn="l" rtl="0">
              <a:lnSpc>
                <a:spcPct val="100000"/>
              </a:lnSpc>
              <a:spcBef>
                <a:spcPts val="440"/>
              </a:spcBef>
              <a:spcAft>
                <a:spcPts val="0"/>
              </a:spcAft>
              <a:buClr>
                <a:schemeClr val="dk1"/>
              </a:buClr>
              <a:buSzPts val="2200"/>
              <a:buNone/>
            </a:pPr>
            <a:endParaRPr sz="2200" dirty="0"/>
          </a:p>
        </p:txBody>
      </p:sp>
      <p:sp>
        <p:nvSpPr>
          <p:cNvPr id="2" name="TextBox 1">
            <a:extLst>
              <a:ext uri="{FF2B5EF4-FFF2-40B4-BE49-F238E27FC236}">
                <a16:creationId xmlns:a16="http://schemas.microsoft.com/office/drawing/2014/main" id="{204CB7D5-838A-8B33-AE69-04D9BF80A58F}"/>
              </a:ext>
            </a:extLst>
          </p:cNvPr>
          <p:cNvSpPr txBox="1"/>
          <p:nvPr/>
        </p:nvSpPr>
        <p:spPr>
          <a:xfrm>
            <a:off x="495300" y="1240972"/>
            <a:ext cx="8915399" cy="4708981"/>
          </a:xfrm>
          <a:prstGeom prst="rect">
            <a:avLst/>
          </a:prstGeom>
          <a:noFill/>
        </p:spPr>
        <p:txBody>
          <a:bodyPr wrap="square" rtlCol="0">
            <a:spAutoFit/>
          </a:bodyPr>
          <a:lstStyle/>
          <a:p>
            <a:pPr marL="342900" indent="-342900">
              <a:buSzPct val="1400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To Conduct a literature review to gather insights on sentiment analysis, NLP techniques, and brand reputation analysis specific to YouTube comments.</a:t>
            </a:r>
          </a:p>
          <a:p>
            <a:pPr marL="342900" indent="-342900">
              <a:buSzPct val="1400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To Collect and preprocess data, including cleaning and preparation. Acquire labelled data through a pretrained NLP model and conduct additional data processing.</a:t>
            </a:r>
          </a:p>
          <a:p>
            <a:pPr marL="342900" indent="-342900">
              <a:buSzPct val="1400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To Train and fine-tune the model using appropriate machine learning or deep learning algorithms.</a:t>
            </a:r>
          </a:p>
          <a:p>
            <a:pPr marL="342900" indent="-342900">
              <a:buSzPct val="1400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To Evaluate model using metrics, optimize as needed. Test with real YouTube comments via appropriate UI.</a:t>
            </a:r>
          </a:p>
          <a:p>
            <a:pPr marL="342900" indent="-342900">
              <a:buSzPct val="1400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SzPct val="1400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SzPct val="14000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a:t>
            </a:r>
            <a:endParaRPr sz="3200" b="1" dirty="0">
              <a:solidFill>
                <a:srgbClr val="FF0000"/>
              </a:solidFill>
            </a:endParaRPr>
          </a:p>
        </p:txBody>
      </p:sp>
      <p:sp>
        <p:nvSpPr>
          <p:cNvPr id="126" name="Google Shape;126;p6"/>
          <p:cNvSpPr txBox="1">
            <a:spLocks noGrp="1"/>
          </p:cNvSpPr>
          <p:nvPr>
            <p:ph type="body" idx="1"/>
          </p:nvPr>
        </p:nvSpPr>
        <p:spPr>
          <a:xfrm>
            <a:off x="495300" y="1581942"/>
            <a:ext cx="8915400" cy="5001420"/>
          </a:xfrm>
          <a:prstGeom prst="rect">
            <a:avLst/>
          </a:prstGeom>
          <a:noFill/>
          <a:ln>
            <a:noFill/>
          </a:ln>
        </p:spPr>
        <p:txBody>
          <a:bodyPr spcFirstLastPara="1" wrap="square" lIns="91425" tIns="45700" rIns="91425" bIns="45700" anchor="t" anchorCtr="0">
            <a:noAutofit/>
          </a:bodyPr>
          <a:lstStyle/>
          <a:p>
            <a:pPr marL="0" indent="0">
              <a:spcBef>
                <a:spcPts val="0"/>
              </a:spcBef>
              <a:buSzPts val="2800"/>
              <a:buNone/>
            </a:pPr>
            <a:endParaRPr lang="en-US" sz="2000" dirty="0"/>
          </a:p>
          <a:p>
            <a:pPr marL="0" indent="0">
              <a:spcBef>
                <a:spcPts val="0"/>
              </a:spcBef>
              <a:buSzPts val="2800"/>
              <a:buNone/>
            </a:pPr>
            <a:endParaRPr lang="en-US" sz="2000" dirty="0"/>
          </a:p>
          <a:p>
            <a:pPr marL="342900" indent="-342900">
              <a:spcBef>
                <a:spcPts val="0"/>
              </a:spcBef>
              <a:buSzPts val="2800"/>
            </a:pPr>
            <a:endParaRPr lang="en-US" dirty="0"/>
          </a:p>
          <a:p>
            <a:pPr marL="0" indent="0">
              <a:spcBef>
                <a:spcPts val="0"/>
              </a:spcBef>
              <a:buSzPts val="2800"/>
              <a:buNone/>
            </a:pPr>
            <a:endParaRPr lang="en-US" sz="2000" dirty="0"/>
          </a:p>
          <a:p>
            <a:pPr marL="342900" indent="-342900">
              <a:spcBef>
                <a:spcPts val="0"/>
              </a:spcBef>
              <a:buSzPts val="2800"/>
            </a:pPr>
            <a:endParaRPr lang="en-US" sz="2000" dirty="0"/>
          </a:p>
          <a:p>
            <a:pPr marL="342900" indent="-342900">
              <a:spcBef>
                <a:spcPts val="0"/>
              </a:spcBef>
              <a:buSzPts val="2800"/>
            </a:pPr>
            <a:endParaRPr lang="en-US" sz="2000" dirty="0"/>
          </a:p>
        </p:txBody>
      </p:sp>
      <p:graphicFrame>
        <p:nvGraphicFramePr>
          <p:cNvPr id="5" name="Table 4">
            <a:extLst>
              <a:ext uri="{FF2B5EF4-FFF2-40B4-BE49-F238E27FC236}">
                <a16:creationId xmlns:a16="http://schemas.microsoft.com/office/drawing/2014/main" id="{28B39AE2-E96A-2CED-5C90-0C669488C6C3}"/>
              </a:ext>
            </a:extLst>
          </p:cNvPr>
          <p:cNvGraphicFramePr>
            <a:graphicFrameLocks noGrp="1"/>
          </p:cNvGraphicFramePr>
          <p:nvPr>
            <p:extLst>
              <p:ext uri="{D42A27DB-BD31-4B8C-83A1-F6EECF244321}">
                <p14:modId xmlns:p14="http://schemas.microsoft.com/office/powerpoint/2010/main" val="1694562461"/>
              </p:ext>
            </p:extLst>
          </p:nvPr>
        </p:nvGraphicFramePr>
        <p:xfrm>
          <a:off x="1738885" y="1638427"/>
          <a:ext cx="6428230" cy="3675253"/>
        </p:xfrm>
        <a:graphic>
          <a:graphicData uri="http://schemas.openxmlformats.org/drawingml/2006/table">
            <a:tbl>
              <a:tblPr firstRow="1" firstCol="1" bandRow="1"/>
              <a:tblGrid>
                <a:gridCol w="688307">
                  <a:extLst>
                    <a:ext uri="{9D8B030D-6E8A-4147-A177-3AD203B41FA5}">
                      <a16:colId xmlns:a16="http://schemas.microsoft.com/office/drawing/2014/main" val="3319604665"/>
                    </a:ext>
                  </a:extLst>
                </a:gridCol>
                <a:gridCol w="2842384">
                  <a:extLst>
                    <a:ext uri="{9D8B030D-6E8A-4147-A177-3AD203B41FA5}">
                      <a16:colId xmlns:a16="http://schemas.microsoft.com/office/drawing/2014/main" val="2774975925"/>
                    </a:ext>
                  </a:extLst>
                </a:gridCol>
                <a:gridCol w="2897539">
                  <a:extLst>
                    <a:ext uri="{9D8B030D-6E8A-4147-A177-3AD203B41FA5}">
                      <a16:colId xmlns:a16="http://schemas.microsoft.com/office/drawing/2014/main" val="1492272947"/>
                    </a:ext>
                  </a:extLst>
                </a:gridCol>
              </a:tblGrid>
              <a:tr h="0">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Objective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Method/ Methodology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407943"/>
                  </a:ext>
                </a:extLst>
              </a:tr>
              <a:tr h="698500">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 literature review is conducted by searching relevant publications to identify key studies and research papers.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We examine scholarly works to identify sentiment methodologies in the fields of NLP, deep learning, and previous YouTube comment projects.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3327093"/>
                  </a:ext>
                </a:extLst>
              </a:tr>
              <a:tr h="0">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2. </a:t>
                      </a:r>
                    </a:p>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Dataset is gathered via YouTube API and Labelled using VADER. The resulting labeled data is processed using NLTK tools.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This process involves gathering data using YouTube API. Doing Sentiment labelling using VADER (A tool that assigns sentiment scores based on word valence and context).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34441"/>
                  </a:ext>
                </a:extLst>
              </a:tr>
              <a:tr h="0">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3. </a:t>
                      </a:r>
                    </a:p>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Exploring diverse deep learning models through experimentation, utilizing Python's deep learning libraries such as TensorFlow and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Various deep learning models are explored to achieve optimal performance through systematic experimentation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320371"/>
                  </a:ext>
                </a:extLst>
              </a:tr>
              <a:tr h="0">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4.</a:t>
                      </a:r>
                    </a:p>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Selecting the optimal model based on performance metrics. Subsequently, real comments are tested with the UI to confirm the chosen model's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effectivness</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best model is chosen by assessing performance metrics, including accuracy, precision, recall, and F1-score. Real comments are then tested with the UI to validate the chosen model's effectiveness.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17458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DAC-80FE-C821-EC56-589841D31166}"/>
              </a:ext>
            </a:extLst>
          </p:cNvPr>
          <p:cNvSpPr>
            <a:spLocks noGrp="1"/>
          </p:cNvSpPr>
          <p:nvPr>
            <p:ph type="title"/>
          </p:nvPr>
        </p:nvSpPr>
        <p:spPr/>
        <p:txBody>
          <a:bodyPr/>
          <a:lstStyle/>
          <a:p>
            <a:r>
              <a:rPr lang="en-IN" sz="3200" b="1" dirty="0">
                <a:solidFill>
                  <a:srgbClr val="FF0000"/>
                </a:solidFill>
              </a:rPr>
              <a:t>Flow Chart</a:t>
            </a:r>
          </a:p>
        </p:txBody>
      </p:sp>
      <p:pic>
        <p:nvPicPr>
          <p:cNvPr id="4" name="Picture 3">
            <a:extLst>
              <a:ext uri="{FF2B5EF4-FFF2-40B4-BE49-F238E27FC236}">
                <a16:creationId xmlns:a16="http://schemas.microsoft.com/office/drawing/2014/main" id="{9879FBB3-976B-060F-610C-9EF8E21FFED1}"/>
              </a:ext>
            </a:extLst>
          </p:cNvPr>
          <p:cNvPicPr>
            <a:picLocks noChangeAspect="1"/>
          </p:cNvPicPr>
          <p:nvPr/>
        </p:nvPicPr>
        <p:blipFill>
          <a:blip r:embed="rId2"/>
          <a:stretch>
            <a:fillRect/>
          </a:stretch>
        </p:blipFill>
        <p:spPr>
          <a:xfrm>
            <a:off x="921828" y="430653"/>
            <a:ext cx="7608218" cy="6152709"/>
          </a:xfrm>
          <a:prstGeom prst="rect">
            <a:avLst/>
          </a:prstGeom>
        </p:spPr>
      </p:pic>
    </p:spTree>
    <p:extLst>
      <p:ext uri="{BB962C8B-B14F-4D97-AF65-F5344CB8AC3E}">
        <p14:creationId xmlns:p14="http://schemas.microsoft.com/office/powerpoint/2010/main" val="294207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970A-7AF0-C170-8022-64AFE3D6CEE1}"/>
              </a:ext>
            </a:extLst>
          </p:cNvPr>
          <p:cNvSpPr>
            <a:spLocks noGrp="1"/>
          </p:cNvSpPr>
          <p:nvPr>
            <p:ph type="title"/>
          </p:nvPr>
        </p:nvSpPr>
        <p:spPr/>
        <p:txBody>
          <a:bodyPr/>
          <a:lstStyle/>
          <a:p>
            <a:r>
              <a:rPr lang="en-US" sz="3200" b="1" dirty="0">
                <a:solidFill>
                  <a:srgbClr val="FF0000"/>
                </a:solidFill>
                <a:effectLst/>
                <a:latin typeface="Calibri" panose="020F0502020204030204" pitchFamily="34" charset="0"/>
                <a:ea typeface="Calibri" panose="020F0502020204030204" pitchFamily="34" charset="0"/>
              </a:rPr>
              <a:t>System Interaction Block Diagram</a:t>
            </a:r>
            <a:endParaRPr lang="en-IN" sz="3200" dirty="0">
              <a:solidFill>
                <a:srgbClr val="FF0000"/>
              </a:solidFill>
            </a:endParaRPr>
          </a:p>
        </p:txBody>
      </p:sp>
      <p:pic>
        <p:nvPicPr>
          <p:cNvPr id="3" name="Picture 2">
            <a:extLst>
              <a:ext uri="{FF2B5EF4-FFF2-40B4-BE49-F238E27FC236}">
                <a16:creationId xmlns:a16="http://schemas.microsoft.com/office/drawing/2014/main" id="{476F5875-FE97-2F18-1B2E-94A6EA9AA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796" y="1081027"/>
            <a:ext cx="4414407" cy="4695946"/>
          </a:xfrm>
          <a:prstGeom prst="rect">
            <a:avLst/>
          </a:prstGeom>
        </p:spPr>
      </p:pic>
    </p:spTree>
    <p:extLst>
      <p:ext uri="{BB962C8B-B14F-4D97-AF65-F5344CB8AC3E}">
        <p14:creationId xmlns:p14="http://schemas.microsoft.com/office/powerpoint/2010/main" val="2019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AE0565-C134-FDF6-8131-519C76F601A3}"/>
              </a:ext>
            </a:extLst>
          </p:cNvPr>
          <p:cNvGraphicFramePr>
            <a:graphicFrameLocks noGrp="1"/>
          </p:cNvGraphicFramePr>
          <p:nvPr>
            <p:extLst>
              <p:ext uri="{D42A27DB-BD31-4B8C-83A1-F6EECF244321}">
                <p14:modId xmlns:p14="http://schemas.microsoft.com/office/powerpoint/2010/main" val="3860456302"/>
              </p:ext>
            </p:extLst>
          </p:nvPr>
        </p:nvGraphicFramePr>
        <p:xfrm>
          <a:off x="1738885" y="1234757"/>
          <a:ext cx="6428230" cy="4058603"/>
        </p:xfrm>
        <a:graphic>
          <a:graphicData uri="http://schemas.openxmlformats.org/drawingml/2006/table">
            <a:tbl>
              <a:tblPr firstRow="1" firstCol="1" bandRow="1"/>
              <a:tblGrid>
                <a:gridCol w="688307">
                  <a:extLst>
                    <a:ext uri="{9D8B030D-6E8A-4147-A177-3AD203B41FA5}">
                      <a16:colId xmlns:a16="http://schemas.microsoft.com/office/drawing/2014/main" val="3319604665"/>
                    </a:ext>
                  </a:extLst>
                </a:gridCol>
                <a:gridCol w="2842384">
                  <a:extLst>
                    <a:ext uri="{9D8B030D-6E8A-4147-A177-3AD203B41FA5}">
                      <a16:colId xmlns:a16="http://schemas.microsoft.com/office/drawing/2014/main" val="2774975925"/>
                    </a:ext>
                  </a:extLst>
                </a:gridCol>
                <a:gridCol w="2897539">
                  <a:extLst>
                    <a:ext uri="{9D8B030D-6E8A-4147-A177-3AD203B41FA5}">
                      <a16:colId xmlns:a16="http://schemas.microsoft.com/office/drawing/2014/main" val="1492272947"/>
                    </a:ext>
                  </a:extLst>
                </a:gridCol>
              </a:tblGrid>
              <a:tr h="0">
                <a:tc>
                  <a:txBody>
                    <a:bodyPr/>
                    <a:lstStyle/>
                    <a:p>
                      <a:pPr algn="ct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Objectives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Status of 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407943"/>
                  </a:ext>
                </a:extLst>
              </a:tr>
              <a:tr h="69850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To Conduct a literature review to gather insights on sentiment analysis, NLP techniques, and brand reputation analysis specific to YouTube 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3327093"/>
                  </a:ext>
                </a:extLst>
              </a:tr>
              <a:tr h="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 </a:t>
                      </a:r>
                    </a:p>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To Collect and preprocess data, including cleaning and preparation. Acquire labelled data through a pretrained NLP model and conduct additional data processing.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34441"/>
                  </a:ext>
                </a:extLst>
              </a:tr>
              <a:tr h="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3. </a:t>
                      </a:r>
                    </a:p>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To Train and fine-tune the model using appropriate machine learning or deep learning algorithms.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320371"/>
                  </a:ext>
                </a:extLst>
              </a:tr>
              <a:tr h="319850">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4.</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To Evaluate model using metrics, optimize as needed. Test with real YouTube comments via appropriate UI.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174582"/>
                  </a:ext>
                </a:extLst>
              </a:tr>
            </a:tbl>
          </a:graphicData>
        </a:graphic>
      </p:graphicFrame>
      <p:sp>
        <p:nvSpPr>
          <p:cNvPr id="9" name="Google Shape;125;p6">
            <a:extLst>
              <a:ext uri="{FF2B5EF4-FFF2-40B4-BE49-F238E27FC236}">
                <a16:creationId xmlns:a16="http://schemas.microsoft.com/office/drawing/2014/main" id="{B6C46D3F-007E-F512-3D59-2ACEDA0CED2C}"/>
              </a:ext>
            </a:extLst>
          </p:cNvPr>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Status of the Work</a:t>
            </a:r>
            <a:endParaRPr sz="3200" b="1" dirty="0">
              <a:solidFill>
                <a:srgbClr val="FF0000"/>
              </a:solidFill>
            </a:endParaRPr>
          </a:p>
        </p:txBody>
      </p:sp>
    </p:spTree>
    <p:extLst>
      <p:ext uri="{BB962C8B-B14F-4D97-AF65-F5344CB8AC3E}">
        <p14:creationId xmlns:p14="http://schemas.microsoft.com/office/powerpoint/2010/main" val="34463626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4146</TotalTime>
  <Words>1241</Words>
  <Application>Microsoft Office PowerPoint</Application>
  <PresentationFormat>A4 Paper (210x297 mm)</PresentationFormat>
  <Paragraphs>194</Paragraphs>
  <Slides>22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Final Project Presentation Programme: B. Tech in CSE  </vt:lpstr>
      <vt:lpstr>Project Team</vt:lpstr>
      <vt:lpstr>Outline</vt:lpstr>
      <vt:lpstr>Title </vt:lpstr>
      <vt:lpstr>Objectives</vt:lpstr>
      <vt:lpstr>Methods and Methodology</vt:lpstr>
      <vt:lpstr>Flow Chart</vt:lpstr>
      <vt:lpstr>System Interaction Block Diagram</vt:lpstr>
      <vt:lpstr>Status of the Work</vt:lpstr>
      <vt:lpstr>Results</vt:lpstr>
      <vt:lpstr>PowerPoint Presentation</vt:lpstr>
      <vt:lpstr>PowerPoint Presentation</vt:lpstr>
      <vt:lpstr>PowerPoint Presentation</vt:lpstr>
      <vt:lpstr>PowerPoint Presentation</vt:lpstr>
      <vt:lpstr>PowerPoint Presentation</vt:lpstr>
      <vt:lpstr>PowerPoint Presentation</vt:lpstr>
      <vt:lpstr>Expected Outcomes</vt:lpstr>
      <vt:lpstr>Cost Estimation</vt:lpstr>
      <vt:lpstr>Gantt Chart</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Pre-Project Presentation Title Programme: B. Tech in CSE</dc:title>
  <dc:creator>Nethra</dc:creator>
  <cp:lastModifiedBy>Varun</cp:lastModifiedBy>
  <cp:revision>60</cp:revision>
  <dcterms:created xsi:type="dcterms:W3CDTF">2014-10-09T06:35:03Z</dcterms:created>
  <dcterms:modified xsi:type="dcterms:W3CDTF">2023-12-28T03:49:09Z</dcterms:modified>
</cp:coreProperties>
</file>