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8" r:id="rId8"/>
    <p:sldId id="269" r:id="rId9"/>
    <p:sldId id="262" r:id="rId10"/>
    <p:sldId id="264" r:id="rId11"/>
    <p:sldId id="265" r:id="rId12"/>
    <p:sldId id="266" r:id="rId13"/>
    <p:sldId id="267" r:id="rId14"/>
  </p:sldIdLst>
  <p:sldSz cx="9906000" cy="6858000" type="A4"/>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uxkUHzEEBQb45tIBOtUrgvatI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3D1C26-BEBA-40EB-B880-04AE644533D2}">
  <a:tblStyle styleId="{9B3D1C26-BEBA-40EB-B880-04AE644533D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9F6D2E3C-A018-442B-BF50-C8C78C53ADB0}"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132"/>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712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712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3" name="Google Shape;123;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1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3: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50" name="Google Shape;150;p13: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7"/>
          <p:cNvSpPr txBox="1">
            <a:spLocks noGrp="1"/>
          </p:cNvSpPr>
          <p:nvPr>
            <p:ph type="ctrTitle"/>
          </p:nvPr>
        </p:nvSpPr>
        <p:spPr>
          <a:xfrm>
            <a:off x="742950" y="2130426"/>
            <a:ext cx="8420100" cy="14700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7"/>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Google Shape;19;p1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6"/>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9" name="Google Shape;79;p26"/>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0" name="Google Shape;80;p26"/>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6"/>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rot="5400000">
            <a:off x="5370512" y="2085976"/>
            <a:ext cx="5851525" cy="22288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27"/>
          <p:cNvSpPr txBox="1">
            <a:spLocks noGrp="1"/>
          </p:cNvSpPr>
          <p:nvPr>
            <p:ph type="body" idx="1"/>
          </p:nvPr>
        </p:nvSpPr>
        <p:spPr>
          <a:xfrm rot="5400000">
            <a:off x="830262" y="-60323"/>
            <a:ext cx="5851525" cy="652145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6" name="Google Shape;86;p2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2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2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8"/>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18"/>
          <p:cNvSpPr txBox="1">
            <a:spLocks noGrp="1"/>
          </p:cNvSpPr>
          <p:nvPr>
            <p:ph type="dt" idx="10"/>
          </p:nvPr>
        </p:nvSpPr>
        <p:spPr>
          <a:xfrm>
            <a:off x="519336" y="6308727"/>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8"/>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1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8" name="Google Shape;28;p18"/>
          <p:cNvSpPr/>
          <p:nvPr/>
        </p:nvSpPr>
        <p:spPr>
          <a:xfrm>
            <a:off x="200472" y="6721476"/>
            <a:ext cx="294828" cy="91900"/>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 name="Google Shape;29;p18"/>
          <p:cNvPicPr preferRelativeResize="0"/>
          <p:nvPr/>
        </p:nvPicPr>
        <p:blipFill rotWithShape="1">
          <a:blip r:embed="rId2">
            <a:alphaModFix/>
          </a:blip>
          <a:srcRect/>
          <a:stretch/>
        </p:blipFill>
        <p:spPr>
          <a:xfrm>
            <a:off x="272480" y="6705906"/>
            <a:ext cx="2416616" cy="1520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19"/>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19"/>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19"/>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782506" y="4406901"/>
            <a:ext cx="84201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7" name="Google Shape;37;p20"/>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8" name="Google Shape;38;p20"/>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20"/>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2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 name="Google Shape;43;p21"/>
          <p:cNvSpPr txBox="1">
            <a:spLocks noGrp="1"/>
          </p:cNvSpPr>
          <p:nvPr>
            <p:ph type="body" idx="1"/>
          </p:nvPr>
        </p:nvSpPr>
        <p:spPr>
          <a:xfrm>
            <a:off x="49530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21"/>
          <p:cNvSpPr txBox="1">
            <a:spLocks noGrp="1"/>
          </p:cNvSpPr>
          <p:nvPr>
            <p:ph type="body" idx="2"/>
          </p:nvPr>
        </p:nvSpPr>
        <p:spPr>
          <a:xfrm>
            <a:off x="503555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21"/>
          <p:cNvSpPr txBox="1">
            <a:spLocks noGrp="1"/>
          </p:cNvSpPr>
          <p:nvPr>
            <p:ph type="dt" idx="10"/>
          </p:nvPr>
        </p:nvSpPr>
        <p:spPr>
          <a:xfrm>
            <a:off x="1280592" y="6356351"/>
            <a:ext cx="26575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0" name="Google Shape;50;p22"/>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22"/>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Google Shape;52;p22"/>
          <p:cNvSpPr txBox="1">
            <a:spLocks noGrp="1"/>
          </p:cNvSpPr>
          <p:nvPr>
            <p:ph type="body" idx="3"/>
          </p:nvPr>
        </p:nvSpPr>
        <p:spPr>
          <a:xfrm>
            <a:off x="5032111" y="1535113"/>
            <a:ext cx="4378590"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22"/>
          <p:cNvSpPr txBox="1">
            <a:spLocks noGrp="1"/>
          </p:cNvSpPr>
          <p:nvPr>
            <p:ph type="body" idx="4"/>
          </p:nvPr>
        </p:nvSpPr>
        <p:spPr>
          <a:xfrm>
            <a:off x="5032111" y="2174875"/>
            <a:ext cx="4378590"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Google Shape;54;p2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2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23"/>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23"/>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 name="Google Shape;60;p23"/>
          <p:cNvSpPr txBox="1"/>
          <p:nvPr/>
        </p:nvSpPr>
        <p:spPr>
          <a:xfrm>
            <a:off x="0"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Calibri"/>
                <a:ea typeface="Calibri"/>
                <a:cs typeface="Calibri"/>
                <a:sym typeface="Calibri"/>
              </a:rPr>
              <a:t>©M. S. Ramaiah University of Applied Sciences</a:t>
            </a:r>
            <a:endParaRPr sz="1050" b="0" i="0" u="none" strike="noStrike" cap="none">
              <a:solidFill>
                <a:schemeClr val="lt1"/>
              </a:solidFill>
              <a:latin typeface="Calibri"/>
              <a:ea typeface="Calibri"/>
              <a:cs typeface="Calibri"/>
              <a:sym typeface="Calibri"/>
            </a:endParaRPr>
          </a:p>
        </p:txBody>
      </p:sp>
      <p:sp>
        <p:nvSpPr>
          <p:cNvPr id="61" name="Google Shape;61;p23"/>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 name="Google Shape;62;p23"/>
          <p:cNvSpPr/>
          <p:nvPr/>
        </p:nvSpPr>
        <p:spPr>
          <a:xfrm>
            <a:off x="9505750" y="6324600"/>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4"/>
          <p:cNvSpPr txBox="1">
            <a:spLocks noGrp="1"/>
          </p:cNvSpPr>
          <p:nvPr>
            <p:ph type="body" idx="1"/>
          </p:nvPr>
        </p:nvSpPr>
        <p:spPr>
          <a:xfrm>
            <a:off x="3872971" y="273051"/>
            <a:ext cx="5537729" cy="585311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4"/>
          <p:cNvSpPr txBox="1">
            <a:spLocks noGrp="1"/>
          </p:cNvSpPr>
          <p:nvPr>
            <p:ph type="body" idx="2"/>
          </p:nvPr>
        </p:nvSpPr>
        <p:spPr>
          <a:xfrm>
            <a:off x="495300" y="1435101"/>
            <a:ext cx="3259006"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Google Shape;67;p24"/>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2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25"/>
          <p:cNvSpPr>
            <a:spLocks noGrp="1"/>
          </p:cNvSpPr>
          <p:nvPr>
            <p:ph type="pic" idx="2"/>
          </p:nvPr>
        </p:nvSpPr>
        <p:spPr>
          <a:xfrm>
            <a:off x="1941645" y="612775"/>
            <a:ext cx="5943600" cy="4114800"/>
          </a:xfrm>
          <a:prstGeom prst="rect">
            <a:avLst/>
          </a:prstGeom>
          <a:noFill/>
          <a:ln>
            <a:noFill/>
          </a:ln>
        </p:spPr>
      </p:sp>
      <p:sp>
        <p:nvSpPr>
          <p:cNvPr id="73" name="Google Shape;73;p25"/>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4" name="Google Shape;74;p25"/>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25"/>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11;p16"/>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6"/>
          <p:cNvSpPr txBox="1"/>
          <p:nvPr/>
        </p:nvSpPr>
        <p:spPr>
          <a:xfrm>
            <a:off x="6633"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Calibri"/>
                <a:ea typeface="Calibri"/>
                <a:cs typeface="Calibri"/>
                <a:sym typeface="Calibri"/>
              </a:rPr>
              <a:t>©M. S. Ramaiah University of Applied Sciences</a:t>
            </a:r>
            <a:endParaRPr sz="1050" b="0" i="0" u="none" strike="noStrike" cap="none">
              <a:solidFill>
                <a:schemeClr val="lt1"/>
              </a:solidFill>
              <a:latin typeface="Calibri"/>
              <a:ea typeface="Calibri"/>
              <a:cs typeface="Calibri"/>
              <a:sym typeface="Calibri"/>
            </a:endParaRPr>
          </a:p>
        </p:txBody>
      </p:sp>
      <p:sp>
        <p:nvSpPr>
          <p:cNvPr id="13" name="Google Shape;13;p16"/>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16"/>
          <p:cNvSpPr/>
          <p:nvPr/>
        </p:nvSpPr>
        <p:spPr>
          <a:xfrm>
            <a:off x="9505750" y="6324600"/>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pic>
        <p:nvPicPr>
          <p:cNvPr id="15" name="Google Shape;15;p16" descr="C:\Users\Paramesh\Desktop\Logo\Logo.png"/>
          <p:cNvPicPr preferRelativeResize="0"/>
          <p:nvPr/>
        </p:nvPicPr>
        <p:blipFill rotWithShape="1">
          <a:blip r:embed="rId13">
            <a:alphaModFix/>
          </a:blip>
          <a:srcRect/>
          <a:stretch/>
        </p:blipFill>
        <p:spPr>
          <a:xfrm>
            <a:off x="128464" y="6337321"/>
            <a:ext cx="26289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repository.ihu.edu.gr/xmlui/bitstream/handle/11544/30285/Anastasiou_Panagiota_Dissertation_3308200001.pdf?sequence=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ergipark.org.tr/en/download/article-file/150650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1280592" y="1124744"/>
            <a:ext cx="7696200" cy="244058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Pre-Project Presentation</a:t>
            </a:r>
            <a:br>
              <a:rPr lang="en-US" sz="3200" b="1">
                <a:solidFill>
                  <a:srgbClr val="FF0000"/>
                </a:solidFill>
              </a:rPr>
            </a:br>
            <a:r>
              <a:rPr lang="en-US" sz="3200" b="1">
                <a:solidFill>
                  <a:srgbClr val="FF0000"/>
                </a:solidFill>
              </a:rPr>
              <a:t>Title</a:t>
            </a:r>
            <a:br>
              <a:rPr lang="en-US" sz="2800" b="1">
                <a:solidFill>
                  <a:srgbClr val="002060"/>
                </a:solidFill>
              </a:rPr>
            </a:br>
            <a:r>
              <a:rPr lang="en-US" sz="2800" b="1">
                <a:solidFill>
                  <a:srgbClr val="002060"/>
                </a:solidFill>
              </a:rPr>
              <a:t>Programme: </a:t>
            </a:r>
            <a:r>
              <a:rPr lang="en-US" sz="2400" b="1">
                <a:solidFill>
                  <a:srgbClr val="002060"/>
                </a:solidFill>
              </a:rPr>
              <a:t>B. Tech</a:t>
            </a:r>
            <a:r>
              <a:rPr lang="en-US" sz="3600" b="1">
                <a:solidFill>
                  <a:srgbClr val="002060"/>
                </a:solidFill>
              </a:rPr>
              <a:t> </a:t>
            </a:r>
            <a:r>
              <a:rPr lang="en-US" sz="2400" b="1">
                <a:solidFill>
                  <a:srgbClr val="002060"/>
                </a:solidFill>
              </a:rPr>
              <a:t>in CSE</a:t>
            </a:r>
            <a:br>
              <a:rPr lang="en-US" sz="3600" b="1">
                <a:solidFill>
                  <a:srgbClr val="002060"/>
                </a:solidFill>
              </a:rPr>
            </a:br>
            <a:br>
              <a:rPr lang="en-US" sz="3600" b="1">
                <a:solidFill>
                  <a:srgbClr val="002060"/>
                </a:solidFill>
              </a:rPr>
            </a:br>
            <a:endParaRPr sz="2800" b="1">
              <a:solidFill>
                <a:srgbClr val="002060"/>
              </a:solidFill>
            </a:endParaRPr>
          </a:p>
        </p:txBody>
      </p:sp>
      <p:sp>
        <p:nvSpPr>
          <p:cNvPr id="94" name="Google Shape;94;p1"/>
          <p:cNvSpPr/>
          <p:nvPr/>
        </p:nvSpPr>
        <p:spPr>
          <a:xfrm>
            <a:off x="416496" y="3878762"/>
            <a:ext cx="784860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70C0"/>
              </a:solidFill>
              <a:latin typeface="Times New Roman"/>
              <a:ea typeface="Times New Roman"/>
              <a:cs typeface="Times New Roman"/>
              <a:sym typeface="Times New Roman"/>
            </a:endParaRPr>
          </a:p>
        </p:txBody>
      </p:sp>
      <p:sp>
        <p:nvSpPr>
          <p:cNvPr id="95" name="Google Shape;95;p1"/>
          <p:cNvSpPr txBox="1"/>
          <p:nvPr/>
        </p:nvSpPr>
        <p:spPr>
          <a:xfrm>
            <a:off x="1100550" y="3411753"/>
            <a:ext cx="7704900" cy="201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Mentor</a:t>
            </a:r>
            <a:r>
              <a:rPr lang="en-US" sz="2400" b="1" dirty="0">
                <a:solidFill>
                  <a:srgbClr val="002060"/>
                </a:solidFill>
                <a:latin typeface="Calibri"/>
                <a:ea typeface="Calibri"/>
                <a:cs typeface="Calibri"/>
                <a:sym typeface="Calibri"/>
              </a:rPr>
              <a:t>  : Dr. Nayana B R</a:t>
            </a:r>
          </a:p>
          <a:p>
            <a:pPr marL="0" marR="0" lvl="0" indent="0" algn="l" rtl="0">
              <a:lnSpc>
                <a:spcPct val="100000"/>
              </a:lnSpc>
              <a:spcBef>
                <a:spcPts val="0"/>
              </a:spcBef>
              <a:spcAft>
                <a:spcPts val="0"/>
              </a:spcAft>
              <a:buClr>
                <a:srgbClr val="002060"/>
              </a:buClr>
              <a:buSzPts val="2400"/>
              <a:buFont typeface="Arial"/>
              <a:buNone/>
            </a:pPr>
            <a:r>
              <a:rPr lang="en-US" sz="2400" b="1" dirty="0">
                <a:solidFill>
                  <a:srgbClr val="002060"/>
                </a:solidFill>
                <a:latin typeface="Calibri"/>
                <a:ea typeface="Calibri"/>
                <a:cs typeface="Calibri"/>
                <a:sym typeface="Calibri"/>
              </a:rPr>
              <a:t>Group No.  : 17</a:t>
            </a:r>
          </a:p>
          <a:p>
            <a:pPr marL="0" lvl="0" indent="0" algn="l" rtl="0">
              <a:lnSpc>
                <a:spcPct val="115000"/>
              </a:lnSpc>
              <a:spcBef>
                <a:spcPts val="500"/>
              </a:spcBef>
              <a:spcAft>
                <a:spcPts val="0"/>
              </a:spcAft>
              <a:buClr>
                <a:schemeClr val="dk1"/>
              </a:buClr>
              <a:buSzPts val="1100"/>
              <a:buFont typeface="Arial"/>
              <a:buNone/>
            </a:pPr>
            <a:r>
              <a:rPr lang="en-US" sz="2400" b="1" dirty="0">
                <a:solidFill>
                  <a:srgbClr val="002060"/>
                </a:solidFill>
                <a:latin typeface="Calibri"/>
                <a:ea typeface="Calibri"/>
                <a:cs typeface="Calibri"/>
                <a:sym typeface="Calibri"/>
              </a:rPr>
              <a:t>Team Leader  : </a:t>
            </a:r>
            <a:r>
              <a:rPr lang="en-IN" sz="2400" b="1" dirty="0">
                <a:solidFill>
                  <a:srgbClr val="002060"/>
                </a:solidFill>
                <a:latin typeface="Calibri"/>
                <a:ea typeface="Calibri"/>
                <a:cs typeface="Calibri"/>
                <a:sym typeface="Calibri"/>
              </a:rPr>
              <a:t>Varun Raj B</a:t>
            </a:r>
            <a:endParaRPr sz="2400" b="1" dirty="0">
              <a:solidFill>
                <a:srgbClr val="002060"/>
              </a:solidFill>
              <a:latin typeface="Calibri"/>
              <a:ea typeface="Calibri"/>
              <a:cs typeface="Calibri"/>
              <a:sym typeface="Calibri"/>
            </a:endParaRPr>
          </a:p>
          <a:p>
            <a:pPr marL="0" lvl="0" indent="0" algn="l" rtl="0">
              <a:lnSpc>
                <a:spcPct val="115000"/>
              </a:lnSpc>
              <a:spcBef>
                <a:spcPts val="500"/>
              </a:spcBef>
              <a:spcAft>
                <a:spcPts val="0"/>
              </a:spcAft>
              <a:buClr>
                <a:schemeClr val="dk1"/>
              </a:buClr>
              <a:buSzPts val="1100"/>
              <a:buFont typeface="Arial"/>
              <a:buNone/>
            </a:pPr>
            <a:r>
              <a:rPr lang="en-US" sz="2400" b="1" dirty="0">
                <a:solidFill>
                  <a:srgbClr val="002060"/>
                </a:solidFill>
                <a:latin typeface="Calibri"/>
                <a:ea typeface="Calibri"/>
                <a:cs typeface="Calibri"/>
                <a:sym typeface="Calibri"/>
              </a:rPr>
              <a:t>Department  : Computer Science</a:t>
            </a:r>
            <a:endParaRPr sz="2400" b="1" dirty="0">
              <a:solidFill>
                <a:srgbClr val="002060"/>
              </a:solidFill>
              <a:latin typeface="Calibri"/>
              <a:ea typeface="Calibri"/>
              <a:cs typeface="Calibri"/>
              <a:sym typeface="Calibri"/>
            </a:endParaRPr>
          </a:p>
          <a:p>
            <a:pPr marL="0" lvl="0" indent="0" algn="l" rtl="0">
              <a:lnSpc>
                <a:spcPct val="115000"/>
              </a:lnSpc>
              <a:spcBef>
                <a:spcPts val="60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  </a:t>
            </a:r>
            <a:endParaRPr sz="32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2060"/>
              </a:buClr>
              <a:buSzPts val="2400"/>
              <a:buFont typeface="Arial"/>
              <a:buNone/>
            </a:pPr>
            <a:endParaRPr sz="2400" b="1" dirty="0">
              <a:solidFill>
                <a:srgbClr val="002060"/>
              </a:solidFill>
              <a:latin typeface="Calibri"/>
              <a:ea typeface="Calibri"/>
              <a:cs typeface="Calibri"/>
              <a:sym typeface="Calibri"/>
            </a:endParaRPr>
          </a:p>
          <a:p>
            <a:pPr marL="0" marR="0" lvl="0" indent="0" algn="l" rtl="0">
              <a:lnSpc>
                <a:spcPct val="100000"/>
              </a:lnSpc>
              <a:spcBef>
                <a:spcPts val="480"/>
              </a:spcBef>
              <a:spcAft>
                <a:spcPts val="0"/>
              </a:spcAft>
              <a:buClr>
                <a:srgbClr val="002060"/>
              </a:buClr>
              <a:buSzPts val="24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Cost Estimation</a:t>
            </a:r>
            <a:endParaRPr/>
          </a:p>
        </p:txBody>
      </p:sp>
      <p:graphicFrame>
        <p:nvGraphicFramePr>
          <p:cNvPr id="145" name="Google Shape;145;p12"/>
          <p:cNvGraphicFramePr/>
          <p:nvPr/>
        </p:nvGraphicFramePr>
        <p:xfrm>
          <a:off x="266502" y="1340768"/>
          <a:ext cx="9145025" cy="1828840"/>
        </p:xfrm>
        <a:graphic>
          <a:graphicData uri="http://schemas.openxmlformats.org/drawingml/2006/table">
            <a:tbl>
              <a:tblPr firstRow="1" bandRow="1">
                <a:noFill/>
                <a:tableStyleId>{9B3D1C26-BEBA-40EB-B880-04AE644533D2}</a:tableStyleId>
              </a:tblPr>
              <a:tblGrid>
                <a:gridCol w="1082500">
                  <a:extLst>
                    <a:ext uri="{9D8B030D-6E8A-4147-A177-3AD203B41FA5}">
                      <a16:colId xmlns:a16="http://schemas.microsoft.com/office/drawing/2014/main" val="20000"/>
                    </a:ext>
                  </a:extLst>
                </a:gridCol>
                <a:gridCol w="5014175">
                  <a:extLst>
                    <a:ext uri="{9D8B030D-6E8A-4147-A177-3AD203B41FA5}">
                      <a16:colId xmlns:a16="http://schemas.microsoft.com/office/drawing/2014/main" val="20001"/>
                    </a:ext>
                  </a:extLst>
                </a:gridCol>
                <a:gridCol w="304835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S.No.</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Particulars/Components/Devices</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Estimated Cost</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1</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2</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2400"/>
                        <a:buFont typeface="Arial"/>
                        <a:buNone/>
                      </a:pPr>
                      <a:r>
                        <a:rPr lang="en-US" sz="2400" b="1" u="none" strike="noStrike" cap="none"/>
                        <a:t>Total:</a:t>
                      </a:r>
                      <a:endParaRPr sz="2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6" name="Google Shape;146;p12"/>
          <p:cNvSpPr/>
          <p:nvPr/>
        </p:nvSpPr>
        <p:spPr>
          <a:xfrm>
            <a:off x="494556" y="4653136"/>
            <a:ext cx="8346000" cy="138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Calibri"/>
                <a:ea typeface="Calibri"/>
                <a:cs typeface="Calibri"/>
                <a:sym typeface="Calibri"/>
              </a:rPr>
              <a:t>Man hours: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Man hours per week (students): 18 *3 students =72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Man hours per week (faculty): 3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3"/>
          <p:cNvSpPr txBox="1">
            <a:spLocks noGrp="1"/>
          </p:cNvSpPr>
          <p:nvPr>
            <p:ph type="title"/>
          </p:nvPr>
        </p:nvSpPr>
        <p:spPr>
          <a:xfrm>
            <a:off x="561644" y="247848"/>
            <a:ext cx="8915400" cy="562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Gantt Chart</a:t>
            </a:r>
            <a:endParaRPr sz="3200" b="1">
              <a:solidFill>
                <a:srgbClr val="FF0000"/>
              </a:solidFill>
            </a:endParaRPr>
          </a:p>
        </p:txBody>
      </p:sp>
      <p:pic>
        <p:nvPicPr>
          <p:cNvPr id="154" name="Google Shape;154;p13"/>
          <p:cNvPicPr preferRelativeResize="0"/>
          <p:nvPr/>
        </p:nvPicPr>
        <p:blipFill rotWithShape="1">
          <a:blip r:embed="rId3">
            <a:alphaModFix/>
          </a:blip>
          <a:srcRect/>
          <a:stretch/>
        </p:blipFill>
        <p:spPr>
          <a:xfrm>
            <a:off x="200472" y="6705906"/>
            <a:ext cx="2416616" cy="152094"/>
          </a:xfrm>
          <a:prstGeom prst="rect">
            <a:avLst/>
          </a:prstGeom>
          <a:noFill/>
          <a:ln>
            <a:noFill/>
          </a:ln>
        </p:spPr>
      </p:pic>
      <p:sp>
        <p:nvSpPr>
          <p:cNvPr id="8" name="TextBox 7">
            <a:extLst>
              <a:ext uri="{FF2B5EF4-FFF2-40B4-BE49-F238E27FC236}">
                <a16:creationId xmlns:a16="http://schemas.microsoft.com/office/drawing/2014/main" id="{EA780102-E71C-DE9E-F8A0-05333FAF073F}"/>
              </a:ext>
            </a:extLst>
          </p:cNvPr>
          <p:cNvSpPr txBox="1"/>
          <p:nvPr/>
        </p:nvSpPr>
        <p:spPr>
          <a:xfrm>
            <a:off x="1011115" y="4392753"/>
            <a:ext cx="7990743" cy="1926233"/>
          </a:xfrm>
          <a:prstGeom prst="rect">
            <a:avLst/>
          </a:prstGeom>
          <a:noFill/>
        </p:spPr>
        <p:txBody>
          <a:bodyPr wrap="square" rtlCol="0">
            <a:spAutoFit/>
          </a:bodyPr>
          <a:lstStyle/>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Literature review.</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Obtain appropriate dataset and data-preprocessing.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Sentiment labelling using VADER.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Training the dataset with ML algorithm.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Model evaluation on validation set.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Real-time testing.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Design and development of UI.</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Report Preparation.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6738B88-D473-C7EB-31C6-671AB53FB046}"/>
              </a:ext>
            </a:extLst>
          </p:cNvPr>
          <p:cNvPicPr>
            <a:picLocks noChangeAspect="1"/>
          </p:cNvPicPr>
          <p:nvPr/>
        </p:nvPicPr>
        <p:blipFill>
          <a:blip r:embed="rId4"/>
          <a:stretch>
            <a:fillRect/>
          </a:stretch>
        </p:blipFill>
        <p:spPr>
          <a:xfrm>
            <a:off x="1682764" y="975628"/>
            <a:ext cx="6540472" cy="32024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References</a:t>
            </a:r>
            <a:endParaRPr sz="3200" b="1">
              <a:solidFill>
                <a:srgbClr val="FF0000"/>
              </a:solidFill>
            </a:endParaRPr>
          </a:p>
        </p:txBody>
      </p:sp>
      <p:sp>
        <p:nvSpPr>
          <p:cNvPr id="2" name="TextBox 1">
            <a:extLst>
              <a:ext uri="{FF2B5EF4-FFF2-40B4-BE49-F238E27FC236}">
                <a16:creationId xmlns:a16="http://schemas.microsoft.com/office/drawing/2014/main" id="{B975FF5E-1D0B-EA78-75DD-5DB676AF3B60}"/>
              </a:ext>
            </a:extLst>
          </p:cNvPr>
          <p:cNvSpPr txBox="1"/>
          <p:nvPr/>
        </p:nvSpPr>
        <p:spPr>
          <a:xfrm>
            <a:off x="740664" y="1417638"/>
            <a:ext cx="8183880" cy="1600438"/>
          </a:xfrm>
          <a:prstGeom prst="rect">
            <a:avLst/>
          </a:prstGeom>
          <a:noFill/>
        </p:spPr>
        <p:txBody>
          <a:bodyPr wrap="square" rtlCol="0">
            <a:spAutoFit/>
          </a:bodyPr>
          <a:lstStyle/>
          <a:p>
            <a:pPr marL="342900" indent="-342900">
              <a:buFont typeface="+mj-lt"/>
              <a:buAutoNum type="arabicPeriod"/>
            </a:pPr>
            <a:r>
              <a:rPr lang="en-US" dirty="0"/>
              <a:t>YouTube Sentiment Analysis and Topic Modeling on Healthcare Products: </a:t>
            </a:r>
            <a:r>
              <a:rPr lang="en-IN" dirty="0">
                <a:hlinkClick r:id="rId3"/>
              </a:rPr>
              <a:t>https://repository.ihu.edu.gr/xmlui/bitstream/handle/11544/30285/Anastasiou_Panagiota_Dissertation_3308200001.pdf?sequence=1</a:t>
            </a:r>
            <a:endParaRPr lang="en-IN" dirty="0"/>
          </a:p>
          <a:p>
            <a:pPr marL="342900" indent="-342900">
              <a:buFont typeface="+mj-lt"/>
              <a:buAutoNum type="arabicPeriod"/>
            </a:pPr>
            <a:endParaRPr lang="en-IN" dirty="0"/>
          </a:p>
          <a:p>
            <a:pPr marL="342900" indent="-342900">
              <a:buFont typeface="+mj-lt"/>
              <a:buAutoNum type="arabicPeriod"/>
            </a:pPr>
            <a:r>
              <a:rPr lang="en-IN" dirty="0"/>
              <a:t> </a:t>
            </a:r>
            <a:r>
              <a:rPr lang="en-US" dirty="0"/>
              <a:t>Comparison of Neural Network Models for Sentiment Analysis: </a:t>
            </a:r>
            <a:r>
              <a:rPr lang="en-IN" dirty="0">
                <a:hlinkClick r:id="rId4"/>
              </a:rPr>
              <a:t>https://dergipark.org.tr/en/download/article-file/1506505</a:t>
            </a:r>
            <a:endParaRPr lang="en-IN" dirty="0"/>
          </a:p>
          <a:p>
            <a:pPr marL="342900" indent="-342900">
              <a:buFont typeface="+mj-lt"/>
              <a:buAutoNum type="arabicPeriod"/>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5"/>
          <p:cNvSpPr txBox="1">
            <a:spLocks noGrp="1"/>
          </p:cNvSpPr>
          <p:nvPr>
            <p:ph type="ctrTitle"/>
          </p:nvPr>
        </p:nvSpPr>
        <p:spPr>
          <a:xfrm>
            <a:off x="742950" y="2644775"/>
            <a:ext cx="8420100" cy="147002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000"/>
              <a:buFont typeface="Calibri"/>
              <a:buNone/>
            </a:pPr>
            <a:r>
              <a:rPr lang="en-US" sz="4000" b="1">
                <a:solidFill>
                  <a:schemeClr val="dk2"/>
                </a:solidFill>
                <a:latin typeface="Calibri"/>
                <a:ea typeface="Calibri"/>
                <a:cs typeface="Calibri"/>
                <a:sym typeface="Calibri"/>
              </a:rPr>
              <a:t>Thank You</a:t>
            </a:r>
            <a:endParaRPr sz="4000" b="1">
              <a:solidFill>
                <a:schemeClr val="dk2"/>
              </a:solidFill>
              <a:latin typeface="Calibri"/>
              <a:ea typeface="Calibri"/>
              <a:cs typeface="Calibri"/>
              <a:sym typeface="Calibri"/>
            </a:endParaRPr>
          </a:p>
        </p:txBody>
      </p:sp>
      <p:pic>
        <p:nvPicPr>
          <p:cNvPr id="165" name="Google Shape;165;p15"/>
          <p:cNvPicPr preferRelativeResize="0"/>
          <p:nvPr/>
        </p:nvPicPr>
        <p:blipFill rotWithShape="1">
          <a:blip r:embed="rId3">
            <a:alphaModFix/>
          </a:blip>
          <a:srcRect/>
          <a:stretch/>
        </p:blipFill>
        <p:spPr>
          <a:xfrm>
            <a:off x="200472" y="6714622"/>
            <a:ext cx="2416616" cy="1520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Project Team</a:t>
            </a:r>
            <a:endParaRPr sz="3200" b="1">
              <a:solidFill>
                <a:srgbClr val="FF0000"/>
              </a:solidFill>
            </a:endParaRPr>
          </a:p>
        </p:txBody>
      </p:sp>
      <p:graphicFrame>
        <p:nvGraphicFramePr>
          <p:cNvPr id="101" name="Google Shape;101;p2"/>
          <p:cNvGraphicFramePr/>
          <p:nvPr>
            <p:extLst>
              <p:ext uri="{D42A27DB-BD31-4B8C-83A1-F6EECF244321}">
                <p14:modId xmlns:p14="http://schemas.microsoft.com/office/powerpoint/2010/main" val="1526019895"/>
              </p:ext>
            </p:extLst>
          </p:nvPr>
        </p:nvGraphicFramePr>
        <p:xfrm>
          <a:off x="685800" y="1600200"/>
          <a:ext cx="8640950" cy="2812690"/>
        </p:xfrm>
        <a:graphic>
          <a:graphicData uri="http://schemas.openxmlformats.org/drawingml/2006/table">
            <a:tbl>
              <a:tblPr firstRow="1" bandRow="1">
                <a:noFill/>
                <a:tableStyleId>{9B3D1C26-BEBA-40EB-B880-04AE644533D2}</a:tableStyleId>
              </a:tblPr>
              <a:tblGrid>
                <a:gridCol w="1120075">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4320475">
                  <a:extLst>
                    <a:ext uri="{9D8B030D-6E8A-4147-A177-3AD203B41FA5}">
                      <a16:colId xmlns:a16="http://schemas.microsoft.com/office/drawing/2014/main" val="20002"/>
                    </a:ext>
                  </a:extLst>
                </a:gridCol>
              </a:tblGrid>
              <a:tr h="500695">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t>Sl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t>Registration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t>Students</a:t>
                      </a:r>
                      <a:endParaRPr sz="2400" u="none" strike="noStrike" cap="none"/>
                    </a:p>
                  </a:txBody>
                  <a:tcPr marL="91450" marR="91450" marT="45725" marB="45725"/>
                </a:tc>
                <a:extLst>
                  <a:ext uri="{0D108BD9-81ED-4DB2-BD59-A6C34878D82A}">
                    <a16:rowId xmlns:a16="http://schemas.microsoft.com/office/drawing/2014/main" val="10000"/>
                  </a:ext>
                </a:extLst>
              </a:tr>
              <a:tr h="1913321">
                <a:tc>
                  <a:txBody>
                    <a:bodyPr/>
                    <a:lstStyle/>
                    <a:p>
                      <a:pPr marL="0" marR="0" lvl="0" indent="0" algn="l" rtl="0">
                        <a:lnSpc>
                          <a:spcPct val="150000"/>
                        </a:lnSpc>
                        <a:spcBef>
                          <a:spcPts val="0"/>
                        </a:spcBef>
                        <a:spcAft>
                          <a:spcPts val="0"/>
                        </a:spcAft>
                        <a:buClr>
                          <a:schemeClr val="dk1"/>
                        </a:buClr>
                        <a:buSzPts val="2400"/>
                        <a:buFont typeface="Calibri"/>
                        <a:buNone/>
                      </a:pPr>
                      <a:r>
                        <a:rPr lang="en-US" sz="2400" dirty="0"/>
                        <a:t>1</a:t>
                      </a:r>
                      <a:endParaRPr sz="2400" dirty="0"/>
                    </a:p>
                    <a:p>
                      <a:pPr marL="0" marR="0" lvl="0" indent="0" algn="l" rtl="0">
                        <a:lnSpc>
                          <a:spcPct val="150000"/>
                        </a:lnSpc>
                        <a:spcBef>
                          <a:spcPts val="0"/>
                        </a:spcBef>
                        <a:spcAft>
                          <a:spcPts val="0"/>
                        </a:spcAft>
                        <a:buClr>
                          <a:schemeClr val="dk1"/>
                        </a:buClr>
                        <a:buSzPts val="2400"/>
                        <a:buFont typeface="Calibri"/>
                        <a:buNone/>
                      </a:pPr>
                      <a:r>
                        <a:rPr lang="en-US" sz="2400" dirty="0"/>
                        <a:t>2</a:t>
                      </a:r>
                      <a:endParaRPr sz="2400" dirty="0"/>
                    </a:p>
                    <a:p>
                      <a:pPr marL="0" marR="0" lvl="0" indent="0" algn="l" rtl="0">
                        <a:lnSpc>
                          <a:spcPct val="150000"/>
                        </a:lnSpc>
                        <a:spcBef>
                          <a:spcPts val="0"/>
                        </a:spcBef>
                        <a:spcAft>
                          <a:spcPts val="0"/>
                        </a:spcAft>
                        <a:buClr>
                          <a:schemeClr val="dk1"/>
                        </a:buClr>
                        <a:buSzPts val="2400"/>
                        <a:buFont typeface="Calibri"/>
                        <a:buNone/>
                      </a:pPr>
                      <a:r>
                        <a:rPr lang="en-US" sz="2400" dirty="0"/>
                        <a:t>3</a:t>
                      </a:r>
                      <a:endParaRPr sz="2400"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IN" sz="2400" dirty="0"/>
                        <a:t>20ETCS002152</a:t>
                      </a:r>
                      <a:endParaRPr sz="2400" dirty="0"/>
                    </a:p>
                    <a:p>
                      <a:pPr marL="0" marR="0" lvl="0" indent="0" algn="l" rtl="0">
                        <a:lnSpc>
                          <a:spcPct val="150000"/>
                        </a:lnSpc>
                        <a:spcBef>
                          <a:spcPts val="0"/>
                        </a:spcBef>
                        <a:spcAft>
                          <a:spcPts val="0"/>
                        </a:spcAft>
                        <a:buClr>
                          <a:srgbClr val="000000"/>
                        </a:buClr>
                        <a:buSzPts val="2400"/>
                        <a:buFont typeface="Arial"/>
                        <a:buNone/>
                      </a:pPr>
                      <a:r>
                        <a:rPr lang="en-US" sz="2400" dirty="0"/>
                        <a:t>20ETCS002055</a:t>
                      </a:r>
                      <a:endParaRPr sz="2400" dirty="0"/>
                    </a:p>
                    <a:p>
                      <a:pPr marL="0" marR="0" lvl="0" indent="0" algn="l" rtl="0">
                        <a:lnSpc>
                          <a:spcPct val="150000"/>
                        </a:lnSpc>
                        <a:spcBef>
                          <a:spcPts val="0"/>
                        </a:spcBef>
                        <a:spcAft>
                          <a:spcPts val="0"/>
                        </a:spcAft>
                        <a:buClr>
                          <a:srgbClr val="000000"/>
                        </a:buClr>
                        <a:buSzPts val="2400"/>
                        <a:buFont typeface="Arial"/>
                        <a:buNone/>
                      </a:pPr>
                      <a:r>
                        <a:rPr lang="en-IN" sz="2400" dirty="0"/>
                        <a:t>20ETCS002151</a:t>
                      </a:r>
                      <a:endParaRPr sz="2400" dirty="0"/>
                    </a:p>
                    <a:p>
                      <a:pPr marL="0" marR="0" lvl="0" indent="0" algn="l" rtl="0">
                        <a:lnSpc>
                          <a:spcPct val="150000"/>
                        </a:lnSpc>
                        <a:spcBef>
                          <a:spcPts val="0"/>
                        </a:spcBef>
                        <a:spcAft>
                          <a:spcPts val="0"/>
                        </a:spcAft>
                        <a:buClr>
                          <a:srgbClr val="000000"/>
                        </a:buClr>
                        <a:buSzPts val="2400"/>
                        <a:buFont typeface="Arial"/>
                        <a:buNone/>
                      </a:pPr>
                      <a:endParaRPr sz="2400"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IN" sz="2400" dirty="0">
                          <a:solidFill>
                            <a:srgbClr val="000000"/>
                          </a:solidFill>
                        </a:rPr>
                        <a:t>Varun Raj B</a:t>
                      </a:r>
                      <a:endParaRPr sz="2400" dirty="0">
                        <a:solidFill>
                          <a:srgbClr val="000000"/>
                        </a:solidFill>
                      </a:endParaRPr>
                    </a:p>
                    <a:p>
                      <a:pPr marL="0" marR="0" lvl="0" indent="0" algn="l" rtl="0">
                        <a:lnSpc>
                          <a:spcPct val="150000"/>
                        </a:lnSpc>
                        <a:spcBef>
                          <a:spcPts val="0"/>
                        </a:spcBef>
                        <a:spcAft>
                          <a:spcPts val="0"/>
                        </a:spcAft>
                        <a:buClr>
                          <a:schemeClr val="dk1"/>
                        </a:buClr>
                        <a:buSzPts val="2400"/>
                        <a:buFont typeface="Calibri"/>
                        <a:buNone/>
                      </a:pPr>
                      <a:r>
                        <a:rPr lang="en-IN" sz="2400" dirty="0">
                          <a:solidFill>
                            <a:srgbClr val="000000"/>
                          </a:solidFill>
                        </a:rPr>
                        <a:t>H N </a:t>
                      </a:r>
                      <a:r>
                        <a:rPr lang="en-IN" sz="2400" dirty="0" err="1">
                          <a:solidFill>
                            <a:srgbClr val="000000"/>
                          </a:solidFill>
                        </a:rPr>
                        <a:t>Chetangowda</a:t>
                      </a:r>
                      <a:endParaRPr lang="en-IN" sz="2400" dirty="0">
                        <a:solidFill>
                          <a:srgbClr val="000000"/>
                        </a:solidFill>
                      </a:endParaRPr>
                    </a:p>
                    <a:p>
                      <a:pPr marL="0" marR="0" lvl="0" indent="0" algn="l" rtl="0">
                        <a:lnSpc>
                          <a:spcPct val="150000"/>
                        </a:lnSpc>
                        <a:spcBef>
                          <a:spcPts val="0"/>
                        </a:spcBef>
                        <a:spcAft>
                          <a:spcPts val="0"/>
                        </a:spcAft>
                        <a:buClr>
                          <a:schemeClr val="dk1"/>
                        </a:buClr>
                        <a:buSzPts val="2400"/>
                        <a:buFont typeface="Calibri"/>
                        <a:buNone/>
                      </a:pPr>
                      <a:r>
                        <a:rPr lang="en-IN" sz="2400" dirty="0">
                          <a:solidFill>
                            <a:srgbClr val="000000"/>
                          </a:solidFill>
                        </a:rPr>
                        <a:t>V Sri Venkat</a:t>
                      </a:r>
                      <a:endParaRPr sz="2400" dirty="0">
                        <a:solidFill>
                          <a:srgbClr val="000000"/>
                        </a:solidFil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5300" y="226554"/>
            <a:ext cx="8915400" cy="63408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Outline</a:t>
            </a:r>
            <a:endParaRPr/>
          </a:p>
        </p:txBody>
      </p:sp>
      <p:sp>
        <p:nvSpPr>
          <p:cNvPr id="107" name="Google Shape;107;p3"/>
          <p:cNvSpPr txBox="1">
            <a:spLocks noGrp="1"/>
          </p:cNvSpPr>
          <p:nvPr>
            <p:ph type="body" idx="1"/>
          </p:nvPr>
        </p:nvSpPr>
        <p:spPr>
          <a:xfrm>
            <a:off x="776536" y="884678"/>
            <a:ext cx="8915400" cy="5447631"/>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Char char="•"/>
            </a:pPr>
            <a:r>
              <a:rPr lang="en-US" sz="2800"/>
              <a:t>Title and Aim</a:t>
            </a:r>
            <a:endParaRPr sz="2800"/>
          </a:p>
          <a:p>
            <a:pPr marL="457200" lvl="0" indent="-457200" algn="l" rtl="0">
              <a:lnSpc>
                <a:spcPct val="100000"/>
              </a:lnSpc>
              <a:spcBef>
                <a:spcPts val="560"/>
              </a:spcBef>
              <a:spcAft>
                <a:spcPts val="0"/>
              </a:spcAft>
              <a:buClr>
                <a:schemeClr val="dk1"/>
              </a:buClr>
              <a:buSzPts val="2800"/>
              <a:buChar char="•"/>
            </a:pPr>
            <a:r>
              <a:rPr lang="en-US" sz="2800"/>
              <a:t>Objectives</a:t>
            </a:r>
            <a:endParaRPr sz="2800"/>
          </a:p>
          <a:p>
            <a:pPr marL="457200" lvl="0" indent="-457200" algn="l" rtl="0">
              <a:lnSpc>
                <a:spcPct val="100000"/>
              </a:lnSpc>
              <a:spcBef>
                <a:spcPts val="560"/>
              </a:spcBef>
              <a:spcAft>
                <a:spcPts val="0"/>
              </a:spcAft>
              <a:buClr>
                <a:schemeClr val="dk1"/>
              </a:buClr>
              <a:buSzPts val="2800"/>
              <a:buChar char="•"/>
            </a:pPr>
            <a:r>
              <a:rPr lang="en-US" sz="2800"/>
              <a:t>Methods and Methodology ( or Block Diagram)</a:t>
            </a:r>
            <a:endParaRPr/>
          </a:p>
          <a:p>
            <a:pPr marL="457200" lvl="0" indent="-457200" algn="l" rtl="0">
              <a:lnSpc>
                <a:spcPct val="100000"/>
              </a:lnSpc>
              <a:spcBef>
                <a:spcPts val="560"/>
              </a:spcBef>
              <a:spcAft>
                <a:spcPts val="0"/>
              </a:spcAft>
              <a:buClr>
                <a:schemeClr val="dk1"/>
              </a:buClr>
              <a:buSzPts val="2800"/>
              <a:buChar char="•"/>
            </a:pPr>
            <a:r>
              <a:rPr lang="en-US" sz="2800"/>
              <a:t>Status of the Work</a:t>
            </a:r>
            <a:endParaRPr/>
          </a:p>
          <a:p>
            <a:pPr marL="457200" lvl="0" indent="-457200" algn="l" rtl="0">
              <a:lnSpc>
                <a:spcPct val="100000"/>
              </a:lnSpc>
              <a:spcBef>
                <a:spcPts val="560"/>
              </a:spcBef>
              <a:spcAft>
                <a:spcPts val="0"/>
              </a:spcAft>
              <a:buClr>
                <a:schemeClr val="dk1"/>
              </a:buClr>
              <a:buSzPts val="2800"/>
              <a:buChar char="•"/>
            </a:pPr>
            <a:r>
              <a:rPr lang="en-US" sz="2800"/>
              <a:t>Results</a:t>
            </a:r>
            <a:endParaRPr/>
          </a:p>
          <a:p>
            <a:pPr marL="457200" lvl="0" indent="-457200" algn="l" rtl="0">
              <a:lnSpc>
                <a:spcPct val="100000"/>
              </a:lnSpc>
              <a:spcBef>
                <a:spcPts val="560"/>
              </a:spcBef>
              <a:spcAft>
                <a:spcPts val="0"/>
              </a:spcAft>
              <a:buClr>
                <a:schemeClr val="dk1"/>
              </a:buClr>
              <a:buSzPts val="2800"/>
              <a:buChar char="•"/>
            </a:pPr>
            <a:r>
              <a:rPr lang="en-US" sz="2800"/>
              <a:t>Expected Outcomes</a:t>
            </a:r>
            <a:endParaRPr/>
          </a:p>
          <a:p>
            <a:pPr marL="457200" lvl="0" indent="-457200" algn="l" rtl="0">
              <a:lnSpc>
                <a:spcPct val="100000"/>
              </a:lnSpc>
              <a:spcBef>
                <a:spcPts val="560"/>
              </a:spcBef>
              <a:spcAft>
                <a:spcPts val="0"/>
              </a:spcAft>
              <a:buClr>
                <a:schemeClr val="dk1"/>
              </a:buClr>
              <a:buSzPts val="2800"/>
              <a:buChar char="•"/>
            </a:pPr>
            <a:r>
              <a:rPr lang="en-US" sz="2800"/>
              <a:t>Cost Estimation</a:t>
            </a:r>
            <a:endParaRPr/>
          </a:p>
          <a:p>
            <a:pPr marL="457200" lvl="0" indent="-457200" algn="l" rtl="0">
              <a:lnSpc>
                <a:spcPct val="100000"/>
              </a:lnSpc>
              <a:spcBef>
                <a:spcPts val="560"/>
              </a:spcBef>
              <a:spcAft>
                <a:spcPts val="0"/>
              </a:spcAft>
              <a:buClr>
                <a:schemeClr val="dk1"/>
              </a:buClr>
              <a:buSzPts val="2800"/>
              <a:buChar char="•"/>
            </a:pPr>
            <a:r>
              <a:rPr lang="en-US" sz="2800"/>
              <a:t>Gantt Chart</a:t>
            </a:r>
            <a:endParaRPr/>
          </a:p>
          <a:p>
            <a:pPr marL="457200" lvl="0" indent="-457200" algn="l" rtl="0">
              <a:lnSpc>
                <a:spcPct val="100000"/>
              </a:lnSpc>
              <a:spcBef>
                <a:spcPts val="560"/>
              </a:spcBef>
              <a:spcAft>
                <a:spcPts val="0"/>
              </a:spcAft>
              <a:buClr>
                <a:schemeClr val="dk1"/>
              </a:buClr>
              <a:buSzPts val="2800"/>
              <a:buChar char="•"/>
            </a:pPr>
            <a:r>
              <a:rPr lang="en-US" sz="2800"/>
              <a:t>References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95300" y="512125"/>
            <a:ext cx="8915400" cy="77809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Title </a:t>
            </a:r>
            <a:endParaRPr sz="3200" b="1" dirty="0">
              <a:solidFill>
                <a:srgbClr val="FF0000"/>
              </a:solidFill>
            </a:endParaRPr>
          </a:p>
        </p:txBody>
      </p:sp>
      <p:sp>
        <p:nvSpPr>
          <p:cNvPr id="113" name="Google Shape;113;p4"/>
          <p:cNvSpPr txBox="1"/>
          <p:nvPr/>
        </p:nvSpPr>
        <p:spPr>
          <a:xfrm>
            <a:off x="495300" y="3039951"/>
            <a:ext cx="8915400" cy="7780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3200"/>
              <a:buFont typeface="Calibri"/>
              <a:buNone/>
            </a:pPr>
            <a:r>
              <a:rPr lang="en-US" sz="3200" b="1" i="0" u="none" strike="noStrike" cap="none" dirty="0">
                <a:solidFill>
                  <a:srgbClr val="FF0000"/>
                </a:solidFill>
                <a:latin typeface="Calibri"/>
                <a:ea typeface="Calibri"/>
                <a:cs typeface="Calibri"/>
                <a:sym typeface="Calibri"/>
              </a:rPr>
              <a:t>Aim </a:t>
            </a:r>
            <a:endParaRPr sz="3200" b="1" i="0" u="none" strike="noStrike" cap="none" dirty="0">
              <a:solidFill>
                <a:srgbClr val="FF0000"/>
              </a:solidFill>
              <a:latin typeface="Calibri"/>
              <a:ea typeface="Calibri"/>
              <a:cs typeface="Calibri"/>
              <a:sym typeface="Calibri"/>
            </a:endParaRPr>
          </a:p>
        </p:txBody>
      </p:sp>
      <p:sp>
        <p:nvSpPr>
          <p:cNvPr id="114" name="Google Shape;114;p4"/>
          <p:cNvSpPr txBox="1"/>
          <p:nvPr/>
        </p:nvSpPr>
        <p:spPr>
          <a:xfrm>
            <a:off x="704528" y="4072970"/>
            <a:ext cx="8496944"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400" b="1" dirty="0">
                <a:latin typeface="Calibri" panose="020F0502020204030204" pitchFamily="34" charset="0"/>
                <a:ea typeface="Calibri" panose="020F0502020204030204" pitchFamily="34" charset="0"/>
                <a:cs typeface="Calibri" panose="020F0502020204030204" pitchFamily="34" charset="0"/>
                <a:sym typeface="Calibri"/>
              </a:rPr>
              <a:t>To develop an NLP-based machine learning system that analyzes YouTube comments to evaluate and understand the sentiment and perception surrounding brands. </a:t>
            </a:r>
            <a:endParaRPr lang="en-IN"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 name="TextBox 3">
            <a:extLst>
              <a:ext uri="{FF2B5EF4-FFF2-40B4-BE49-F238E27FC236}">
                <a16:creationId xmlns:a16="http://schemas.microsoft.com/office/drawing/2014/main" id="{E3FA934E-2869-4ED0-69B3-FF4BDF00D7ED}"/>
              </a:ext>
            </a:extLst>
          </p:cNvPr>
          <p:cNvSpPr txBox="1"/>
          <p:nvPr/>
        </p:nvSpPr>
        <p:spPr>
          <a:xfrm>
            <a:off x="495300" y="1633005"/>
            <a:ext cx="8915400" cy="1077218"/>
          </a:xfrm>
          <a:prstGeom prst="rect">
            <a:avLst/>
          </a:prstGeom>
          <a:noFill/>
        </p:spPr>
        <p:txBody>
          <a:bodyPr wrap="square" rtlCol="0">
            <a:spAutoFit/>
          </a:bodyPr>
          <a:lstStyle/>
          <a:p>
            <a:pPr algn="ctr"/>
            <a:r>
              <a:rPr lang="en-IN" sz="3200" b="1" dirty="0">
                <a:latin typeface="Calibri" panose="020F0502020204030204" pitchFamily="34" charset="0"/>
                <a:ea typeface="Calibri" panose="020F0502020204030204" pitchFamily="34" charset="0"/>
                <a:cs typeface="Calibri" panose="020F0502020204030204" pitchFamily="34" charset="0"/>
              </a:rPr>
              <a:t>Brand Reputation Analysis based on YouTube Comments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95300" y="274638"/>
            <a:ext cx="8915400" cy="63408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Objectives</a:t>
            </a:r>
            <a:endParaRPr sz="3200" b="1" dirty="0">
              <a:solidFill>
                <a:srgbClr val="FF0000"/>
              </a:solidFill>
            </a:endParaRPr>
          </a:p>
        </p:txBody>
      </p:sp>
      <p:sp>
        <p:nvSpPr>
          <p:cNvPr id="120" name="Google Shape;120;p5"/>
          <p:cNvSpPr txBox="1">
            <a:spLocks noGrp="1"/>
          </p:cNvSpPr>
          <p:nvPr>
            <p:ph type="body" idx="1"/>
          </p:nvPr>
        </p:nvSpPr>
        <p:spPr>
          <a:xfrm>
            <a:off x="495300" y="1087550"/>
            <a:ext cx="8915400" cy="50385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200"/>
              <a:buNone/>
            </a:pPr>
            <a:endParaRPr sz="2200" dirty="0"/>
          </a:p>
          <a:p>
            <a:pPr marL="0" lvl="0" indent="0" algn="l" rtl="0">
              <a:lnSpc>
                <a:spcPct val="100000"/>
              </a:lnSpc>
              <a:spcBef>
                <a:spcPts val="440"/>
              </a:spcBef>
              <a:spcAft>
                <a:spcPts val="0"/>
              </a:spcAft>
              <a:buClr>
                <a:schemeClr val="dk1"/>
              </a:buClr>
              <a:buSzPts val="2200"/>
              <a:buNone/>
            </a:pPr>
            <a:endParaRPr sz="2200" dirty="0"/>
          </a:p>
        </p:txBody>
      </p:sp>
      <p:sp>
        <p:nvSpPr>
          <p:cNvPr id="2" name="TextBox 1">
            <a:extLst>
              <a:ext uri="{FF2B5EF4-FFF2-40B4-BE49-F238E27FC236}">
                <a16:creationId xmlns:a16="http://schemas.microsoft.com/office/drawing/2014/main" id="{204CB7D5-838A-8B33-AE69-04D9BF80A58F}"/>
              </a:ext>
            </a:extLst>
          </p:cNvPr>
          <p:cNvSpPr txBox="1"/>
          <p:nvPr/>
        </p:nvSpPr>
        <p:spPr>
          <a:xfrm>
            <a:off x="495300" y="1240972"/>
            <a:ext cx="8915399" cy="5940088"/>
          </a:xfrm>
          <a:prstGeom prst="rect">
            <a:avLst/>
          </a:prstGeom>
          <a:noFill/>
        </p:spPr>
        <p:txBody>
          <a:bodyPr wrap="square" rtlCol="0">
            <a:spAutoFit/>
          </a:bodyPr>
          <a:lstStyle/>
          <a:p>
            <a:pPr marL="457200" indent="-457200">
              <a:buSzPct val="1000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To Conduct a literature review to gather insights on sentiment analysis, NLP techniques, and brand reputation analysis specific to YouTube comments.</a:t>
            </a:r>
          </a:p>
          <a:p>
            <a:pPr marL="457200" indent="-457200">
              <a:buSzPct val="1000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To Define clear requirements for the NLP model, collect relevant data, preprocess(cleaning and preparing) the collected data.</a:t>
            </a:r>
          </a:p>
          <a:p>
            <a:pPr marL="457200" indent="-457200">
              <a:buSzPct val="1000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To Obtain labeled data using a pretrained NLP model that can perform sentiment classification. </a:t>
            </a:r>
          </a:p>
          <a:p>
            <a:pPr marL="457200" indent="-457200">
              <a:buSzPct val="1000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To Train and fine-tune the model using appropriate machine learning or deep learning algorithms, optimizing it for accurate sentiment analysis and brand reputation analysis.</a:t>
            </a:r>
          </a:p>
          <a:p>
            <a:pPr marL="457200" indent="-457200">
              <a:buSzPct val="1000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To Evaluate the performance of the model using appropriate evaluation metrics.</a:t>
            </a:r>
          </a:p>
          <a:p>
            <a:pPr marL="457200" indent="-457200">
              <a:buSzPct val="1000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To Test the NLP model using real-world YouTube comments to assess its ability to handle diverse comment types and variations and communicate valuable insights through visualizations.</a:t>
            </a:r>
          </a:p>
          <a:p>
            <a:pPr marL="457200" indent="-457200">
              <a:buSzPct val="1000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To Create an appropriate User Interface.</a:t>
            </a:r>
          </a:p>
          <a:p>
            <a:pPr marL="457200" indent="-457200">
              <a:buSzPct val="1000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To document the project report</a:t>
            </a:r>
          </a:p>
          <a:p>
            <a:pPr marL="342900" indent="-342900">
              <a:buSzPct val="1400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SzPct val="1400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SzPct val="140000"/>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/Block Diagram </a:t>
            </a:r>
            <a:endParaRPr sz="3200" b="1" dirty="0">
              <a:solidFill>
                <a:srgbClr val="FF0000"/>
              </a:solidFill>
            </a:endParaRPr>
          </a:p>
        </p:txBody>
      </p:sp>
      <p:sp>
        <p:nvSpPr>
          <p:cNvPr id="126" name="Google Shape;126;p6"/>
          <p:cNvSpPr txBox="1">
            <a:spLocks noGrp="1"/>
          </p:cNvSpPr>
          <p:nvPr>
            <p:ph type="body" idx="1"/>
          </p:nvPr>
        </p:nvSpPr>
        <p:spPr>
          <a:xfrm>
            <a:off x="495300" y="1124744"/>
            <a:ext cx="8915400" cy="500142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800"/>
            </a:pPr>
            <a:r>
              <a:rPr lang="en-US" sz="2000" dirty="0"/>
              <a:t>A literature review is conducted by searching relevant publications to identify key studies and research papers in the fields of sentiment analysis, NLP, Deep learning and existing projects on YouTube comments sentiment analysis.</a:t>
            </a:r>
          </a:p>
          <a:p>
            <a:pPr indent="-457200">
              <a:spcBef>
                <a:spcPts val="0"/>
              </a:spcBef>
              <a:buSzPts val="2800"/>
            </a:pPr>
            <a:endParaRPr lang="en-US" sz="2000" dirty="0"/>
          </a:p>
          <a:p>
            <a:pPr marL="342900" indent="-342900">
              <a:spcBef>
                <a:spcPts val="0"/>
              </a:spcBef>
              <a:buSzPts val="2800"/>
            </a:pPr>
            <a:r>
              <a:rPr lang="en-US" sz="2000" dirty="0"/>
              <a:t>Based on the literature review conducted we have identified the following requirements:</a:t>
            </a:r>
            <a:br>
              <a:rPr lang="en-US" sz="2000" dirty="0"/>
            </a:br>
            <a:r>
              <a:rPr lang="en-US" sz="2000" dirty="0"/>
              <a:t>1. Dataset: Dataset is gathered though YouTube API based on suitable video IDs.</a:t>
            </a:r>
            <a:br>
              <a:rPr lang="en-US" sz="2000" dirty="0"/>
            </a:br>
            <a:r>
              <a:rPr lang="en-US" sz="2000" dirty="0"/>
              <a:t>2. Python libraries for NLP(NLTK) for data preprocessing and basic libraries like Pandas and </a:t>
            </a:r>
            <a:r>
              <a:rPr lang="en-US" sz="2000" dirty="0" err="1"/>
              <a:t>Numpy</a:t>
            </a:r>
            <a:r>
              <a:rPr lang="en-US" sz="2000" dirty="0"/>
              <a:t>.</a:t>
            </a:r>
            <a:br>
              <a:rPr lang="en-US" sz="2000" dirty="0"/>
            </a:br>
            <a:r>
              <a:rPr lang="en-US" sz="2000" dirty="0"/>
              <a:t>3. Pretrained sentiment analysis models like VADER.</a:t>
            </a:r>
            <a:br>
              <a:rPr lang="en-US" sz="2000" dirty="0"/>
            </a:br>
            <a:r>
              <a:rPr lang="en-US" sz="2000" dirty="0"/>
              <a:t>4. Deep learning frameworks(</a:t>
            </a:r>
            <a:r>
              <a:rPr lang="en-US" sz="2000" dirty="0" err="1"/>
              <a:t>Tensorflow</a:t>
            </a:r>
            <a:r>
              <a:rPr lang="en-US" sz="2000" dirty="0"/>
              <a:t> and </a:t>
            </a:r>
            <a:r>
              <a:rPr lang="en-US" sz="2000" dirty="0" err="1"/>
              <a:t>Keras</a:t>
            </a:r>
            <a:r>
              <a:rPr lang="en-US" sz="2000" dirty="0"/>
              <a:t>) and deep learning algorithms like RNN.</a:t>
            </a:r>
            <a:br>
              <a:rPr lang="en-US" sz="2000" dirty="0"/>
            </a:br>
            <a:endParaRPr lang="en-US" sz="2000" dirty="0"/>
          </a:p>
          <a:p>
            <a:pPr marL="342900" indent="-342900">
              <a:spcBef>
                <a:spcPts val="0"/>
              </a:spcBef>
              <a:buSzPts val="2800"/>
            </a:pPr>
            <a:r>
              <a:rPr lang="en-US" sz="2000" dirty="0"/>
              <a:t>Based on the literature review we discovered that sentiment labelling can be performed using pre-trained models such as VADER. </a:t>
            </a:r>
          </a:p>
          <a:p>
            <a:pPr marL="0" indent="0">
              <a:spcBef>
                <a:spcPts val="0"/>
              </a:spcBef>
              <a:buSzPts val="2800"/>
              <a:buNone/>
            </a:pPr>
            <a:endParaRPr lang="en-US" sz="2000" dirty="0"/>
          </a:p>
          <a:p>
            <a:pPr marL="342900" indent="-342900">
              <a:spcBef>
                <a:spcPts val="0"/>
              </a:spcBef>
              <a:buSzPts val="2800"/>
            </a:pPr>
            <a:endParaRPr lang="en-US" sz="2000" dirty="0"/>
          </a:p>
          <a:p>
            <a:pPr marL="342900" indent="-342900">
              <a:spcBef>
                <a:spcPts val="0"/>
              </a:spcBef>
              <a:buSzPts val="2800"/>
            </a:pPr>
            <a:endParaRPr lang="en-US" sz="2000" dirty="0"/>
          </a:p>
          <a:p>
            <a:pPr marL="0" indent="0">
              <a:spcBef>
                <a:spcPts val="0"/>
              </a:spcBef>
              <a:buSzPts val="2800"/>
              <a:buNone/>
            </a:pPr>
            <a:endParaRPr lang="en-US" sz="2000" dirty="0"/>
          </a:p>
          <a:p>
            <a:pPr marL="342900" indent="-342900">
              <a:spcBef>
                <a:spcPts val="0"/>
              </a:spcBef>
              <a:buSzPts val="2800"/>
            </a:pPr>
            <a:endParaRPr lang="en-US" sz="2000" dirty="0"/>
          </a:p>
          <a:p>
            <a:pPr marL="0" indent="0">
              <a:spcBef>
                <a:spcPts val="0"/>
              </a:spcBef>
              <a:buSzPts val="2800"/>
              <a:buNone/>
            </a:pPr>
            <a:endParaRPr lang="en-US" sz="2000" dirty="0"/>
          </a:p>
          <a:p>
            <a:pPr marL="342900" indent="-342900">
              <a:spcBef>
                <a:spcPts val="0"/>
              </a:spcBef>
              <a:buSzPts val="2800"/>
            </a:pPr>
            <a:endParaRPr lang="en-US" sz="2000" dirty="0"/>
          </a:p>
          <a:p>
            <a:pPr marL="342900" indent="-342900">
              <a:spcBef>
                <a:spcPts val="0"/>
              </a:spcBef>
              <a:buSzPts val="2800"/>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E434A3-E164-36AC-CF75-92536FEEBA6C}"/>
              </a:ext>
            </a:extLst>
          </p:cNvPr>
          <p:cNvSpPr>
            <a:spLocks noGrp="1"/>
          </p:cNvSpPr>
          <p:nvPr>
            <p:ph type="body" idx="1"/>
          </p:nvPr>
        </p:nvSpPr>
        <p:spPr>
          <a:xfrm>
            <a:off x="495300" y="352854"/>
            <a:ext cx="8915400" cy="6230826"/>
          </a:xfrm>
        </p:spPr>
        <p:txBody>
          <a:bodyPr/>
          <a:lstStyle/>
          <a:p>
            <a:r>
              <a:rPr lang="en-US" sz="2000" dirty="0"/>
              <a:t>The labeled data obtained from the pre-trained model can be leveraged to conduct reputation analysis using well-established deep learning technologies like Recurrent Neural Networks (RNN)(LSTM).</a:t>
            </a:r>
          </a:p>
          <a:p>
            <a:pPr marL="25400" indent="0">
              <a:buNone/>
            </a:pPr>
            <a:endParaRPr lang="en-US" sz="2000" dirty="0"/>
          </a:p>
          <a:p>
            <a:r>
              <a:rPr lang="en-US" sz="2000" dirty="0"/>
              <a:t>The performance of the sentiment analysis model can be evaluated by calculating metrics such as accuracy, precision, recall, and F1-score, which assess the model's ability to correctly classify sentiments based on the ground truth labels.</a:t>
            </a:r>
            <a:endParaRPr lang="en-IN" sz="2000" dirty="0"/>
          </a:p>
          <a:p>
            <a:pPr marL="25400" indent="0">
              <a:buNone/>
            </a:pPr>
            <a:endParaRPr lang="en-US" sz="2000" dirty="0"/>
          </a:p>
          <a:p>
            <a:r>
              <a:rPr lang="en-US" sz="2000" dirty="0"/>
              <a:t>Real-time text data, specifically comments, is retrieved through the YouTube API by querying video IDs. The obtained comments are then effectively filtered using a robust keyword filtering approach to extract only the relevant comments for sentiment analysis. </a:t>
            </a:r>
          </a:p>
          <a:p>
            <a:endParaRPr lang="en-US" sz="2000" dirty="0"/>
          </a:p>
          <a:p>
            <a:r>
              <a:rPr lang="en-US" sz="2000" dirty="0"/>
              <a:t>The results will be displayed in the form of visualizations(Line charts, pie charts, word clouds, and histograms for easy interpretation of sentiment insights) through an appropriate User Interface.</a:t>
            </a:r>
          </a:p>
          <a:p>
            <a:endParaRPr lang="en-IN" sz="2000" dirty="0"/>
          </a:p>
          <a:p>
            <a:endParaRPr lang="en-IN" sz="2000" dirty="0"/>
          </a:p>
          <a:p>
            <a:endParaRPr lang="en-IN" sz="2000" dirty="0"/>
          </a:p>
        </p:txBody>
      </p:sp>
    </p:spTree>
    <p:extLst>
      <p:ext uri="{BB962C8B-B14F-4D97-AF65-F5344CB8AC3E}">
        <p14:creationId xmlns:p14="http://schemas.microsoft.com/office/powerpoint/2010/main" val="319637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BDAC-80FE-C821-EC56-589841D31166}"/>
              </a:ext>
            </a:extLst>
          </p:cNvPr>
          <p:cNvSpPr>
            <a:spLocks noGrp="1"/>
          </p:cNvSpPr>
          <p:nvPr>
            <p:ph type="title"/>
          </p:nvPr>
        </p:nvSpPr>
        <p:spPr/>
        <p:txBody>
          <a:bodyPr/>
          <a:lstStyle/>
          <a:p>
            <a:r>
              <a:rPr lang="en-IN" sz="2400" b="1" dirty="0">
                <a:solidFill>
                  <a:srgbClr val="FF0000"/>
                </a:solidFill>
              </a:rPr>
              <a:t>Block Diagram</a:t>
            </a:r>
          </a:p>
        </p:txBody>
      </p:sp>
      <p:pic>
        <p:nvPicPr>
          <p:cNvPr id="4" name="Picture 3">
            <a:extLst>
              <a:ext uri="{FF2B5EF4-FFF2-40B4-BE49-F238E27FC236}">
                <a16:creationId xmlns:a16="http://schemas.microsoft.com/office/drawing/2014/main" id="{9089F1F6-D7F6-0263-8221-FEDFF98AD0E7}"/>
              </a:ext>
            </a:extLst>
          </p:cNvPr>
          <p:cNvPicPr>
            <a:picLocks noChangeAspect="1"/>
          </p:cNvPicPr>
          <p:nvPr/>
        </p:nvPicPr>
        <p:blipFill>
          <a:blip r:embed="rId2"/>
          <a:stretch>
            <a:fillRect/>
          </a:stretch>
        </p:blipFill>
        <p:spPr>
          <a:xfrm>
            <a:off x="855477" y="372009"/>
            <a:ext cx="8915400" cy="6485991"/>
          </a:xfrm>
          <a:prstGeom prst="rect">
            <a:avLst/>
          </a:prstGeom>
        </p:spPr>
      </p:pic>
    </p:spTree>
    <p:extLst>
      <p:ext uri="{BB962C8B-B14F-4D97-AF65-F5344CB8AC3E}">
        <p14:creationId xmlns:p14="http://schemas.microsoft.com/office/powerpoint/2010/main" val="294207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a:spLocks noGrp="1"/>
          </p:cNvSpPr>
          <p:nvPr>
            <p:ph type="title"/>
          </p:nvPr>
        </p:nvSpPr>
        <p:spPr>
          <a:xfrm>
            <a:off x="495300" y="274638"/>
            <a:ext cx="8915400" cy="778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Expected Outcomes</a:t>
            </a:r>
            <a:endParaRPr sz="3200" b="1">
              <a:solidFill>
                <a:srgbClr val="FF0000"/>
              </a:solidFill>
            </a:endParaRPr>
          </a:p>
        </p:txBody>
      </p:sp>
      <p:sp>
        <p:nvSpPr>
          <p:cNvPr id="132" name="Google Shape;132;p11"/>
          <p:cNvSpPr txBox="1">
            <a:spLocks noGrp="1"/>
          </p:cNvSpPr>
          <p:nvPr>
            <p:ph type="body" idx="1"/>
          </p:nvPr>
        </p:nvSpPr>
        <p:spPr>
          <a:xfrm>
            <a:off x="495300" y="1052737"/>
            <a:ext cx="8915400" cy="50734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dirty="0"/>
              <a:t>Accurate sentiment classification, brand perception insights, and real-time analysis capability.</a:t>
            </a:r>
          </a:p>
          <a:p>
            <a:pPr marL="342900" lvl="0" indent="-342900" algn="l" rtl="0">
              <a:lnSpc>
                <a:spcPct val="100000"/>
              </a:lnSpc>
              <a:spcBef>
                <a:spcPts val="0"/>
              </a:spcBef>
              <a:spcAft>
                <a:spcPts val="0"/>
              </a:spcAft>
              <a:buClr>
                <a:schemeClr val="dk1"/>
              </a:buClr>
              <a:buSzPts val="2800"/>
              <a:buChar char="•"/>
            </a:pPr>
            <a:r>
              <a:rPr lang="en-US" dirty="0"/>
              <a:t>Emphasize the value of insights for brand reputation management and decision-making.</a:t>
            </a:r>
          </a:p>
          <a:p>
            <a:pPr marL="342900" indent="-342900">
              <a:spcBef>
                <a:spcPts val="0"/>
              </a:spcBef>
              <a:buSzPts val="2800"/>
            </a:pPr>
            <a:r>
              <a:rPr lang="en-US" sz="3200" dirty="0"/>
              <a:t>Demonstration of working model</a:t>
            </a:r>
            <a:endParaRPr lang="en-IN" dirty="0"/>
          </a:p>
          <a:p>
            <a:pPr marL="342900" lvl="0" indent="-342900" algn="l" rtl="0">
              <a:lnSpc>
                <a:spcPct val="100000"/>
              </a:lnSpc>
              <a:spcBef>
                <a:spcPts val="560"/>
              </a:spcBef>
              <a:spcAft>
                <a:spcPts val="0"/>
              </a:spcAft>
              <a:buClr>
                <a:schemeClr val="dk1"/>
              </a:buClr>
              <a:buSzPts val="2800"/>
              <a:buChar char="•"/>
            </a:pPr>
            <a:r>
              <a:rPr lang="en-IN" dirty="0"/>
              <a:t>Project Report</a:t>
            </a:r>
            <a:endParaRPr dirty="0"/>
          </a:p>
          <a:p>
            <a:pPr marL="457200" lvl="0" indent="0" algn="l" rtl="0">
              <a:lnSpc>
                <a:spcPct val="100000"/>
              </a:lnSpc>
              <a:spcBef>
                <a:spcPts val="560"/>
              </a:spcBef>
              <a:spcAft>
                <a:spcPts val="0"/>
              </a:spcAft>
              <a:buNone/>
            </a:pPr>
            <a:endParaRPr sz="2800" dirty="0"/>
          </a:p>
          <a:p>
            <a:pPr marL="457200" lvl="0" indent="0" algn="l" rtl="0">
              <a:lnSpc>
                <a:spcPct val="100000"/>
              </a:lnSpc>
              <a:spcBef>
                <a:spcPts val="560"/>
              </a:spcBef>
              <a:spcAft>
                <a:spcPts val="0"/>
              </a:spcAft>
              <a:buNone/>
            </a:pPr>
            <a:endParaRPr sz="2800" dirty="0"/>
          </a:p>
          <a:p>
            <a:pPr marL="0" lvl="0" indent="0" algn="l" rtl="0">
              <a:lnSpc>
                <a:spcPct val="100000"/>
              </a:lnSpc>
              <a:spcBef>
                <a:spcPts val="560"/>
              </a:spcBef>
              <a:spcAft>
                <a:spcPts val="0"/>
              </a:spcAft>
              <a:buClr>
                <a:schemeClr val="dk1"/>
              </a:buClr>
              <a:buSzPts val="2800"/>
              <a:buNone/>
            </a:pPr>
            <a:endParaRPr sz="28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2206</TotalTime>
  <Words>731</Words>
  <Application>Microsoft Office PowerPoint</Application>
  <PresentationFormat>A4 Paper (210x297 mm)</PresentationFormat>
  <Paragraphs>94</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Pre-Project Presentation Title Programme: B. Tech in CSE  </vt:lpstr>
      <vt:lpstr>Project Team</vt:lpstr>
      <vt:lpstr>Outline</vt:lpstr>
      <vt:lpstr>Title </vt:lpstr>
      <vt:lpstr>Objectives</vt:lpstr>
      <vt:lpstr>Methods and Methodology /Block Diagram </vt:lpstr>
      <vt:lpstr>PowerPoint Presentation</vt:lpstr>
      <vt:lpstr>Block Diagram</vt:lpstr>
      <vt:lpstr>Expected Outcomes</vt:lpstr>
      <vt:lpstr>Cost Estimation</vt:lpstr>
      <vt:lpstr>Gantt Chart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Pre-Project Presentation Title Programme: B. Tech in CSE</dc:title>
  <dc:creator>Nethra</dc:creator>
  <cp:lastModifiedBy>Varun Raj</cp:lastModifiedBy>
  <cp:revision>16</cp:revision>
  <dcterms:created xsi:type="dcterms:W3CDTF">2014-10-09T06:35:03Z</dcterms:created>
  <dcterms:modified xsi:type="dcterms:W3CDTF">2023-08-11T09:13:12Z</dcterms:modified>
</cp:coreProperties>
</file>