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2" r:id="rId7"/>
    <p:sldId id="295" r:id="rId8"/>
    <p:sldId id="28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Financial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Saniya Nilesh Deshpande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BDA05C-9E25-ABBC-A4FE-060335B1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70" y="2664732"/>
            <a:ext cx="51943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 dataset under analysis consists of financial information for various companies, including market capitalization ('Mar Cap - Crore') and quarterly sales ('Sales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Qtr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- Crore’).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Descriptive statistics reveal a diverse range of values, while visualizations, such as histograms and bar charts, offer insights into the distribution of financial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The analysis aims to provide a concise overview of key financial indicators and trends within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CB77B43-B083-E66F-050B-E8C632D1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05" y="1161143"/>
            <a:ext cx="5194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0734D7-B0A6-8303-C44E-BFB19A0E14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2969" y="2246461"/>
            <a:ext cx="4031030" cy="3748083"/>
          </a:xfrm>
        </p:spPr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Size:</a:t>
            </a:r>
            <a:endParaRPr lang="en-IN" sz="4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The dataset comprises 488 rows and 5 columns.</a:t>
            </a:r>
          </a:p>
          <a:p>
            <a:pPr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Columns:</a:t>
            </a:r>
            <a:endParaRPr lang="en-IN" sz="4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en-IN" sz="4300" b="1" i="0" dirty="0" err="1">
                <a:solidFill>
                  <a:srgbClr val="374151"/>
                </a:solidFill>
                <a:effectLst/>
                <a:latin typeface="Söhne"/>
              </a:rPr>
              <a:t>S.No</a:t>
            </a: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.':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Serial number or index.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'Name':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Company names.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'Mar Cap - Crore':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Market capitalization in Crores.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'Sales </a:t>
            </a:r>
            <a:r>
              <a:rPr lang="en-IN" sz="4300" b="1" i="0" dirty="0" err="1">
                <a:solidFill>
                  <a:srgbClr val="374151"/>
                </a:solidFill>
                <a:effectLst/>
                <a:latin typeface="Söhne"/>
              </a:rPr>
              <a:t>Qtr</a:t>
            </a: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 - Crore':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Quarterly sales in Crores.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'Unnamed: 4':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An unnamed column with a large number of missing values.</a:t>
            </a:r>
          </a:p>
          <a:p>
            <a:pPr algn="l">
              <a:buFont typeface="+mj-lt"/>
              <a:buAutoNum type="arabicPeriod"/>
            </a:pPr>
            <a:r>
              <a:rPr lang="en-IN" sz="4300" b="1" i="0" dirty="0">
                <a:solidFill>
                  <a:srgbClr val="374151"/>
                </a:solidFill>
                <a:effectLst/>
                <a:latin typeface="Söhne"/>
              </a:rPr>
              <a:t>Missing Values:</a:t>
            </a:r>
            <a:endParaRPr lang="en-IN" sz="4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'Mar Cap - Crore' has 9 missing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'Sales </a:t>
            </a:r>
            <a:r>
              <a:rPr lang="en-IN" sz="4300" b="0" i="0" dirty="0" err="1">
                <a:solidFill>
                  <a:srgbClr val="374151"/>
                </a:solidFill>
                <a:effectLst/>
                <a:latin typeface="Söhne"/>
              </a:rPr>
              <a:t>Qtr</a:t>
            </a: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 - Crore' has 123 missing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4300" b="0" i="0" dirty="0">
                <a:solidFill>
                  <a:srgbClr val="374151"/>
                </a:solidFill>
                <a:effectLst/>
                <a:latin typeface="Söhne"/>
              </a:rPr>
              <a:t>'Unnamed: 4' has 394 missing values.</a:t>
            </a:r>
          </a:p>
          <a:p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7D018CC5-A5AD-9A58-4CF8-9E60B9CA0DDC}"/>
              </a:ext>
            </a:extLst>
          </p:cNvPr>
          <p:cNvSpPr txBox="1">
            <a:spLocks/>
          </p:cNvSpPr>
          <p:nvPr/>
        </p:nvSpPr>
        <p:spPr>
          <a:xfrm>
            <a:off x="5870395" y="1954503"/>
            <a:ext cx="4031030" cy="374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D7C761-C4A7-46F0-AF23-8795F1D5203C}"/>
              </a:ext>
            </a:extLst>
          </p:cNvPr>
          <p:cNvSpPr txBox="1"/>
          <p:nvPr/>
        </p:nvSpPr>
        <p:spPr>
          <a:xfrm>
            <a:off x="6563188" y="2217740"/>
            <a:ext cx="33181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4.Descriptive Statistics: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'Mar Cap - Crore':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Mean: 28043.86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Standard Deviation: 59464.62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Minimum: 3017.07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Maximum: 583436.72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'Sales </a:t>
            </a:r>
            <a:r>
              <a:rPr lang="en-IN" sz="1400" b="1" i="0" dirty="0" err="1">
                <a:solidFill>
                  <a:srgbClr val="374151"/>
                </a:solidFill>
                <a:effectLst/>
                <a:latin typeface="Söhne"/>
              </a:rPr>
              <a:t>Qtr</a:t>
            </a: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 - Crore':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Mean: 4395.98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Standard Deviation: 11092.21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Minimum: 47.24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Maximum: 110666.93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kpi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0734D7-B0A6-8303-C44E-BFB19A0E14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9059" y="1884656"/>
            <a:ext cx="9964741" cy="4109889"/>
          </a:xfrm>
        </p:spPr>
        <p:txBody>
          <a:bodyPr>
            <a:noAutofit/>
          </a:bodyPr>
          <a:lstStyle/>
          <a:p>
            <a:r>
              <a:rPr lang="en-US" dirty="0"/>
              <a:t>1. Market Capitalization ('Mar Cap - Crore'):</a:t>
            </a:r>
          </a:p>
          <a:p>
            <a:r>
              <a:rPr lang="en-US" dirty="0"/>
              <a:t>   - Represents the total market value of a company's outstanding shares of stock.</a:t>
            </a:r>
          </a:p>
          <a:p>
            <a:r>
              <a:rPr lang="en-US" dirty="0"/>
              <a:t>   - Key indicator of a company's size and financial performance in the market.</a:t>
            </a:r>
          </a:p>
          <a:p>
            <a:r>
              <a:rPr lang="en-US" dirty="0"/>
              <a:t>   - Calculated in Crores (Indian Rupees).</a:t>
            </a:r>
          </a:p>
          <a:p>
            <a:endParaRPr lang="en-US" dirty="0"/>
          </a:p>
          <a:p>
            <a:r>
              <a:rPr lang="en-US" dirty="0"/>
              <a:t>2. Quarterly Sales ('Sales </a:t>
            </a:r>
            <a:r>
              <a:rPr lang="en-US" dirty="0" err="1"/>
              <a:t>Qtr</a:t>
            </a:r>
            <a:r>
              <a:rPr lang="en-US" dirty="0"/>
              <a:t> - Crore'):</a:t>
            </a:r>
          </a:p>
          <a:p>
            <a:r>
              <a:rPr lang="en-US" dirty="0"/>
              <a:t>   - Measures the total sales revenue generated by a company in a quarter.</a:t>
            </a:r>
          </a:p>
          <a:p>
            <a:r>
              <a:rPr lang="en-US" dirty="0"/>
              <a:t>   - Reflects the company's ability to generate revenue from its core business activities.</a:t>
            </a:r>
          </a:p>
          <a:p>
            <a:r>
              <a:rPr lang="en-US" dirty="0"/>
              <a:t>   - Calculated in Crores (Indian Rupees).</a:t>
            </a:r>
          </a:p>
          <a:p>
            <a:endParaRPr lang="en-US" dirty="0"/>
          </a:p>
          <a:p>
            <a:r>
              <a:rPr lang="en-US" dirty="0"/>
              <a:t>These KPIs provide essential insights into a company's financial health, market value, and performance. Market capitalization indicates the overall market perception of the company's value, while quarterly sales reflect its revenue generation during a specific period. Analyzing these KPIs helps assess a company's market position, growth potential, and financial stability.</a:t>
            </a:r>
            <a:endParaRPr lang="en-IN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7D018CC5-A5AD-9A58-4CF8-9E60B9CA0DDC}"/>
              </a:ext>
            </a:extLst>
          </p:cNvPr>
          <p:cNvSpPr txBox="1">
            <a:spLocks/>
          </p:cNvSpPr>
          <p:nvPr/>
        </p:nvSpPr>
        <p:spPr>
          <a:xfrm>
            <a:off x="5870395" y="1954503"/>
            <a:ext cx="4031030" cy="374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44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391" y="590839"/>
            <a:ext cx="2657737" cy="619022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3D0186-F1C7-4478-0FBE-723D97760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1"/>
          <a:stretch/>
        </p:blipFill>
        <p:spPr>
          <a:xfrm>
            <a:off x="7161955" y="3810000"/>
            <a:ext cx="4543468" cy="22582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8B9959-30A6-0834-B82B-5AC19B11F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6"/>
          <a:stretch/>
        </p:blipFill>
        <p:spPr>
          <a:xfrm>
            <a:off x="1373071" y="3809999"/>
            <a:ext cx="4546609" cy="22582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E085CA-8204-6538-897B-EFB3958510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96"/>
          <a:stretch/>
        </p:blipFill>
        <p:spPr>
          <a:xfrm>
            <a:off x="1373071" y="1492248"/>
            <a:ext cx="4546609" cy="202969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6A09CB-4F76-FBAD-4175-9F623190FD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"/>
          <a:stretch/>
        </p:blipFill>
        <p:spPr>
          <a:xfrm>
            <a:off x="7161955" y="1492248"/>
            <a:ext cx="4543468" cy="20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34</TotalTime>
  <Words>406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Tenorite</vt:lpstr>
      <vt:lpstr>Monoline</vt:lpstr>
      <vt:lpstr>Financial Analytics</vt:lpstr>
      <vt:lpstr>Introduction</vt:lpstr>
      <vt:lpstr>Details of data</vt:lpstr>
      <vt:lpstr>Main kpi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Neha Deshpande</dc:creator>
  <cp:lastModifiedBy>Neha Deshpande</cp:lastModifiedBy>
  <cp:revision>2</cp:revision>
  <dcterms:created xsi:type="dcterms:W3CDTF">2024-01-04T10:31:35Z</dcterms:created>
  <dcterms:modified xsi:type="dcterms:W3CDTF">2024-01-04T11:06:27Z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