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2" r:id="rId7"/>
    <p:sldId id="295" r:id="rId8"/>
    <p:sldId id="289"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Heart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Saniya Nilesh Deshpande</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Introduction</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7" name="Rectangle 1">
            <a:extLst>
              <a:ext uri="{FF2B5EF4-FFF2-40B4-BE49-F238E27FC236}">
                <a16:creationId xmlns:a16="http://schemas.microsoft.com/office/drawing/2014/main" id="{40BDA05C-9E25-ABBC-A4FE-060335B1CCF3}"/>
              </a:ext>
            </a:extLst>
          </p:cNvPr>
          <p:cNvSpPr>
            <a:spLocks noChangeArrowheads="1"/>
          </p:cNvSpPr>
          <p:nvPr/>
        </p:nvSpPr>
        <p:spPr bwMode="auto">
          <a:xfrm>
            <a:off x="835781" y="2521342"/>
            <a:ext cx="51943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374151"/>
                </a:solidFill>
                <a:effectLst/>
                <a:latin typeface="Söhne"/>
              </a:rPr>
              <a:t>This Python script conducts a thorough exploration of a heart disease dataset using Pandas, Matplotlib, and Seaborn. It begins by loading the dataset, providing an initial overview through descriptive statistics. The distribution of the target variable, indicating the prevalence of heart disease, is then visualized using a count plot.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CB77B43-B083-E66F-050B-E8C632D12133}"/>
              </a:ext>
            </a:extLst>
          </p:cNvPr>
          <p:cNvSpPr>
            <a:spLocks noChangeArrowheads="1"/>
          </p:cNvSpPr>
          <p:nvPr/>
        </p:nvSpPr>
        <p:spPr bwMode="auto">
          <a:xfrm>
            <a:off x="342005" y="1161143"/>
            <a:ext cx="519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Details of data</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16" name="Text Placeholder 15">
            <a:extLst>
              <a:ext uri="{FF2B5EF4-FFF2-40B4-BE49-F238E27FC236}">
                <a16:creationId xmlns:a16="http://schemas.microsoft.com/office/drawing/2014/main" id="{B10734D7-B0A6-8303-C44E-BFB19A0E14B0}"/>
              </a:ext>
            </a:extLst>
          </p:cNvPr>
          <p:cNvSpPr>
            <a:spLocks noGrp="1"/>
          </p:cNvSpPr>
          <p:nvPr>
            <p:ph type="body" sz="quarter" idx="15"/>
          </p:nvPr>
        </p:nvSpPr>
        <p:spPr>
          <a:xfrm>
            <a:off x="1565885" y="2268119"/>
            <a:ext cx="4031030" cy="3748083"/>
          </a:xfrm>
        </p:spPr>
        <p:txBody>
          <a:bodyPr>
            <a:noAutofit/>
          </a:bodyPr>
          <a:lstStyle/>
          <a:p>
            <a:pPr algn="l"/>
            <a:r>
              <a:rPr lang="en-US" b="0" i="0" dirty="0">
                <a:solidFill>
                  <a:srgbClr val="374151"/>
                </a:solidFill>
                <a:effectLst/>
                <a:latin typeface="Söhne"/>
              </a:rPr>
              <a:t>The details of the heart disease dataset used in the provided Python script are as follows:</a:t>
            </a:r>
          </a:p>
          <a:p>
            <a:pPr algn="l">
              <a:buFont typeface="+mj-lt"/>
              <a:buAutoNum type="arabicPeriod"/>
            </a:pPr>
            <a:r>
              <a:rPr lang="en-US" b="1" i="0" dirty="0">
                <a:solidFill>
                  <a:srgbClr val="374151"/>
                </a:solidFill>
                <a:effectLst/>
                <a:latin typeface="Söhne"/>
              </a:rPr>
              <a:t>Size:</a:t>
            </a:r>
            <a:endParaRPr lang="en-US"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The dataset contains an unspecified number of rows and columns (not explicitly mentioned in the script).</a:t>
            </a:r>
          </a:p>
          <a:p>
            <a:pPr algn="l">
              <a:buFont typeface="+mj-lt"/>
              <a:buAutoNum type="arabicPeriod"/>
            </a:pPr>
            <a:r>
              <a:rPr lang="en-US" b="1" i="0" dirty="0">
                <a:solidFill>
                  <a:srgbClr val="374151"/>
                </a:solidFill>
                <a:effectLst/>
                <a:latin typeface="Söhne"/>
              </a:rPr>
              <a:t>Columns:</a:t>
            </a:r>
            <a:endParaRPr lang="en-US"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The script mentions the presence of a 'target' variable, but specific details about other columns are not provided.</a:t>
            </a:r>
          </a:p>
          <a:p>
            <a:pPr algn="l">
              <a:buFont typeface="+mj-lt"/>
              <a:buAutoNum type="arabicPeriod"/>
            </a:pPr>
            <a:r>
              <a:rPr lang="en-US" b="1" i="0" dirty="0">
                <a:solidFill>
                  <a:srgbClr val="374151"/>
                </a:solidFill>
                <a:effectLst/>
                <a:latin typeface="Söhne"/>
              </a:rPr>
              <a:t>Data Exploration:</a:t>
            </a:r>
            <a:endParaRPr lang="en-US"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Descriptive statistics (mean, standard deviation, quartiles) are computed for numerical features, but the names and characteristics of these features are not explicitly outlined in the script.</a:t>
            </a:r>
          </a:p>
          <a:p>
            <a:endParaRPr lang="en-IN" dirty="0"/>
          </a:p>
        </p:txBody>
      </p:sp>
      <p:sp>
        <p:nvSpPr>
          <p:cNvPr id="29" name="Text Placeholder 15">
            <a:extLst>
              <a:ext uri="{FF2B5EF4-FFF2-40B4-BE49-F238E27FC236}">
                <a16:creationId xmlns:a16="http://schemas.microsoft.com/office/drawing/2014/main" id="{7D018CC5-A5AD-9A58-4CF8-9E60B9CA0DDC}"/>
              </a:ext>
            </a:extLst>
          </p:cNvPr>
          <p:cNvSpPr txBox="1">
            <a:spLocks/>
          </p:cNvSpPr>
          <p:nvPr/>
        </p:nvSpPr>
        <p:spPr>
          <a:xfrm>
            <a:off x="5870395" y="1954503"/>
            <a:ext cx="4031030" cy="374808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1" name="TextBox 30">
            <a:extLst>
              <a:ext uri="{FF2B5EF4-FFF2-40B4-BE49-F238E27FC236}">
                <a16:creationId xmlns:a16="http://schemas.microsoft.com/office/drawing/2014/main" id="{F4D7C761-C4A7-46F0-AF23-8795F1D5203C}"/>
              </a:ext>
            </a:extLst>
          </p:cNvPr>
          <p:cNvSpPr txBox="1"/>
          <p:nvPr/>
        </p:nvSpPr>
        <p:spPr>
          <a:xfrm>
            <a:off x="5870395" y="2246461"/>
            <a:ext cx="6141823" cy="3754874"/>
          </a:xfrm>
          <a:prstGeom prst="rect">
            <a:avLst/>
          </a:prstGeom>
          <a:noFill/>
        </p:spPr>
        <p:txBody>
          <a:bodyPr wrap="square">
            <a:spAutoFit/>
          </a:bodyPr>
          <a:lstStyle/>
          <a:p>
            <a:pPr algn="l">
              <a:buFont typeface="+mj-lt"/>
              <a:buAutoNum type="arabicPeriod"/>
            </a:pPr>
            <a:r>
              <a:rPr lang="en-US" sz="1400" b="1" i="0" dirty="0">
                <a:solidFill>
                  <a:srgbClr val="374151"/>
                </a:solidFill>
                <a:effectLst/>
                <a:latin typeface="Söhne"/>
              </a:rPr>
              <a:t>Visualizations:</a:t>
            </a:r>
            <a:endParaRPr lang="en-US" sz="1400"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Distribution of the 'target' variable is visualized using a count plot.</a:t>
            </a:r>
          </a:p>
          <a:p>
            <a:pPr marL="742950" lvl="1" indent="-285750" algn="l">
              <a:buFont typeface="+mj-lt"/>
              <a:buAutoNum type="arabicPeriod"/>
            </a:pPr>
            <a:r>
              <a:rPr lang="en-US" sz="1400" b="0" i="0" dirty="0">
                <a:solidFill>
                  <a:srgbClr val="374151"/>
                </a:solidFill>
                <a:effectLst/>
                <a:latin typeface="Söhne"/>
              </a:rPr>
              <a:t>Numerical features (age, </a:t>
            </a:r>
            <a:r>
              <a:rPr lang="en-US" sz="1400" b="0" i="0" dirty="0" err="1">
                <a:solidFill>
                  <a:srgbClr val="374151"/>
                </a:solidFill>
                <a:effectLst/>
                <a:latin typeface="Söhne"/>
              </a:rPr>
              <a:t>trestbps</a:t>
            </a:r>
            <a:r>
              <a:rPr lang="en-US" sz="1400" b="0" i="0" dirty="0">
                <a:solidFill>
                  <a:srgbClr val="374151"/>
                </a:solidFill>
                <a:effectLst/>
                <a:latin typeface="Söhne"/>
              </a:rPr>
              <a:t>, </a:t>
            </a:r>
            <a:r>
              <a:rPr lang="en-US" sz="1400" b="0" i="0" dirty="0" err="1">
                <a:solidFill>
                  <a:srgbClr val="374151"/>
                </a:solidFill>
                <a:effectLst/>
                <a:latin typeface="Söhne"/>
              </a:rPr>
              <a:t>chol</a:t>
            </a:r>
            <a:r>
              <a:rPr lang="en-US" sz="1400" b="0" i="0" dirty="0">
                <a:solidFill>
                  <a:srgbClr val="374151"/>
                </a:solidFill>
                <a:effectLst/>
                <a:latin typeface="Söhne"/>
              </a:rPr>
              <a:t>, </a:t>
            </a:r>
            <a:r>
              <a:rPr lang="en-US" sz="1400" b="0" i="0" dirty="0" err="1">
                <a:solidFill>
                  <a:srgbClr val="374151"/>
                </a:solidFill>
                <a:effectLst/>
                <a:latin typeface="Söhne"/>
              </a:rPr>
              <a:t>thalach</a:t>
            </a:r>
            <a:r>
              <a:rPr lang="en-US" sz="1400" b="0" i="0" dirty="0">
                <a:solidFill>
                  <a:srgbClr val="374151"/>
                </a:solidFill>
                <a:effectLst/>
                <a:latin typeface="Söhne"/>
              </a:rPr>
              <a:t>, </a:t>
            </a:r>
            <a:r>
              <a:rPr lang="en-US" sz="1400" b="0" i="0" dirty="0" err="1">
                <a:solidFill>
                  <a:srgbClr val="374151"/>
                </a:solidFill>
                <a:effectLst/>
                <a:latin typeface="Söhne"/>
              </a:rPr>
              <a:t>oldpeak</a:t>
            </a:r>
            <a:r>
              <a:rPr lang="en-US" sz="1400" b="0" i="0" dirty="0">
                <a:solidFill>
                  <a:srgbClr val="374151"/>
                </a:solidFill>
                <a:effectLst/>
                <a:latin typeface="Söhne"/>
              </a:rPr>
              <a:t>) are explored through histograms.</a:t>
            </a:r>
          </a:p>
          <a:p>
            <a:pPr marL="742950" lvl="1" indent="-285750" algn="l">
              <a:buFont typeface="+mj-lt"/>
              <a:buAutoNum type="arabicPeriod"/>
            </a:pPr>
            <a:r>
              <a:rPr lang="en-US" sz="1400" b="0" i="0" dirty="0">
                <a:solidFill>
                  <a:srgbClr val="374151"/>
                </a:solidFill>
                <a:effectLst/>
                <a:latin typeface="Söhne"/>
              </a:rPr>
              <a:t>Scatterplots depict the relationships between individual numerical features and the 'target' variable.</a:t>
            </a:r>
          </a:p>
          <a:p>
            <a:pPr marL="742950" lvl="1" indent="-285750" algn="l">
              <a:buFont typeface="+mj-lt"/>
              <a:buAutoNum type="arabicPeriod"/>
            </a:pPr>
            <a:r>
              <a:rPr lang="en-US" sz="1400" b="0" i="0" dirty="0">
                <a:solidFill>
                  <a:srgbClr val="374151"/>
                </a:solidFill>
                <a:effectLst/>
                <a:latin typeface="Söhne"/>
              </a:rPr>
              <a:t>Box plots illustrate the distribution of categorical features (sex, cp, </a:t>
            </a:r>
            <a:r>
              <a:rPr lang="en-US" sz="1400" b="0" i="0" dirty="0" err="1">
                <a:solidFill>
                  <a:srgbClr val="374151"/>
                </a:solidFill>
                <a:effectLst/>
                <a:latin typeface="Söhne"/>
              </a:rPr>
              <a:t>fbs</a:t>
            </a:r>
            <a:r>
              <a:rPr lang="en-US" sz="1400" b="0" i="0" dirty="0">
                <a:solidFill>
                  <a:srgbClr val="374151"/>
                </a:solidFill>
                <a:effectLst/>
                <a:latin typeface="Söhne"/>
              </a:rPr>
              <a:t>, </a:t>
            </a:r>
            <a:r>
              <a:rPr lang="en-US" sz="1400" b="0" i="0" dirty="0" err="1">
                <a:solidFill>
                  <a:srgbClr val="374151"/>
                </a:solidFill>
                <a:effectLst/>
                <a:latin typeface="Söhne"/>
              </a:rPr>
              <a:t>restecg</a:t>
            </a:r>
            <a:r>
              <a:rPr lang="en-US" sz="1400" b="0" i="0" dirty="0">
                <a:solidFill>
                  <a:srgbClr val="374151"/>
                </a:solidFill>
                <a:effectLst/>
                <a:latin typeface="Söhne"/>
              </a:rPr>
              <a:t>, </a:t>
            </a:r>
            <a:r>
              <a:rPr lang="en-US" sz="1400" b="0" i="0" dirty="0" err="1">
                <a:solidFill>
                  <a:srgbClr val="374151"/>
                </a:solidFill>
                <a:effectLst/>
                <a:latin typeface="Söhne"/>
              </a:rPr>
              <a:t>exang</a:t>
            </a:r>
            <a:r>
              <a:rPr lang="en-US" sz="1400" b="0" i="0" dirty="0">
                <a:solidFill>
                  <a:srgbClr val="374151"/>
                </a:solidFill>
                <a:effectLst/>
                <a:latin typeface="Söhne"/>
              </a:rPr>
              <a:t>, slope, ca, </a:t>
            </a:r>
            <a:r>
              <a:rPr lang="en-US" sz="1400" b="0" i="0" dirty="0" err="1">
                <a:solidFill>
                  <a:srgbClr val="374151"/>
                </a:solidFill>
                <a:effectLst/>
                <a:latin typeface="Söhne"/>
              </a:rPr>
              <a:t>thal</a:t>
            </a:r>
            <a:r>
              <a:rPr lang="en-US" sz="1400" b="0" i="0" dirty="0">
                <a:solidFill>
                  <a:srgbClr val="374151"/>
                </a:solidFill>
                <a:effectLst/>
                <a:latin typeface="Söhne"/>
              </a:rPr>
              <a:t>) colored by the 'target' variable.</a:t>
            </a:r>
          </a:p>
          <a:p>
            <a:pPr marL="742950" lvl="1" indent="-285750" algn="l">
              <a:buFont typeface="+mj-lt"/>
              <a:buAutoNum type="arabicPeriod"/>
            </a:pPr>
            <a:r>
              <a:rPr lang="en-US" sz="1400" b="0" i="0" dirty="0">
                <a:solidFill>
                  <a:srgbClr val="374151"/>
                </a:solidFill>
                <a:effectLst/>
                <a:latin typeface="Söhne"/>
              </a:rPr>
              <a:t>A correlation heatmap is generated to visualize relationships between numerical features.</a:t>
            </a:r>
          </a:p>
          <a:p>
            <a:pPr algn="l">
              <a:buFont typeface="+mj-lt"/>
              <a:buAutoNum type="arabicPeriod"/>
            </a:pPr>
            <a:r>
              <a:rPr lang="en-US" sz="1400" b="1" i="0" dirty="0">
                <a:solidFill>
                  <a:srgbClr val="374151"/>
                </a:solidFill>
                <a:effectLst/>
                <a:latin typeface="Söhne"/>
              </a:rPr>
              <a:t>Missing Information:</a:t>
            </a:r>
            <a:endParaRPr lang="en-US" sz="1400"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The script does not explicitly mention the presence or handling of missing values in the dataset.</a:t>
            </a:r>
          </a:p>
          <a:p>
            <a:pPr algn="l">
              <a:buFont typeface="+mj-lt"/>
              <a:buAutoNum type="arabicPeriod"/>
            </a:pPr>
            <a:r>
              <a:rPr lang="en-US" sz="1400" b="1" i="0" dirty="0">
                <a:solidFill>
                  <a:srgbClr val="374151"/>
                </a:solidFill>
                <a:effectLst/>
                <a:latin typeface="Söhne"/>
              </a:rPr>
              <a:t>Context:</a:t>
            </a:r>
            <a:endParaRPr lang="en-US" sz="1400" b="0" i="0" dirty="0">
              <a:solidFill>
                <a:srgbClr val="374151"/>
              </a:solidFill>
              <a:effectLst/>
              <a:latin typeface="Söhne"/>
            </a:endParaRPr>
          </a:p>
          <a:p>
            <a:pPr marL="742950" lvl="1" indent="-285750" algn="l">
              <a:buFont typeface="+mj-lt"/>
              <a:buAutoNum type="arabicPeriod"/>
            </a:pPr>
            <a:r>
              <a:rPr lang="en-US" sz="1400" b="0" i="0" dirty="0">
                <a:solidFill>
                  <a:srgbClr val="374151"/>
                </a:solidFill>
                <a:effectLst/>
                <a:latin typeface="Söhne"/>
              </a:rPr>
              <a:t>The script lacks details about the origin, source, or context of the heart disease dataset.</a:t>
            </a:r>
          </a:p>
          <a:p>
            <a:pPr algn="l"/>
            <a:endParaRPr lang="en-IN" sz="1400" b="0" i="0" dirty="0">
              <a:solidFill>
                <a:srgbClr val="374151"/>
              </a:solidFill>
              <a:effectLst/>
              <a:latin typeface="Söhne"/>
            </a:endParaRP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60465" y="492632"/>
            <a:ext cx="8421688" cy="1325563"/>
          </a:xfrm>
        </p:spPr>
        <p:txBody>
          <a:bodyPr/>
          <a:lstStyle/>
          <a:p>
            <a:r>
              <a:rPr lang="en-US" dirty="0"/>
              <a:t>Main </a:t>
            </a:r>
            <a:r>
              <a:rPr lang="en-US" dirty="0" err="1"/>
              <a:t>kpi</a:t>
            </a:r>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16" name="Text Placeholder 15">
            <a:extLst>
              <a:ext uri="{FF2B5EF4-FFF2-40B4-BE49-F238E27FC236}">
                <a16:creationId xmlns:a16="http://schemas.microsoft.com/office/drawing/2014/main" id="{B10734D7-B0A6-8303-C44E-BFB19A0E14B0}"/>
              </a:ext>
            </a:extLst>
          </p:cNvPr>
          <p:cNvSpPr>
            <a:spLocks noGrp="1"/>
          </p:cNvSpPr>
          <p:nvPr>
            <p:ph type="body" sz="quarter" idx="15"/>
          </p:nvPr>
        </p:nvSpPr>
        <p:spPr>
          <a:xfrm>
            <a:off x="1389059" y="1410134"/>
            <a:ext cx="9964741" cy="4836819"/>
          </a:xfrm>
        </p:spPr>
        <p:txBody>
          <a:bodyPr>
            <a:noAutofit/>
          </a:bodyPr>
          <a:lstStyle/>
          <a:p>
            <a:pPr algn="l">
              <a:buFont typeface="+mj-lt"/>
              <a:buAutoNum type="arabicPeriod"/>
            </a:pPr>
            <a:r>
              <a:rPr lang="en-IN" b="1" i="0" dirty="0">
                <a:solidFill>
                  <a:srgbClr val="374151"/>
                </a:solidFill>
                <a:effectLst/>
                <a:latin typeface="Söhne"/>
              </a:rPr>
              <a:t>Target Variable ('target'):</a:t>
            </a:r>
            <a:endParaRPr lang="en-IN" b="0" i="0" dirty="0">
              <a:solidFill>
                <a:srgbClr val="374151"/>
              </a:solidFill>
              <a:effectLst/>
              <a:latin typeface="Söhne"/>
            </a:endParaRPr>
          </a:p>
          <a:p>
            <a:pPr marL="742950" lvl="1" indent="-285750" algn="l">
              <a:buFont typeface="+mj-lt"/>
              <a:buAutoNum type="arabicPeriod"/>
            </a:pPr>
            <a:r>
              <a:rPr lang="en-IN" sz="1400" b="0" i="0" dirty="0">
                <a:solidFill>
                  <a:srgbClr val="374151"/>
                </a:solidFill>
                <a:effectLst/>
                <a:latin typeface="Söhne"/>
              </a:rPr>
              <a:t>Represents the presence or absence of heart disease.</a:t>
            </a:r>
          </a:p>
          <a:p>
            <a:pPr marL="742950" lvl="1" indent="-285750" algn="l">
              <a:buFont typeface="+mj-lt"/>
              <a:buAutoNum type="arabicPeriod"/>
            </a:pPr>
            <a:r>
              <a:rPr lang="en-IN" sz="1400" b="0" i="0" dirty="0">
                <a:solidFill>
                  <a:srgbClr val="374151"/>
                </a:solidFill>
                <a:effectLst/>
                <a:latin typeface="Söhne"/>
              </a:rPr>
              <a:t>Binary classification (0: No heart disease, 1: Heart disease).</a:t>
            </a:r>
          </a:p>
          <a:p>
            <a:pPr algn="l">
              <a:buFont typeface="+mj-lt"/>
              <a:buAutoNum type="arabicPeriod"/>
            </a:pPr>
            <a:r>
              <a:rPr lang="en-IN" b="1" i="0" dirty="0">
                <a:solidFill>
                  <a:srgbClr val="374151"/>
                </a:solidFill>
                <a:effectLst/>
                <a:latin typeface="Söhne"/>
              </a:rPr>
              <a:t>Numerical Features:</a:t>
            </a:r>
            <a:endParaRPr lang="en-IN" b="0" i="0" dirty="0">
              <a:solidFill>
                <a:srgbClr val="374151"/>
              </a:solidFill>
              <a:effectLst/>
              <a:latin typeface="Söhne"/>
            </a:endParaRPr>
          </a:p>
          <a:p>
            <a:pPr marL="742950" lvl="1" indent="-285750" algn="l">
              <a:buFont typeface="+mj-lt"/>
              <a:buAutoNum type="arabicPeriod"/>
            </a:pPr>
            <a:r>
              <a:rPr lang="en-IN" sz="1400" b="1" i="0" dirty="0">
                <a:solidFill>
                  <a:srgbClr val="374151"/>
                </a:solidFill>
                <a:effectLst/>
                <a:latin typeface="Söhne"/>
              </a:rPr>
              <a:t>Age:</a:t>
            </a:r>
            <a:r>
              <a:rPr lang="en-IN" sz="1400" b="0" i="0" dirty="0">
                <a:solidFill>
                  <a:srgbClr val="374151"/>
                </a:solidFill>
                <a:effectLst/>
                <a:latin typeface="Söhne"/>
              </a:rPr>
              <a:t> Patient's age.</a:t>
            </a:r>
          </a:p>
          <a:p>
            <a:pPr marL="742950" lvl="1" indent="-285750" algn="l">
              <a:buFont typeface="+mj-lt"/>
              <a:buAutoNum type="arabicPeriod"/>
            </a:pPr>
            <a:r>
              <a:rPr lang="en-IN" sz="1400" b="1" i="0" dirty="0">
                <a:solidFill>
                  <a:srgbClr val="374151"/>
                </a:solidFill>
                <a:effectLst/>
                <a:latin typeface="Söhne"/>
              </a:rPr>
              <a:t>Resting Blood Pressure ('</a:t>
            </a:r>
            <a:r>
              <a:rPr lang="en-IN" sz="1400" b="1" i="0" dirty="0" err="1">
                <a:solidFill>
                  <a:srgbClr val="374151"/>
                </a:solidFill>
                <a:effectLst/>
                <a:latin typeface="Söhne"/>
              </a:rPr>
              <a:t>trestbps</a:t>
            </a:r>
            <a:r>
              <a:rPr lang="en-IN" sz="1400" b="1" i="0" dirty="0">
                <a:solidFill>
                  <a:srgbClr val="374151"/>
                </a:solidFill>
                <a:effectLst/>
                <a:latin typeface="Söhne"/>
              </a:rPr>
              <a:t>'):</a:t>
            </a:r>
            <a:r>
              <a:rPr lang="en-IN" sz="1400" b="0" i="0" dirty="0">
                <a:solidFill>
                  <a:srgbClr val="374151"/>
                </a:solidFill>
                <a:effectLst/>
                <a:latin typeface="Söhne"/>
              </a:rPr>
              <a:t> Resting blood pressure.</a:t>
            </a:r>
          </a:p>
          <a:p>
            <a:pPr marL="742950" lvl="1" indent="-285750" algn="l">
              <a:buFont typeface="+mj-lt"/>
              <a:buAutoNum type="arabicPeriod"/>
            </a:pPr>
            <a:r>
              <a:rPr lang="en-IN" sz="1400" b="1" i="0" dirty="0">
                <a:solidFill>
                  <a:srgbClr val="374151"/>
                </a:solidFill>
                <a:effectLst/>
                <a:latin typeface="Söhne"/>
              </a:rPr>
              <a:t>Cholesterol ('</a:t>
            </a:r>
            <a:r>
              <a:rPr lang="en-IN" sz="1400" b="1" i="0" dirty="0" err="1">
                <a:solidFill>
                  <a:srgbClr val="374151"/>
                </a:solidFill>
                <a:effectLst/>
                <a:latin typeface="Söhne"/>
              </a:rPr>
              <a:t>chol</a:t>
            </a:r>
            <a:r>
              <a:rPr lang="en-IN" sz="1400" b="1" i="0" dirty="0">
                <a:solidFill>
                  <a:srgbClr val="374151"/>
                </a:solidFill>
                <a:effectLst/>
                <a:latin typeface="Söhne"/>
              </a:rPr>
              <a:t>'):</a:t>
            </a:r>
            <a:r>
              <a:rPr lang="en-IN" sz="1400" b="0" i="0" dirty="0">
                <a:solidFill>
                  <a:srgbClr val="374151"/>
                </a:solidFill>
                <a:effectLst/>
                <a:latin typeface="Söhne"/>
              </a:rPr>
              <a:t> Serum cholesterol levels.</a:t>
            </a:r>
          </a:p>
          <a:p>
            <a:pPr marL="742950" lvl="1" indent="-285750" algn="l">
              <a:buFont typeface="+mj-lt"/>
              <a:buAutoNum type="arabicPeriod"/>
            </a:pPr>
            <a:r>
              <a:rPr lang="en-IN" sz="1400" b="1" i="0" dirty="0">
                <a:solidFill>
                  <a:srgbClr val="374151"/>
                </a:solidFill>
                <a:effectLst/>
                <a:latin typeface="Söhne"/>
              </a:rPr>
              <a:t>Maximum Heart Rate ('</a:t>
            </a:r>
            <a:r>
              <a:rPr lang="en-IN" sz="1400" b="1" i="0" dirty="0" err="1">
                <a:solidFill>
                  <a:srgbClr val="374151"/>
                </a:solidFill>
                <a:effectLst/>
                <a:latin typeface="Söhne"/>
              </a:rPr>
              <a:t>thalach</a:t>
            </a:r>
            <a:r>
              <a:rPr lang="en-IN" sz="1400" b="1" i="0" dirty="0">
                <a:solidFill>
                  <a:srgbClr val="374151"/>
                </a:solidFill>
                <a:effectLst/>
                <a:latin typeface="Söhne"/>
              </a:rPr>
              <a:t>'):</a:t>
            </a:r>
            <a:r>
              <a:rPr lang="en-IN" sz="1400" b="0" i="0" dirty="0">
                <a:solidFill>
                  <a:srgbClr val="374151"/>
                </a:solidFill>
                <a:effectLst/>
                <a:latin typeface="Söhne"/>
              </a:rPr>
              <a:t> Maximum heart rate achieved.</a:t>
            </a:r>
          </a:p>
          <a:p>
            <a:pPr marL="742950" lvl="1" indent="-285750" algn="l">
              <a:buFont typeface="+mj-lt"/>
              <a:buAutoNum type="arabicPeriod"/>
            </a:pPr>
            <a:r>
              <a:rPr lang="en-IN" sz="1400" b="1" i="0" dirty="0">
                <a:solidFill>
                  <a:srgbClr val="374151"/>
                </a:solidFill>
                <a:effectLst/>
                <a:latin typeface="Söhne"/>
              </a:rPr>
              <a:t>ST Depression ('</a:t>
            </a:r>
            <a:r>
              <a:rPr lang="en-IN" sz="1400" b="1" i="0" dirty="0" err="1">
                <a:solidFill>
                  <a:srgbClr val="374151"/>
                </a:solidFill>
                <a:effectLst/>
                <a:latin typeface="Söhne"/>
              </a:rPr>
              <a:t>oldpeak</a:t>
            </a:r>
            <a:r>
              <a:rPr lang="en-IN" sz="1400" b="1" i="0" dirty="0">
                <a:solidFill>
                  <a:srgbClr val="374151"/>
                </a:solidFill>
                <a:effectLst/>
                <a:latin typeface="Söhne"/>
              </a:rPr>
              <a:t>'):</a:t>
            </a:r>
            <a:r>
              <a:rPr lang="en-IN" sz="1400" b="0" i="0" dirty="0">
                <a:solidFill>
                  <a:srgbClr val="374151"/>
                </a:solidFill>
                <a:effectLst/>
                <a:latin typeface="Söhne"/>
              </a:rPr>
              <a:t> Exercise-induced ST depression.</a:t>
            </a:r>
          </a:p>
          <a:p>
            <a:pPr algn="l">
              <a:buFont typeface="+mj-lt"/>
              <a:buAutoNum type="arabicPeriod"/>
            </a:pPr>
            <a:r>
              <a:rPr lang="en-IN" b="1" i="0" dirty="0">
                <a:solidFill>
                  <a:srgbClr val="374151"/>
                </a:solidFill>
                <a:effectLst/>
                <a:latin typeface="Söhne"/>
              </a:rPr>
              <a:t>Categorical Features:</a:t>
            </a:r>
            <a:endParaRPr lang="en-IN" b="0" i="0" dirty="0">
              <a:solidFill>
                <a:srgbClr val="374151"/>
              </a:solidFill>
              <a:effectLst/>
              <a:latin typeface="Söhne"/>
            </a:endParaRPr>
          </a:p>
          <a:p>
            <a:pPr marL="742950" lvl="1" indent="-285750" algn="l">
              <a:buFont typeface="+mj-lt"/>
              <a:buAutoNum type="arabicPeriod"/>
            </a:pPr>
            <a:r>
              <a:rPr lang="en-IN" sz="1400" b="1" i="0" dirty="0">
                <a:solidFill>
                  <a:srgbClr val="374151"/>
                </a:solidFill>
                <a:effectLst/>
                <a:latin typeface="Söhne"/>
              </a:rPr>
              <a:t>Sex ('sex'):</a:t>
            </a:r>
            <a:r>
              <a:rPr lang="en-IN" sz="1400" b="0" i="0" dirty="0">
                <a:solidFill>
                  <a:srgbClr val="374151"/>
                </a:solidFill>
                <a:effectLst/>
                <a:latin typeface="Söhne"/>
              </a:rPr>
              <a:t> Gender of the patient (0: Female, 1: Male).</a:t>
            </a:r>
          </a:p>
          <a:p>
            <a:pPr marL="742950" lvl="1" indent="-285750" algn="l">
              <a:buFont typeface="+mj-lt"/>
              <a:buAutoNum type="arabicPeriod"/>
            </a:pPr>
            <a:r>
              <a:rPr lang="en-IN" sz="1400" b="1" i="0" dirty="0">
                <a:solidFill>
                  <a:srgbClr val="374151"/>
                </a:solidFill>
                <a:effectLst/>
                <a:latin typeface="Söhne"/>
              </a:rPr>
              <a:t>Chest Pain Type ('cp'):</a:t>
            </a:r>
            <a:r>
              <a:rPr lang="en-IN" sz="1400" b="0" i="0" dirty="0">
                <a:solidFill>
                  <a:srgbClr val="374151"/>
                </a:solidFill>
                <a:effectLst/>
                <a:latin typeface="Söhne"/>
              </a:rPr>
              <a:t> Type of chest pain experienced.</a:t>
            </a:r>
          </a:p>
          <a:p>
            <a:pPr marL="742950" lvl="1" indent="-285750" algn="l">
              <a:buFont typeface="+mj-lt"/>
              <a:buAutoNum type="arabicPeriod"/>
            </a:pPr>
            <a:r>
              <a:rPr lang="en-IN" sz="1400" b="1" i="0" dirty="0">
                <a:solidFill>
                  <a:srgbClr val="374151"/>
                </a:solidFill>
                <a:effectLst/>
                <a:latin typeface="Söhne"/>
              </a:rPr>
              <a:t>Fasting Blood Sugar ('</a:t>
            </a:r>
            <a:r>
              <a:rPr lang="en-IN" sz="1400" b="1" i="0" dirty="0" err="1">
                <a:solidFill>
                  <a:srgbClr val="374151"/>
                </a:solidFill>
                <a:effectLst/>
                <a:latin typeface="Söhne"/>
              </a:rPr>
              <a:t>fbs</a:t>
            </a:r>
            <a:r>
              <a:rPr lang="en-IN" sz="1400" b="1" i="0" dirty="0">
                <a:solidFill>
                  <a:srgbClr val="374151"/>
                </a:solidFill>
                <a:effectLst/>
                <a:latin typeface="Söhne"/>
              </a:rPr>
              <a:t>'):</a:t>
            </a:r>
            <a:r>
              <a:rPr lang="en-IN" sz="1400" b="0" i="0" dirty="0">
                <a:solidFill>
                  <a:srgbClr val="374151"/>
                </a:solidFill>
                <a:effectLst/>
                <a:latin typeface="Söhne"/>
              </a:rPr>
              <a:t> Fasting blood sugar &gt; 120 mg/dl (1: True, 0: False).</a:t>
            </a:r>
          </a:p>
          <a:p>
            <a:pPr marL="742950" lvl="1" indent="-285750" algn="l">
              <a:buFont typeface="+mj-lt"/>
              <a:buAutoNum type="arabicPeriod"/>
            </a:pPr>
            <a:r>
              <a:rPr lang="en-IN" sz="1400" b="1" i="0" dirty="0">
                <a:solidFill>
                  <a:srgbClr val="374151"/>
                </a:solidFill>
                <a:effectLst/>
                <a:latin typeface="Söhne"/>
              </a:rPr>
              <a:t>Resting Electrocardiographic Results ('</a:t>
            </a:r>
            <a:r>
              <a:rPr lang="en-IN" sz="1400" b="1" i="0" dirty="0" err="1">
                <a:solidFill>
                  <a:srgbClr val="374151"/>
                </a:solidFill>
                <a:effectLst/>
                <a:latin typeface="Söhne"/>
              </a:rPr>
              <a:t>restecg</a:t>
            </a:r>
            <a:r>
              <a:rPr lang="en-IN" sz="1400" b="1" i="0" dirty="0">
                <a:solidFill>
                  <a:srgbClr val="374151"/>
                </a:solidFill>
                <a:effectLst/>
                <a:latin typeface="Söhne"/>
              </a:rPr>
              <a:t>'):</a:t>
            </a:r>
            <a:r>
              <a:rPr lang="en-IN" sz="1400" b="0" i="0" dirty="0">
                <a:solidFill>
                  <a:srgbClr val="374151"/>
                </a:solidFill>
                <a:effectLst/>
                <a:latin typeface="Söhne"/>
              </a:rPr>
              <a:t> Resting electrocardiographic results.</a:t>
            </a:r>
          </a:p>
          <a:p>
            <a:pPr marL="742950" lvl="1" indent="-285750" algn="l">
              <a:buFont typeface="+mj-lt"/>
              <a:buAutoNum type="arabicPeriod"/>
            </a:pPr>
            <a:r>
              <a:rPr lang="en-IN" sz="1400" b="1" i="0" dirty="0">
                <a:solidFill>
                  <a:srgbClr val="374151"/>
                </a:solidFill>
                <a:effectLst/>
                <a:latin typeface="Söhne"/>
              </a:rPr>
              <a:t>Exercise-Induced Angina ('</a:t>
            </a:r>
            <a:r>
              <a:rPr lang="en-IN" sz="1400" b="1" i="0" dirty="0" err="1">
                <a:solidFill>
                  <a:srgbClr val="374151"/>
                </a:solidFill>
                <a:effectLst/>
                <a:latin typeface="Söhne"/>
              </a:rPr>
              <a:t>exang</a:t>
            </a:r>
            <a:r>
              <a:rPr lang="en-IN" sz="1400" b="1" i="0" dirty="0">
                <a:solidFill>
                  <a:srgbClr val="374151"/>
                </a:solidFill>
                <a:effectLst/>
                <a:latin typeface="Söhne"/>
              </a:rPr>
              <a:t>'):</a:t>
            </a:r>
            <a:r>
              <a:rPr lang="en-IN" sz="1400" b="0" i="0" dirty="0">
                <a:solidFill>
                  <a:srgbClr val="374151"/>
                </a:solidFill>
                <a:effectLst/>
                <a:latin typeface="Söhne"/>
              </a:rPr>
              <a:t> Exercise-induced angina (1: Yes, 0: No).</a:t>
            </a:r>
          </a:p>
          <a:p>
            <a:pPr marL="742950" lvl="1" indent="-285750" algn="l">
              <a:buFont typeface="+mj-lt"/>
              <a:buAutoNum type="arabicPeriod"/>
            </a:pPr>
            <a:r>
              <a:rPr lang="en-IN" sz="1400" b="1" i="0" dirty="0">
                <a:solidFill>
                  <a:srgbClr val="374151"/>
                </a:solidFill>
                <a:effectLst/>
                <a:latin typeface="Söhne"/>
              </a:rPr>
              <a:t>Slope of the Peak Exercise ST Segment ('slope'):</a:t>
            </a:r>
            <a:r>
              <a:rPr lang="en-IN" sz="1400" b="0" i="0" dirty="0">
                <a:solidFill>
                  <a:srgbClr val="374151"/>
                </a:solidFill>
                <a:effectLst/>
                <a:latin typeface="Söhne"/>
              </a:rPr>
              <a:t> Slope of the peak exercise ST segment.</a:t>
            </a:r>
          </a:p>
          <a:p>
            <a:pPr marL="742950" lvl="1" indent="-285750" algn="l">
              <a:buFont typeface="+mj-lt"/>
              <a:buAutoNum type="arabicPeriod"/>
            </a:pPr>
            <a:r>
              <a:rPr lang="en-IN" sz="1400" b="1" i="0" dirty="0">
                <a:solidFill>
                  <a:srgbClr val="374151"/>
                </a:solidFill>
                <a:effectLst/>
                <a:latin typeface="Söhne"/>
              </a:rPr>
              <a:t>Number of Major Vessels </a:t>
            </a:r>
            <a:r>
              <a:rPr lang="en-IN" sz="1400" b="1" i="0" dirty="0" err="1">
                <a:solidFill>
                  <a:srgbClr val="374151"/>
                </a:solidFill>
                <a:effectLst/>
                <a:latin typeface="Söhne"/>
              </a:rPr>
              <a:t>Colored</a:t>
            </a:r>
            <a:r>
              <a:rPr lang="en-IN" sz="1400" b="1" i="0" dirty="0">
                <a:solidFill>
                  <a:srgbClr val="374151"/>
                </a:solidFill>
                <a:effectLst/>
                <a:latin typeface="Söhne"/>
              </a:rPr>
              <a:t> by Fluoroscopy ('ca'):</a:t>
            </a:r>
            <a:r>
              <a:rPr lang="en-IN" sz="1400" b="0" i="0" dirty="0">
                <a:solidFill>
                  <a:srgbClr val="374151"/>
                </a:solidFill>
                <a:effectLst/>
                <a:latin typeface="Söhne"/>
              </a:rPr>
              <a:t> Number of major vessels </a:t>
            </a:r>
            <a:r>
              <a:rPr lang="en-IN" sz="1400" b="0" i="0" dirty="0" err="1">
                <a:solidFill>
                  <a:srgbClr val="374151"/>
                </a:solidFill>
                <a:effectLst/>
                <a:latin typeface="Söhne"/>
              </a:rPr>
              <a:t>colored</a:t>
            </a:r>
            <a:r>
              <a:rPr lang="en-IN" sz="1400" b="0" i="0" dirty="0">
                <a:solidFill>
                  <a:srgbClr val="374151"/>
                </a:solidFill>
                <a:effectLst/>
                <a:latin typeface="Söhne"/>
              </a:rPr>
              <a:t> by fluoroscopy.</a:t>
            </a:r>
          </a:p>
          <a:p>
            <a:pPr marL="742950" lvl="1" indent="-285750" algn="l">
              <a:buFont typeface="+mj-lt"/>
              <a:buAutoNum type="arabicPeriod"/>
            </a:pPr>
            <a:r>
              <a:rPr lang="en-IN" sz="1400" b="1" i="0" dirty="0">
                <a:solidFill>
                  <a:srgbClr val="374151"/>
                </a:solidFill>
                <a:effectLst/>
                <a:latin typeface="Söhne"/>
              </a:rPr>
              <a:t>Thalassemia Type ('</a:t>
            </a:r>
            <a:r>
              <a:rPr lang="en-IN" sz="1400" b="1" i="0" dirty="0" err="1">
                <a:solidFill>
                  <a:srgbClr val="374151"/>
                </a:solidFill>
                <a:effectLst/>
                <a:latin typeface="Söhne"/>
              </a:rPr>
              <a:t>thal</a:t>
            </a:r>
            <a:r>
              <a:rPr lang="en-IN" sz="1400" b="1" i="0" dirty="0">
                <a:solidFill>
                  <a:srgbClr val="374151"/>
                </a:solidFill>
                <a:effectLst/>
                <a:latin typeface="Söhne"/>
              </a:rPr>
              <a:t>'):</a:t>
            </a:r>
            <a:r>
              <a:rPr lang="en-IN" sz="1400" b="0" i="0" dirty="0">
                <a:solidFill>
                  <a:srgbClr val="374151"/>
                </a:solidFill>
                <a:effectLst/>
                <a:latin typeface="Söhne"/>
              </a:rPr>
              <a:t> Thalassemia type.</a:t>
            </a:r>
          </a:p>
          <a:p>
            <a:endParaRPr lang="en-IN" dirty="0"/>
          </a:p>
        </p:txBody>
      </p:sp>
      <p:sp>
        <p:nvSpPr>
          <p:cNvPr id="29" name="Text Placeholder 15">
            <a:extLst>
              <a:ext uri="{FF2B5EF4-FFF2-40B4-BE49-F238E27FC236}">
                <a16:creationId xmlns:a16="http://schemas.microsoft.com/office/drawing/2014/main" id="{7D018CC5-A5AD-9A58-4CF8-9E60B9CA0DDC}"/>
              </a:ext>
            </a:extLst>
          </p:cNvPr>
          <p:cNvSpPr txBox="1">
            <a:spLocks/>
          </p:cNvSpPr>
          <p:nvPr/>
        </p:nvSpPr>
        <p:spPr>
          <a:xfrm>
            <a:off x="5870395" y="1954503"/>
            <a:ext cx="4031030" cy="374808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1744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045391" y="590839"/>
            <a:ext cx="2657737" cy="619022"/>
          </a:xfrm>
        </p:spPr>
        <p:txBody>
          <a:bodyPr/>
          <a:lstStyle/>
          <a:p>
            <a:r>
              <a:rPr lang="en-US" dirty="0"/>
              <a:t>My Design</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4" name="Picture 3">
            <a:extLst>
              <a:ext uri="{FF2B5EF4-FFF2-40B4-BE49-F238E27FC236}">
                <a16:creationId xmlns:a16="http://schemas.microsoft.com/office/drawing/2014/main" id="{7CE582E7-DAFF-FF01-965A-983194DC1024}"/>
              </a:ext>
            </a:extLst>
          </p:cNvPr>
          <p:cNvPicPr>
            <a:picLocks noChangeAspect="1"/>
          </p:cNvPicPr>
          <p:nvPr/>
        </p:nvPicPr>
        <p:blipFill>
          <a:blip r:embed="rId2"/>
          <a:stretch>
            <a:fillRect/>
          </a:stretch>
        </p:blipFill>
        <p:spPr>
          <a:xfrm>
            <a:off x="820842" y="1401806"/>
            <a:ext cx="4224550" cy="2229796"/>
          </a:xfrm>
          <a:prstGeom prst="rect">
            <a:avLst/>
          </a:prstGeom>
        </p:spPr>
      </p:pic>
      <p:pic>
        <p:nvPicPr>
          <p:cNvPr id="6" name="Picture 5">
            <a:extLst>
              <a:ext uri="{FF2B5EF4-FFF2-40B4-BE49-F238E27FC236}">
                <a16:creationId xmlns:a16="http://schemas.microsoft.com/office/drawing/2014/main" id="{592EB418-0B31-EA15-BD62-5436B9DBAC55}"/>
              </a:ext>
            </a:extLst>
          </p:cNvPr>
          <p:cNvPicPr>
            <a:picLocks noChangeAspect="1"/>
          </p:cNvPicPr>
          <p:nvPr/>
        </p:nvPicPr>
        <p:blipFill>
          <a:blip r:embed="rId3"/>
          <a:stretch>
            <a:fillRect/>
          </a:stretch>
        </p:blipFill>
        <p:spPr>
          <a:xfrm>
            <a:off x="6615245" y="1401806"/>
            <a:ext cx="4431298" cy="2338921"/>
          </a:xfrm>
          <a:prstGeom prst="rect">
            <a:avLst/>
          </a:prstGeom>
        </p:spPr>
      </p:pic>
      <p:pic>
        <p:nvPicPr>
          <p:cNvPr id="8" name="Picture 7">
            <a:extLst>
              <a:ext uri="{FF2B5EF4-FFF2-40B4-BE49-F238E27FC236}">
                <a16:creationId xmlns:a16="http://schemas.microsoft.com/office/drawing/2014/main" id="{5DAAAA67-1FB0-43CD-7F54-500D3C23E8A2}"/>
              </a:ext>
            </a:extLst>
          </p:cNvPr>
          <p:cNvPicPr>
            <a:picLocks noChangeAspect="1"/>
          </p:cNvPicPr>
          <p:nvPr/>
        </p:nvPicPr>
        <p:blipFill>
          <a:blip r:embed="rId4"/>
          <a:stretch>
            <a:fillRect/>
          </a:stretch>
        </p:blipFill>
        <p:spPr>
          <a:xfrm>
            <a:off x="838201" y="4090257"/>
            <a:ext cx="4224553" cy="2229797"/>
          </a:xfrm>
          <a:prstGeom prst="rect">
            <a:avLst/>
          </a:prstGeom>
        </p:spPr>
      </p:pic>
      <p:pic>
        <p:nvPicPr>
          <p:cNvPr id="10" name="Picture 9">
            <a:extLst>
              <a:ext uri="{FF2B5EF4-FFF2-40B4-BE49-F238E27FC236}">
                <a16:creationId xmlns:a16="http://schemas.microsoft.com/office/drawing/2014/main" id="{D73297F7-8F9C-54DB-C5A0-62C29572D00B}"/>
              </a:ext>
            </a:extLst>
          </p:cNvPr>
          <p:cNvPicPr>
            <a:picLocks noChangeAspect="1"/>
          </p:cNvPicPr>
          <p:nvPr/>
        </p:nvPicPr>
        <p:blipFill>
          <a:blip r:embed="rId5"/>
          <a:stretch>
            <a:fillRect/>
          </a:stretch>
        </p:blipFill>
        <p:spPr>
          <a:xfrm>
            <a:off x="6615246" y="4037363"/>
            <a:ext cx="4411982" cy="2229798"/>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41</TotalTime>
  <Words>518</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Söhne</vt:lpstr>
      <vt:lpstr>Tenorite</vt:lpstr>
      <vt:lpstr>Monoline</vt:lpstr>
      <vt:lpstr>Heart analysis</vt:lpstr>
      <vt:lpstr>Introduction</vt:lpstr>
      <vt:lpstr>Details of data</vt:lpstr>
      <vt:lpstr>Main kpi</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dc:title>
  <dc:creator>Neha Deshpande</dc:creator>
  <cp:lastModifiedBy>Neha Deshpande</cp:lastModifiedBy>
  <cp:revision>3</cp:revision>
  <dcterms:created xsi:type="dcterms:W3CDTF">2024-01-04T10:31:35Z</dcterms:created>
  <dcterms:modified xsi:type="dcterms:W3CDTF">2024-01-04T11:16:54Z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