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65"/>
  </p:notesMasterIdLst>
  <p:sldIdLst>
    <p:sldId id="256" r:id="rId3"/>
    <p:sldId id="257" r:id="rId4"/>
    <p:sldId id="275" r:id="rId5"/>
    <p:sldId id="282" r:id="rId6"/>
    <p:sldId id="322" r:id="rId7"/>
    <p:sldId id="258" r:id="rId8"/>
    <p:sldId id="259" r:id="rId9"/>
    <p:sldId id="268" r:id="rId10"/>
    <p:sldId id="266" r:id="rId11"/>
    <p:sldId id="267" r:id="rId12"/>
    <p:sldId id="260" r:id="rId13"/>
    <p:sldId id="269" r:id="rId14"/>
    <p:sldId id="270" r:id="rId15"/>
    <p:sldId id="271" r:id="rId16"/>
    <p:sldId id="261" r:id="rId17"/>
    <p:sldId id="273" r:id="rId18"/>
    <p:sldId id="263" r:id="rId19"/>
    <p:sldId id="276" r:id="rId20"/>
    <p:sldId id="277" r:id="rId21"/>
    <p:sldId id="278" r:id="rId22"/>
    <p:sldId id="316" r:id="rId23"/>
    <p:sldId id="317" r:id="rId24"/>
    <p:sldId id="318" r:id="rId25"/>
    <p:sldId id="319" r:id="rId26"/>
    <p:sldId id="321" r:id="rId27"/>
    <p:sldId id="262" r:id="rId28"/>
    <p:sldId id="272" r:id="rId29"/>
    <p:sldId id="274" r:id="rId30"/>
    <p:sldId id="284" r:id="rId31"/>
    <p:sldId id="303" r:id="rId32"/>
    <p:sldId id="285" r:id="rId33"/>
    <p:sldId id="304" r:id="rId34"/>
    <p:sldId id="286" r:id="rId35"/>
    <p:sldId id="305" r:id="rId36"/>
    <p:sldId id="287" r:id="rId37"/>
    <p:sldId id="288" r:id="rId38"/>
    <p:sldId id="289" r:id="rId39"/>
    <p:sldId id="306" r:id="rId40"/>
    <p:sldId id="290" r:id="rId41"/>
    <p:sldId id="291" r:id="rId42"/>
    <p:sldId id="292" r:id="rId43"/>
    <p:sldId id="307" r:id="rId44"/>
    <p:sldId id="293" r:id="rId45"/>
    <p:sldId id="294" r:id="rId46"/>
    <p:sldId id="295" r:id="rId47"/>
    <p:sldId id="308" r:id="rId48"/>
    <p:sldId id="296" r:id="rId49"/>
    <p:sldId id="309" r:id="rId50"/>
    <p:sldId id="297" r:id="rId51"/>
    <p:sldId id="310" r:id="rId52"/>
    <p:sldId id="298" r:id="rId53"/>
    <p:sldId id="311" r:id="rId54"/>
    <p:sldId id="299" r:id="rId55"/>
    <p:sldId id="312" r:id="rId56"/>
    <p:sldId id="300" r:id="rId57"/>
    <p:sldId id="313" r:id="rId58"/>
    <p:sldId id="301" r:id="rId59"/>
    <p:sldId id="314" r:id="rId60"/>
    <p:sldId id="302" r:id="rId61"/>
    <p:sldId id="315" r:id="rId62"/>
    <p:sldId id="264" r:id="rId63"/>
    <p:sldId id="265" r:id="rId6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A07E65-23D3-4327-A907-803515E79363}">
  <a:tblStyle styleId="{1BA07E65-23D3-4327-A907-803515E7936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28746181-1B05-4F55-AE1F-AC7342019A26}"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rgbClr val="FFFFFF"/>
      </a:tcTxStyle>
      <a:tcStyle>
        <a:tcBdr/>
        <a:fill>
          <a:solidFill>
            <a:srgbClr val="ED7D31"/>
          </a:solidFill>
        </a:fill>
      </a:tcStyle>
    </a:lastCol>
    <a:firstCol>
      <a:tcTxStyle b="on" i="off">
        <a:font>
          <a:latin typeface="Calibri"/>
          <a:ea typeface="Calibri"/>
          <a:cs typeface="Calibri"/>
        </a:font>
        <a:srgbClr val="FFFFFF"/>
      </a:tcTxStyle>
      <a:tcStyle>
        <a:tcBdr/>
        <a:fill>
          <a:solidFill>
            <a:srgbClr val="ED7D3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D7D3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D7D31"/>
          </a:solidFill>
        </a:fill>
      </a:tcStyle>
    </a:firstRow>
    <a:neCell>
      <a:tcTxStyle/>
      <a:tcStyle>
        <a:tcBdr/>
      </a:tcStyle>
    </a:neCell>
    <a:nwCell>
      <a:tcTxStyle/>
      <a:tcStyle>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1" autoAdjust="0"/>
  </p:normalViewPr>
  <p:slideViewPr>
    <p:cSldViewPr snapToGrid="0">
      <p:cViewPr varScale="1">
        <p:scale>
          <a:sx n="105" d="100"/>
          <a:sy n="105" d="100"/>
        </p:scale>
        <p:origin x="730"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522746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174d83190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25174d83190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5174d83190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extLst>
      <p:ext uri="{BB962C8B-B14F-4D97-AF65-F5344CB8AC3E}">
        <p14:creationId xmlns:p14="http://schemas.microsoft.com/office/powerpoint/2010/main" val="648443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174d83190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5174d83190_2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5174d83190_2_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567463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218764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218367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527040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040197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776555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837796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1e514ddca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51e514ddca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51e514ddca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4112840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027273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184798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174d83190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628597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14086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879315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3787544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1119859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612618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2868900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1948884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146750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2394241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380073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105982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55</a:t>
            </a:fld>
            <a:endParaRPr/>
          </a:p>
        </p:txBody>
      </p:sp>
    </p:spTree>
    <p:extLst>
      <p:ext uri="{BB962C8B-B14F-4D97-AF65-F5344CB8AC3E}">
        <p14:creationId xmlns:p14="http://schemas.microsoft.com/office/powerpoint/2010/main" val="649658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57</a:t>
            </a:fld>
            <a:endParaRPr/>
          </a:p>
        </p:txBody>
      </p:sp>
    </p:spTree>
    <p:extLst>
      <p:ext uri="{BB962C8B-B14F-4D97-AF65-F5344CB8AC3E}">
        <p14:creationId xmlns:p14="http://schemas.microsoft.com/office/powerpoint/2010/main" val="24611764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1e514ddca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251e514ddca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51e514ddca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61</a:t>
            </a:fld>
            <a:endParaRPr/>
          </a:p>
        </p:txBody>
      </p:sp>
    </p:spTree>
    <p:extLst>
      <p:ext uri="{BB962C8B-B14F-4D97-AF65-F5344CB8AC3E}">
        <p14:creationId xmlns:p14="http://schemas.microsoft.com/office/powerpoint/2010/main" val="260973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174d83190_2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25174d83190_2_1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25174d83190_2_1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62</a:t>
            </a:fld>
            <a:endParaRPr/>
          </a:p>
        </p:txBody>
      </p:sp>
    </p:spTree>
    <p:extLst>
      <p:ext uri="{BB962C8B-B14F-4D97-AF65-F5344CB8AC3E}">
        <p14:creationId xmlns:p14="http://schemas.microsoft.com/office/powerpoint/2010/main" val="2462367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36710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60813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174d83190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5174d83190_2_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5174d83190_2_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594025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174d83190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5174d83190_2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5174d83190_2_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172689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174d83190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5174d83190_2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5174d83190_2_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840196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174d83190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5174d83190_2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5174d83190_2_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414385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32.jpg"/></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31" name="Google Shape;131;p25"/>
          <p:cNvSpPr txBox="1">
            <a:spLocks noGrp="1"/>
          </p:cNvSpPr>
          <p:nvPr>
            <p:ph type="ctrTitle"/>
          </p:nvPr>
        </p:nvSpPr>
        <p:spPr>
          <a:xfrm>
            <a:off x="1143000" y="3166231"/>
            <a:ext cx="6858000" cy="948528"/>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2400"/>
              <a:buFont typeface="Calibri"/>
              <a:buNone/>
            </a:pPr>
            <a:r>
              <a:rPr lang="en" sz="2400" b="1" dirty="0"/>
              <a:t>21ECSC210</a:t>
            </a:r>
            <a:endParaRPr sz="2400" b="1" i="1" dirty="0"/>
          </a:p>
          <a:p>
            <a:pPr marL="0" lvl="0" indent="0" algn="ctr" rtl="0">
              <a:lnSpc>
                <a:spcPct val="90000"/>
              </a:lnSpc>
              <a:spcBef>
                <a:spcPts val="0"/>
              </a:spcBef>
              <a:spcAft>
                <a:spcPts val="0"/>
              </a:spcAft>
              <a:buClr>
                <a:schemeClr val="dk1"/>
              </a:buClr>
              <a:buSzPts val="2400"/>
              <a:buFont typeface="Calibri"/>
              <a:buNone/>
            </a:pPr>
            <a:r>
              <a:rPr lang="en" sz="2400" b="1" dirty="0"/>
              <a:t>Exploratory Data Analysis</a:t>
            </a:r>
            <a:r>
              <a:rPr lang="en" sz="2400" dirty="0"/>
              <a:t/>
            </a:r>
            <a:br>
              <a:rPr lang="en" sz="2400" dirty="0"/>
            </a:br>
            <a:r>
              <a:rPr lang="en" sz="2400" b="1" i="1" dirty="0"/>
              <a:t>Course Project: Final Review</a:t>
            </a:r>
            <a:endParaRPr sz="2400" b="1" dirty="0"/>
          </a:p>
        </p:txBody>
      </p:sp>
      <p:sp>
        <p:nvSpPr>
          <p:cNvPr id="132" name="Google Shape;132;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133" name="Google Shape;133;p25"/>
          <p:cNvSpPr txBox="1"/>
          <p:nvPr/>
        </p:nvSpPr>
        <p:spPr>
          <a:xfrm>
            <a:off x="1143005" y="1676818"/>
            <a:ext cx="6858000" cy="948600"/>
          </a:xfrm>
          <a:prstGeom prst="rect">
            <a:avLst/>
          </a:prstGeom>
          <a:noFill/>
          <a:ln>
            <a:noFill/>
          </a:ln>
          <a:effectLst>
            <a:outerShdw algn="bl" rotWithShape="0">
              <a:srgbClr val="000000">
                <a:alpha val="47000"/>
              </a:srgbClr>
            </a:outerShdw>
          </a:effectLst>
        </p:spPr>
        <p:txBody>
          <a:bodyPr spcFirstLastPara="1" wrap="square" lIns="68575" tIns="34275" rIns="68575" bIns="34275" anchor="b" anchorCtr="0">
            <a:normAutofit fontScale="85000" lnSpcReduction="20000"/>
          </a:bodyPr>
          <a:lstStyle/>
          <a:p>
            <a:pPr marL="0" marR="0" lvl="0" indent="0" algn="ctr" rtl="0">
              <a:lnSpc>
                <a:spcPct val="90000"/>
              </a:lnSpc>
              <a:spcBef>
                <a:spcPts val="0"/>
              </a:spcBef>
              <a:spcAft>
                <a:spcPts val="0"/>
              </a:spcAft>
              <a:buClr>
                <a:srgbClr val="C00000"/>
              </a:buClr>
              <a:buSzPts val="4500"/>
              <a:buFont typeface="Calibri"/>
              <a:buNone/>
            </a:pPr>
            <a:r>
              <a:rPr lang="en" sz="4500" dirty="0">
                <a:solidFill>
                  <a:srgbClr val="C00000"/>
                </a:solidFill>
                <a:latin typeface="Calibri"/>
                <a:ea typeface="Calibri"/>
                <a:cs typeface="Calibri"/>
                <a:sym typeface="Calibri"/>
              </a:rPr>
              <a:t>A Comprehensive Analysis on </a:t>
            </a:r>
          </a:p>
          <a:p>
            <a:pPr marL="0" marR="0" lvl="0" indent="0" algn="ctr" rtl="0">
              <a:lnSpc>
                <a:spcPct val="90000"/>
              </a:lnSpc>
              <a:spcBef>
                <a:spcPts val="0"/>
              </a:spcBef>
              <a:spcAft>
                <a:spcPts val="0"/>
              </a:spcAft>
              <a:buClr>
                <a:srgbClr val="C00000"/>
              </a:buClr>
              <a:buSzPts val="4500"/>
              <a:buFont typeface="Calibri"/>
              <a:buNone/>
            </a:pPr>
            <a:r>
              <a:rPr lang="en" sz="4500" b="0" i="0" u="none" strike="noStrike" cap="none" dirty="0">
                <a:solidFill>
                  <a:srgbClr val="C00000"/>
                </a:solidFill>
                <a:latin typeface="Calibri"/>
                <a:ea typeface="Calibri"/>
                <a:cs typeface="Calibri"/>
                <a:sym typeface="Calibri"/>
              </a:rPr>
              <a:t>Influenza(flu) Virus</a:t>
            </a:r>
            <a:endParaRPr sz="4500" b="0" i="0" u="none" strike="noStrike" cap="none" dirty="0">
              <a:solidFill>
                <a:srgbClr val="C00000"/>
              </a:solidFill>
              <a:latin typeface="Calibri"/>
              <a:ea typeface="Calibri"/>
              <a:cs typeface="Calibri"/>
              <a:sym typeface="Calibri"/>
            </a:endParaRPr>
          </a:p>
        </p:txBody>
      </p:sp>
      <p:pic>
        <p:nvPicPr>
          <p:cNvPr id="134" name="Google Shape;134;p25"/>
          <p:cNvPicPr preferRelativeResize="0"/>
          <p:nvPr/>
        </p:nvPicPr>
        <p:blipFill>
          <a:blip r:embed="rId3">
            <a:alphaModFix/>
          </a:blip>
          <a:stretch>
            <a:fillRect/>
          </a:stretch>
        </p:blipFill>
        <p:spPr>
          <a:xfrm>
            <a:off x="1209025" y="591000"/>
            <a:ext cx="7361761" cy="81860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64" name="Google Shape;164;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65" name="Google Shape;165;p28"/>
          <p:cNvPicPr preferRelativeResize="0"/>
          <p:nvPr/>
        </p:nvPicPr>
        <p:blipFill>
          <a:blip r:embed="rId3">
            <a:alphaModFix/>
          </a:blip>
          <a:stretch>
            <a:fillRect/>
          </a:stretch>
        </p:blipFill>
        <p:spPr>
          <a:xfrm>
            <a:off x="4727725" y="142450"/>
            <a:ext cx="4276902" cy="475575"/>
          </a:xfrm>
          <a:prstGeom prst="rect">
            <a:avLst/>
          </a:prstGeom>
          <a:noFill/>
          <a:ln>
            <a:noFill/>
          </a:ln>
        </p:spPr>
      </p:pic>
      <p:pic>
        <p:nvPicPr>
          <p:cNvPr id="3" name="Picture 2"/>
          <p:cNvPicPr>
            <a:picLocks noChangeAspect="1"/>
          </p:cNvPicPr>
          <p:nvPr/>
        </p:nvPicPr>
        <p:blipFill rotWithShape="1">
          <a:blip r:embed="rId4"/>
          <a:srcRect l="9068"/>
          <a:stretch/>
        </p:blipFill>
        <p:spPr>
          <a:xfrm>
            <a:off x="188686" y="786711"/>
            <a:ext cx="8815941" cy="3337849"/>
          </a:xfrm>
          <a:prstGeom prst="rect">
            <a:avLst/>
          </a:prstGeom>
        </p:spPr>
      </p:pic>
    </p:spTree>
    <p:extLst>
      <p:ext uri="{BB962C8B-B14F-4D97-AF65-F5344CB8AC3E}">
        <p14:creationId xmlns:p14="http://schemas.microsoft.com/office/powerpoint/2010/main" val="661925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2" name="Google Shape;172;p29"/>
          <p:cNvSpPr txBox="1">
            <a:spLocks noGrp="1"/>
          </p:cNvSpPr>
          <p:nvPr>
            <p:ph type="title"/>
          </p:nvPr>
        </p:nvSpPr>
        <p:spPr>
          <a:xfrm>
            <a:off x="534307" y="122357"/>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Knowing the Dataset</a:t>
            </a:r>
            <a:endParaRPr b="1" dirty="0"/>
          </a:p>
        </p:txBody>
      </p:sp>
      <p:sp>
        <p:nvSpPr>
          <p:cNvPr id="173" name="Google Shape;173;p29"/>
          <p:cNvSpPr txBox="1">
            <a:spLocks noGrp="1"/>
          </p:cNvSpPr>
          <p:nvPr>
            <p:ph type="body" idx="1"/>
          </p:nvPr>
        </p:nvSpPr>
        <p:spPr>
          <a:xfrm>
            <a:off x="149679" y="824528"/>
            <a:ext cx="8874848" cy="3503618"/>
          </a:xfrm>
          <a:prstGeom prst="rect">
            <a:avLst/>
          </a:prstGeom>
          <a:noFill/>
          <a:ln>
            <a:noFill/>
          </a:ln>
        </p:spPr>
        <p:txBody>
          <a:bodyPr spcFirstLastPara="1" wrap="square" lIns="68575" tIns="34275" rIns="68575" bIns="34275" anchor="t" anchorCtr="0">
            <a:noAutofit/>
          </a:bodyPr>
          <a:lstStyle/>
          <a:p>
            <a:pPr marL="349250" indent="-342900" algn="just">
              <a:lnSpc>
                <a:spcPct val="120000"/>
              </a:lnSpc>
              <a:spcBef>
                <a:spcPts val="0"/>
              </a:spcBef>
              <a:buSzPts val="2100"/>
            </a:pPr>
            <a:r>
              <a:rPr lang="en-US" sz="1600" b="1" dirty="0"/>
              <a:t>Collector Institution: </a:t>
            </a:r>
            <a:r>
              <a:rPr lang="en-US" sz="1600" dirty="0"/>
              <a:t>Identifies the institution or organization collecting the data. It provides insight into the entities involved in influenza research and surveillance.</a:t>
            </a:r>
          </a:p>
          <a:p>
            <a:pPr marL="292100" indent="-285750" algn="just">
              <a:lnSpc>
                <a:spcPct val="120000"/>
              </a:lnSpc>
              <a:spcBef>
                <a:spcPts val="0"/>
              </a:spcBef>
              <a:buSzPts val="2100"/>
            </a:pPr>
            <a:r>
              <a:rPr lang="en-US" sz="1600" b="1" dirty="0"/>
              <a:t>Host Identifier</a:t>
            </a:r>
            <a:r>
              <a:rPr lang="en-US" sz="1600" dirty="0"/>
              <a:t>: An identifier for the host (e.g., patient) from which the sample was collected. It helps in tracking individual cases and possibly linking them to specific demographics or medical histories. </a:t>
            </a:r>
          </a:p>
          <a:p>
            <a:pPr marL="292100" indent="-285750" algn="just">
              <a:lnSpc>
                <a:spcPct val="120000"/>
              </a:lnSpc>
              <a:spcBef>
                <a:spcPts val="0"/>
              </a:spcBef>
              <a:buSzPts val="2100"/>
            </a:pPr>
            <a:r>
              <a:rPr lang="en-US" sz="1600" b="1" dirty="0"/>
              <a:t>Sample Identifier: </a:t>
            </a:r>
            <a:r>
              <a:rPr lang="en-US" sz="1600" dirty="0"/>
              <a:t>An identifier for the specific sample collected. It distinguishes individual samples and may provide information about the collection method or location. </a:t>
            </a:r>
          </a:p>
          <a:p>
            <a:pPr marL="349250" indent="-342900" algn="just">
              <a:lnSpc>
                <a:spcPct val="120000"/>
              </a:lnSpc>
              <a:spcBef>
                <a:spcPts val="0"/>
              </a:spcBef>
              <a:buSzPts val="2100"/>
            </a:pPr>
            <a:r>
              <a:rPr lang="en-US" sz="1600" b="1" dirty="0"/>
              <a:t>Collection Year: </a:t>
            </a:r>
            <a:r>
              <a:rPr lang="en-US" sz="1600" dirty="0"/>
              <a:t>Indicates the year in which the sample or data related to the influenza case was collected. It allows analysis of temporal trends in influenza prevalence. </a:t>
            </a:r>
          </a:p>
          <a:p>
            <a:pPr marL="349250" indent="-342900" algn="just">
              <a:lnSpc>
                <a:spcPct val="120000"/>
              </a:lnSpc>
              <a:spcBef>
                <a:spcPts val="0"/>
              </a:spcBef>
              <a:buSzPts val="2100"/>
            </a:pPr>
            <a:r>
              <a:rPr lang="en-US" sz="1600" b="1" dirty="0"/>
              <a:t>Collection Season: </a:t>
            </a:r>
            <a:r>
              <a:rPr lang="en-US" sz="1600" dirty="0"/>
              <a:t>Specifies the season during which the sample was collected. It helps understand seasonal patterns of influenza activity. </a:t>
            </a:r>
          </a:p>
          <a:p>
            <a:pPr marL="349250" indent="-342900" algn="just">
              <a:lnSpc>
                <a:spcPct val="120000"/>
              </a:lnSpc>
              <a:spcBef>
                <a:spcPts val="0"/>
              </a:spcBef>
              <a:buSzPts val="2100"/>
            </a:pPr>
            <a:r>
              <a:rPr lang="en-US" sz="1600" b="1" dirty="0"/>
              <a:t>Country: </a:t>
            </a:r>
            <a:r>
              <a:rPr lang="en-US" sz="1600" dirty="0"/>
              <a:t>Indicates the country where the sample was collected. It provides geographical context and allows for comparisons between different regions.</a:t>
            </a:r>
            <a:endParaRPr sz="1600" dirty="0"/>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2" name="Google Shape;172;p29"/>
          <p:cNvSpPr txBox="1">
            <a:spLocks noGrp="1"/>
          </p:cNvSpPr>
          <p:nvPr>
            <p:ph type="title"/>
          </p:nvPr>
        </p:nvSpPr>
        <p:spPr>
          <a:xfrm>
            <a:off x="534307" y="122357"/>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Knowing the Dataset</a:t>
            </a:r>
            <a:endParaRPr b="1" dirty="0"/>
          </a:p>
        </p:txBody>
      </p:sp>
      <p:sp>
        <p:nvSpPr>
          <p:cNvPr id="173" name="Google Shape;173;p29"/>
          <p:cNvSpPr txBox="1">
            <a:spLocks noGrp="1"/>
          </p:cNvSpPr>
          <p:nvPr>
            <p:ph type="body" idx="1"/>
          </p:nvPr>
        </p:nvSpPr>
        <p:spPr>
          <a:xfrm>
            <a:off x="149679" y="824528"/>
            <a:ext cx="8874848" cy="3503618"/>
          </a:xfrm>
          <a:prstGeom prst="rect">
            <a:avLst/>
          </a:prstGeom>
          <a:noFill/>
          <a:ln>
            <a:noFill/>
          </a:ln>
        </p:spPr>
        <p:txBody>
          <a:bodyPr spcFirstLastPara="1" wrap="square" lIns="68575" tIns="34275" rIns="68575" bIns="34275" anchor="t" anchorCtr="0">
            <a:noAutofit/>
          </a:bodyPr>
          <a:lstStyle/>
          <a:p>
            <a:pPr marL="349250" indent="-342900" algn="just">
              <a:lnSpc>
                <a:spcPct val="120000"/>
              </a:lnSpc>
              <a:spcBef>
                <a:spcPts val="0"/>
              </a:spcBef>
              <a:buSzPts val="2100"/>
            </a:pPr>
            <a:r>
              <a:rPr lang="en-US" sz="1600" b="1" dirty="0"/>
              <a:t>State_Province: </a:t>
            </a:r>
            <a:r>
              <a:rPr lang="en-US" sz="1600" dirty="0"/>
              <a:t>Provides additional geographical detail, specifying the state or province within the country where the sample was collected. </a:t>
            </a:r>
          </a:p>
          <a:p>
            <a:pPr marL="349250" indent="-342900" algn="just">
              <a:lnSpc>
                <a:spcPct val="120000"/>
              </a:lnSpc>
              <a:spcBef>
                <a:spcPts val="0"/>
              </a:spcBef>
              <a:buSzPts val="2100"/>
            </a:pPr>
            <a:r>
              <a:rPr lang="en-US" sz="1600" b="1" dirty="0"/>
              <a:t>City_Local: </a:t>
            </a:r>
            <a:r>
              <a:rPr lang="en-US" sz="1600" dirty="0"/>
              <a:t>Specifies the local city or area where the sample was collected. It offers further granularity in geographical information. </a:t>
            </a:r>
          </a:p>
          <a:p>
            <a:pPr marL="349250" indent="-342900" algn="just">
              <a:lnSpc>
                <a:spcPct val="120000"/>
              </a:lnSpc>
              <a:spcBef>
                <a:spcPts val="0"/>
              </a:spcBef>
              <a:buSzPts val="2100"/>
            </a:pPr>
            <a:r>
              <a:rPr lang="en-US" sz="1600" b="1" dirty="0"/>
              <a:t>Subject Age: </a:t>
            </a:r>
            <a:r>
              <a:rPr lang="en-US" sz="1600" dirty="0"/>
              <a:t>Indicates the age of the subject (e.g., patient) from whom the sample was collected. It provides demographic information about the affected population. </a:t>
            </a:r>
          </a:p>
          <a:p>
            <a:pPr marL="349250" indent="-342900" algn="just">
              <a:lnSpc>
                <a:spcPct val="120000"/>
              </a:lnSpc>
              <a:spcBef>
                <a:spcPts val="0"/>
              </a:spcBef>
              <a:buSzPts val="2100"/>
            </a:pPr>
            <a:r>
              <a:rPr lang="en-US" sz="1600" b="1" dirty="0"/>
              <a:t>Gender: </a:t>
            </a:r>
            <a:r>
              <a:rPr lang="en-US" sz="1600" dirty="0"/>
              <a:t>Specifies the gender (or sex) of the subject from whom the sample was collected. It offers demographic information about the affected population.</a:t>
            </a:r>
          </a:p>
          <a:p>
            <a:pPr marL="349250" indent="-342900" algn="just">
              <a:lnSpc>
                <a:spcPct val="120000"/>
              </a:lnSpc>
              <a:spcBef>
                <a:spcPts val="0"/>
              </a:spcBef>
              <a:buSzPts val="2100"/>
            </a:pPr>
            <a:r>
              <a:rPr lang="en-US" sz="1600" b="1" dirty="0"/>
              <a:t>Medical Conditions: </a:t>
            </a:r>
            <a:r>
              <a:rPr lang="en-US" sz="1600" dirty="0"/>
              <a:t>Specifies any pre-existing medical conditions or comorbidities the patient may have had. It offers insight into the health status of the affected individuals. </a:t>
            </a:r>
            <a:endParaRPr sz="1600" dirty="0"/>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Tree>
    <p:extLst>
      <p:ext uri="{BB962C8B-B14F-4D97-AF65-F5344CB8AC3E}">
        <p14:creationId xmlns:p14="http://schemas.microsoft.com/office/powerpoint/2010/main" val="1508526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2" name="Google Shape;172;p29"/>
          <p:cNvSpPr txBox="1">
            <a:spLocks noGrp="1"/>
          </p:cNvSpPr>
          <p:nvPr>
            <p:ph type="title"/>
          </p:nvPr>
        </p:nvSpPr>
        <p:spPr>
          <a:xfrm>
            <a:off x="534307" y="122357"/>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Knowing the Dataset</a:t>
            </a:r>
            <a:endParaRPr b="1" dirty="0"/>
          </a:p>
        </p:txBody>
      </p:sp>
      <p:sp>
        <p:nvSpPr>
          <p:cNvPr id="173" name="Google Shape;173;p29"/>
          <p:cNvSpPr txBox="1">
            <a:spLocks noGrp="1"/>
          </p:cNvSpPr>
          <p:nvPr>
            <p:ph type="body" idx="1"/>
          </p:nvPr>
        </p:nvSpPr>
        <p:spPr>
          <a:xfrm>
            <a:off x="149679" y="824528"/>
            <a:ext cx="8874848" cy="3503618"/>
          </a:xfrm>
          <a:prstGeom prst="rect">
            <a:avLst/>
          </a:prstGeom>
          <a:noFill/>
          <a:ln>
            <a:noFill/>
          </a:ln>
        </p:spPr>
        <p:txBody>
          <a:bodyPr spcFirstLastPara="1" wrap="square" lIns="68575" tIns="34275" rIns="68575" bIns="34275" anchor="t" anchorCtr="0">
            <a:noAutofit/>
          </a:bodyPr>
          <a:lstStyle/>
          <a:p>
            <a:pPr marL="349250" indent="-342900" algn="just">
              <a:lnSpc>
                <a:spcPct val="120000"/>
              </a:lnSpc>
              <a:spcBef>
                <a:spcPts val="0"/>
              </a:spcBef>
              <a:buSzPts val="2100"/>
            </a:pPr>
            <a:r>
              <a:rPr lang="en-US" sz="1600" b="1" dirty="0"/>
              <a:t>Diagnosis: </a:t>
            </a:r>
            <a:r>
              <a:rPr lang="en-US" sz="1600" dirty="0"/>
              <a:t>Indicates the </a:t>
            </a:r>
            <a:r>
              <a:rPr lang="en-US" sz="1600" dirty="0" smtClean="0"/>
              <a:t>state of diseases </a:t>
            </a:r>
            <a:r>
              <a:rPr lang="en-US" sz="1600" dirty="0" smtClean="0"/>
              <a:t>that affect the influenza. It </a:t>
            </a:r>
            <a:r>
              <a:rPr lang="en-US" sz="1600" dirty="0"/>
              <a:t>provides crucial information about the outcome of diagnostic tests.</a:t>
            </a:r>
          </a:p>
          <a:p>
            <a:pPr marL="349250" indent="-342900" algn="just">
              <a:lnSpc>
                <a:spcPct val="120000"/>
              </a:lnSpc>
              <a:spcBef>
                <a:spcPts val="0"/>
              </a:spcBef>
              <a:buSzPts val="2100"/>
            </a:pPr>
            <a:r>
              <a:rPr lang="en-US" sz="1600" b="1" dirty="0"/>
              <a:t>Flu Test Status: </a:t>
            </a:r>
            <a:r>
              <a:rPr lang="en-US" sz="1600" dirty="0"/>
              <a:t>Specifies the result of the influenza test conducted on the patient. It provides crucial diagnostic information about the presence or absence of influenza infection. </a:t>
            </a:r>
          </a:p>
          <a:p>
            <a:pPr marL="349250" indent="-342900" algn="just">
              <a:lnSpc>
                <a:spcPct val="120000"/>
              </a:lnSpc>
              <a:spcBef>
                <a:spcPts val="0"/>
              </a:spcBef>
              <a:buSzPts val="2100"/>
            </a:pPr>
            <a:r>
              <a:rPr lang="en-US" sz="1600" b="1" dirty="0"/>
              <a:t>Sample Type: </a:t>
            </a:r>
            <a:r>
              <a:rPr lang="en-US" sz="1600" dirty="0"/>
              <a:t>Indicates the type of sample collected for testing. It provides information about the specimen used for diagnostic purposes. </a:t>
            </a:r>
          </a:p>
          <a:p>
            <a:pPr marL="349250" indent="-342900" algn="just">
              <a:lnSpc>
                <a:spcPct val="120000"/>
              </a:lnSpc>
              <a:spcBef>
                <a:spcPts val="0"/>
              </a:spcBef>
              <a:buSzPts val="2100"/>
            </a:pPr>
            <a:r>
              <a:rPr lang="en-US" sz="1600" b="1" dirty="0"/>
              <a:t>Disease Outcome: </a:t>
            </a:r>
            <a:r>
              <a:rPr lang="en-US" sz="1600" dirty="0"/>
              <a:t>Specifies the outcome of the influenza case. It provides information about the severity and prognosis of influenza infections. </a:t>
            </a:r>
          </a:p>
          <a:p>
            <a:pPr marL="349250" indent="-342900" algn="just">
              <a:lnSpc>
                <a:spcPct val="120000"/>
              </a:lnSpc>
              <a:spcBef>
                <a:spcPts val="0"/>
              </a:spcBef>
              <a:buSzPts val="2100"/>
            </a:pPr>
            <a:r>
              <a:rPr lang="en-US" sz="1600" b="1" dirty="0"/>
              <a:t>Hospitalization Duration: </a:t>
            </a:r>
            <a:r>
              <a:rPr lang="en-US" sz="1600" dirty="0"/>
              <a:t>Specifies the duration of hospitalization for the patient, if applicable. It provides information about the length of medical care required.</a:t>
            </a:r>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Tree>
    <p:extLst>
      <p:ext uri="{BB962C8B-B14F-4D97-AF65-F5344CB8AC3E}">
        <p14:creationId xmlns:p14="http://schemas.microsoft.com/office/powerpoint/2010/main" val="3076232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2" name="Google Shape;172;p29"/>
          <p:cNvSpPr txBox="1">
            <a:spLocks noGrp="1"/>
          </p:cNvSpPr>
          <p:nvPr>
            <p:ph type="title"/>
          </p:nvPr>
        </p:nvSpPr>
        <p:spPr>
          <a:xfrm>
            <a:off x="534307" y="122357"/>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Knowing the Dataset</a:t>
            </a:r>
            <a:endParaRPr b="1" dirty="0"/>
          </a:p>
        </p:txBody>
      </p:sp>
      <p:sp>
        <p:nvSpPr>
          <p:cNvPr id="173" name="Google Shape;173;p29"/>
          <p:cNvSpPr txBox="1">
            <a:spLocks noGrp="1"/>
          </p:cNvSpPr>
          <p:nvPr>
            <p:ph type="body" idx="1"/>
          </p:nvPr>
        </p:nvSpPr>
        <p:spPr>
          <a:xfrm>
            <a:off x="149679" y="824528"/>
            <a:ext cx="8874848" cy="3503618"/>
          </a:xfrm>
          <a:prstGeom prst="rect">
            <a:avLst/>
          </a:prstGeom>
          <a:noFill/>
          <a:ln>
            <a:noFill/>
          </a:ln>
        </p:spPr>
        <p:txBody>
          <a:bodyPr spcFirstLastPara="1" wrap="square" lIns="68575" tIns="34275" rIns="68575" bIns="34275" anchor="t" anchorCtr="0">
            <a:noAutofit/>
          </a:bodyPr>
          <a:lstStyle/>
          <a:p>
            <a:pPr marL="349250" indent="-342900" algn="just">
              <a:lnSpc>
                <a:spcPct val="120000"/>
              </a:lnSpc>
              <a:spcBef>
                <a:spcPts val="0"/>
              </a:spcBef>
              <a:buSzPts val="2100"/>
            </a:pPr>
            <a:r>
              <a:rPr lang="en-US" sz="1600" b="1" dirty="0" err="1"/>
              <a:t>VaccinationStatus</a:t>
            </a:r>
            <a:r>
              <a:rPr lang="en-US" sz="1600" b="1" dirty="0"/>
              <a:t> </a:t>
            </a:r>
            <a:r>
              <a:rPr lang="en-US" sz="1600" dirty="0"/>
              <a:t>: Indicates whether an individual has been vaccinated, often categorized as 'Yes' or 'No'.</a:t>
            </a:r>
          </a:p>
          <a:p>
            <a:pPr marL="349250" indent="-342900" algn="just">
              <a:lnSpc>
                <a:spcPct val="120000"/>
              </a:lnSpc>
              <a:spcBef>
                <a:spcPts val="0"/>
              </a:spcBef>
              <a:buSzPts val="2100"/>
            </a:pPr>
            <a:r>
              <a:rPr lang="en-US" sz="1600" b="1" dirty="0"/>
              <a:t>Fever </a:t>
            </a:r>
            <a:r>
              <a:rPr lang="en-US" sz="1600" dirty="0"/>
              <a:t>: Reflects whether the individual has a </a:t>
            </a:r>
            <a:r>
              <a:rPr lang="en-US" sz="1600" dirty="0" smtClean="0"/>
              <a:t>fever.</a:t>
            </a:r>
          </a:p>
          <a:p>
            <a:pPr marL="349250" indent="-342900" algn="just">
              <a:lnSpc>
                <a:spcPct val="120000"/>
              </a:lnSpc>
              <a:spcBef>
                <a:spcPts val="0"/>
              </a:spcBef>
              <a:buSzPts val="2100"/>
            </a:pPr>
            <a:r>
              <a:rPr lang="en-US" sz="1600" b="1" dirty="0" smtClean="0"/>
              <a:t>Symptoms</a:t>
            </a:r>
            <a:r>
              <a:rPr lang="en-US" sz="1600" dirty="0" smtClean="0"/>
              <a:t> </a:t>
            </a:r>
            <a:r>
              <a:rPr lang="en-US" sz="1600" dirty="0"/>
              <a:t>: Lists additional symptoms experienced by the individual, which can be a detailed text description or a categorical variable indicating the presence of symptoms.</a:t>
            </a:r>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Tree>
    <p:extLst>
      <p:ext uri="{BB962C8B-B14F-4D97-AF65-F5344CB8AC3E}">
        <p14:creationId xmlns:p14="http://schemas.microsoft.com/office/powerpoint/2010/main" val="3161606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214993" y="65574"/>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Feature Set Description</a:t>
            </a:r>
            <a:endParaRPr b="1" dirty="0"/>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185" name="Google Shape;185;p30"/>
          <p:cNvPicPr preferRelativeResize="0"/>
          <p:nvPr/>
        </p:nvPicPr>
        <p:blipFill>
          <a:blip r:embed="rId3">
            <a:alphaModFix/>
          </a:blip>
          <a:stretch>
            <a:fillRect/>
          </a:stretch>
        </p:blipFill>
        <p:spPr>
          <a:xfrm>
            <a:off x="4749497" y="87085"/>
            <a:ext cx="4276902" cy="475575"/>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374400865"/>
              </p:ext>
            </p:extLst>
          </p:nvPr>
        </p:nvGraphicFramePr>
        <p:xfrm>
          <a:off x="1021133" y="779041"/>
          <a:ext cx="6339013" cy="3583827"/>
        </p:xfrm>
        <a:graphic>
          <a:graphicData uri="http://schemas.openxmlformats.org/drawingml/2006/table">
            <a:tbl>
              <a:tblPr firstRow="1" bandRow="1">
                <a:tableStyleId>{7DF18680-E054-41AD-8BC1-D1AEF772440D}</a:tableStyleId>
              </a:tblPr>
              <a:tblGrid>
                <a:gridCol w="1660843">
                  <a:extLst>
                    <a:ext uri="{9D8B030D-6E8A-4147-A177-3AD203B41FA5}">
                      <a16:colId xmlns="" xmlns:a16="http://schemas.microsoft.com/office/drawing/2014/main" val="20000"/>
                    </a:ext>
                  </a:extLst>
                </a:gridCol>
                <a:gridCol w="2262668">
                  <a:extLst>
                    <a:ext uri="{9D8B030D-6E8A-4147-A177-3AD203B41FA5}">
                      <a16:colId xmlns="" xmlns:a16="http://schemas.microsoft.com/office/drawing/2014/main" val="20001"/>
                    </a:ext>
                  </a:extLst>
                </a:gridCol>
                <a:gridCol w="2415502">
                  <a:extLst>
                    <a:ext uri="{9D8B030D-6E8A-4147-A177-3AD203B41FA5}">
                      <a16:colId xmlns="" xmlns:a16="http://schemas.microsoft.com/office/drawing/2014/main" val="20003"/>
                    </a:ext>
                  </a:extLst>
                </a:gridCol>
              </a:tblGrid>
              <a:tr h="505815">
                <a:tc>
                  <a:txBody>
                    <a:bodyPr/>
                    <a:lstStyle/>
                    <a:p>
                      <a:r>
                        <a:rPr lang="en-US" dirty="0"/>
                        <a:t>Attributes</a:t>
                      </a:r>
                    </a:p>
                  </a:txBody>
                  <a:tcPr/>
                </a:tc>
                <a:tc>
                  <a:txBody>
                    <a:bodyPr/>
                    <a:lstStyle/>
                    <a:p>
                      <a:pPr algn="just"/>
                      <a:r>
                        <a:rPr lang="en-US" dirty="0"/>
                        <a:t>Distinct</a:t>
                      </a:r>
                      <a:r>
                        <a:rPr lang="en-US" baseline="0" dirty="0"/>
                        <a:t> values/Missing values</a:t>
                      </a:r>
                      <a:endParaRPr lang="en-US" dirty="0"/>
                    </a:p>
                  </a:txBody>
                  <a:tcPr/>
                </a:tc>
                <a:tc>
                  <a:txBody>
                    <a:bodyPr/>
                    <a:lstStyle/>
                    <a:p>
                      <a:r>
                        <a:rPr lang="en-US" dirty="0"/>
                        <a:t>Types</a:t>
                      </a:r>
                    </a:p>
                  </a:txBody>
                  <a:tcPr/>
                </a:tc>
                <a:extLst>
                  <a:ext uri="{0D108BD9-81ED-4DB2-BD59-A6C34878D82A}">
                    <a16:rowId xmlns="" xmlns:a16="http://schemas.microsoft.com/office/drawing/2014/main" val="10000"/>
                  </a:ext>
                </a:extLst>
              </a:tr>
              <a:tr h="297539">
                <a:tc>
                  <a:txBody>
                    <a:bodyPr/>
                    <a:lstStyle/>
                    <a:p>
                      <a:pPr marL="0" indent="0">
                        <a:buNone/>
                      </a:pPr>
                      <a:r>
                        <a:rPr lang="en-US" sz="1200" dirty="0"/>
                        <a:t>1.CollectorInstitution</a:t>
                      </a:r>
                    </a:p>
                  </a:txBody>
                  <a:tcPr/>
                </a:tc>
                <a:tc>
                  <a:txBody>
                    <a:bodyPr/>
                    <a:lstStyle/>
                    <a:p>
                      <a:r>
                        <a:rPr lang="en-US" sz="1200" dirty="0"/>
                        <a:t>19577/ 0</a:t>
                      </a:r>
                    </a:p>
                  </a:txBody>
                  <a:tcPr/>
                </a:tc>
                <a:tc>
                  <a:txBody>
                    <a:bodyPr/>
                    <a:lstStyle/>
                    <a:p>
                      <a:r>
                        <a:rPr lang="en-US" sz="1400" b="0" i="0" u="none" strike="noStrike" cap="none" dirty="0">
                          <a:solidFill>
                            <a:schemeClr val="dk1"/>
                          </a:solidFill>
                          <a:effectLst/>
                          <a:latin typeface="+mn-lt"/>
                          <a:ea typeface="+mn-ea"/>
                          <a:cs typeface="+mn-cs"/>
                          <a:sym typeface="Arial"/>
                        </a:rPr>
                        <a:t>Categorical (Nominal)</a:t>
                      </a:r>
                      <a:endParaRPr lang="en-US" sz="1200" dirty="0"/>
                    </a:p>
                  </a:txBody>
                  <a:tcPr/>
                </a:tc>
                <a:extLst>
                  <a:ext uri="{0D108BD9-81ED-4DB2-BD59-A6C34878D82A}">
                    <a16:rowId xmlns="" xmlns:a16="http://schemas.microsoft.com/office/drawing/2014/main" val="10001"/>
                  </a:ext>
                </a:extLst>
              </a:tr>
              <a:tr h="297539">
                <a:tc>
                  <a:txBody>
                    <a:bodyPr/>
                    <a:lstStyle/>
                    <a:p>
                      <a:r>
                        <a:rPr lang="en-US" sz="1200" dirty="0"/>
                        <a:t>2. HostIdentifier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19577/ 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Categorical </a:t>
                      </a:r>
                      <a:r>
                        <a:rPr lang="en-US" sz="1200" b="0" i="0" u="none" strike="noStrike" cap="none" dirty="0">
                          <a:solidFill>
                            <a:schemeClr val="dk1"/>
                          </a:solidFill>
                          <a:effectLst/>
                          <a:latin typeface="+mn-lt"/>
                          <a:ea typeface="+mn-ea"/>
                          <a:cs typeface="+mn-cs"/>
                          <a:sym typeface="Arial"/>
                        </a:rPr>
                        <a:t>(Nominal)</a:t>
                      </a:r>
                      <a:endParaRPr lang="en-US" sz="1200" dirty="0"/>
                    </a:p>
                  </a:txBody>
                  <a:tcPr/>
                </a:tc>
                <a:extLst>
                  <a:ext uri="{0D108BD9-81ED-4DB2-BD59-A6C34878D82A}">
                    <a16:rowId xmlns="" xmlns:a16="http://schemas.microsoft.com/office/drawing/2014/main" val="10002"/>
                  </a:ext>
                </a:extLst>
              </a:tr>
              <a:tr h="297539">
                <a:tc>
                  <a:txBody>
                    <a:bodyPr/>
                    <a:lstStyle/>
                    <a:p>
                      <a:r>
                        <a:rPr lang="en-US" sz="1200" dirty="0"/>
                        <a:t>3. SampleIdentifier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19577/ 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Categorical </a:t>
                      </a:r>
                      <a:r>
                        <a:rPr lang="en-US" sz="1200" b="0" i="0" u="none" strike="noStrike" cap="none" dirty="0">
                          <a:solidFill>
                            <a:schemeClr val="dk1"/>
                          </a:solidFill>
                          <a:effectLst/>
                          <a:latin typeface="+mn-lt"/>
                          <a:ea typeface="+mn-ea"/>
                          <a:cs typeface="+mn-cs"/>
                          <a:sym typeface="Arial"/>
                        </a:rPr>
                        <a:t>(Nominal)</a:t>
                      </a:r>
                      <a:endParaRPr lang="en-US" sz="1200" dirty="0"/>
                    </a:p>
                  </a:txBody>
                  <a:tcPr/>
                </a:tc>
                <a:extLst>
                  <a:ext uri="{0D108BD9-81ED-4DB2-BD59-A6C34878D82A}">
                    <a16:rowId xmlns="" xmlns:a16="http://schemas.microsoft.com/office/drawing/2014/main" val="10003"/>
                  </a:ext>
                </a:extLst>
              </a:tr>
              <a:tr h="310078">
                <a:tc>
                  <a:txBody>
                    <a:bodyPr/>
                    <a:lstStyle/>
                    <a:p>
                      <a:r>
                        <a:rPr lang="en-US" sz="1200" dirty="0"/>
                        <a:t>4. Collection Year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22/ 0</a:t>
                      </a:r>
                    </a:p>
                  </a:txBody>
                  <a:tcPr/>
                </a:tc>
                <a:tc>
                  <a:txBody>
                    <a:bodyPr/>
                    <a:lstStyle/>
                    <a:p>
                      <a:r>
                        <a:rPr lang="en-US" sz="1400" b="0" i="0" u="none" strike="noStrike" cap="none" dirty="0">
                          <a:solidFill>
                            <a:schemeClr val="dk1"/>
                          </a:solidFill>
                          <a:effectLst/>
                          <a:latin typeface="+mn-lt"/>
                          <a:ea typeface="+mn-ea"/>
                          <a:cs typeface="+mn-cs"/>
                          <a:sym typeface="Arial"/>
                        </a:rPr>
                        <a:t>Categorical </a:t>
                      </a:r>
                      <a:r>
                        <a:rPr lang="en-US" sz="1200" b="0" i="0" u="none" strike="noStrike" cap="none" dirty="0">
                          <a:solidFill>
                            <a:schemeClr val="dk1"/>
                          </a:solidFill>
                          <a:effectLst/>
                          <a:latin typeface="+mn-lt"/>
                          <a:ea typeface="+mn-ea"/>
                          <a:cs typeface="+mn-cs"/>
                          <a:sym typeface="Arial"/>
                        </a:rPr>
                        <a:t>(Nominal)</a:t>
                      </a:r>
                      <a:endParaRPr lang="en-US" sz="1200" dirty="0"/>
                    </a:p>
                  </a:txBody>
                  <a:tcPr/>
                </a:tc>
                <a:extLst>
                  <a:ext uri="{0D108BD9-81ED-4DB2-BD59-A6C34878D82A}">
                    <a16:rowId xmlns="" xmlns:a16="http://schemas.microsoft.com/office/drawing/2014/main" val="10004"/>
                  </a:ext>
                </a:extLst>
              </a:tr>
              <a:tr h="310078">
                <a:tc>
                  <a:txBody>
                    <a:bodyPr/>
                    <a:lstStyle/>
                    <a:p>
                      <a:r>
                        <a:rPr lang="en-US" sz="1200" dirty="0"/>
                        <a:t>5. Collection Season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13/ 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Categorical </a:t>
                      </a:r>
                      <a:r>
                        <a:rPr lang="en-US" sz="1200" b="0" i="0" u="none" strike="noStrike" cap="none" dirty="0">
                          <a:solidFill>
                            <a:schemeClr val="dk1"/>
                          </a:solidFill>
                          <a:effectLst/>
                          <a:latin typeface="+mn-lt"/>
                          <a:ea typeface="+mn-ea"/>
                          <a:cs typeface="+mn-cs"/>
                          <a:sym typeface="Arial"/>
                        </a:rPr>
                        <a:t>(Nominal)</a:t>
                      </a:r>
                      <a:endParaRPr lang="en-US" sz="1200" dirty="0"/>
                    </a:p>
                  </a:txBody>
                  <a:tcPr/>
                </a:tc>
                <a:extLst>
                  <a:ext uri="{0D108BD9-81ED-4DB2-BD59-A6C34878D82A}">
                    <a16:rowId xmlns="" xmlns:a16="http://schemas.microsoft.com/office/drawing/2014/main" val="10005"/>
                  </a:ext>
                </a:extLst>
              </a:tr>
              <a:tr h="310078">
                <a:tc>
                  <a:txBody>
                    <a:bodyPr/>
                    <a:lstStyle/>
                    <a:p>
                      <a:r>
                        <a:rPr lang="en-US" sz="1200" dirty="0"/>
                        <a:t>6.Country</a:t>
                      </a:r>
                    </a:p>
                  </a:txBody>
                  <a:tcPr/>
                </a:tc>
                <a:tc>
                  <a:txBody>
                    <a:bodyPr/>
                    <a:lstStyle/>
                    <a:p>
                      <a:r>
                        <a:rPr lang="en-US" sz="1200" dirty="0"/>
                        <a:t>20/ 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Categorical </a:t>
                      </a:r>
                      <a:r>
                        <a:rPr lang="en-US" sz="1200" b="0" i="0" u="none" strike="noStrike" cap="none" dirty="0">
                          <a:solidFill>
                            <a:schemeClr val="dk1"/>
                          </a:solidFill>
                          <a:effectLst/>
                          <a:latin typeface="+mn-lt"/>
                          <a:ea typeface="+mn-ea"/>
                          <a:cs typeface="+mn-cs"/>
                          <a:sym typeface="Arial"/>
                        </a:rPr>
                        <a:t>(Nominal)</a:t>
                      </a:r>
                      <a:endParaRPr lang="en-US" sz="1200" dirty="0"/>
                    </a:p>
                  </a:txBody>
                  <a:tcPr/>
                </a:tc>
                <a:extLst>
                  <a:ext uri="{0D108BD9-81ED-4DB2-BD59-A6C34878D82A}">
                    <a16:rowId xmlns="" xmlns:a16="http://schemas.microsoft.com/office/drawing/2014/main" val="10006"/>
                  </a:ext>
                </a:extLst>
              </a:tr>
              <a:tr h="310078">
                <a:tc>
                  <a:txBody>
                    <a:bodyPr/>
                    <a:lstStyle/>
                    <a:p>
                      <a:r>
                        <a:rPr lang="en-US" sz="1200" dirty="0"/>
                        <a:t>7. State_Province</a:t>
                      </a:r>
                    </a:p>
                  </a:txBody>
                  <a:tcPr/>
                </a:tc>
                <a:tc>
                  <a:txBody>
                    <a:bodyPr/>
                    <a:lstStyle/>
                    <a:p>
                      <a:r>
                        <a:rPr lang="en-US" sz="1400" b="0" i="0" u="none" strike="noStrike" cap="none" dirty="0">
                          <a:solidFill>
                            <a:schemeClr val="dk1"/>
                          </a:solidFill>
                          <a:effectLst/>
                          <a:latin typeface="+mn-lt"/>
                          <a:ea typeface="+mn-ea"/>
                          <a:cs typeface="+mn-cs"/>
                          <a:sym typeface="Arial"/>
                        </a:rPr>
                        <a:t>19347/ 230</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Categorical </a:t>
                      </a:r>
                      <a:r>
                        <a:rPr lang="en-US" sz="1200" b="0" i="0" u="none" strike="noStrike" cap="none" dirty="0">
                          <a:solidFill>
                            <a:schemeClr val="dk1"/>
                          </a:solidFill>
                          <a:effectLst/>
                          <a:latin typeface="+mn-lt"/>
                          <a:ea typeface="+mn-ea"/>
                          <a:cs typeface="+mn-cs"/>
                          <a:sym typeface="Arial"/>
                        </a:rPr>
                        <a:t>(Nominal)</a:t>
                      </a:r>
                      <a:endParaRPr lang="en-US" sz="1200" dirty="0"/>
                    </a:p>
                  </a:txBody>
                  <a:tcPr/>
                </a:tc>
                <a:extLst>
                  <a:ext uri="{0D108BD9-81ED-4DB2-BD59-A6C34878D82A}">
                    <a16:rowId xmlns="" xmlns:a16="http://schemas.microsoft.com/office/drawing/2014/main" val="10007"/>
                  </a:ext>
                </a:extLst>
              </a:tr>
              <a:tr h="310078">
                <a:tc>
                  <a:txBody>
                    <a:bodyPr/>
                    <a:lstStyle/>
                    <a:p>
                      <a:r>
                        <a:rPr lang="en-US" sz="1200" dirty="0"/>
                        <a:t>8. City_Local</a:t>
                      </a:r>
                    </a:p>
                  </a:txBody>
                  <a:tcPr/>
                </a:tc>
                <a:tc>
                  <a:txBody>
                    <a:bodyPr/>
                    <a:lstStyle/>
                    <a:p>
                      <a:r>
                        <a:rPr lang="en-US" sz="1400" b="0" i="0" u="none" strike="noStrike" cap="none" dirty="0">
                          <a:solidFill>
                            <a:schemeClr val="dk1"/>
                          </a:solidFill>
                          <a:effectLst/>
                          <a:latin typeface="+mn-lt"/>
                          <a:ea typeface="+mn-ea"/>
                          <a:cs typeface="+mn-cs"/>
                          <a:sym typeface="Arial"/>
                        </a:rPr>
                        <a:t>19542/ 35</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Categorical </a:t>
                      </a:r>
                      <a:r>
                        <a:rPr lang="en-US" sz="1200" b="0" i="0" u="none" strike="noStrike" cap="none" dirty="0">
                          <a:solidFill>
                            <a:schemeClr val="dk1"/>
                          </a:solidFill>
                          <a:effectLst/>
                          <a:latin typeface="+mn-lt"/>
                          <a:ea typeface="+mn-ea"/>
                          <a:cs typeface="+mn-cs"/>
                          <a:sym typeface="Arial"/>
                        </a:rPr>
                        <a:t>(Nominal)</a:t>
                      </a:r>
                      <a:endParaRPr lang="en-US" sz="1200" dirty="0"/>
                    </a:p>
                  </a:txBody>
                  <a:tcPr/>
                </a:tc>
                <a:extLst>
                  <a:ext uri="{0D108BD9-81ED-4DB2-BD59-A6C34878D82A}">
                    <a16:rowId xmlns="" xmlns:a16="http://schemas.microsoft.com/office/drawing/2014/main" val="10008"/>
                  </a:ext>
                </a:extLst>
              </a:tr>
              <a:tr h="296077">
                <a:tc>
                  <a:txBody>
                    <a:bodyPr/>
                    <a:lstStyle/>
                    <a:p>
                      <a:r>
                        <a:rPr lang="en-US" sz="1200" dirty="0"/>
                        <a:t>9.Subject Age</a:t>
                      </a:r>
                    </a:p>
                  </a:txBody>
                  <a:tcPr/>
                </a:tc>
                <a:tc>
                  <a:txBody>
                    <a:bodyPr/>
                    <a:lstStyle/>
                    <a:p>
                      <a:r>
                        <a:rPr lang="en-US" sz="1200" dirty="0"/>
                        <a:t>0</a:t>
                      </a:r>
                    </a:p>
                  </a:txBody>
                  <a:tcPr/>
                </a:tc>
                <a:tc>
                  <a:txBody>
                    <a:bodyPr/>
                    <a:lstStyle/>
                    <a:p>
                      <a:r>
                        <a:rPr lang="en-US" sz="1200" dirty="0"/>
                        <a:t>Numerical (Discrete)</a:t>
                      </a:r>
                    </a:p>
                  </a:txBody>
                  <a:tcPr/>
                </a:tc>
                <a:extLst>
                  <a:ext uri="{0D108BD9-81ED-4DB2-BD59-A6C34878D82A}">
                    <a16:rowId xmlns="" xmlns:a16="http://schemas.microsoft.com/office/drawing/2014/main" val="10009"/>
                  </a:ext>
                </a:extLst>
              </a:tr>
              <a:tr h="297539">
                <a:tc>
                  <a:txBody>
                    <a:bodyPr/>
                    <a:lstStyle/>
                    <a:p>
                      <a:r>
                        <a:rPr lang="en-US" sz="1200" dirty="0"/>
                        <a:t>10.Gender</a:t>
                      </a:r>
                    </a:p>
                  </a:txBody>
                  <a:tcPr/>
                </a:tc>
                <a:tc>
                  <a:txBody>
                    <a:bodyPr/>
                    <a:lstStyle/>
                    <a:p>
                      <a:r>
                        <a:rPr lang="en-US" sz="1200" dirty="0"/>
                        <a:t>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Categorical </a:t>
                      </a:r>
                      <a:r>
                        <a:rPr lang="en-US" sz="1200" b="0" i="0" u="none" strike="noStrike" cap="none" dirty="0">
                          <a:solidFill>
                            <a:schemeClr val="dk1"/>
                          </a:solidFill>
                          <a:effectLst/>
                          <a:latin typeface="+mn-lt"/>
                          <a:ea typeface="+mn-ea"/>
                          <a:cs typeface="+mn-cs"/>
                          <a:sym typeface="Arial"/>
                        </a:rPr>
                        <a:t>(Nominal)</a:t>
                      </a:r>
                      <a:endParaRPr lang="en-US" sz="1200" dirty="0"/>
                    </a:p>
                  </a:txBody>
                  <a:tcPr/>
                </a:tc>
                <a:extLst>
                  <a:ext uri="{0D108BD9-81ED-4DB2-BD59-A6C34878D82A}">
                    <a16:rowId xmlns="" xmlns:a16="http://schemas.microsoft.com/office/drawing/2014/main" val="360729181"/>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185" name="Google Shape;185;p30"/>
          <p:cNvPicPr preferRelativeResize="0"/>
          <p:nvPr/>
        </p:nvPicPr>
        <p:blipFill>
          <a:blip r:embed="rId3">
            <a:alphaModFix/>
          </a:blip>
          <a:stretch>
            <a:fillRect/>
          </a:stretch>
        </p:blipFill>
        <p:spPr>
          <a:xfrm>
            <a:off x="4727725" y="50800"/>
            <a:ext cx="4276902" cy="475575"/>
          </a:xfrm>
          <a:prstGeom prst="rect">
            <a:avLst/>
          </a:prstGeom>
          <a:noFill/>
          <a:ln>
            <a:noFill/>
          </a:ln>
        </p:spPr>
      </p:pic>
      <p:graphicFrame>
        <p:nvGraphicFramePr>
          <p:cNvPr id="3" name="Table 2"/>
          <p:cNvGraphicFramePr>
            <a:graphicFrameLocks noGrp="1"/>
          </p:cNvGraphicFramePr>
          <p:nvPr>
            <p:extLst>
              <p:ext uri="{D42A27DB-BD31-4B8C-83A1-F6EECF244321}">
                <p14:modId xmlns:p14="http://schemas.microsoft.com/office/powerpoint/2010/main" val="4160930995"/>
              </p:ext>
            </p:extLst>
          </p:nvPr>
        </p:nvGraphicFramePr>
        <p:xfrm>
          <a:off x="346303" y="609298"/>
          <a:ext cx="8451394" cy="3386949"/>
        </p:xfrm>
        <a:graphic>
          <a:graphicData uri="http://schemas.openxmlformats.org/drawingml/2006/table">
            <a:tbl>
              <a:tblPr firstRow="1" bandRow="1">
                <a:tableStyleId>{7DF18680-E054-41AD-8BC1-D1AEF772440D}</a:tableStyleId>
              </a:tblPr>
              <a:tblGrid>
                <a:gridCol w="3279026">
                  <a:extLst>
                    <a:ext uri="{9D8B030D-6E8A-4147-A177-3AD203B41FA5}">
                      <a16:colId xmlns="" xmlns:a16="http://schemas.microsoft.com/office/drawing/2014/main" val="20000"/>
                    </a:ext>
                  </a:extLst>
                </a:gridCol>
                <a:gridCol w="2309891">
                  <a:extLst>
                    <a:ext uri="{9D8B030D-6E8A-4147-A177-3AD203B41FA5}">
                      <a16:colId xmlns="" xmlns:a16="http://schemas.microsoft.com/office/drawing/2014/main" val="20001"/>
                    </a:ext>
                  </a:extLst>
                </a:gridCol>
                <a:gridCol w="2862477">
                  <a:extLst>
                    <a:ext uri="{9D8B030D-6E8A-4147-A177-3AD203B41FA5}">
                      <a16:colId xmlns="" xmlns:a16="http://schemas.microsoft.com/office/drawing/2014/main" val="20003"/>
                    </a:ext>
                  </a:extLst>
                </a:gridCol>
              </a:tblGrid>
              <a:tr h="487774">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Attributes</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Distinct</a:t>
                      </a:r>
                      <a:r>
                        <a:rPr lang="en-US" baseline="0" dirty="0"/>
                        <a:t> values/Missing values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Types</a:t>
                      </a:r>
                    </a:p>
                  </a:txBody>
                  <a:tcPr/>
                </a:tc>
                <a:extLst>
                  <a:ext uri="{0D108BD9-81ED-4DB2-BD59-A6C34878D82A}">
                    <a16:rowId xmlns="" xmlns:a16="http://schemas.microsoft.com/office/drawing/2014/main" val="10000"/>
                  </a:ext>
                </a:extLst>
              </a:tr>
              <a:tr h="301405">
                <a:tc>
                  <a:txBody>
                    <a:bodyPr/>
                    <a:lstStyle/>
                    <a:p>
                      <a:r>
                        <a:rPr lang="en-US" sz="1200" dirty="0"/>
                        <a:t>11.</a:t>
                      </a:r>
                      <a:r>
                        <a:rPr lang="en-US" sz="1400" b="0" i="0" u="none" strike="noStrike" cap="none" dirty="0">
                          <a:solidFill>
                            <a:schemeClr val="dk1"/>
                          </a:solidFill>
                          <a:effectLst/>
                          <a:latin typeface="+mn-lt"/>
                          <a:ea typeface="+mn-ea"/>
                          <a:cs typeface="+mn-cs"/>
                          <a:sym typeface="Arial"/>
                        </a:rPr>
                        <a:t>VaccinationStatus</a:t>
                      </a:r>
                      <a:endParaRPr lang="en-US" sz="1200" dirty="0"/>
                    </a:p>
                  </a:txBody>
                  <a:tcPr/>
                </a:tc>
                <a:tc>
                  <a:txBody>
                    <a:bodyPr/>
                    <a:lstStyle/>
                    <a:p>
                      <a:r>
                        <a:rPr lang="en-US" sz="1400" b="0" i="0" u="none" strike="noStrike" cap="none" dirty="0">
                          <a:solidFill>
                            <a:schemeClr val="dk1"/>
                          </a:solidFill>
                          <a:effectLst/>
                          <a:latin typeface="+mn-lt"/>
                          <a:ea typeface="+mn-ea"/>
                          <a:cs typeface="+mn-cs"/>
                          <a:sym typeface="Arial"/>
                        </a:rPr>
                        <a:t>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Categorical (Nominal)</a:t>
                      </a:r>
                      <a:endParaRPr lang="en-US" sz="1200" dirty="0"/>
                    </a:p>
                  </a:txBody>
                  <a:tcPr/>
                </a:tc>
                <a:extLst>
                  <a:ext uri="{0D108BD9-81ED-4DB2-BD59-A6C34878D82A}">
                    <a16:rowId xmlns="" xmlns:a16="http://schemas.microsoft.com/office/drawing/2014/main" val="10001"/>
                  </a:ext>
                </a:extLst>
              </a:tr>
              <a:tr h="301405">
                <a:tc>
                  <a:txBody>
                    <a:bodyPr/>
                    <a:lstStyle/>
                    <a:p>
                      <a:r>
                        <a:rPr lang="en-US" sz="1200" dirty="0"/>
                        <a:t>12. </a:t>
                      </a:r>
                      <a:r>
                        <a:rPr lang="en-US" sz="1400" b="0" i="0" u="none" strike="noStrike" cap="none" dirty="0">
                          <a:solidFill>
                            <a:schemeClr val="dk1"/>
                          </a:solidFill>
                          <a:effectLst/>
                          <a:latin typeface="+mn-lt"/>
                          <a:ea typeface="+mn-ea"/>
                          <a:cs typeface="+mn-cs"/>
                          <a:sym typeface="Arial"/>
                        </a:rPr>
                        <a:t>Fever</a:t>
                      </a:r>
                      <a:endParaRPr lang="en-US" sz="1200" dirty="0"/>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Categorical </a:t>
                      </a:r>
                      <a:r>
                        <a:rPr lang="en-US" sz="1200" b="0" i="0" u="none" strike="noStrike" cap="none" dirty="0">
                          <a:solidFill>
                            <a:schemeClr val="dk1"/>
                          </a:solidFill>
                          <a:effectLst/>
                          <a:latin typeface="+mn-lt"/>
                          <a:ea typeface="+mn-ea"/>
                          <a:cs typeface="+mn-cs"/>
                          <a:sym typeface="Arial"/>
                        </a:rPr>
                        <a:t>(Nominal)</a:t>
                      </a:r>
                      <a:endParaRPr lang="en-US" sz="1200" dirty="0"/>
                    </a:p>
                  </a:txBody>
                  <a:tcPr/>
                </a:tc>
                <a:extLst>
                  <a:ext uri="{0D108BD9-81ED-4DB2-BD59-A6C34878D82A}">
                    <a16:rowId xmlns="" xmlns:a16="http://schemas.microsoft.com/office/drawing/2014/main" val="10002"/>
                  </a:ext>
                </a:extLst>
              </a:tr>
              <a:tr h="301405">
                <a:tc>
                  <a:txBody>
                    <a:bodyPr/>
                    <a:lstStyle/>
                    <a:p>
                      <a:r>
                        <a:rPr lang="en-US" sz="1200" dirty="0"/>
                        <a:t>13. </a:t>
                      </a:r>
                      <a:r>
                        <a:rPr lang="en-US" sz="1400" b="0" i="0" u="none" strike="noStrike" cap="none" dirty="0">
                          <a:solidFill>
                            <a:schemeClr val="dk1"/>
                          </a:solidFill>
                          <a:effectLst/>
                          <a:latin typeface="+mn-lt"/>
                          <a:ea typeface="+mn-ea"/>
                          <a:cs typeface="+mn-cs"/>
                          <a:sym typeface="Arial"/>
                        </a:rPr>
                        <a:t>Symptoms</a:t>
                      </a:r>
                      <a:endParaRPr lang="en-US" sz="1200" dirty="0"/>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Categorical </a:t>
                      </a:r>
                      <a:r>
                        <a:rPr lang="en-US" sz="1200" b="0" i="0" u="none" strike="noStrike" cap="none" dirty="0">
                          <a:solidFill>
                            <a:schemeClr val="dk1"/>
                          </a:solidFill>
                          <a:effectLst/>
                          <a:latin typeface="+mn-lt"/>
                          <a:ea typeface="+mn-ea"/>
                          <a:cs typeface="+mn-cs"/>
                          <a:sym typeface="Arial"/>
                        </a:rPr>
                        <a:t>(Nominal)</a:t>
                      </a:r>
                      <a:endParaRPr lang="en-US" sz="1200" dirty="0"/>
                    </a:p>
                  </a:txBody>
                  <a:tcPr/>
                </a:tc>
                <a:extLst>
                  <a:ext uri="{0D108BD9-81ED-4DB2-BD59-A6C34878D82A}">
                    <a16:rowId xmlns="" xmlns:a16="http://schemas.microsoft.com/office/drawing/2014/main" val="10003"/>
                  </a:ext>
                </a:extLst>
              </a:tr>
              <a:tr h="301405">
                <a:tc>
                  <a:txBody>
                    <a:bodyPr/>
                    <a:lstStyle/>
                    <a:p>
                      <a:r>
                        <a:rPr lang="en-US" sz="1200" dirty="0"/>
                        <a:t>14. </a:t>
                      </a:r>
                      <a:r>
                        <a:rPr lang="en-US" sz="1400" b="0" i="0" u="none" strike="noStrike" cap="none" dirty="0" err="1">
                          <a:solidFill>
                            <a:schemeClr val="dk1"/>
                          </a:solidFill>
                          <a:effectLst/>
                          <a:latin typeface="+mn-lt"/>
                          <a:ea typeface="+mn-ea"/>
                          <a:cs typeface="+mn-cs"/>
                          <a:sym typeface="Arial"/>
                        </a:rPr>
                        <a:t>MedicalConditions</a:t>
                      </a:r>
                      <a:endParaRPr lang="en-US" sz="1200" dirty="0"/>
                    </a:p>
                  </a:txBody>
                  <a:tcPr/>
                </a:tc>
                <a:tc>
                  <a:txBody>
                    <a:bodyPr/>
                    <a:lstStyle/>
                    <a:p>
                      <a:r>
                        <a:rPr lang="en-US" dirty="0"/>
                        <a:t>3580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Categorical </a:t>
                      </a:r>
                      <a:r>
                        <a:rPr lang="en-US" sz="1200" b="0" i="0" u="none" strike="noStrike" cap="none" dirty="0">
                          <a:solidFill>
                            <a:schemeClr val="dk1"/>
                          </a:solidFill>
                          <a:effectLst/>
                          <a:latin typeface="+mn-lt"/>
                          <a:ea typeface="+mn-ea"/>
                          <a:cs typeface="+mn-cs"/>
                          <a:sym typeface="Arial"/>
                        </a:rPr>
                        <a:t>(Nominal)</a:t>
                      </a:r>
                      <a:endParaRPr lang="en-US" sz="1200" dirty="0"/>
                    </a:p>
                  </a:txBody>
                  <a:tcPr/>
                </a:tc>
                <a:extLst>
                  <a:ext uri="{0D108BD9-81ED-4DB2-BD59-A6C34878D82A}">
                    <a16:rowId xmlns="" xmlns:a16="http://schemas.microsoft.com/office/drawing/2014/main" val="10004"/>
                  </a:ext>
                </a:extLst>
              </a:tr>
              <a:tr h="301405">
                <a:tc>
                  <a:txBody>
                    <a:bodyPr/>
                    <a:lstStyle/>
                    <a:p>
                      <a:r>
                        <a:rPr lang="en-US" sz="1200" dirty="0"/>
                        <a:t>15. </a:t>
                      </a:r>
                      <a:r>
                        <a:rPr lang="en-US" sz="1400" b="0" i="0" u="none" strike="noStrike" cap="none" dirty="0">
                          <a:solidFill>
                            <a:schemeClr val="dk1"/>
                          </a:solidFill>
                          <a:effectLst/>
                          <a:latin typeface="+mn-lt"/>
                          <a:ea typeface="+mn-ea"/>
                          <a:cs typeface="+mn-cs"/>
                          <a:sym typeface="Arial"/>
                        </a:rPr>
                        <a:t>Diagnosis</a:t>
                      </a:r>
                      <a:endParaRPr lang="en-US" sz="1200" dirty="0"/>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Categorical </a:t>
                      </a:r>
                      <a:r>
                        <a:rPr lang="en-US" sz="1200" b="0" i="0" u="none" strike="noStrike" cap="none" dirty="0">
                          <a:solidFill>
                            <a:schemeClr val="dk1"/>
                          </a:solidFill>
                          <a:effectLst/>
                          <a:latin typeface="+mn-lt"/>
                          <a:ea typeface="+mn-ea"/>
                          <a:cs typeface="+mn-cs"/>
                          <a:sym typeface="Arial"/>
                        </a:rPr>
                        <a:t>(Nominal)</a:t>
                      </a:r>
                      <a:endParaRPr lang="en-US" sz="1200" dirty="0"/>
                    </a:p>
                  </a:txBody>
                  <a:tcPr/>
                </a:tc>
                <a:extLst>
                  <a:ext uri="{0D108BD9-81ED-4DB2-BD59-A6C34878D82A}">
                    <a16:rowId xmlns="" xmlns:a16="http://schemas.microsoft.com/office/drawing/2014/main" val="10005"/>
                  </a:ext>
                </a:extLst>
              </a:tr>
              <a:tr h="301405">
                <a:tc>
                  <a:txBody>
                    <a:bodyPr/>
                    <a:lstStyle/>
                    <a:p>
                      <a:r>
                        <a:rPr lang="en-US" sz="1200" dirty="0"/>
                        <a:t>16. </a:t>
                      </a:r>
                      <a:r>
                        <a:rPr lang="en-US" sz="1400" b="0" i="0" u="none" strike="noStrike" cap="none" dirty="0" err="1">
                          <a:solidFill>
                            <a:schemeClr val="dk1"/>
                          </a:solidFill>
                          <a:effectLst/>
                          <a:latin typeface="+mn-lt"/>
                          <a:ea typeface="+mn-ea"/>
                          <a:cs typeface="+mn-cs"/>
                          <a:sym typeface="Arial"/>
                        </a:rPr>
                        <a:t>FluTestStatus</a:t>
                      </a:r>
                      <a:endParaRPr lang="en-US" sz="1200" dirty="0"/>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Categorical </a:t>
                      </a:r>
                      <a:r>
                        <a:rPr lang="en-US" sz="1200" b="0" i="0" u="none" strike="noStrike" cap="none" dirty="0">
                          <a:solidFill>
                            <a:schemeClr val="dk1"/>
                          </a:solidFill>
                          <a:effectLst/>
                          <a:latin typeface="+mn-lt"/>
                          <a:ea typeface="+mn-ea"/>
                          <a:cs typeface="+mn-cs"/>
                          <a:sym typeface="Arial"/>
                        </a:rPr>
                        <a:t>(Nominal)</a:t>
                      </a:r>
                      <a:endParaRPr lang="en-US" sz="1200" dirty="0"/>
                    </a:p>
                  </a:txBody>
                  <a:tcPr/>
                </a:tc>
                <a:extLst>
                  <a:ext uri="{0D108BD9-81ED-4DB2-BD59-A6C34878D82A}">
                    <a16:rowId xmlns="" xmlns:a16="http://schemas.microsoft.com/office/drawing/2014/main" val="10006"/>
                  </a:ext>
                </a:extLst>
              </a:tr>
              <a:tr h="301405">
                <a:tc>
                  <a:txBody>
                    <a:bodyPr/>
                    <a:lstStyle/>
                    <a:p>
                      <a:r>
                        <a:rPr lang="en-US" sz="1200" dirty="0"/>
                        <a:t>17. </a:t>
                      </a:r>
                      <a:r>
                        <a:rPr lang="en-US" sz="1400" b="0" i="0" u="none" strike="noStrike" cap="none" dirty="0" err="1">
                          <a:solidFill>
                            <a:schemeClr val="dk1"/>
                          </a:solidFill>
                          <a:effectLst/>
                          <a:latin typeface="+mn-lt"/>
                          <a:ea typeface="+mn-ea"/>
                          <a:cs typeface="+mn-cs"/>
                          <a:sym typeface="Arial"/>
                        </a:rPr>
                        <a:t>SampleType</a:t>
                      </a:r>
                      <a:endParaRPr lang="en-US" sz="1200" dirty="0"/>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Categorical </a:t>
                      </a:r>
                      <a:r>
                        <a:rPr lang="en-US" sz="1200" b="0" i="0" u="none" strike="noStrike" cap="none" dirty="0">
                          <a:solidFill>
                            <a:schemeClr val="dk1"/>
                          </a:solidFill>
                          <a:effectLst/>
                          <a:latin typeface="+mn-lt"/>
                          <a:ea typeface="+mn-ea"/>
                          <a:cs typeface="+mn-cs"/>
                          <a:sym typeface="Arial"/>
                        </a:rPr>
                        <a:t>(Nominal)</a:t>
                      </a:r>
                      <a:endParaRPr lang="en-US" sz="1200" dirty="0"/>
                    </a:p>
                  </a:txBody>
                  <a:tcPr/>
                </a:tc>
                <a:extLst>
                  <a:ext uri="{0D108BD9-81ED-4DB2-BD59-A6C34878D82A}">
                    <a16:rowId xmlns="" xmlns:a16="http://schemas.microsoft.com/office/drawing/2014/main" val="10007"/>
                  </a:ext>
                </a:extLst>
              </a:tr>
              <a:tr h="301405">
                <a:tc>
                  <a:txBody>
                    <a:bodyPr/>
                    <a:lstStyle/>
                    <a:p>
                      <a:r>
                        <a:rPr lang="en-US" sz="1200" dirty="0"/>
                        <a:t>18. </a:t>
                      </a:r>
                      <a:r>
                        <a:rPr lang="en-US" sz="1400" b="0" i="0" u="none" strike="noStrike" cap="none" dirty="0" err="1">
                          <a:solidFill>
                            <a:schemeClr val="dk1"/>
                          </a:solidFill>
                          <a:effectLst/>
                          <a:latin typeface="+mn-lt"/>
                          <a:ea typeface="+mn-ea"/>
                          <a:cs typeface="+mn-cs"/>
                          <a:sym typeface="Arial"/>
                        </a:rPr>
                        <a:t>DiseaseOutcome</a:t>
                      </a:r>
                      <a:endParaRPr lang="en-US" sz="1200" dirty="0"/>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Categorical </a:t>
                      </a:r>
                      <a:r>
                        <a:rPr lang="en-US" sz="1200" b="0" i="0" u="none" strike="noStrike" cap="none" dirty="0">
                          <a:solidFill>
                            <a:schemeClr val="dk1"/>
                          </a:solidFill>
                          <a:effectLst/>
                          <a:latin typeface="+mn-lt"/>
                          <a:ea typeface="+mn-ea"/>
                          <a:cs typeface="+mn-cs"/>
                          <a:sym typeface="Arial"/>
                        </a:rPr>
                        <a:t>(Nominal)</a:t>
                      </a:r>
                      <a:endParaRPr lang="en-US" sz="1200" dirty="0"/>
                    </a:p>
                  </a:txBody>
                  <a:tcPr/>
                </a:tc>
                <a:extLst>
                  <a:ext uri="{0D108BD9-81ED-4DB2-BD59-A6C34878D82A}">
                    <a16:rowId xmlns="" xmlns:a16="http://schemas.microsoft.com/office/drawing/2014/main" val="10008"/>
                  </a:ext>
                </a:extLst>
              </a:tr>
              <a:tr h="430389">
                <a:tc>
                  <a:txBody>
                    <a:bodyPr/>
                    <a:lstStyle/>
                    <a:p>
                      <a:r>
                        <a:rPr lang="en-US" sz="1200" dirty="0"/>
                        <a:t>19. </a:t>
                      </a:r>
                      <a:r>
                        <a:rPr lang="en-US" sz="1400" b="0" i="0" u="none" strike="noStrike" cap="none" dirty="0" err="1">
                          <a:solidFill>
                            <a:schemeClr val="dk1"/>
                          </a:solidFill>
                          <a:effectLst/>
                          <a:latin typeface="+mn-lt"/>
                          <a:ea typeface="+mn-ea"/>
                          <a:cs typeface="+mn-cs"/>
                          <a:sym typeface="Arial"/>
                        </a:rPr>
                        <a:t>HospitalizationDuration</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4535</a:t>
                      </a:r>
                      <a:endParaRPr lang="en-US" dirty="0"/>
                    </a:p>
                  </a:txBody>
                  <a:tcPr/>
                </a:tc>
                <a:tc>
                  <a:txBody>
                    <a:bodyPr/>
                    <a:lstStyle/>
                    <a:p>
                      <a:r>
                        <a:rPr lang="en-US" sz="1400" dirty="0"/>
                        <a:t>Numerical (Discrete)</a:t>
                      </a:r>
                    </a:p>
                  </a:txBody>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1143881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02" name="Google Shape;202;p3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a:t>Implement Framework</a:t>
            </a:r>
            <a:endParaRPr b="1"/>
          </a:p>
        </p:txBody>
      </p:sp>
      <p:sp>
        <p:nvSpPr>
          <p:cNvPr id="204" name="Google Shape;204;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05" name="Google Shape;205;p32"/>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4" name="Picture 3">
            <a:extLst>
              <a:ext uri="{FF2B5EF4-FFF2-40B4-BE49-F238E27FC236}">
                <a16:creationId xmlns="" xmlns:a16="http://schemas.microsoft.com/office/drawing/2014/main" id="{FCE2762E-B403-1729-7A56-4062137CF075}"/>
              </a:ext>
            </a:extLst>
          </p:cNvPr>
          <p:cNvPicPr>
            <a:picLocks noChangeAspect="1"/>
          </p:cNvPicPr>
          <p:nvPr/>
        </p:nvPicPr>
        <p:blipFill>
          <a:blip r:embed="rId4"/>
          <a:stretch>
            <a:fillRect/>
          </a:stretch>
        </p:blipFill>
        <p:spPr>
          <a:xfrm>
            <a:off x="1109662" y="947737"/>
            <a:ext cx="6924675" cy="32480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03" name="Google Shape;203;p32"/>
          <p:cNvSpPr txBox="1">
            <a:spLocks noGrp="1"/>
          </p:cNvSpPr>
          <p:nvPr>
            <p:ph type="title"/>
          </p:nvPr>
        </p:nvSpPr>
        <p:spPr>
          <a:xfrm>
            <a:off x="58057" y="0"/>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t>Implement Framework</a:t>
            </a:r>
            <a:endParaRPr b="1" dirty="0"/>
          </a:p>
        </p:txBody>
      </p:sp>
      <p:sp>
        <p:nvSpPr>
          <p:cNvPr id="204" name="Google Shape;204;p32"/>
          <p:cNvSpPr txBox="1">
            <a:spLocks noGrp="1"/>
          </p:cNvSpPr>
          <p:nvPr>
            <p:ph type="body" idx="1"/>
          </p:nvPr>
        </p:nvSpPr>
        <p:spPr>
          <a:xfrm>
            <a:off x="58057" y="901852"/>
            <a:ext cx="8998857" cy="3426294"/>
          </a:xfrm>
          <a:prstGeom prst="rect">
            <a:avLst/>
          </a:prstGeom>
          <a:noFill/>
          <a:ln>
            <a:noFill/>
          </a:ln>
        </p:spPr>
        <p:txBody>
          <a:bodyPr spcFirstLastPara="1" wrap="square" lIns="68575" tIns="34275" rIns="68575" bIns="34275" anchor="t" anchorCtr="0">
            <a:normAutofit fontScale="92500"/>
          </a:bodyPr>
          <a:lstStyle/>
          <a:p>
            <a:pPr marL="33973" lvl="0" indent="0">
              <a:spcBef>
                <a:spcPts val="0"/>
              </a:spcBef>
              <a:buSzPct val="85714"/>
              <a:buNone/>
            </a:pPr>
            <a:r>
              <a:rPr lang="en-US" b="1" dirty="0"/>
              <a:t>1. Data Collection </a:t>
            </a:r>
            <a:r>
              <a:rPr lang="en-US" dirty="0"/>
              <a:t>- Gather the dataset from relevant sources. This could involve downloading data from online repositories, accessing databases, using APIs, or collecting data through surveys and experiments. Ensuring that the data is relevant, reliable, and up-to-date is crucial for the quality of the analysis.</a:t>
            </a:r>
          </a:p>
          <a:p>
            <a:pPr marL="33973" lvl="0" indent="0">
              <a:spcBef>
                <a:spcPts val="0"/>
              </a:spcBef>
              <a:buSzPct val="85714"/>
              <a:buNone/>
            </a:pPr>
            <a:r>
              <a:rPr lang="en-US" dirty="0"/>
              <a:t> </a:t>
            </a:r>
            <a:r>
              <a:rPr lang="en-US" b="1" dirty="0"/>
              <a:t>2. Data Loading </a:t>
            </a:r>
            <a:r>
              <a:rPr lang="en-US" dirty="0"/>
              <a:t>- Load the dataset into a Data Frame for analysis using appropriate tools and libraries such as pandas in Python. This step ensures that the data is structured in a format suitable for analysis. It involves reading data from files (e.g., CSV, Excel) and handling any initial issues such as file encoding or delimiters.</a:t>
            </a:r>
          </a:p>
          <a:p>
            <a:pPr marL="33973" lvl="0" indent="0">
              <a:spcBef>
                <a:spcPts val="0"/>
              </a:spcBef>
              <a:buSzPct val="85714"/>
              <a:buNone/>
            </a:pPr>
            <a:r>
              <a:rPr lang="en-US" b="1" dirty="0"/>
              <a:t> 3. Data Preprocessing </a:t>
            </a:r>
            <a:r>
              <a:rPr lang="en-US" dirty="0"/>
              <a:t>- Inspect the dataset to understand its structure and contents. This includes viewing the first few rows, checking the data types of each column, and summarizing statistical properties. The goal is to get a sense of the data’s layout and identify any obvious issues such as missing values, duplicate entries, or anomalies.</a:t>
            </a:r>
            <a:endParaRPr dirty="0"/>
          </a:p>
        </p:txBody>
      </p:sp>
      <p:sp>
        <p:nvSpPr>
          <p:cNvPr id="205" name="Google Shape;205;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18</a:t>
            </a:fld>
            <a:endParaRPr>
              <a:solidFill>
                <a:schemeClr val="lt1"/>
              </a:solidFill>
            </a:endParaRPr>
          </a:p>
        </p:txBody>
      </p:sp>
      <p:pic>
        <p:nvPicPr>
          <p:cNvPr id="206" name="Google Shape;206;p32"/>
          <p:cNvPicPr preferRelativeResize="0"/>
          <p:nvPr/>
        </p:nvPicPr>
        <p:blipFill>
          <a:blip r:embed="rId3">
            <a:alphaModFix/>
          </a:blip>
          <a:stretch>
            <a:fillRect/>
          </a:stretch>
        </p:blipFill>
        <p:spPr>
          <a:xfrm>
            <a:off x="4727725" y="152400"/>
            <a:ext cx="4276902" cy="475575"/>
          </a:xfrm>
          <a:prstGeom prst="rect">
            <a:avLst/>
          </a:prstGeom>
          <a:noFill/>
          <a:ln>
            <a:noFill/>
          </a:ln>
        </p:spPr>
      </p:pic>
    </p:spTree>
    <p:extLst>
      <p:ext uri="{BB962C8B-B14F-4D97-AF65-F5344CB8AC3E}">
        <p14:creationId xmlns:p14="http://schemas.microsoft.com/office/powerpoint/2010/main" val="4058919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03" name="Google Shape;203;p32"/>
          <p:cNvSpPr txBox="1">
            <a:spLocks noGrp="1"/>
          </p:cNvSpPr>
          <p:nvPr>
            <p:ph type="title"/>
          </p:nvPr>
        </p:nvSpPr>
        <p:spPr>
          <a:xfrm>
            <a:off x="69850" y="-95862"/>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t>Implement Framework</a:t>
            </a:r>
            <a:endParaRPr b="1" dirty="0"/>
          </a:p>
        </p:txBody>
      </p:sp>
      <p:sp>
        <p:nvSpPr>
          <p:cNvPr id="204" name="Google Shape;204;p32"/>
          <p:cNvSpPr txBox="1">
            <a:spLocks noGrp="1"/>
          </p:cNvSpPr>
          <p:nvPr>
            <p:ph type="body" idx="1"/>
          </p:nvPr>
        </p:nvSpPr>
        <p:spPr>
          <a:xfrm>
            <a:off x="69849" y="627976"/>
            <a:ext cx="8934777" cy="3700170"/>
          </a:xfrm>
          <a:prstGeom prst="rect">
            <a:avLst/>
          </a:prstGeom>
          <a:noFill/>
          <a:ln>
            <a:noFill/>
          </a:ln>
        </p:spPr>
        <p:txBody>
          <a:bodyPr spcFirstLastPara="1" wrap="square" lIns="68575" tIns="34275" rIns="68575" bIns="34275" anchor="t" anchorCtr="0">
            <a:noAutofit/>
          </a:bodyPr>
          <a:lstStyle/>
          <a:p>
            <a:pPr marL="33973" lvl="0" indent="0">
              <a:spcBef>
                <a:spcPts val="0"/>
              </a:spcBef>
              <a:buSzPct val="85714"/>
              <a:buNone/>
            </a:pPr>
            <a:r>
              <a:rPr lang="en-US" sz="1800" b="1" dirty="0"/>
              <a:t>4.  Data Cleaning - </a:t>
            </a:r>
            <a:r>
              <a:rPr lang="en-US" sz="1800" dirty="0"/>
              <a:t>Handle missing values by filling them with appropriate values, using statistical methods, or removing incomplete records. Ensure all columns have appropriate data types, converting them if necessary (e.g., strings to dates). This step also includes removing duplicates, correcting inconsistencies , and addressing any errors in the data to ensure accuracy and reliability.</a:t>
            </a:r>
          </a:p>
          <a:p>
            <a:pPr marL="33973" lvl="0" indent="0">
              <a:spcBef>
                <a:spcPts val="0"/>
              </a:spcBef>
              <a:buSzPct val="85714"/>
              <a:buNone/>
            </a:pPr>
            <a:r>
              <a:rPr lang="en-US" sz="1800" b="1" dirty="0"/>
              <a:t>5. Data Transformation - </a:t>
            </a:r>
            <a:r>
              <a:rPr lang="en-US" sz="1800" dirty="0"/>
              <a:t>Convert categorical data into numerical data using techniques like One Hot Encoding or label encoding. This is essential for enabling statistical analysis and machine learning models to process the data effectively. Framework Transformation may also include scaling numerical features, creating new features, and normalizing or standardizing data.</a:t>
            </a:r>
          </a:p>
          <a:p>
            <a:pPr marL="33973" lvl="0" indent="0">
              <a:spcBef>
                <a:spcPts val="0"/>
              </a:spcBef>
              <a:buSzPct val="85714"/>
              <a:buNone/>
            </a:pPr>
            <a:r>
              <a:rPr lang="en-US" sz="1800" b="1" dirty="0"/>
              <a:t>6. Data Visualization - </a:t>
            </a:r>
            <a:r>
              <a:rPr lang="en-US" sz="1800" dirty="0"/>
              <a:t>Use visualization techniques to understand data distributions and relationships. Creating plots such as histograms, bar charts , scatter plots, and box plots helps to identify patterns, trends, and outliers in the data. Visualization is a powerful tool for gaining insights and communicating findings effectively.</a:t>
            </a:r>
          </a:p>
        </p:txBody>
      </p:sp>
      <p:sp>
        <p:nvSpPr>
          <p:cNvPr id="205" name="Google Shape;205;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pic>
        <p:nvPicPr>
          <p:cNvPr id="206" name="Google Shape;206;p32"/>
          <p:cNvPicPr preferRelativeResize="0"/>
          <p:nvPr/>
        </p:nvPicPr>
        <p:blipFill>
          <a:blip r:embed="rId3">
            <a:alphaModFix/>
          </a:blip>
          <a:stretch>
            <a:fillRect/>
          </a:stretch>
        </p:blipFill>
        <p:spPr>
          <a:xfrm>
            <a:off x="4727725" y="152400"/>
            <a:ext cx="4276902" cy="475575"/>
          </a:xfrm>
          <a:prstGeom prst="rect">
            <a:avLst/>
          </a:prstGeom>
          <a:noFill/>
          <a:ln>
            <a:noFill/>
          </a:ln>
        </p:spPr>
      </p:pic>
    </p:spTree>
    <p:extLst>
      <p:ext uri="{BB962C8B-B14F-4D97-AF65-F5344CB8AC3E}">
        <p14:creationId xmlns:p14="http://schemas.microsoft.com/office/powerpoint/2010/main" val="227431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marR="0" lvl="0" indent="0" algn="ctr" rtl="0">
              <a:spcBef>
                <a:spcPts val="0"/>
              </a:spcBef>
              <a:spcAft>
                <a:spcPts val="0"/>
              </a:spcAft>
              <a:buNone/>
            </a:pPr>
            <a:r>
              <a:rPr lang="en" sz="1400" b="1" i="0" u="none" strike="noStrike" cap="none">
                <a:solidFill>
                  <a:schemeClr val="lt1"/>
                </a:solidFill>
                <a:latin typeface="Calibri"/>
                <a:ea typeface="Calibri"/>
                <a:cs typeface="Calibri"/>
                <a:sym typeface="Calibri"/>
              </a:rPr>
              <a:t>KLE Technological University’s Dr. M. S. Sheshgiri College of Engineering and Technology, Belagavi</a:t>
            </a:r>
            <a:endParaRPr sz="1400" b="1" i="0" u="none" strike="noStrike" cap="none">
              <a:solidFill>
                <a:schemeClr val="lt1"/>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42" name="Google Shape;142;p26"/>
          <p:cNvSpPr txBox="1"/>
          <p:nvPr/>
        </p:nvSpPr>
        <p:spPr>
          <a:xfrm>
            <a:off x="2999515" y="538275"/>
            <a:ext cx="3516492" cy="1084882"/>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300" b="1" i="0" u="none" strike="noStrike" cap="none" dirty="0">
                <a:solidFill>
                  <a:schemeClr val="dk1"/>
                </a:solidFill>
                <a:latin typeface="Calibri"/>
                <a:ea typeface="Calibri"/>
                <a:cs typeface="Calibri"/>
                <a:sym typeface="Calibri"/>
              </a:rPr>
              <a:t>Details of the Team-14</a:t>
            </a:r>
            <a:endParaRPr sz="3300" b="1" i="0" u="none" strike="noStrike" cap="none" dirty="0">
              <a:solidFill>
                <a:schemeClr val="dk1"/>
              </a:solidFill>
              <a:latin typeface="Calibri"/>
              <a:ea typeface="Calibri"/>
              <a:cs typeface="Calibri"/>
              <a:sym typeface="Calibri"/>
            </a:endParaRPr>
          </a:p>
        </p:txBody>
      </p:sp>
      <p:graphicFrame>
        <p:nvGraphicFramePr>
          <p:cNvPr id="143" name="Google Shape;143;p26"/>
          <p:cNvGraphicFramePr/>
          <p:nvPr>
            <p:extLst>
              <p:ext uri="{D42A27DB-BD31-4B8C-83A1-F6EECF244321}">
                <p14:modId xmlns:p14="http://schemas.microsoft.com/office/powerpoint/2010/main" val="2056814399"/>
              </p:ext>
            </p:extLst>
          </p:nvPr>
        </p:nvGraphicFramePr>
        <p:xfrm>
          <a:off x="1659802" y="1560979"/>
          <a:ext cx="6095975" cy="2057520"/>
        </p:xfrm>
        <a:graphic>
          <a:graphicData uri="http://schemas.openxmlformats.org/drawingml/2006/table">
            <a:tbl>
              <a:tblPr firstRow="1" bandRow="1">
                <a:noFill/>
                <a:tableStyleId>{1BA07E65-23D3-4327-A907-803515E79363}</a:tableStyleId>
              </a:tblPr>
              <a:tblGrid>
                <a:gridCol w="771100">
                  <a:extLst>
                    <a:ext uri="{9D8B030D-6E8A-4147-A177-3AD203B41FA5}">
                      <a16:colId xmlns="" xmlns:a16="http://schemas.microsoft.com/office/drawing/2014/main" val="20000"/>
                    </a:ext>
                  </a:extLst>
                </a:gridCol>
                <a:gridCol w="382850">
                  <a:extLst>
                    <a:ext uri="{9D8B030D-6E8A-4147-A177-3AD203B41FA5}">
                      <a16:colId xmlns="" xmlns:a16="http://schemas.microsoft.com/office/drawing/2014/main" val="20001"/>
                    </a:ext>
                  </a:extLst>
                </a:gridCol>
                <a:gridCol w="2715575">
                  <a:extLst>
                    <a:ext uri="{9D8B030D-6E8A-4147-A177-3AD203B41FA5}">
                      <a16:colId xmlns="" xmlns:a16="http://schemas.microsoft.com/office/drawing/2014/main" val="20002"/>
                    </a:ext>
                  </a:extLst>
                </a:gridCol>
                <a:gridCol w="2226450">
                  <a:extLst>
                    <a:ext uri="{9D8B030D-6E8A-4147-A177-3AD203B41FA5}">
                      <a16:colId xmlns="" xmlns:a16="http://schemas.microsoft.com/office/drawing/2014/main" val="20003"/>
                    </a:ext>
                  </a:extLst>
                </a:gridCol>
              </a:tblGrid>
              <a:tr h="278125">
                <a:tc gridSpan="2">
                  <a:txBody>
                    <a:bodyPr/>
                    <a:lstStyle/>
                    <a:p>
                      <a:pPr marL="0" marR="0" lvl="0" indent="0" algn="ctr" rtl="0">
                        <a:spcBef>
                          <a:spcPts val="0"/>
                        </a:spcBef>
                        <a:spcAft>
                          <a:spcPts val="0"/>
                        </a:spcAft>
                        <a:buNone/>
                      </a:pPr>
                      <a:r>
                        <a:rPr lang="en" sz="1800" dirty="0"/>
                        <a:t>Div:</a:t>
                      </a:r>
                      <a:endParaRPr sz="1800" u="none" strike="noStrike" cap="none" dirty="0"/>
                    </a:p>
                  </a:txBody>
                  <a:tcPr marL="68600" marR="68600" marT="34300" marB="34300" anchor="ctr">
                    <a:solidFill>
                      <a:srgbClr val="C00000"/>
                    </a:solidFill>
                  </a:tcPr>
                </a:tc>
                <a:tc hMerge="1">
                  <a:txBody>
                    <a:bodyPr/>
                    <a:lstStyle/>
                    <a:p>
                      <a:endParaRPr lang="en-US"/>
                    </a:p>
                  </a:txBody>
                  <a:tcPr/>
                </a:tc>
                <a:tc gridSpan="2">
                  <a:txBody>
                    <a:bodyPr/>
                    <a:lstStyle/>
                    <a:p>
                      <a:pPr marL="0" marR="0" lvl="0" indent="0" algn="ctr" rtl="0">
                        <a:spcBef>
                          <a:spcPts val="0"/>
                        </a:spcBef>
                        <a:spcAft>
                          <a:spcPts val="0"/>
                        </a:spcAft>
                        <a:buNone/>
                      </a:pPr>
                      <a:endParaRPr sz="1800" u="none" strike="noStrike" cap="none"/>
                    </a:p>
                  </a:txBody>
                  <a:tcPr marL="68600" marR="68600" marT="34300" marB="34300" anchor="ctr">
                    <a:solidFill>
                      <a:srgbClr val="C00000"/>
                    </a:solidFill>
                  </a:tcPr>
                </a:tc>
                <a:tc hMerge="1">
                  <a:txBody>
                    <a:bodyPr/>
                    <a:lstStyle/>
                    <a:p>
                      <a:endParaRPr lang="en-US"/>
                    </a:p>
                  </a:txBody>
                  <a:tcPr/>
                </a:tc>
                <a:extLst>
                  <a:ext uri="{0D108BD9-81ED-4DB2-BD59-A6C34878D82A}">
                    <a16:rowId xmlns="" xmlns:a16="http://schemas.microsoft.com/office/drawing/2014/main" val="10000"/>
                  </a:ext>
                </a:extLst>
              </a:tr>
              <a:tr h="278125">
                <a:tc>
                  <a:txBody>
                    <a:bodyPr/>
                    <a:lstStyle/>
                    <a:p>
                      <a:pPr marL="0" marR="0" lvl="0" indent="0" algn="ctr" rtl="0">
                        <a:spcBef>
                          <a:spcPts val="0"/>
                        </a:spcBef>
                        <a:spcAft>
                          <a:spcPts val="0"/>
                        </a:spcAft>
                        <a:buNone/>
                      </a:pPr>
                      <a:r>
                        <a:rPr lang="en" sz="1800" b="1" u="none" strike="noStrike" cap="none"/>
                        <a:t>Sl. No. </a:t>
                      </a:r>
                      <a:endParaRPr sz="1800" b="1" u="none" strike="noStrike" cap="none"/>
                    </a:p>
                  </a:txBody>
                  <a:tcPr marL="68600" marR="68600" marT="34300" marB="34300" anchor="ctr"/>
                </a:tc>
                <a:tc gridSpan="2">
                  <a:txBody>
                    <a:bodyPr/>
                    <a:lstStyle/>
                    <a:p>
                      <a:pPr marL="0" marR="0" lvl="0" indent="0" algn="ctr" rtl="0">
                        <a:spcBef>
                          <a:spcPts val="0"/>
                        </a:spcBef>
                        <a:spcAft>
                          <a:spcPts val="0"/>
                        </a:spcAft>
                        <a:buNone/>
                      </a:pPr>
                      <a:r>
                        <a:rPr lang="en" sz="1800" b="1" u="none" strike="noStrike" cap="none"/>
                        <a:t>Name</a:t>
                      </a:r>
                      <a:endParaRPr sz="1800" b="1" u="none" strike="noStrike" cap="none"/>
                    </a:p>
                  </a:txBody>
                  <a:tcPr marL="68600" marR="68600" marT="34300" marB="34300" anchor="ctr"/>
                </a:tc>
                <a:tc hMerge="1">
                  <a:txBody>
                    <a:bodyPr/>
                    <a:lstStyle/>
                    <a:p>
                      <a:endParaRPr lang="en-US"/>
                    </a:p>
                  </a:txBody>
                  <a:tcPr/>
                </a:tc>
                <a:tc>
                  <a:txBody>
                    <a:bodyPr/>
                    <a:lstStyle/>
                    <a:p>
                      <a:pPr marL="0" marR="0" lvl="0" indent="0" algn="ctr" rtl="0">
                        <a:spcBef>
                          <a:spcPts val="0"/>
                        </a:spcBef>
                        <a:spcAft>
                          <a:spcPts val="0"/>
                        </a:spcAft>
                        <a:buNone/>
                      </a:pPr>
                      <a:r>
                        <a:rPr lang="en" sz="1800" b="1"/>
                        <a:t>SRN</a:t>
                      </a:r>
                      <a:r>
                        <a:rPr lang="en" sz="1800" b="1" u="none" strike="noStrike" cap="none"/>
                        <a:t>. </a:t>
                      </a:r>
                      <a:endParaRPr sz="1800" b="1" u="none" strike="noStrike" cap="none"/>
                    </a:p>
                  </a:txBody>
                  <a:tcPr marL="68600" marR="68600" marT="34300" marB="34300" anchor="ctr"/>
                </a:tc>
                <a:extLst>
                  <a:ext uri="{0D108BD9-81ED-4DB2-BD59-A6C34878D82A}">
                    <a16:rowId xmlns="" xmlns:a16="http://schemas.microsoft.com/office/drawing/2014/main" val="10001"/>
                  </a:ext>
                </a:extLst>
              </a:tr>
              <a:tr h="278125">
                <a:tc>
                  <a:txBody>
                    <a:bodyPr/>
                    <a:lstStyle/>
                    <a:p>
                      <a:pPr marL="0" marR="0" lvl="0" indent="0" algn="ctr" rtl="0">
                        <a:spcBef>
                          <a:spcPts val="0"/>
                        </a:spcBef>
                        <a:spcAft>
                          <a:spcPts val="0"/>
                        </a:spcAft>
                        <a:buNone/>
                      </a:pPr>
                      <a:r>
                        <a:rPr lang="en" sz="1800" u="none" strike="noStrike" cap="none"/>
                        <a:t>1</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US" sz="1800" u="none" strike="noStrike" cap="none" dirty="0"/>
                        <a:t>Anuj </a:t>
                      </a:r>
                      <a:r>
                        <a:rPr lang="en-US" sz="1800" u="none" strike="noStrike" cap="none" dirty="0" err="1"/>
                        <a:t>Kanamadi</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02FE22BCS020</a:t>
                      </a:r>
                      <a:endParaRPr sz="1800" u="none" strike="noStrike" cap="none" dirty="0"/>
                    </a:p>
                  </a:txBody>
                  <a:tcPr marL="68600" marR="68600" marT="34300" marB="34300" anchor="ctr"/>
                </a:tc>
                <a:extLst>
                  <a:ext uri="{0D108BD9-81ED-4DB2-BD59-A6C34878D82A}">
                    <a16:rowId xmlns="" xmlns:a16="http://schemas.microsoft.com/office/drawing/2014/main" val="10002"/>
                  </a:ext>
                </a:extLst>
              </a:tr>
              <a:tr h="278125">
                <a:tc>
                  <a:txBody>
                    <a:bodyPr/>
                    <a:lstStyle/>
                    <a:p>
                      <a:pPr marL="0" marR="0" lvl="0" indent="0" algn="ctr" rtl="0">
                        <a:spcBef>
                          <a:spcPts val="0"/>
                        </a:spcBef>
                        <a:spcAft>
                          <a:spcPts val="0"/>
                        </a:spcAft>
                        <a:buNone/>
                      </a:pPr>
                      <a:r>
                        <a:rPr lang="en" sz="1800" u="none" strike="noStrike" cap="none"/>
                        <a:t>2</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US" sz="1800" u="none" strike="noStrike" cap="none" dirty="0"/>
                        <a:t>Regina </a:t>
                      </a:r>
                      <a:r>
                        <a:rPr lang="en-US" sz="1800" u="none" strike="noStrike" cap="none" dirty="0" err="1"/>
                        <a:t>Fernandes</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02FE22BCS081</a:t>
                      </a:r>
                      <a:endParaRPr sz="1800" u="none" strike="noStrike" cap="none" dirty="0"/>
                    </a:p>
                  </a:txBody>
                  <a:tcPr marL="68600" marR="68600" marT="34300" marB="34300" anchor="ctr"/>
                </a:tc>
                <a:extLst>
                  <a:ext uri="{0D108BD9-81ED-4DB2-BD59-A6C34878D82A}">
                    <a16:rowId xmlns="" xmlns:a16="http://schemas.microsoft.com/office/drawing/2014/main" val="10003"/>
                  </a:ext>
                </a:extLst>
              </a:tr>
              <a:tr h="278125">
                <a:tc>
                  <a:txBody>
                    <a:bodyPr/>
                    <a:lstStyle/>
                    <a:p>
                      <a:pPr marL="0" marR="0" lvl="0" indent="0" algn="ctr" rtl="0">
                        <a:spcBef>
                          <a:spcPts val="0"/>
                        </a:spcBef>
                        <a:spcAft>
                          <a:spcPts val="0"/>
                        </a:spcAft>
                        <a:buNone/>
                      </a:pPr>
                      <a:r>
                        <a:rPr lang="en" sz="1800" u="none" strike="noStrike" cap="none"/>
                        <a:t>3</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US" sz="1800" u="none" strike="noStrike" cap="none" dirty="0"/>
                        <a:t>Saniya </a:t>
                      </a:r>
                      <a:r>
                        <a:rPr lang="en-US" sz="1800" u="none" strike="noStrike" cap="none" dirty="0" err="1"/>
                        <a:t>Kadarbhai</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02FE22BCS106</a:t>
                      </a:r>
                      <a:endParaRPr sz="1800" u="none" strike="noStrike" cap="none" dirty="0"/>
                    </a:p>
                  </a:txBody>
                  <a:tcPr marL="68600" marR="68600" marT="34300" marB="34300" anchor="ctr"/>
                </a:tc>
                <a:extLst>
                  <a:ext uri="{0D108BD9-81ED-4DB2-BD59-A6C34878D82A}">
                    <a16:rowId xmlns="" xmlns:a16="http://schemas.microsoft.com/office/drawing/2014/main" val="10004"/>
                  </a:ext>
                </a:extLst>
              </a:tr>
              <a:tr h="278125">
                <a:tc>
                  <a:txBody>
                    <a:bodyPr/>
                    <a:lstStyle/>
                    <a:p>
                      <a:pPr marL="0" marR="0" lvl="0" indent="0" algn="ctr" rtl="0">
                        <a:spcBef>
                          <a:spcPts val="0"/>
                        </a:spcBef>
                        <a:spcAft>
                          <a:spcPts val="0"/>
                        </a:spcAft>
                        <a:buNone/>
                      </a:pPr>
                      <a:r>
                        <a:rPr lang="en" sz="1800" u="none" strike="noStrike" cap="none"/>
                        <a:t>4</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US" sz="1800" u="none" strike="noStrike" cap="none" dirty="0"/>
                        <a:t>Shreya</a:t>
                      </a:r>
                      <a:r>
                        <a:rPr lang="en-US" sz="1800" u="none" strike="noStrike" cap="none" baseline="0" dirty="0"/>
                        <a:t> </a:t>
                      </a:r>
                      <a:r>
                        <a:rPr lang="en-US" sz="1800" u="none" strike="noStrike" cap="none" baseline="0" dirty="0" err="1"/>
                        <a:t>Miskin</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02FE22BCS125</a:t>
                      </a:r>
                      <a:endParaRPr sz="1800" u="none" strike="noStrike" cap="none" dirty="0"/>
                    </a:p>
                  </a:txBody>
                  <a:tcPr marL="68600" marR="68600" marT="34300" marB="34300" anchor="ctr"/>
                </a:tc>
                <a:extLst>
                  <a:ext uri="{0D108BD9-81ED-4DB2-BD59-A6C34878D82A}">
                    <a16:rowId xmlns="" xmlns:a16="http://schemas.microsoft.com/office/drawing/2014/main" val="10005"/>
                  </a:ext>
                </a:extLst>
              </a:tr>
            </a:tbl>
          </a:graphicData>
        </a:graphic>
      </p:graphicFrame>
      <p:pic>
        <p:nvPicPr>
          <p:cNvPr id="144" name="Google Shape;144;p26"/>
          <p:cNvPicPr preferRelativeResize="0"/>
          <p:nvPr/>
        </p:nvPicPr>
        <p:blipFill>
          <a:blip r:embed="rId3">
            <a:alphaModFix/>
          </a:blip>
          <a:stretch>
            <a:fillRect/>
          </a:stretch>
        </p:blipFill>
        <p:spPr>
          <a:xfrm>
            <a:off x="72650" y="62700"/>
            <a:ext cx="4276902" cy="47557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03" name="Google Shape;203;p32"/>
          <p:cNvSpPr txBox="1">
            <a:spLocks noGrp="1"/>
          </p:cNvSpPr>
          <p:nvPr>
            <p:ph type="title"/>
          </p:nvPr>
        </p:nvSpPr>
        <p:spPr>
          <a:xfrm>
            <a:off x="58057" y="0"/>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t>Implement Framework</a:t>
            </a:r>
            <a:endParaRPr b="1" dirty="0"/>
          </a:p>
        </p:txBody>
      </p:sp>
      <p:sp>
        <p:nvSpPr>
          <p:cNvPr id="204" name="Google Shape;204;p32"/>
          <p:cNvSpPr txBox="1">
            <a:spLocks noGrp="1"/>
          </p:cNvSpPr>
          <p:nvPr>
            <p:ph type="body" idx="1"/>
          </p:nvPr>
        </p:nvSpPr>
        <p:spPr>
          <a:xfrm>
            <a:off x="58057" y="901852"/>
            <a:ext cx="8998857" cy="3426294"/>
          </a:xfrm>
          <a:prstGeom prst="rect">
            <a:avLst/>
          </a:prstGeom>
          <a:noFill/>
          <a:ln>
            <a:noFill/>
          </a:ln>
        </p:spPr>
        <p:txBody>
          <a:bodyPr spcFirstLastPara="1" wrap="square" lIns="68575" tIns="34275" rIns="68575" bIns="34275" anchor="t" anchorCtr="0">
            <a:normAutofit/>
          </a:bodyPr>
          <a:lstStyle/>
          <a:p>
            <a:pPr marL="33973" indent="0">
              <a:spcBef>
                <a:spcPts val="0"/>
              </a:spcBef>
              <a:buSzPct val="85714"/>
              <a:buNone/>
            </a:pPr>
            <a:r>
              <a:rPr lang="en-US" b="1" dirty="0"/>
              <a:t>7. Documenting the Process - </a:t>
            </a:r>
            <a:r>
              <a:rPr lang="en-US" dirty="0"/>
              <a:t>Document each step taken during data preprocessing for future reference and reproducibility. This includes recording methods used for handling missing values, transformations applied, and any assumptions made. Proper documentation ensures that the analysis can be replicated, understood by others, and serves as a reference for future projects. It also provides transparency and accountability in the data analysis process.</a:t>
            </a:r>
          </a:p>
          <a:p>
            <a:pPr marL="491173" lvl="0" indent="-457200">
              <a:spcBef>
                <a:spcPts val="0"/>
              </a:spcBef>
              <a:buSzPct val="85714"/>
              <a:buAutoNum type="arabicPeriod"/>
            </a:pPr>
            <a:endParaRPr dirty="0"/>
          </a:p>
        </p:txBody>
      </p:sp>
      <p:sp>
        <p:nvSpPr>
          <p:cNvPr id="205" name="Google Shape;205;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20</a:t>
            </a:fld>
            <a:endParaRPr>
              <a:solidFill>
                <a:schemeClr val="lt1"/>
              </a:solidFill>
            </a:endParaRPr>
          </a:p>
        </p:txBody>
      </p:sp>
      <p:pic>
        <p:nvPicPr>
          <p:cNvPr id="206" name="Google Shape;206;p32"/>
          <p:cNvPicPr preferRelativeResize="0"/>
          <p:nvPr/>
        </p:nvPicPr>
        <p:blipFill>
          <a:blip r:embed="rId3">
            <a:alphaModFix/>
          </a:blip>
          <a:stretch>
            <a:fillRect/>
          </a:stretch>
        </p:blipFill>
        <p:spPr>
          <a:xfrm>
            <a:off x="4727725" y="152400"/>
            <a:ext cx="4276902" cy="475575"/>
          </a:xfrm>
          <a:prstGeom prst="rect">
            <a:avLst/>
          </a:prstGeom>
          <a:noFill/>
          <a:ln>
            <a:noFill/>
          </a:ln>
        </p:spPr>
      </p:pic>
    </p:spTree>
    <p:extLst>
      <p:ext uri="{BB962C8B-B14F-4D97-AF65-F5344CB8AC3E}">
        <p14:creationId xmlns:p14="http://schemas.microsoft.com/office/powerpoint/2010/main" val="1358306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03" name="Google Shape;203;p32"/>
          <p:cNvSpPr txBox="1">
            <a:spLocks noGrp="1"/>
          </p:cNvSpPr>
          <p:nvPr>
            <p:ph type="title"/>
          </p:nvPr>
        </p:nvSpPr>
        <p:spPr>
          <a:xfrm>
            <a:off x="58057" y="0"/>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Data Preprocessing </a:t>
            </a:r>
            <a:endParaRPr b="1" dirty="0"/>
          </a:p>
        </p:txBody>
      </p:sp>
      <p:sp>
        <p:nvSpPr>
          <p:cNvPr id="204" name="Google Shape;204;p32"/>
          <p:cNvSpPr txBox="1">
            <a:spLocks noGrp="1"/>
          </p:cNvSpPr>
          <p:nvPr>
            <p:ph type="body" idx="1"/>
          </p:nvPr>
        </p:nvSpPr>
        <p:spPr>
          <a:xfrm>
            <a:off x="58057" y="780375"/>
            <a:ext cx="8998857" cy="3547771"/>
          </a:xfrm>
          <a:prstGeom prst="rect">
            <a:avLst/>
          </a:prstGeom>
          <a:noFill/>
          <a:ln>
            <a:noFill/>
          </a:ln>
        </p:spPr>
        <p:txBody>
          <a:bodyPr spcFirstLastPara="1" wrap="square" lIns="68575" tIns="34275" rIns="68575" bIns="34275" anchor="t" anchorCtr="0">
            <a:normAutofit/>
          </a:bodyPr>
          <a:lstStyle/>
          <a:p>
            <a:pPr marL="33973" lvl="0" indent="0">
              <a:spcBef>
                <a:spcPts val="0"/>
              </a:spcBef>
              <a:buSzPct val="85714"/>
              <a:buNone/>
            </a:pPr>
            <a:r>
              <a:rPr lang="en-US" sz="1700" b="1" dirty="0"/>
              <a:t>1. Handling Missing Values: </a:t>
            </a:r>
            <a:r>
              <a:rPr lang="en-US" sz="1700" dirty="0"/>
              <a:t>We checked for missing values in the dataset and decided how to handle them. Depending on the extent of missingness and the nature of the data, we have removed missing values in </a:t>
            </a:r>
            <a:r>
              <a:rPr lang="en-US" sz="1700" dirty="0" err="1"/>
              <a:t>HospitalisationDuration</a:t>
            </a:r>
            <a:r>
              <a:rPr lang="en-US" sz="1700" dirty="0"/>
              <a:t> attribute and imputed them with appropriate method simple imputation such as mean. </a:t>
            </a:r>
          </a:p>
          <a:p>
            <a:pPr marL="33973" lvl="0" indent="0">
              <a:spcBef>
                <a:spcPts val="0"/>
              </a:spcBef>
              <a:buSzPct val="85714"/>
              <a:buNone/>
            </a:pPr>
            <a:r>
              <a:rPr lang="en-US" sz="1700" b="1" dirty="0"/>
              <a:t>2. Dealing with Duplicates: </a:t>
            </a:r>
            <a:r>
              <a:rPr lang="en-US" sz="1700" dirty="0"/>
              <a:t>Duplicate records can skew analysis results and model performance. We checked the skewness of the </a:t>
            </a:r>
            <a:r>
              <a:rPr lang="en-US" sz="1700" dirty="0" err="1"/>
              <a:t>HospitalisationDuration</a:t>
            </a:r>
            <a:r>
              <a:rPr lang="en-US" sz="1700" dirty="0"/>
              <a:t> attribute before and after removing missing values. It was same.</a:t>
            </a:r>
          </a:p>
          <a:p>
            <a:pPr marL="33973" lvl="0" indent="0">
              <a:spcBef>
                <a:spcPts val="0"/>
              </a:spcBef>
              <a:buSzPct val="85714"/>
              <a:buNone/>
            </a:pPr>
            <a:endParaRPr lang="en-US" dirty="0"/>
          </a:p>
          <a:p>
            <a:pPr marL="33973" lvl="0" indent="0">
              <a:spcBef>
                <a:spcPts val="0"/>
              </a:spcBef>
              <a:buSzPct val="85714"/>
              <a:buNone/>
            </a:pPr>
            <a:endParaRPr lang="en-US" dirty="0"/>
          </a:p>
          <a:p>
            <a:pPr marL="33973" indent="0">
              <a:spcBef>
                <a:spcPts val="0"/>
              </a:spcBef>
              <a:buSzPct val="85714"/>
              <a:buNone/>
            </a:pPr>
            <a:endParaRPr lang="en-US" dirty="0"/>
          </a:p>
        </p:txBody>
      </p:sp>
      <p:sp>
        <p:nvSpPr>
          <p:cNvPr id="205" name="Google Shape;205;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21</a:t>
            </a:fld>
            <a:endParaRPr>
              <a:solidFill>
                <a:schemeClr val="lt1"/>
              </a:solidFill>
            </a:endParaRPr>
          </a:p>
        </p:txBody>
      </p:sp>
      <p:pic>
        <p:nvPicPr>
          <p:cNvPr id="206" name="Google Shape;206;p32"/>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5" name="Picture 4">
            <a:extLst>
              <a:ext uri="{FF2B5EF4-FFF2-40B4-BE49-F238E27FC236}">
                <a16:creationId xmlns="" xmlns:a16="http://schemas.microsoft.com/office/drawing/2014/main" id="{D44BABA0-A303-37C6-C914-5C58F832BF76}"/>
              </a:ext>
            </a:extLst>
          </p:cNvPr>
          <p:cNvPicPr>
            <a:picLocks noChangeAspect="1"/>
          </p:cNvPicPr>
          <p:nvPr/>
        </p:nvPicPr>
        <p:blipFill>
          <a:blip r:embed="rId4"/>
          <a:stretch>
            <a:fillRect/>
          </a:stretch>
        </p:blipFill>
        <p:spPr>
          <a:xfrm>
            <a:off x="900113" y="2416500"/>
            <a:ext cx="3486150" cy="1994282"/>
          </a:xfrm>
          <a:prstGeom prst="rect">
            <a:avLst/>
          </a:prstGeom>
        </p:spPr>
      </p:pic>
      <p:pic>
        <p:nvPicPr>
          <p:cNvPr id="7" name="Picture 6">
            <a:extLst>
              <a:ext uri="{FF2B5EF4-FFF2-40B4-BE49-F238E27FC236}">
                <a16:creationId xmlns="" xmlns:a16="http://schemas.microsoft.com/office/drawing/2014/main" id="{06D0CF81-16DE-1E12-FA94-E31DC740A301}"/>
              </a:ext>
            </a:extLst>
          </p:cNvPr>
          <p:cNvPicPr>
            <a:picLocks noChangeAspect="1"/>
          </p:cNvPicPr>
          <p:nvPr/>
        </p:nvPicPr>
        <p:blipFill>
          <a:blip r:embed="rId5"/>
          <a:stretch>
            <a:fillRect/>
          </a:stretch>
        </p:blipFill>
        <p:spPr>
          <a:xfrm>
            <a:off x="4963108" y="2422533"/>
            <a:ext cx="3516961" cy="1988249"/>
          </a:xfrm>
          <a:prstGeom prst="rect">
            <a:avLst/>
          </a:prstGeom>
        </p:spPr>
      </p:pic>
    </p:spTree>
    <p:extLst>
      <p:ext uri="{BB962C8B-B14F-4D97-AF65-F5344CB8AC3E}">
        <p14:creationId xmlns:p14="http://schemas.microsoft.com/office/powerpoint/2010/main" val="3735470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03" name="Google Shape;203;p32"/>
          <p:cNvSpPr txBox="1">
            <a:spLocks noGrp="1"/>
          </p:cNvSpPr>
          <p:nvPr>
            <p:ph type="title"/>
          </p:nvPr>
        </p:nvSpPr>
        <p:spPr>
          <a:xfrm>
            <a:off x="58057" y="0"/>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Data Preprocessing steps</a:t>
            </a:r>
            <a:endParaRPr b="1" dirty="0"/>
          </a:p>
        </p:txBody>
      </p:sp>
      <p:sp>
        <p:nvSpPr>
          <p:cNvPr id="204" name="Google Shape;204;p32"/>
          <p:cNvSpPr txBox="1">
            <a:spLocks noGrp="1"/>
          </p:cNvSpPr>
          <p:nvPr>
            <p:ph type="body" idx="1"/>
          </p:nvPr>
        </p:nvSpPr>
        <p:spPr>
          <a:xfrm>
            <a:off x="58057" y="797109"/>
            <a:ext cx="8998857" cy="3531037"/>
          </a:xfrm>
          <a:prstGeom prst="rect">
            <a:avLst/>
          </a:prstGeom>
          <a:noFill/>
          <a:ln>
            <a:noFill/>
          </a:ln>
        </p:spPr>
        <p:txBody>
          <a:bodyPr spcFirstLastPara="1" wrap="square" lIns="68575" tIns="34275" rIns="68575" bIns="34275" anchor="t" anchorCtr="0">
            <a:normAutofit/>
          </a:bodyPr>
          <a:lstStyle/>
          <a:p>
            <a:pPr marL="33973" indent="0">
              <a:spcBef>
                <a:spcPts val="0"/>
              </a:spcBef>
              <a:buSzPct val="85714"/>
              <a:buNone/>
            </a:pPr>
            <a:r>
              <a:rPr lang="en-US" sz="1800" b="1" dirty="0"/>
              <a:t>3. Outlier Detection and Handling:   </a:t>
            </a:r>
            <a:r>
              <a:rPr lang="en-US" sz="1800" dirty="0"/>
              <a:t>We</a:t>
            </a:r>
            <a:r>
              <a:rPr lang="en-US" sz="1800" b="1" dirty="0"/>
              <a:t> </a:t>
            </a:r>
            <a:r>
              <a:rPr lang="en-US" sz="1800" dirty="0"/>
              <a:t>identified and handled outliers in the data. We chose to remove outliers and handle them by finding lower and upper boundary and then filtering the data in the following </a:t>
            </a:r>
            <a:r>
              <a:rPr lang="en-US" sz="1800" dirty="0" smtClean="0"/>
              <a:t>attributes :-</a:t>
            </a:r>
            <a:endParaRPr lang="en-US" sz="1800" dirty="0"/>
          </a:p>
          <a:p>
            <a:pPr marL="33973" indent="0">
              <a:spcBef>
                <a:spcPts val="0"/>
              </a:spcBef>
              <a:buSzPct val="85714"/>
              <a:buNone/>
            </a:pPr>
            <a:r>
              <a:rPr lang="en-US" sz="1800" dirty="0"/>
              <a:t>Collection Year, </a:t>
            </a:r>
            <a:r>
              <a:rPr lang="en-US" sz="1800" dirty="0" err="1"/>
              <a:t>CollectionSeason</a:t>
            </a:r>
            <a:r>
              <a:rPr lang="en-US" sz="1800" dirty="0"/>
              <a:t>, Country, </a:t>
            </a:r>
            <a:r>
              <a:rPr lang="en-US" sz="1800" dirty="0" err="1"/>
              <a:t>City_Local</a:t>
            </a:r>
            <a:r>
              <a:rPr lang="en-US" sz="1800" dirty="0"/>
              <a:t>, </a:t>
            </a:r>
            <a:r>
              <a:rPr lang="en-US" sz="1800" dirty="0" err="1"/>
              <a:t>SubjectAge</a:t>
            </a:r>
            <a:r>
              <a:rPr lang="en-US" sz="1800" dirty="0"/>
              <a:t>, Gender, </a:t>
            </a:r>
            <a:r>
              <a:rPr lang="en-US" sz="1800" dirty="0" err="1"/>
              <a:t>VaccinationStatus</a:t>
            </a:r>
            <a:r>
              <a:rPr lang="en-US" sz="1800" dirty="0"/>
              <a:t>, Fever, Diagnosis, </a:t>
            </a:r>
            <a:r>
              <a:rPr lang="en-US" sz="1800" dirty="0" err="1"/>
              <a:t>FluTestStatus</a:t>
            </a:r>
            <a:r>
              <a:rPr lang="en-US" sz="1800" dirty="0"/>
              <a:t>, </a:t>
            </a:r>
            <a:r>
              <a:rPr lang="en-US" sz="1800" dirty="0" err="1"/>
              <a:t>DiseaseOutcome</a:t>
            </a:r>
            <a:r>
              <a:rPr lang="en-US" sz="1800" dirty="0"/>
              <a:t> and Hospitalization Duration.</a:t>
            </a:r>
          </a:p>
          <a:p>
            <a:pPr marL="33973" indent="0" algn="ctr">
              <a:spcBef>
                <a:spcPts val="0"/>
              </a:spcBef>
              <a:buSzPct val="85714"/>
              <a:buNone/>
            </a:pPr>
            <a:r>
              <a:rPr lang="en-US" sz="1800" dirty="0" smtClean="0"/>
              <a:t>For Example:</a:t>
            </a:r>
            <a:endParaRPr lang="en-US" sz="1800" dirty="0"/>
          </a:p>
          <a:p>
            <a:pPr marL="33973" indent="0">
              <a:spcBef>
                <a:spcPts val="0"/>
              </a:spcBef>
              <a:buSzPct val="85714"/>
              <a:buNone/>
            </a:pPr>
            <a:endParaRPr lang="en-US" sz="1800" dirty="0"/>
          </a:p>
          <a:p>
            <a:pPr marL="33973" indent="0">
              <a:spcBef>
                <a:spcPts val="0"/>
              </a:spcBef>
              <a:buSzPct val="85714"/>
              <a:buNone/>
            </a:pPr>
            <a:endParaRPr lang="en-US" sz="1800" dirty="0"/>
          </a:p>
          <a:p>
            <a:pPr marL="33973" indent="0">
              <a:spcBef>
                <a:spcPts val="0"/>
              </a:spcBef>
              <a:buSzPct val="85714"/>
              <a:buNone/>
            </a:pPr>
            <a:endParaRPr lang="en-US" sz="1800" dirty="0"/>
          </a:p>
          <a:p>
            <a:pPr marL="33973" indent="0">
              <a:spcBef>
                <a:spcPts val="0"/>
              </a:spcBef>
              <a:buSzPct val="85714"/>
              <a:buNone/>
            </a:pPr>
            <a:endParaRPr lang="en-US" sz="1800" dirty="0"/>
          </a:p>
          <a:p>
            <a:pPr marL="33973" indent="0">
              <a:spcBef>
                <a:spcPts val="0"/>
              </a:spcBef>
              <a:buSzPct val="85714"/>
              <a:buNone/>
            </a:pPr>
            <a:endParaRPr lang="en-US" sz="1800" dirty="0"/>
          </a:p>
          <a:p>
            <a:pPr marL="33973" indent="0">
              <a:spcBef>
                <a:spcPts val="0"/>
              </a:spcBef>
              <a:buSzPct val="85714"/>
              <a:buNone/>
            </a:pPr>
            <a:endParaRPr lang="en-US" sz="1800" dirty="0"/>
          </a:p>
          <a:p>
            <a:pPr marL="33973" indent="0">
              <a:spcBef>
                <a:spcPts val="0"/>
              </a:spcBef>
              <a:buSzPct val="85714"/>
              <a:buNone/>
            </a:pPr>
            <a:endParaRPr lang="en-US" sz="1800" b="1" dirty="0"/>
          </a:p>
          <a:p>
            <a:pPr marL="33973" lvl="0" indent="0">
              <a:spcBef>
                <a:spcPts val="0"/>
              </a:spcBef>
              <a:buSzPct val="85714"/>
              <a:buNone/>
            </a:pPr>
            <a:endParaRPr lang="en-US" sz="1800" dirty="0"/>
          </a:p>
        </p:txBody>
      </p:sp>
      <p:sp>
        <p:nvSpPr>
          <p:cNvPr id="205" name="Google Shape;205;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22</a:t>
            </a:fld>
            <a:endParaRPr>
              <a:solidFill>
                <a:schemeClr val="lt1"/>
              </a:solidFill>
            </a:endParaRPr>
          </a:p>
        </p:txBody>
      </p:sp>
      <p:pic>
        <p:nvPicPr>
          <p:cNvPr id="206" name="Google Shape;206;p32"/>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3" name="Picture 2">
            <a:extLst>
              <a:ext uri="{FF2B5EF4-FFF2-40B4-BE49-F238E27FC236}">
                <a16:creationId xmlns="" xmlns:a16="http://schemas.microsoft.com/office/drawing/2014/main" id="{E28B56EF-117F-9AA4-ECFE-F96D3EFBCA95}"/>
              </a:ext>
            </a:extLst>
          </p:cNvPr>
          <p:cNvPicPr>
            <a:picLocks noChangeAspect="1"/>
          </p:cNvPicPr>
          <p:nvPr/>
        </p:nvPicPr>
        <p:blipFill>
          <a:blip r:embed="rId4"/>
          <a:stretch>
            <a:fillRect/>
          </a:stretch>
        </p:blipFill>
        <p:spPr>
          <a:xfrm>
            <a:off x="1409279" y="2324610"/>
            <a:ext cx="2905546" cy="2044854"/>
          </a:xfrm>
          <a:prstGeom prst="rect">
            <a:avLst/>
          </a:prstGeom>
        </p:spPr>
      </p:pic>
      <p:pic>
        <p:nvPicPr>
          <p:cNvPr id="5" name="Picture 4">
            <a:extLst>
              <a:ext uri="{FF2B5EF4-FFF2-40B4-BE49-F238E27FC236}">
                <a16:creationId xmlns="" xmlns:a16="http://schemas.microsoft.com/office/drawing/2014/main" id="{97060D6D-9E9F-EB6B-73EA-13AA9957BA2D}"/>
              </a:ext>
            </a:extLst>
          </p:cNvPr>
          <p:cNvPicPr>
            <a:picLocks noChangeAspect="1"/>
          </p:cNvPicPr>
          <p:nvPr/>
        </p:nvPicPr>
        <p:blipFill>
          <a:blip r:embed="rId5"/>
          <a:stretch>
            <a:fillRect/>
          </a:stretch>
        </p:blipFill>
        <p:spPr>
          <a:xfrm>
            <a:off x="5081992" y="2333572"/>
            <a:ext cx="2862765" cy="1994574"/>
          </a:xfrm>
          <a:prstGeom prst="rect">
            <a:avLst/>
          </a:prstGeom>
        </p:spPr>
      </p:pic>
    </p:spTree>
    <p:extLst>
      <p:ext uri="{BB962C8B-B14F-4D97-AF65-F5344CB8AC3E}">
        <p14:creationId xmlns:p14="http://schemas.microsoft.com/office/powerpoint/2010/main" val="1733535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03" name="Google Shape;203;p32"/>
          <p:cNvSpPr txBox="1">
            <a:spLocks noGrp="1"/>
          </p:cNvSpPr>
          <p:nvPr>
            <p:ph type="title"/>
          </p:nvPr>
        </p:nvSpPr>
        <p:spPr>
          <a:xfrm>
            <a:off x="58057" y="0"/>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Data Preprocessing steps</a:t>
            </a:r>
            <a:endParaRPr b="1" dirty="0"/>
          </a:p>
        </p:txBody>
      </p:sp>
      <p:sp>
        <p:nvSpPr>
          <p:cNvPr id="204" name="Google Shape;204;p32"/>
          <p:cNvSpPr txBox="1">
            <a:spLocks noGrp="1"/>
          </p:cNvSpPr>
          <p:nvPr>
            <p:ph type="body" idx="1"/>
          </p:nvPr>
        </p:nvSpPr>
        <p:spPr>
          <a:xfrm>
            <a:off x="58057" y="901852"/>
            <a:ext cx="8998857" cy="3426294"/>
          </a:xfrm>
          <a:prstGeom prst="rect">
            <a:avLst/>
          </a:prstGeom>
          <a:noFill/>
          <a:ln>
            <a:noFill/>
          </a:ln>
        </p:spPr>
        <p:txBody>
          <a:bodyPr spcFirstLastPara="1" wrap="square" lIns="68575" tIns="34275" rIns="68575" bIns="34275" anchor="t" anchorCtr="0">
            <a:normAutofit/>
          </a:bodyPr>
          <a:lstStyle/>
          <a:p>
            <a:pPr marL="33973" indent="0">
              <a:spcBef>
                <a:spcPts val="0"/>
              </a:spcBef>
              <a:buSzPct val="85714"/>
              <a:buNone/>
            </a:pPr>
            <a:r>
              <a:rPr lang="en-US" b="1" dirty="0"/>
              <a:t>4. Encoding Categorical Variables: </a:t>
            </a:r>
            <a:r>
              <a:rPr lang="en-US" dirty="0"/>
              <a:t>Their are categorical variables in the dataset, we converted them into numerical format using technique label encoding. The following attributes are- Gender, </a:t>
            </a:r>
            <a:r>
              <a:rPr lang="en-US" dirty="0" err="1"/>
              <a:t>CollectionYear</a:t>
            </a:r>
            <a:r>
              <a:rPr lang="en-US" dirty="0"/>
              <a:t>, </a:t>
            </a:r>
            <a:r>
              <a:rPr lang="en-US" dirty="0" err="1"/>
              <a:t>City_local</a:t>
            </a:r>
            <a:r>
              <a:rPr lang="en-US" dirty="0"/>
              <a:t>, </a:t>
            </a:r>
            <a:r>
              <a:rPr lang="en-US" dirty="0" err="1"/>
              <a:t>CollectionSeason</a:t>
            </a:r>
            <a:r>
              <a:rPr lang="en-US" dirty="0"/>
              <a:t>, Country, </a:t>
            </a:r>
            <a:r>
              <a:rPr lang="en-US" dirty="0" err="1"/>
              <a:t>DiseaseOutcome</a:t>
            </a:r>
            <a:r>
              <a:rPr lang="en-US" dirty="0"/>
              <a:t>, Diagnosis, Fever, </a:t>
            </a:r>
            <a:r>
              <a:rPr lang="en-US" dirty="0" err="1"/>
              <a:t>VaccinationStatus,FluTestStatus</a:t>
            </a:r>
            <a:endParaRPr lang="en-US" dirty="0"/>
          </a:p>
          <a:p>
            <a:pPr marL="33973" indent="0">
              <a:spcBef>
                <a:spcPts val="0"/>
              </a:spcBef>
              <a:buSzPct val="85714"/>
              <a:buNone/>
            </a:pPr>
            <a:r>
              <a:rPr lang="en-US" dirty="0"/>
              <a:t>The updated snapshot of dataset-</a:t>
            </a:r>
          </a:p>
          <a:p>
            <a:pPr marL="33973" indent="0">
              <a:spcBef>
                <a:spcPts val="0"/>
              </a:spcBef>
              <a:buSzPct val="85714"/>
              <a:buNone/>
            </a:pPr>
            <a:endParaRPr lang="en-US" dirty="0"/>
          </a:p>
          <a:p>
            <a:pPr marL="33973" indent="0">
              <a:spcBef>
                <a:spcPts val="0"/>
              </a:spcBef>
              <a:buSzPct val="85714"/>
              <a:buNone/>
            </a:pPr>
            <a:r>
              <a:rPr lang="en-US" dirty="0"/>
              <a:t> </a:t>
            </a:r>
            <a:endParaRPr lang="en-US" b="1" dirty="0"/>
          </a:p>
          <a:p>
            <a:pPr marL="33973" indent="0">
              <a:spcBef>
                <a:spcPts val="0"/>
              </a:spcBef>
              <a:buSzPct val="85714"/>
              <a:buNone/>
            </a:pPr>
            <a:endParaRPr lang="en-US" dirty="0"/>
          </a:p>
          <a:p>
            <a:pPr marL="33973" indent="0">
              <a:spcBef>
                <a:spcPts val="0"/>
              </a:spcBef>
              <a:buSzPct val="85714"/>
              <a:buNone/>
            </a:pPr>
            <a:endParaRPr lang="en-US" dirty="0"/>
          </a:p>
          <a:p>
            <a:pPr marL="33973" indent="0">
              <a:spcBef>
                <a:spcPts val="0"/>
              </a:spcBef>
              <a:buSzPct val="85714"/>
              <a:buNone/>
            </a:pPr>
            <a:endParaRPr lang="en-US" dirty="0"/>
          </a:p>
          <a:p>
            <a:pPr marL="33973" indent="0">
              <a:spcBef>
                <a:spcPts val="0"/>
              </a:spcBef>
              <a:buSzPct val="85714"/>
              <a:buNone/>
            </a:pPr>
            <a:endParaRPr lang="en-US" dirty="0"/>
          </a:p>
          <a:p>
            <a:pPr marL="33973" indent="0">
              <a:spcBef>
                <a:spcPts val="0"/>
              </a:spcBef>
              <a:buSzPct val="85714"/>
              <a:buNone/>
            </a:pPr>
            <a:endParaRPr lang="en-US" b="1" dirty="0"/>
          </a:p>
          <a:p>
            <a:pPr marL="33973" lvl="0" indent="0">
              <a:spcBef>
                <a:spcPts val="0"/>
              </a:spcBef>
              <a:buSzPct val="85714"/>
              <a:buNone/>
            </a:pPr>
            <a:endParaRPr lang="en-US" dirty="0"/>
          </a:p>
        </p:txBody>
      </p:sp>
      <p:sp>
        <p:nvSpPr>
          <p:cNvPr id="205" name="Google Shape;205;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pic>
        <p:nvPicPr>
          <p:cNvPr id="206" name="Google Shape;206;p32"/>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3" name="Picture 2">
            <a:extLst>
              <a:ext uri="{FF2B5EF4-FFF2-40B4-BE49-F238E27FC236}">
                <a16:creationId xmlns="" xmlns:a16="http://schemas.microsoft.com/office/drawing/2014/main" id="{0EDB8B4D-B5F9-A3BC-E979-75139DEC1C65}"/>
              </a:ext>
            </a:extLst>
          </p:cNvPr>
          <p:cNvPicPr>
            <a:picLocks noChangeAspect="1"/>
          </p:cNvPicPr>
          <p:nvPr/>
        </p:nvPicPr>
        <p:blipFill>
          <a:blip r:embed="rId4"/>
          <a:stretch>
            <a:fillRect/>
          </a:stretch>
        </p:blipFill>
        <p:spPr>
          <a:xfrm>
            <a:off x="542925" y="2500084"/>
            <a:ext cx="4184800" cy="1828061"/>
          </a:xfrm>
          <a:prstGeom prst="rect">
            <a:avLst/>
          </a:prstGeom>
        </p:spPr>
      </p:pic>
      <p:pic>
        <p:nvPicPr>
          <p:cNvPr id="5" name="Picture 4">
            <a:extLst>
              <a:ext uri="{FF2B5EF4-FFF2-40B4-BE49-F238E27FC236}">
                <a16:creationId xmlns="" xmlns:a16="http://schemas.microsoft.com/office/drawing/2014/main" id="{D09A6490-1CF1-DE25-C2E9-02B60411945E}"/>
              </a:ext>
            </a:extLst>
          </p:cNvPr>
          <p:cNvPicPr>
            <a:picLocks noChangeAspect="1"/>
          </p:cNvPicPr>
          <p:nvPr/>
        </p:nvPicPr>
        <p:blipFill>
          <a:blip r:embed="rId5"/>
          <a:stretch>
            <a:fillRect/>
          </a:stretch>
        </p:blipFill>
        <p:spPr>
          <a:xfrm>
            <a:off x="4914900" y="2500083"/>
            <a:ext cx="3857625" cy="1828062"/>
          </a:xfrm>
          <a:prstGeom prst="rect">
            <a:avLst/>
          </a:prstGeom>
        </p:spPr>
      </p:pic>
    </p:spTree>
    <p:extLst>
      <p:ext uri="{BB962C8B-B14F-4D97-AF65-F5344CB8AC3E}">
        <p14:creationId xmlns:p14="http://schemas.microsoft.com/office/powerpoint/2010/main" val="702216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03" name="Google Shape;203;p32"/>
          <p:cNvSpPr txBox="1">
            <a:spLocks noGrp="1"/>
          </p:cNvSpPr>
          <p:nvPr>
            <p:ph type="title"/>
          </p:nvPr>
        </p:nvSpPr>
        <p:spPr>
          <a:xfrm>
            <a:off x="58057" y="0"/>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Data Preprocessing steps</a:t>
            </a:r>
            <a:endParaRPr b="1" dirty="0"/>
          </a:p>
        </p:txBody>
      </p:sp>
      <p:sp>
        <p:nvSpPr>
          <p:cNvPr id="204" name="Google Shape;204;p32"/>
          <p:cNvSpPr txBox="1">
            <a:spLocks noGrp="1"/>
          </p:cNvSpPr>
          <p:nvPr>
            <p:ph type="body" idx="1"/>
          </p:nvPr>
        </p:nvSpPr>
        <p:spPr>
          <a:xfrm>
            <a:off x="58057" y="901852"/>
            <a:ext cx="8998857" cy="3426294"/>
          </a:xfrm>
          <a:prstGeom prst="rect">
            <a:avLst/>
          </a:prstGeom>
          <a:noFill/>
          <a:ln>
            <a:noFill/>
          </a:ln>
        </p:spPr>
        <p:txBody>
          <a:bodyPr spcFirstLastPara="1" wrap="square" lIns="68575" tIns="34275" rIns="68575" bIns="34275" anchor="t" anchorCtr="0">
            <a:normAutofit/>
          </a:bodyPr>
          <a:lstStyle/>
          <a:p>
            <a:pPr marL="33973" lvl="0" indent="0">
              <a:spcBef>
                <a:spcPts val="0"/>
              </a:spcBef>
              <a:buSzPct val="85714"/>
              <a:buNone/>
            </a:pPr>
            <a:r>
              <a:rPr lang="en-US" b="1" dirty="0"/>
              <a:t>5. Feature Selection: </a:t>
            </a:r>
            <a:r>
              <a:rPr lang="en-US" dirty="0"/>
              <a:t>We analyzed the relevance of each feature and selected the target attribute as </a:t>
            </a:r>
            <a:r>
              <a:rPr lang="en-US" dirty="0" err="1"/>
              <a:t>FluTestStatus</a:t>
            </a:r>
            <a:r>
              <a:rPr lang="en-US" dirty="0"/>
              <a:t> . We identified irrelevant and highly correlated features to improve model efficiency and reduce overfitting.</a:t>
            </a:r>
          </a:p>
          <a:p>
            <a:pPr marL="33973" indent="0">
              <a:spcBef>
                <a:spcPts val="0"/>
              </a:spcBef>
              <a:buSzPct val="85714"/>
              <a:buNone/>
            </a:pPr>
            <a:endParaRPr lang="en-US" dirty="0"/>
          </a:p>
          <a:p>
            <a:pPr marL="33973" indent="0">
              <a:spcBef>
                <a:spcPts val="0"/>
              </a:spcBef>
              <a:buSzPct val="85714"/>
              <a:buNone/>
            </a:pPr>
            <a:endParaRPr lang="en-US" dirty="0"/>
          </a:p>
          <a:p>
            <a:pPr marL="33973" indent="0">
              <a:spcBef>
                <a:spcPts val="0"/>
              </a:spcBef>
              <a:buSzPct val="85714"/>
              <a:buNone/>
            </a:pPr>
            <a:r>
              <a:rPr lang="en-US" dirty="0"/>
              <a:t> </a:t>
            </a:r>
            <a:endParaRPr lang="en-US" b="1" dirty="0"/>
          </a:p>
          <a:p>
            <a:pPr marL="33973" indent="0">
              <a:spcBef>
                <a:spcPts val="0"/>
              </a:spcBef>
              <a:buSzPct val="85714"/>
              <a:buNone/>
            </a:pPr>
            <a:endParaRPr lang="en-US" dirty="0"/>
          </a:p>
          <a:p>
            <a:pPr marL="33973" indent="0">
              <a:spcBef>
                <a:spcPts val="0"/>
              </a:spcBef>
              <a:buSzPct val="85714"/>
              <a:buNone/>
            </a:pPr>
            <a:endParaRPr lang="en-US" dirty="0"/>
          </a:p>
          <a:p>
            <a:pPr marL="33973" indent="0">
              <a:spcBef>
                <a:spcPts val="0"/>
              </a:spcBef>
              <a:buSzPct val="85714"/>
              <a:buNone/>
            </a:pPr>
            <a:endParaRPr lang="en-US" dirty="0"/>
          </a:p>
          <a:p>
            <a:pPr marL="33973" indent="0">
              <a:spcBef>
                <a:spcPts val="0"/>
              </a:spcBef>
              <a:buSzPct val="85714"/>
              <a:buNone/>
            </a:pPr>
            <a:endParaRPr lang="en-US" dirty="0"/>
          </a:p>
          <a:p>
            <a:pPr marL="33973" indent="0">
              <a:spcBef>
                <a:spcPts val="0"/>
              </a:spcBef>
              <a:buSzPct val="85714"/>
              <a:buNone/>
            </a:pPr>
            <a:endParaRPr lang="en-US" b="1" dirty="0"/>
          </a:p>
          <a:p>
            <a:pPr marL="33973" lvl="0" indent="0">
              <a:spcBef>
                <a:spcPts val="0"/>
              </a:spcBef>
              <a:buSzPct val="85714"/>
              <a:buNone/>
            </a:pPr>
            <a:endParaRPr lang="en-US" dirty="0"/>
          </a:p>
        </p:txBody>
      </p:sp>
      <p:sp>
        <p:nvSpPr>
          <p:cNvPr id="205" name="Google Shape;205;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24</a:t>
            </a:fld>
            <a:endParaRPr>
              <a:solidFill>
                <a:schemeClr val="lt1"/>
              </a:solidFill>
            </a:endParaRPr>
          </a:p>
        </p:txBody>
      </p:sp>
      <p:pic>
        <p:nvPicPr>
          <p:cNvPr id="206" name="Google Shape;206;p32"/>
          <p:cNvPicPr preferRelativeResize="0"/>
          <p:nvPr/>
        </p:nvPicPr>
        <p:blipFill>
          <a:blip r:embed="rId3">
            <a:alphaModFix/>
          </a:blip>
          <a:stretch>
            <a:fillRect/>
          </a:stretch>
        </p:blipFill>
        <p:spPr>
          <a:xfrm>
            <a:off x="4727725" y="152400"/>
            <a:ext cx="4276902" cy="475575"/>
          </a:xfrm>
          <a:prstGeom prst="rect">
            <a:avLst/>
          </a:prstGeom>
          <a:noFill/>
          <a:ln>
            <a:noFill/>
          </a:ln>
        </p:spPr>
      </p:pic>
    </p:spTree>
    <p:extLst>
      <p:ext uri="{BB962C8B-B14F-4D97-AF65-F5344CB8AC3E}">
        <p14:creationId xmlns:p14="http://schemas.microsoft.com/office/powerpoint/2010/main" val="2581417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03" name="Google Shape;203;p32"/>
          <p:cNvSpPr txBox="1">
            <a:spLocks noGrp="1"/>
          </p:cNvSpPr>
          <p:nvPr>
            <p:ph type="title"/>
          </p:nvPr>
        </p:nvSpPr>
        <p:spPr>
          <a:xfrm>
            <a:off x="58057" y="0"/>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Data Preprocessing steps</a:t>
            </a:r>
            <a:endParaRPr b="1" dirty="0"/>
          </a:p>
        </p:txBody>
      </p:sp>
      <p:sp>
        <p:nvSpPr>
          <p:cNvPr id="205" name="Google Shape;205;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25</a:t>
            </a:fld>
            <a:endParaRPr>
              <a:solidFill>
                <a:schemeClr val="lt1"/>
              </a:solidFill>
            </a:endParaRPr>
          </a:p>
        </p:txBody>
      </p:sp>
      <p:pic>
        <p:nvPicPr>
          <p:cNvPr id="206" name="Google Shape;206;p32"/>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7" name="Picture 6"/>
          <p:cNvPicPr>
            <a:picLocks noChangeAspect="1"/>
          </p:cNvPicPr>
          <p:nvPr/>
        </p:nvPicPr>
        <p:blipFill>
          <a:blip r:embed="rId4"/>
          <a:stretch>
            <a:fillRect/>
          </a:stretch>
        </p:blipFill>
        <p:spPr>
          <a:xfrm>
            <a:off x="1169418" y="780375"/>
            <a:ext cx="6294553" cy="3547771"/>
          </a:xfrm>
          <a:prstGeom prst="rect">
            <a:avLst/>
          </a:prstGeom>
          <a:ln>
            <a:solidFill>
              <a:schemeClr val="tx1"/>
            </a:solidFill>
          </a:ln>
        </p:spPr>
      </p:pic>
    </p:spTree>
    <p:extLst>
      <p:ext uri="{BB962C8B-B14F-4D97-AF65-F5344CB8AC3E}">
        <p14:creationId xmlns:p14="http://schemas.microsoft.com/office/powerpoint/2010/main" val="27868692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2" name="Google Shape;192;p3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a:t>Proposed Hypothesis </a:t>
            </a:r>
            <a:endParaRPr b="1"/>
          </a:p>
        </p:txBody>
      </p:sp>
      <p:sp>
        <p:nvSpPr>
          <p:cNvPr id="193" name="Google Shape;193;p31"/>
          <p:cNvSpPr txBox="1">
            <a:spLocks noGrp="1"/>
          </p:cNvSpPr>
          <p:nvPr>
            <p:ph type="body" idx="1"/>
          </p:nvPr>
        </p:nvSpPr>
        <p:spPr>
          <a:xfrm>
            <a:off x="58057" y="984456"/>
            <a:ext cx="9085943" cy="3426325"/>
          </a:xfrm>
          <a:prstGeom prst="rect">
            <a:avLst/>
          </a:prstGeom>
          <a:noFill/>
          <a:ln>
            <a:noFill/>
          </a:ln>
        </p:spPr>
        <p:txBody>
          <a:bodyPr spcFirstLastPara="1" wrap="square" lIns="68575" tIns="34275" rIns="68575" bIns="34275" anchor="t" anchorCtr="0">
            <a:normAutofit/>
          </a:bodyPr>
          <a:lstStyle/>
          <a:p>
            <a:pPr marL="139700" indent="0">
              <a:buNone/>
            </a:pPr>
            <a:r>
              <a:rPr lang="en-US" dirty="0" smtClean="0"/>
              <a:t>1. There </a:t>
            </a:r>
            <a:r>
              <a:rPr lang="en-US" dirty="0"/>
              <a:t>is a difference in disease outcome based on </a:t>
            </a:r>
            <a:r>
              <a:rPr lang="en-US" dirty="0" smtClean="0"/>
              <a:t>country.</a:t>
            </a:r>
            <a:endParaRPr lang="en-US"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dirty="0" smtClean="0">
                <a:latin typeface="Calibri" panose="020F0502020204030204" pitchFamily="34" charset="0"/>
                <a:ea typeface="Calibri" panose="020F0502020204030204" pitchFamily="34" charset="0"/>
                <a:cs typeface="Calibri" panose="020F0502020204030204" pitchFamily="34" charset="0"/>
              </a:rPr>
              <a:t>2.</a:t>
            </a:r>
            <a:r>
              <a:rPr lang="en-US" dirty="0"/>
              <a:t> There is a significant difference in hospitalization </a:t>
            </a:r>
            <a:r>
              <a:rPr lang="en-US" dirty="0" smtClean="0"/>
              <a:t>duration based on Flu Test         Status.</a:t>
            </a:r>
          </a:p>
          <a:p>
            <a:pPr marL="6350" lvl="0" indent="0">
              <a:spcBef>
                <a:spcPts val="0"/>
              </a:spcBef>
              <a:buSzPts val="2100"/>
              <a:buNone/>
            </a:pPr>
            <a:r>
              <a:rPr lang="en-US" dirty="0" smtClean="0">
                <a:latin typeface="Calibri" panose="020F0502020204030204" pitchFamily="34" charset="0"/>
                <a:ea typeface="Calibri" panose="020F0502020204030204" pitchFamily="34" charset="0"/>
                <a:cs typeface="Calibri" panose="020F0502020204030204" pitchFamily="34" charset="0"/>
              </a:rPr>
              <a:t>  3.</a:t>
            </a:r>
            <a:r>
              <a:rPr lang="en-US" dirty="0"/>
              <a:t> The duration of hospitalization is correlated with the patient's age</a:t>
            </a:r>
            <a:r>
              <a:rPr lang="en-US" dirty="0" smtClean="0"/>
              <a:t>.</a:t>
            </a:r>
          </a:p>
          <a:p>
            <a:pPr marL="6350" lvl="0" indent="0">
              <a:spcBef>
                <a:spcPts val="0"/>
              </a:spcBef>
              <a:buSzPts val="2100"/>
              <a:buNone/>
            </a:pPr>
            <a:r>
              <a:rPr lang="en-US" dirty="0" smtClean="0">
                <a:latin typeface="Calibri" panose="020F0502020204030204" pitchFamily="34" charset="0"/>
                <a:ea typeface="Calibri" panose="020F0502020204030204" pitchFamily="34" charset="0"/>
                <a:cs typeface="Calibri" panose="020F0502020204030204" pitchFamily="34" charset="0"/>
              </a:rPr>
              <a:t>  4.</a:t>
            </a:r>
            <a:r>
              <a:rPr lang="en-US" dirty="0"/>
              <a:t> Patients with certain pre-existing medical conditions have a higher risk </a:t>
            </a:r>
            <a:r>
              <a:rPr lang="en-US"/>
              <a:t>of </a:t>
            </a:r>
            <a:r>
              <a:rPr lang="en-US" smtClean="0"/>
              <a:t>      severe </a:t>
            </a:r>
            <a:r>
              <a:rPr lang="en-US" dirty="0"/>
              <a:t>disease </a:t>
            </a:r>
            <a:r>
              <a:rPr lang="en-US" dirty="0" smtClean="0"/>
              <a:t>outcomes.</a:t>
            </a:r>
          </a:p>
          <a:p>
            <a:pPr marL="6350" lvl="0" indent="0">
              <a:spcBef>
                <a:spcPts val="0"/>
              </a:spcBef>
              <a:buSzPts val="2100"/>
              <a:buNone/>
            </a:pPr>
            <a:r>
              <a:rPr lang="en-US" dirty="0" smtClean="0">
                <a:latin typeface="Calibri" panose="020F0502020204030204" pitchFamily="34" charset="0"/>
                <a:ea typeface="Calibri" panose="020F0502020204030204" pitchFamily="34" charset="0"/>
                <a:cs typeface="Calibri" panose="020F0502020204030204" pitchFamily="34" charset="0"/>
              </a:rPr>
              <a:t>  5.</a:t>
            </a:r>
            <a:r>
              <a:rPr lang="en-US" dirty="0"/>
              <a:t> The presence of diagnosed outcomes is associated with a longer </a:t>
            </a:r>
            <a:r>
              <a:rPr lang="en-US" dirty="0" smtClean="0"/>
              <a:t>    hospitalization </a:t>
            </a:r>
            <a:r>
              <a:rPr lang="en-US" dirty="0"/>
              <a:t>duration</a:t>
            </a:r>
            <a:r>
              <a:rPr lang="en-US" dirty="0" smtClean="0"/>
              <a:t>.</a:t>
            </a:r>
          </a:p>
          <a:p>
            <a:pPr marL="6350" lvl="0" indent="0">
              <a:spcBef>
                <a:spcPts val="0"/>
              </a:spcBef>
              <a:buSzPts val="2100"/>
              <a:buNone/>
            </a:pPr>
            <a:r>
              <a:rPr lang="en-US" dirty="0" smtClean="0">
                <a:latin typeface="Calibri" panose="020F0502020204030204" pitchFamily="34" charset="0"/>
                <a:ea typeface="Calibri" panose="020F0502020204030204" pitchFamily="34" charset="0"/>
                <a:cs typeface="Calibri" panose="020F0502020204030204" pitchFamily="34" charset="0"/>
              </a:rPr>
              <a:t>  6.</a:t>
            </a:r>
            <a:r>
              <a:rPr lang="en-US" dirty="0"/>
              <a:t> Vaccination status influences the likelihood of different symptoms</a:t>
            </a:r>
            <a:r>
              <a:rPr lang="en-US" dirty="0" smtClean="0"/>
              <a:t>.</a:t>
            </a:r>
          </a:p>
          <a:p>
            <a:pPr marL="6350" lvl="0" indent="0">
              <a:spcBef>
                <a:spcPts val="0"/>
              </a:spcBef>
              <a:buSzPts val="2100"/>
              <a:buNone/>
            </a:pPr>
            <a:r>
              <a:rPr lang="en-US" dirty="0" smtClean="0">
                <a:latin typeface="Calibri" panose="020F0502020204030204" pitchFamily="34" charset="0"/>
                <a:ea typeface="Calibri" panose="020F0502020204030204" pitchFamily="34" charset="0"/>
                <a:cs typeface="Calibri" panose="020F0502020204030204" pitchFamily="34" charset="0"/>
              </a:rPr>
              <a:t>  7</a:t>
            </a:r>
            <a:r>
              <a:rPr lang="en-US" dirty="0">
                <a:latin typeface="Calibri" panose="020F0502020204030204" pitchFamily="34" charset="0"/>
                <a:ea typeface="Calibri" panose="020F0502020204030204" pitchFamily="34" charset="0"/>
                <a:cs typeface="Calibri" panose="020F0502020204030204" pitchFamily="34" charset="0"/>
              </a:rPr>
              <a:t>. Patients with fever are most likely to get positive flu test status. </a:t>
            </a:r>
          </a:p>
          <a:p>
            <a:pPr marL="6350" lvl="0" indent="0">
              <a:spcBef>
                <a:spcPts val="0"/>
              </a:spcBef>
              <a:buSzPts val="2100"/>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2" name="Google Shape;192;p3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a:t>Proposed Hypothesis </a:t>
            </a:r>
            <a:endParaRPr b="1"/>
          </a:p>
        </p:txBody>
      </p:sp>
      <p:sp>
        <p:nvSpPr>
          <p:cNvPr id="193" name="Google Shape;193;p31"/>
          <p:cNvSpPr txBox="1">
            <a:spLocks noGrp="1"/>
          </p:cNvSpPr>
          <p:nvPr>
            <p:ph type="body" idx="1"/>
          </p:nvPr>
        </p:nvSpPr>
        <p:spPr>
          <a:xfrm>
            <a:off x="254000" y="1129732"/>
            <a:ext cx="8261350" cy="3140273"/>
          </a:xfrm>
          <a:prstGeom prst="rect">
            <a:avLst/>
          </a:prstGeom>
          <a:noFill/>
          <a:ln>
            <a:noFill/>
          </a:ln>
        </p:spPr>
        <p:txBody>
          <a:bodyPr spcFirstLastPara="1" wrap="square" lIns="68575" tIns="34275" rIns="68575" bIns="34275" anchor="t" anchorCtr="0">
            <a:normAutofit/>
          </a:bodyPr>
          <a:lstStyle/>
          <a:p>
            <a:pPr marL="139700" indent="0">
              <a:buNone/>
            </a:pPr>
            <a:r>
              <a:rPr lang="en-US" dirty="0">
                <a:latin typeface="Calibri" panose="020F0502020204030204" pitchFamily="34" charset="0"/>
                <a:ea typeface="Calibri" panose="020F0502020204030204" pitchFamily="34" charset="0"/>
                <a:cs typeface="Calibri" panose="020F0502020204030204" pitchFamily="34" charset="0"/>
              </a:rPr>
              <a:t>8. Vaccination Status and Country Affect Flu Test Status. </a:t>
            </a:r>
            <a:endParaRPr lang="en-US"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dirty="0">
                <a:latin typeface="Calibri" panose="020F0502020204030204" pitchFamily="34" charset="0"/>
                <a:ea typeface="Calibri" panose="020F0502020204030204" pitchFamily="34" charset="0"/>
                <a:cs typeface="Calibri" panose="020F0502020204030204" pitchFamily="34" charset="0"/>
              </a:rPr>
              <a:t>9. </a:t>
            </a:r>
            <a:r>
              <a:rPr lang="en-US" dirty="0"/>
              <a:t>The distribution of Diagnosis outcomes differs between vaccinated and unvaccinated </a:t>
            </a:r>
            <a:r>
              <a:rPr lang="en-US" dirty="0" smtClean="0"/>
              <a:t>patients.</a:t>
            </a:r>
            <a:endParaRPr lang="en-US"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dirty="0" smtClean="0">
                <a:latin typeface="Calibri" panose="020F0502020204030204" pitchFamily="34" charset="0"/>
                <a:ea typeface="Calibri" panose="020F0502020204030204" pitchFamily="34" charset="0"/>
                <a:cs typeface="Calibri" panose="020F0502020204030204" pitchFamily="34" charset="0"/>
              </a:rPr>
              <a:t>10</a:t>
            </a:r>
            <a:r>
              <a:rPr lang="en-US" dirty="0">
                <a:latin typeface="Calibri" panose="020F0502020204030204" pitchFamily="34" charset="0"/>
                <a:ea typeface="Calibri" panose="020F0502020204030204" pitchFamily="34" charset="0"/>
                <a:cs typeface="Calibri" panose="020F0502020204030204" pitchFamily="34" charset="0"/>
              </a:rPr>
              <a:t>. The distribution of Flu test outcomes varies between different Genders. </a:t>
            </a:r>
            <a:endParaRPr lang="en-US"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dirty="0">
                <a:latin typeface="Calibri" panose="020F0502020204030204" pitchFamily="34" charset="0"/>
                <a:ea typeface="Calibri" panose="020F0502020204030204" pitchFamily="34" charset="0"/>
                <a:cs typeface="Calibri" panose="020F0502020204030204" pitchFamily="34" charset="0"/>
              </a:rPr>
              <a:t>11. The severity of diagnosis outcomes based on age. </a:t>
            </a:r>
            <a:endParaRPr lang="en-US"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dirty="0" smtClean="0">
                <a:latin typeface="Calibri" panose="020F0502020204030204" pitchFamily="34" charset="0"/>
                <a:ea typeface="Calibri" panose="020F0502020204030204" pitchFamily="34" charset="0"/>
                <a:cs typeface="Calibri" panose="020F0502020204030204" pitchFamily="34" charset="0"/>
              </a:rPr>
              <a:t>12</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t>Collection Year and Subject Age affect Flu Test Status.</a:t>
            </a:r>
            <a:endParaRPr lang="en-US"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dirty="0" smtClean="0">
                <a:latin typeface="Calibri" panose="020F0502020204030204" pitchFamily="34" charset="0"/>
                <a:ea typeface="Calibri" panose="020F0502020204030204" pitchFamily="34" charset="0"/>
                <a:cs typeface="Calibri" panose="020F0502020204030204" pitchFamily="34" charset="0"/>
              </a:rPr>
              <a:t>13</a:t>
            </a:r>
            <a:r>
              <a:rPr lang="en-US" dirty="0">
                <a:latin typeface="Calibri" panose="020F0502020204030204" pitchFamily="34" charset="0"/>
                <a:ea typeface="Calibri" panose="020F0502020204030204" pitchFamily="34" charset="0"/>
                <a:cs typeface="Calibri" panose="020F0502020204030204" pitchFamily="34" charset="0"/>
              </a:rPr>
              <a:t>. Analysis of Flu Test Status Over Different Years. </a:t>
            </a:r>
            <a:endParaRPr lang="en-US" b="1"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spTree>
    <p:extLst>
      <p:ext uri="{BB962C8B-B14F-4D97-AF65-F5344CB8AC3E}">
        <p14:creationId xmlns:p14="http://schemas.microsoft.com/office/powerpoint/2010/main" val="984608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92" name="Google Shape;192;p3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a:t>Proposed Hypothesis </a:t>
            </a:r>
            <a:endParaRPr b="1"/>
          </a:p>
        </p:txBody>
      </p:sp>
      <p:sp>
        <p:nvSpPr>
          <p:cNvPr id="193" name="Google Shape;193;p31"/>
          <p:cNvSpPr txBox="1">
            <a:spLocks noGrp="1"/>
          </p:cNvSpPr>
          <p:nvPr>
            <p:ph type="body" idx="1"/>
          </p:nvPr>
        </p:nvSpPr>
        <p:spPr>
          <a:xfrm>
            <a:off x="254000" y="1129732"/>
            <a:ext cx="8261350" cy="3140273"/>
          </a:xfrm>
          <a:prstGeom prst="rect">
            <a:avLst/>
          </a:prstGeom>
          <a:noFill/>
          <a:ln>
            <a:noFill/>
          </a:ln>
        </p:spPr>
        <p:txBody>
          <a:bodyPr spcFirstLastPara="1" wrap="square" lIns="68575" tIns="34275" rIns="68575" bIns="34275" anchor="t" anchorCtr="0">
            <a:normAutofit/>
          </a:bodyPr>
          <a:lstStyle/>
          <a:p>
            <a:pPr marL="139700" indent="0">
              <a:buNone/>
            </a:pPr>
            <a:r>
              <a:rPr lang="en-US" dirty="0">
                <a:latin typeface="Calibri" panose="020F0502020204030204" pitchFamily="34" charset="0"/>
                <a:ea typeface="Calibri" panose="020F0502020204030204" pitchFamily="34" charset="0"/>
                <a:cs typeface="Calibri" panose="020F0502020204030204" pitchFamily="34" charset="0"/>
              </a:rPr>
              <a:t>14. The time of year (season) affects the likelihood of hospitalization due to positive flu tested . </a:t>
            </a:r>
            <a:endParaRPr lang="en-US"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dirty="0" smtClean="0">
                <a:latin typeface="Calibri" panose="020F0502020204030204" pitchFamily="34" charset="0"/>
                <a:ea typeface="Calibri" panose="020F0502020204030204" pitchFamily="34" charset="0"/>
                <a:cs typeface="Calibri" panose="020F0502020204030204" pitchFamily="34" charset="0"/>
              </a:rPr>
              <a:t>15. </a:t>
            </a:r>
            <a:r>
              <a:rPr lang="en-US" dirty="0">
                <a:latin typeface="Calibri" panose="020F0502020204030204" pitchFamily="34" charset="0"/>
                <a:ea typeface="Calibri" panose="020F0502020204030204" pitchFamily="34" charset="0"/>
                <a:cs typeface="Calibri" panose="020F0502020204030204" pitchFamily="34" charset="0"/>
              </a:rPr>
              <a:t>Interaction between vaccination status and disease outcome across different states</a:t>
            </a:r>
            <a:r>
              <a:rPr lang="en-US" dirty="0" smtClean="0">
                <a:latin typeface="Calibri" panose="020F0502020204030204" pitchFamily="34" charset="0"/>
                <a:ea typeface="Calibri" panose="020F0502020204030204" pitchFamily="34" charset="0"/>
                <a:cs typeface="Calibri" panose="020F0502020204030204" pitchFamily="34" charset="0"/>
              </a:rPr>
              <a:t>.</a:t>
            </a:r>
          </a:p>
          <a:p>
            <a:pPr marL="139700" indent="0">
              <a:buNone/>
            </a:pPr>
            <a:r>
              <a:rPr lang="en-US" dirty="0" smtClean="0">
                <a:latin typeface="Calibri" panose="020F0502020204030204" pitchFamily="34" charset="0"/>
                <a:ea typeface="Calibri" panose="020F0502020204030204" pitchFamily="34" charset="0"/>
                <a:cs typeface="Calibri" panose="020F0502020204030204" pitchFamily="34" charset="0"/>
              </a:rPr>
              <a:t>16</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smtClean="0"/>
              <a:t> Distribution of Flu Test Status by Vaccination Status.</a:t>
            </a:r>
            <a:endParaRPr lang="en-US"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endParaRPr lang="en-US" b="1"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28</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spTree>
    <p:extLst>
      <p:ext uri="{BB962C8B-B14F-4D97-AF65-F5344CB8AC3E}">
        <p14:creationId xmlns:p14="http://schemas.microsoft.com/office/powerpoint/2010/main" val="718209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348343" y="565070"/>
            <a:ext cx="8167007" cy="475575"/>
          </a:xfrm>
          <a:prstGeom prst="rect">
            <a:avLst/>
          </a:prstGeom>
          <a:noFill/>
          <a:ln>
            <a:noFill/>
          </a:ln>
        </p:spPr>
        <p:txBody>
          <a:bodyPr spcFirstLastPara="1" wrap="square" lIns="68575" tIns="34275" rIns="68575" bIns="34275" anchor="t" anchorCtr="0">
            <a:normAutofit/>
          </a:bodyPr>
          <a:lstStyle/>
          <a:p>
            <a:pPr marL="139700" indent="0">
              <a:buNone/>
            </a:pPr>
            <a:r>
              <a:rPr lang="en-US" sz="2000" b="1" dirty="0"/>
              <a:t>Hypothesis1: </a:t>
            </a:r>
            <a:r>
              <a:rPr lang="en-US" sz="2000" dirty="0"/>
              <a:t>There is a difference in disease outcome based on country.</a:t>
            </a:r>
            <a:endParaRPr lang="en-US" sz="2000" b="1" dirty="0"/>
          </a:p>
          <a:p>
            <a:pPr marL="1397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6350" lvl="0" indent="0">
              <a:spcBef>
                <a:spcPts val="0"/>
              </a:spcBef>
              <a:buSzPts val="2100"/>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29</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3" name="Picture 2">
            <a:extLst>
              <a:ext uri="{FF2B5EF4-FFF2-40B4-BE49-F238E27FC236}">
                <a16:creationId xmlns="" xmlns:a16="http://schemas.microsoft.com/office/drawing/2014/main" id="{31AD8A11-8311-23BB-A36A-91772BC40EE4}"/>
              </a:ext>
            </a:extLst>
          </p:cNvPr>
          <p:cNvPicPr>
            <a:picLocks noChangeAspect="1"/>
          </p:cNvPicPr>
          <p:nvPr/>
        </p:nvPicPr>
        <p:blipFill>
          <a:blip r:embed="rId4"/>
          <a:stretch>
            <a:fillRect/>
          </a:stretch>
        </p:blipFill>
        <p:spPr>
          <a:xfrm>
            <a:off x="704675" y="981098"/>
            <a:ext cx="7450584" cy="3429684"/>
          </a:xfrm>
          <a:prstGeom prst="rect">
            <a:avLst/>
          </a:prstGeom>
        </p:spPr>
      </p:pic>
      <p:sp>
        <p:nvSpPr>
          <p:cNvPr id="10" name="TextBox 9">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Tree>
    <p:extLst>
      <p:ext uri="{BB962C8B-B14F-4D97-AF65-F5344CB8AC3E}">
        <p14:creationId xmlns:p14="http://schemas.microsoft.com/office/powerpoint/2010/main" val="713561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5" name="Google Shape;235;p35"/>
          <p:cNvSpPr txBox="1">
            <a:spLocks noGrp="1"/>
          </p:cNvSpPr>
          <p:nvPr>
            <p:ph type="body" idx="1"/>
          </p:nvPr>
        </p:nvSpPr>
        <p:spPr>
          <a:xfrm>
            <a:off x="79829" y="0"/>
            <a:ext cx="9064170" cy="4410782"/>
          </a:xfrm>
          <a:prstGeom prst="rect">
            <a:avLst/>
          </a:prstGeom>
          <a:noFill/>
          <a:ln>
            <a:noFill/>
          </a:ln>
        </p:spPr>
        <p:txBody>
          <a:bodyPr spcFirstLastPara="1" wrap="square" lIns="68575" tIns="34275" rIns="68575" bIns="34275" anchor="t" anchorCtr="0">
            <a:noAutofit/>
          </a:bodyPr>
          <a:lstStyle/>
          <a:p>
            <a:pPr marL="0" indent="0">
              <a:buSzPts val="2100"/>
              <a:buNone/>
            </a:pPr>
            <a:r>
              <a:rPr lang="en-US" sz="2000" b="1" dirty="0"/>
              <a:t> </a:t>
            </a:r>
            <a:r>
              <a:rPr lang="en-US" sz="2400" b="1" dirty="0"/>
              <a:t>SDG</a:t>
            </a:r>
            <a:r>
              <a:rPr lang="en-US" sz="2800" b="1" dirty="0"/>
              <a:t> </a:t>
            </a:r>
            <a:r>
              <a:rPr lang="en-US" sz="2400" b="1" dirty="0"/>
              <a:t>Target: </a:t>
            </a:r>
            <a:endParaRPr lang="en-US" sz="2400" b="1" dirty="0" smtClean="0"/>
          </a:p>
          <a:p>
            <a:pPr marL="0" indent="0">
              <a:buSzPts val="2100"/>
              <a:buNone/>
            </a:pPr>
            <a:endParaRPr lang="en-US" sz="100" b="1" dirty="0"/>
          </a:p>
          <a:p>
            <a:pPr marL="0" indent="0">
              <a:buSzPts val="2100"/>
              <a:buNone/>
            </a:pPr>
            <a:r>
              <a:rPr lang="en-US" sz="2000" b="1" dirty="0" smtClean="0"/>
              <a:t>In </a:t>
            </a:r>
            <a:r>
              <a:rPr lang="en-US" sz="2000" b="1" dirty="0"/>
              <a:t>line with SDG 3</a:t>
            </a:r>
            <a:r>
              <a:rPr lang="en-US" sz="2000" dirty="0"/>
              <a:t>: </a:t>
            </a:r>
            <a:endParaRPr lang="en-US" sz="2000" dirty="0" smtClean="0"/>
          </a:p>
          <a:p>
            <a:pPr marL="342900" indent="-342900">
              <a:buSzPts val="2100"/>
            </a:pPr>
            <a:r>
              <a:rPr lang="en-US" sz="2000" dirty="0" smtClean="0"/>
              <a:t>Good </a:t>
            </a:r>
            <a:r>
              <a:rPr lang="en-US" sz="2000" dirty="0"/>
              <a:t>Health and Well-being, our influenza project targets several key objectives: understanding the epidemiology of influenza, identifying at-risk demographics, and evaluating the effectiveness of vaccination programs</a:t>
            </a:r>
            <a:r>
              <a:rPr lang="en-US" sz="2000" dirty="0" smtClean="0"/>
              <a:t>.</a:t>
            </a:r>
          </a:p>
          <a:p>
            <a:pPr marL="0" indent="0">
              <a:buSzPts val="2100"/>
              <a:buNone/>
            </a:pPr>
            <a:r>
              <a:rPr lang="en-US" sz="2000" dirty="0" smtClean="0"/>
              <a:t> </a:t>
            </a:r>
            <a:r>
              <a:rPr lang="en-US" sz="2000" b="1" dirty="0"/>
              <a:t>Target 3.3 of SDG 3 </a:t>
            </a:r>
            <a:r>
              <a:rPr lang="en-US" sz="2000" b="1" dirty="0" smtClean="0"/>
              <a:t>: </a:t>
            </a:r>
          </a:p>
          <a:p>
            <a:pPr marL="342900" indent="-342900">
              <a:buSzPts val="2100"/>
            </a:pPr>
            <a:r>
              <a:rPr lang="en-US" sz="2000" dirty="0"/>
              <a:t>A</a:t>
            </a:r>
            <a:r>
              <a:rPr lang="en-US" sz="2000" dirty="0" smtClean="0"/>
              <a:t>ims </a:t>
            </a:r>
            <a:r>
              <a:rPr lang="en-US" sz="2000" dirty="0"/>
              <a:t>to end epidemics and combat various communicable diseases, including the influenza virus. By focusing on the influenza virus, we can reduce its prevalence and mitigate its impact on public health. </a:t>
            </a:r>
            <a:endParaRPr lang="en-US" sz="2000" dirty="0" smtClean="0"/>
          </a:p>
          <a:p>
            <a:pPr marL="342900" indent="-342900">
              <a:buSzPts val="2100"/>
            </a:pPr>
            <a:r>
              <a:rPr lang="en-US" sz="2000" dirty="0" smtClean="0"/>
              <a:t>This </a:t>
            </a:r>
            <a:r>
              <a:rPr lang="en-US" sz="2000" dirty="0"/>
              <a:t>involves improving vaccination coverage, enhancing surveillance, and developing targeted interventions. Efforts in these areas can help prevent outbreaks, protect vulnerable populations, and contribute to overall global health security.</a:t>
            </a:r>
            <a:endParaRPr sz="2000" dirty="0"/>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839720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6" name="Google Shape;193;p31"/>
          <p:cNvSpPr txBox="1">
            <a:spLocks/>
          </p:cNvSpPr>
          <p:nvPr/>
        </p:nvSpPr>
        <p:spPr>
          <a:xfrm>
            <a:off x="0" y="627974"/>
            <a:ext cx="9143999" cy="3782808"/>
          </a:xfrm>
          <a:prstGeom prst="rect">
            <a:avLst/>
          </a:prstGeom>
          <a:noFill/>
          <a:ln>
            <a:noFill/>
          </a:ln>
        </p:spPr>
        <p:txBody>
          <a:bodyPr spcFirstLastPara="1" wrap="square" lIns="68575" tIns="34275" rIns="68575" bIns="34275"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200" b="1" dirty="0" smtClean="0">
                <a:latin typeface="Calibri" panose="020F0502020204030204" pitchFamily="34" charset="0"/>
                <a:ea typeface="Calibri" panose="020F0502020204030204" pitchFamily="34" charset="0"/>
                <a:cs typeface="Calibri" panose="020F0502020204030204" pitchFamily="34" charset="0"/>
              </a:rPr>
              <a:t>Hypothesis1: </a:t>
            </a:r>
            <a:r>
              <a:rPr lang="en-US" sz="2200" dirty="0" smtClean="0">
                <a:latin typeface="Calibri" panose="020F0502020204030204" pitchFamily="34" charset="0"/>
                <a:ea typeface="Calibri" panose="020F0502020204030204" pitchFamily="34" charset="0"/>
                <a:cs typeface="Calibri" panose="020F0502020204030204" pitchFamily="34" charset="0"/>
              </a:rPr>
              <a:t>There is a difference in disease outcome based on country.</a:t>
            </a:r>
          </a:p>
          <a:p>
            <a:pPr marL="139700"/>
            <a:endParaRPr lang="en-US" sz="2000" dirty="0" smtClean="0"/>
          </a:p>
          <a:p>
            <a:pPr marL="139700"/>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200" dirty="0" smtClean="0">
                <a:latin typeface="Calibri" panose="020F0502020204030204" pitchFamily="34" charset="0"/>
                <a:ea typeface="Calibri" panose="020F0502020204030204" pitchFamily="34" charset="0"/>
                <a:cs typeface="Calibri" panose="020F0502020204030204" pitchFamily="34" charset="0"/>
              </a:rPr>
              <a:t>The </a:t>
            </a:r>
            <a:r>
              <a:rPr lang="en-US" sz="2200" dirty="0">
                <a:latin typeface="Calibri" panose="020F0502020204030204" pitchFamily="34" charset="0"/>
                <a:ea typeface="Calibri" panose="020F0502020204030204" pitchFamily="34" charset="0"/>
                <a:cs typeface="Calibri" panose="020F0502020204030204" pitchFamily="34" charset="0"/>
              </a:rPr>
              <a:t>journey begins by investigating how disease outcomes vary significantly between different countries. This sets the stage for understanding the broader geographical context of flu-related health issues</a:t>
            </a:r>
            <a:r>
              <a:rPr lang="en-US" sz="2200" dirty="0" smtClean="0">
                <a:latin typeface="Calibri" panose="020F0502020204030204" pitchFamily="34" charset="0"/>
                <a:ea typeface="Calibri" panose="020F0502020204030204" pitchFamily="34" charset="0"/>
                <a:cs typeface="Calibri" panose="020F0502020204030204" pitchFamily="34" charset="0"/>
              </a:rPr>
              <a:t>.</a:t>
            </a:r>
          </a:p>
          <a:p>
            <a:pPr marL="139700"/>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a:r>
              <a:rPr lang="en-US" sz="2200" b="1" dirty="0" smtClean="0">
                <a:latin typeface="Calibri" panose="020F0502020204030204" pitchFamily="34" charset="0"/>
                <a:ea typeface="Calibri" panose="020F0502020204030204" pitchFamily="34" charset="0"/>
                <a:cs typeface="Calibri" panose="020F0502020204030204" pitchFamily="34" charset="0"/>
              </a:rPr>
              <a:t>Inference: </a:t>
            </a:r>
          </a:p>
          <a:p>
            <a:pPr marL="482600" indent="-342900">
              <a:buFont typeface="Arial" panose="020B0604020202020204" pitchFamily="34" charset="0"/>
              <a:buChar char="•"/>
            </a:pPr>
            <a:r>
              <a:rPr lang="en-US" sz="2200" dirty="0" smtClean="0">
                <a:latin typeface="Calibri" panose="020F0502020204030204" pitchFamily="34" charset="0"/>
                <a:ea typeface="Calibri" panose="020F0502020204030204" pitchFamily="34" charset="0"/>
                <a:cs typeface="Calibri" panose="020F0502020204030204" pitchFamily="34" charset="0"/>
              </a:rPr>
              <a:t>According the hypothesis the country no. 1 i.e. China has the highest number of unknown Disease outcomes.</a:t>
            </a:r>
          </a:p>
          <a:p>
            <a:pPr marL="482600" indent="-342900">
              <a:buFont typeface="Arial" panose="020B0604020202020204" pitchFamily="34" charset="0"/>
              <a:buChar char="•"/>
            </a:pPr>
            <a:r>
              <a:rPr lang="en-US" sz="2200" b="1" dirty="0" smtClean="0">
                <a:latin typeface="Calibri" panose="020F0502020204030204" pitchFamily="34" charset="0"/>
                <a:ea typeface="Calibri" panose="020F0502020204030204" pitchFamily="34" charset="0"/>
                <a:cs typeface="Calibri" panose="020F0502020204030204" pitchFamily="34" charset="0"/>
              </a:rPr>
              <a:t> </a:t>
            </a:r>
            <a:r>
              <a:rPr lang="en-US" sz="2200" dirty="0" smtClean="0">
                <a:latin typeface="Calibri" panose="020F0502020204030204" pitchFamily="34" charset="0"/>
                <a:ea typeface="Calibri" panose="020F0502020204030204" pitchFamily="34" charset="0"/>
                <a:cs typeface="Calibri" panose="020F0502020204030204" pitchFamily="34" charset="0"/>
              </a:rPr>
              <a:t>Further we can see that in the country no. 3 i.e. USA has 3 different disease outcomes they are: recovered, unrecovered and unknown.</a:t>
            </a:r>
          </a:p>
          <a:p>
            <a:pPr marL="482600" indent="-34290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The correlation between </a:t>
            </a:r>
            <a:r>
              <a:rPr lang="en-US" sz="2200" dirty="0" err="1">
                <a:latin typeface="Calibri" panose="020F0502020204030204" pitchFamily="34" charset="0"/>
                <a:ea typeface="Calibri" panose="020F0502020204030204" pitchFamily="34" charset="0"/>
                <a:cs typeface="Calibri" panose="020F0502020204030204" pitchFamily="34" charset="0"/>
              </a:rPr>
              <a:t>DiseaseOutcome</a:t>
            </a:r>
            <a:r>
              <a:rPr lang="en-US" sz="2200" dirty="0">
                <a:latin typeface="Calibri" panose="020F0502020204030204" pitchFamily="34" charset="0"/>
                <a:ea typeface="Calibri" panose="020F0502020204030204" pitchFamily="34" charset="0"/>
                <a:cs typeface="Calibri" panose="020F0502020204030204" pitchFamily="34" charset="0"/>
              </a:rPr>
              <a:t> and Country is positive and strong with 0.69.</a:t>
            </a:r>
          </a:p>
          <a:p>
            <a:pPr marL="139700"/>
            <a:endParaRPr lang="en-US" sz="2000" b="1" dirty="0" smtClean="0">
              <a:latin typeface="Calibri" panose="020F0502020204030204" pitchFamily="34" charset="0"/>
              <a:ea typeface="Calibri" panose="020F0502020204030204" pitchFamily="34" charset="0"/>
              <a:cs typeface="Calibri" panose="020F0502020204030204" pitchFamily="34" charset="0"/>
            </a:endParaRPr>
          </a:p>
          <a:p>
            <a:pPr marL="139700"/>
            <a:endParaRPr lang="en-US" sz="2000" b="1" dirty="0" smtClean="0">
              <a:latin typeface="Calibri" panose="020F0502020204030204" pitchFamily="34" charset="0"/>
              <a:ea typeface="Calibri" panose="020F0502020204030204" pitchFamily="34" charset="0"/>
              <a:cs typeface="Calibri" panose="020F0502020204030204" pitchFamily="34" charset="0"/>
            </a:endParaRPr>
          </a:p>
          <a:p>
            <a:pPr marL="139700"/>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39700"/>
            <a:endParaRPr lang="en-US" sz="2000" b="1" dirty="0" smtClean="0">
              <a:latin typeface="Calibri" panose="020F0502020204030204" pitchFamily="34" charset="0"/>
              <a:ea typeface="Calibri" panose="020F0502020204030204" pitchFamily="34" charset="0"/>
              <a:cs typeface="Calibri" panose="020F0502020204030204" pitchFamily="34" charset="0"/>
            </a:endParaRPr>
          </a:p>
          <a:p>
            <a:pPr marL="139700"/>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6350">
              <a:buSzPts val="2100"/>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11533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1;p31">
            <a:extLst>
              <a:ext uri="{FF2B5EF4-FFF2-40B4-BE49-F238E27FC236}">
                <a16:creationId xmlns="" xmlns:a16="http://schemas.microsoft.com/office/drawing/2014/main" id="{F9013F6D-AA62-CAFA-B81C-F8DAF76BE5B2}"/>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7" name="TextBox 6">
            <a:extLst>
              <a:ext uri="{FF2B5EF4-FFF2-40B4-BE49-F238E27FC236}">
                <a16:creationId xmlns="" xmlns:a16="http://schemas.microsoft.com/office/drawing/2014/main" id="{CFBD0236-7978-18E1-E685-BD19710AF022}"/>
              </a:ext>
            </a:extLst>
          </p:cNvPr>
          <p:cNvSpPr txBox="1"/>
          <p:nvPr/>
        </p:nvSpPr>
        <p:spPr>
          <a:xfrm>
            <a:off x="59473" y="737175"/>
            <a:ext cx="8945154" cy="707886"/>
          </a:xfrm>
          <a:prstGeom prst="rect">
            <a:avLst/>
          </a:prstGeom>
          <a:noFill/>
        </p:spPr>
        <p:txBody>
          <a:bodyPr wrap="square">
            <a:spAutoFit/>
          </a:bodyPr>
          <a:lstStyle/>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Hypothesis2: </a:t>
            </a:r>
            <a:r>
              <a:rPr lang="en-US" sz="2000" dirty="0" smtClean="0">
                <a:latin typeface="Calibri" panose="020F0502020204030204" pitchFamily="34" charset="0"/>
                <a:ea typeface="Calibri" panose="020F0502020204030204" pitchFamily="34" charset="0"/>
                <a:cs typeface="Calibri" panose="020F0502020204030204" pitchFamily="34" charset="0"/>
              </a:rPr>
              <a:t>There </a:t>
            </a:r>
            <a:r>
              <a:rPr lang="en-US" sz="2000" dirty="0">
                <a:latin typeface="Calibri" panose="020F0502020204030204" pitchFamily="34" charset="0"/>
                <a:ea typeface="Calibri" panose="020F0502020204030204" pitchFamily="34" charset="0"/>
                <a:cs typeface="Calibri" panose="020F0502020204030204" pitchFamily="34" charset="0"/>
              </a:rPr>
              <a:t>is a significant difference in hospitalization duration based on Flu Test Status</a:t>
            </a:r>
            <a:r>
              <a:rPr lang="en-US" sz="2000" dirty="0" smtClean="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rotWithShape="1">
          <a:blip r:embed="rId2"/>
          <a:srcRect l="596" t="1311"/>
          <a:stretch/>
        </p:blipFill>
        <p:spPr>
          <a:xfrm>
            <a:off x="939451" y="1440493"/>
            <a:ext cx="7308937" cy="2829158"/>
          </a:xfrm>
          <a:prstGeom prst="rect">
            <a:avLst/>
          </a:prstGeom>
        </p:spPr>
      </p:pic>
      <p:pic>
        <p:nvPicPr>
          <p:cNvPr id="6"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9" name="TextBox 8">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Tree>
    <p:extLst>
      <p:ext uri="{BB962C8B-B14F-4D97-AF65-F5344CB8AC3E}">
        <p14:creationId xmlns:p14="http://schemas.microsoft.com/office/powerpoint/2010/main" val="1311162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6" name="TextBox 5">
            <a:extLst>
              <a:ext uri="{FF2B5EF4-FFF2-40B4-BE49-F238E27FC236}">
                <a16:creationId xmlns="" xmlns:a16="http://schemas.microsoft.com/office/drawing/2014/main" id="{CFBD0236-7978-18E1-E685-BD19710AF022}"/>
              </a:ext>
            </a:extLst>
          </p:cNvPr>
          <p:cNvSpPr txBox="1"/>
          <p:nvPr/>
        </p:nvSpPr>
        <p:spPr>
          <a:xfrm>
            <a:off x="59473" y="737175"/>
            <a:ext cx="8945154" cy="3662541"/>
          </a:xfrm>
          <a:prstGeom prst="rect">
            <a:avLst/>
          </a:prstGeom>
          <a:noFill/>
        </p:spPr>
        <p:txBody>
          <a:bodyPr wrap="square">
            <a:spAutoFit/>
          </a:bodyPr>
          <a:lstStyle/>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Hypothesis 2: </a:t>
            </a:r>
            <a:r>
              <a:rPr lang="en-US" sz="2000" dirty="0" smtClean="0">
                <a:latin typeface="Calibri" panose="020F0502020204030204" pitchFamily="34" charset="0"/>
                <a:ea typeface="Calibri" panose="020F0502020204030204" pitchFamily="34" charset="0"/>
                <a:cs typeface="Calibri" panose="020F0502020204030204" pitchFamily="34" charset="0"/>
              </a:rPr>
              <a:t>There </a:t>
            </a:r>
            <a:r>
              <a:rPr lang="en-US" sz="2000" dirty="0">
                <a:latin typeface="Calibri" panose="020F0502020204030204" pitchFamily="34" charset="0"/>
                <a:ea typeface="Calibri" panose="020F0502020204030204" pitchFamily="34" charset="0"/>
                <a:cs typeface="Calibri" panose="020F0502020204030204" pitchFamily="34" charset="0"/>
              </a:rPr>
              <a:t>is a significant difference in hospitalization duration based on Flu Test Status</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13970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dirty="0" smtClean="0">
                <a:latin typeface="Calibri" panose="020F0502020204030204" pitchFamily="34" charset="0"/>
                <a:ea typeface="Calibri" panose="020F0502020204030204" pitchFamily="34" charset="0"/>
                <a:cs typeface="Calibri" panose="020F0502020204030204" pitchFamily="34" charset="0"/>
              </a:rPr>
              <a:t>    Next</a:t>
            </a:r>
            <a:r>
              <a:rPr lang="en-US" sz="2000" dirty="0">
                <a:latin typeface="Calibri" panose="020F0502020204030204" pitchFamily="34" charset="0"/>
                <a:ea typeface="Calibri" panose="020F0502020204030204" pitchFamily="34" charset="0"/>
                <a:cs typeface="Calibri" panose="020F0502020204030204" pitchFamily="34" charset="0"/>
              </a:rPr>
              <a:t>, we examine whether there is a significant difference in hospitalization duration based on Flu Test </a:t>
            </a:r>
            <a:r>
              <a:rPr lang="en-US" sz="2000" dirty="0" smtClean="0">
                <a:latin typeface="Calibri" panose="020F0502020204030204" pitchFamily="34" charset="0"/>
                <a:ea typeface="Calibri" panose="020F0502020204030204" pitchFamily="34" charset="0"/>
                <a:cs typeface="Calibri" panose="020F0502020204030204" pitchFamily="34" charset="0"/>
              </a:rPr>
              <a:t>Status</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testing positive or negative.</a:t>
            </a:r>
          </a:p>
          <a:p>
            <a:pPr marL="139700" indent="0">
              <a:buNone/>
            </a:pP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139700"/>
            <a:r>
              <a:rPr lang="en-US" sz="2000" b="1" dirty="0">
                <a:latin typeface="Calibri" panose="020F0502020204030204" pitchFamily="34" charset="0"/>
                <a:ea typeface="Calibri" panose="020F0502020204030204" pitchFamily="34" charset="0"/>
                <a:cs typeface="Calibri" panose="020F0502020204030204" pitchFamily="34" charset="0"/>
              </a:rPr>
              <a:t>Inference: </a:t>
            </a:r>
            <a:endParaRPr lang="en-US" sz="2000" b="1" dirty="0" smtClean="0">
              <a:latin typeface="Calibri" panose="020F0502020204030204" pitchFamily="34" charset="0"/>
              <a:ea typeface="Calibri" panose="020F0502020204030204" pitchFamily="34" charset="0"/>
              <a:cs typeface="Calibri" panose="020F0502020204030204" pitchFamily="34" charset="0"/>
            </a:endParaRP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We can see that the people tested positive for Flu have longer </a:t>
            </a:r>
            <a:r>
              <a:rPr lang="en-US" sz="2000" dirty="0">
                <a:latin typeface="Calibri" panose="020F0502020204030204" pitchFamily="34" charset="0"/>
                <a:ea typeface="Calibri" panose="020F0502020204030204" pitchFamily="34" charset="0"/>
                <a:cs typeface="Calibri" panose="020F0502020204030204" pitchFamily="34" charset="0"/>
              </a:rPr>
              <a:t>hospitalization </a:t>
            </a:r>
            <a:r>
              <a:rPr lang="en-US" sz="2000" dirty="0" smtClean="0">
                <a:latin typeface="Calibri" panose="020F0502020204030204" pitchFamily="34" charset="0"/>
                <a:ea typeface="Calibri" panose="020F0502020204030204" pitchFamily="34" charset="0"/>
                <a:cs typeface="Calibri" panose="020F0502020204030204" pitchFamily="34" charset="0"/>
              </a:rPr>
              <a:t>duration.</a:t>
            </a:r>
          </a:p>
          <a:p>
            <a:pPr marL="4826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correlation between </a:t>
            </a:r>
            <a:r>
              <a:rPr lang="en-US" sz="2000" dirty="0" err="1">
                <a:latin typeface="Calibri" panose="020F0502020204030204" pitchFamily="34" charset="0"/>
                <a:ea typeface="Calibri" panose="020F0502020204030204" pitchFamily="34" charset="0"/>
                <a:cs typeface="Calibri" panose="020F0502020204030204" pitchFamily="34" charset="0"/>
              </a:rPr>
              <a:t>HospitalizationDuration</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dirty="0" err="1">
                <a:latin typeface="Calibri" panose="020F0502020204030204" pitchFamily="34" charset="0"/>
                <a:ea typeface="Calibri" panose="020F0502020204030204" pitchFamily="34" charset="0"/>
                <a:cs typeface="Calibri" panose="020F0502020204030204" pitchFamily="34" charset="0"/>
              </a:rPr>
              <a:t>FluTestStatus</a:t>
            </a:r>
            <a:r>
              <a:rPr lang="en-US" sz="2000" dirty="0">
                <a:latin typeface="Calibri" panose="020F0502020204030204" pitchFamily="34" charset="0"/>
                <a:ea typeface="Calibri" panose="020F0502020204030204" pitchFamily="34" charset="0"/>
                <a:cs typeface="Calibri" panose="020F0502020204030204" pitchFamily="34" charset="0"/>
              </a:rPr>
              <a:t> is positive with 0.11</a:t>
            </a:r>
            <a:r>
              <a:rPr lang="en-US" sz="2000" dirty="0" smtClean="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97830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7" name="TextBox 6">
            <a:extLst>
              <a:ext uri="{FF2B5EF4-FFF2-40B4-BE49-F238E27FC236}">
                <a16:creationId xmlns="" xmlns:a16="http://schemas.microsoft.com/office/drawing/2014/main" id="{2E5CD28D-7A83-2478-BFD6-4624DDA59CBD}"/>
              </a:ext>
            </a:extLst>
          </p:cNvPr>
          <p:cNvSpPr txBox="1"/>
          <p:nvPr/>
        </p:nvSpPr>
        <p:spPr>
          <a:xfrm>
            <a:off x="-61877" y="584415"/>
            <a:ext cx="8956304" cy="400110"/>
          </a:xfrm>
          <a:prstGeom prst="rect">
            <a:avLst/>
          </a:prstGeom>
          <a:noFill/>
        </p:spPr>
        <p:txBody>
          <a:bodyPr wrap="square">
            <a:spAutoFit/>
          </a:bodyPr>
          <a:lstStyle/>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Hypothesis3 : </a:t>
            </a:r>
            <a:r>
              <a:rPr lang="en-US" sz="2000" dirty="0" smtClean="0">
                <a:latin typeface="Calibri" panose="020F0502020204030204" pitchFamily="34" charset="0"/>
                <a:ea typeface="Calibri" panose="020F0502020204030204" pitchFamily="34" charset="0"/>
                <a:cs typeface="Calibri" panose="020F0502020204030204" pitchFamily="34" charset="0"/>
              </a:rPr>
              <a:t>The </a:t>
            </a:r>
            <a:r>
              <a:rPr lang="en-US" sz="2000" dirty="0">
                <a:latin typeface="Calibri" panose="020F0502020204030204" pitchFamily="34" charset="0"/>
                <a:ea typeface="Calibri" panose="020F0502020204030204" pitchFamily="34" charset="0"/>
                <a:cs typeface="Calibri" panose="020F0502020204030204" pitchFamily="34" charset="0"/>
              </a:rPr>
              <a:t>duration of hospitalization is correlated with the patient's age.</a:t>
            </a:r>
          </a:p>
        </p:txBody>
      </p:sp>
      <p:pic>
        <p:nvPicPr>
          <p:cNvPr id="9" name="Picture 8">
            <a:extLst>
              <a:ext uri="{FF2B5EF4-FFF2-40B4-BE49-F238E27FC236}">
                <a16:creationId xmlns="" xmlns:a16="http://schemas.microsoft.com/office/drawing/2014/main" id="{3079087C-3CAC-4372-47EA-E7728C2D259E}"/>
              </a:ext>
            </a:extLst>
          </p:cNvPr>
          <p:cNvPicPr>
            <a:picLocks noChangeAspect="1"/>
          </p:cNvPicPr>
          <p:nvPr/>
        </p:nvPicPr>
        <p:blipFill>
          <a:blip r:embed="rId3"/>
          <a:stretch>
            <a:fillRect/>
          </a:stretch>
        </p:blipFill>
        <p:spPr>
          <a:xfrm>
            <a:off x="931968" y="929361"/>
            <a:ext cx="6968613" cy="3481421"/>
          </a:xfrm>
          <a:prstGeom prst="rect">
            <a:avLst/>
          </a:prstGeom>
        </p:spPr>
      </p:pic>
      <p:sp>
        <p:nvSpPr>
          <p:cNvPr id="8" name="TextBox 7">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Tree>
    <p:extLst>
      <p:ext uri="{BB962C8B-B14F-4D97-AF65-F5344CB8AC3E}">
        <p14:creationId xmlns:p14="http://schemas.microsoft.com/office/powerpoint/2010/main" val="2655326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6" name="TextBox 5">
            <a:extLst>
              <a:ext uri="{FF2B5EF4-FFF2-40B4-BE49-F238E27FC236}">
                <a16:creationId xmlns="" xmlns:a16="http://schemas.microsoft.com/office/drawing/2014/main" id="{2E5CD28D-7A83-2478-BFD6-4624DDA59CBD}"/>
              </a:ext>
            </a:extLst>
          </p:cNvPr>
          <p:cNvSpPr txBox="1"/>
          <p:nvPr/>
        </p:nvSpPr>
        <p:spPr>
          <a:xfrm>
            <a:off x="0" y="564998"/>
            <a:ext cx="9143999" cy="3477875"/>
          </a:xfrm>
          <a:prstGeom prst="rect">
            <a:avLst/>
          </a:prstGeom>
          <a:noFill/>
        </p:spPr>
        <p:txBody>
          <a:bodyPr wrap="square">
            <a:spAutoFit/>
          </a:bodyPr>
          <a:lstStyle/>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Hypothesis 3 : </a:t>
            </a:r>
            <a:r>
              <a:rPr lang="en-US" sz="2000" dirty="0" smtClean="0">
                <a:latin typeface="Calibri" panose="020F0502020204030204" pitchFamily="34" charset="0"/>
                <a:ea typeface="Calibri" panose="020F0502020204030204" pitchFamily="34" charset="0"/>
                <a:cs typeface="Calibri" panose="020F0502020204030204" pitchFamily="34" charset="0"/>
              </a:rPr>
              <a:t>The </a:t>
            </a:r>
            <a:r>
              <a:rPr lang="en-US" sz="2000" dirty="0">
                <a:latin typeface="Calibri" panose="020F0502020204030204" pitchFamily="34" charset="0"/>
                <a:ea typeface="Calibri" panose="020F0502020204030204" pitchFamily="34" charset="0"/>
                <a:cs typeface="Calibri" panose="020F0502020204030204" pitchFamily="34" charset="0"/>
              </a:rPr>
              <a:t>duration of hospitalization is correlated with the patient's age</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1397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dirty="0" smtClean="0">
                <a:latin typeface="Calibri" panose="020F0502020204030204" pitchFamily="34" charset="0"/>
                <a:ea typeface="Calibri" panose="020F0502020204030204" pitchFamily="34" charset="0"/>
                <a:cs typeface="Calibri" panose="020F0502020204030204" pitchFamily="34" charset="0"/>
              </a:rPr>
              <a:t>          We </a:t>
            </a:r>
            <a:r>
              <a:rPr lang="en-US" sz="2000" dirty="0">
                <a:latin typeface="Calibri" panose="020F0502020204030204" pitchFamily="34" charset="0"/>
                <a:ea typeface="Calibri" panose="020F0502020204030204" pitchFamily="34" charset="0"/>
                <a:cs typeface="Calibri" panose="020F0502020204030204" pitchFamily="34" charset="0"/>
              </a:rPr>
              <a:t>then explore how the duration of hospitalization correlates with the </a:t>
            </a:r>
            <a:r>
              <a:rPr lang="en-US" sz="2000" dirty="0" smtClean="0">
                <a:latin typeface="Calibri" panose="020F0502020204030204" pitchFamily="34" charset="0"/>
                <a:ea typeface="Calibri" panose="020F0502020204030204" pitchFamily="34" charset="0"/>
                <a:cs typeface="Calibri" panose="020F0502020204030204" pitchFamily="34" charset="0"/>
              </a:rPr>
              <a:t>patient's </a:t>
            </a:r>
            <a:r>
              <a:rPr lang="en-US" sz="2000" dirty="0">
                <a:latin typeface="Calibri" panose="020F0502020204030204" pitchFamily="34" charset="0"/>
                <a:ea typeface="Calibri" panose="020F0502020204030204" pitchFamily="34" charset="0"/>
                <a:cs typeface="Calibri" panose="020F0502020204030204" pitchFamily="34" charset="0"/>
              </a:rPr>
              <a:t>age, revealing important insights into how different age groups are affected by flu-related complications</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1397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Inference :</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We have analyzed that younger age group people have </a:t>
            </a:r>
            <a:r>
              <a:rPr lang="en-US" sz="2000" dirty="0">
                <a:latin typeface="Calibri" panose="020F0502020204030204" pitchFamily="34" charset="0"/>
                <a:ea typeface="Calibri" panose="020F0502020204030204" pitchFamily="34" charset="0"/>
                <a:cs typeface="Calibri" panose="020F0502020204030204" pitchFamily="34" charset="0"/>
              </a:rPr>
              <a:t>higher </a:t>
            </a:r>
            <a:r>
              <a:rPr lang="en-US" sz="2000" dirty="0" smtClean="0">
                <a:latin typeface="Calibri" panose="020F0502020204030204" pitchFamily="34" charset="0"/>
                <a:ea typeface="Calibri" panose="020F0502020204030204" pitchFamily="34" charset="0"/>
                <a:cs typeface="Calibri" panose="020F0502020204030204" pitchFamily="34" charset="0"/>
              </a:rPr>
              <a:t>hospitalization duration as compared to elder age group.</a:t>
            </a:r>
          </a:p>
          <a:p>
            <a:pPr marL="4826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correlation between </a:t>
            </a:r>
            <a:r>
              <a:rPr lang="en-US" sz="2000" dirty="0" err="1">
                <a:latin typeface="Calibri" panose="020F0502020204030204" pitchFamily="34" charset="0"/>
                <a:ea typeface="Calibri" panose="020F0502020204030204" pitchFamily="34" charset="0"/>
                <a:cs typeface="Calibri" panose="020F0502020204030204" pitchFamily="34" charset="0"/>
              </a:rPr>
              <a:t>SubjectAge</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dirty="0" err="1">
                <a:latin typeface="Calibri" panose="020F0502020204030204" pitchFamily="34" charset="0"/>
                <a:ea typeface="Calibri" panose="020F0502020204030204" pitchFamily="34" charset="0"/>
                <a:cs typeface="Calibri" panose="020F0502020204030204" pitchFamily="34" charset="0"/>
              </a:rPr>
              <a:t>HospitalizationDuration</a:t>
            </a:r>
            <a:r>
              <a:rPr lang="en-US" sz="2000" dirty="0">
                <a:latin typeface="Calibri" panose="020F0502020204030204" pitchFamily="34" charset="0"/>
                <a:ea typeface="Calibri" panose="020F0502020204030204" pitchFamily="34" charset="0"/>
                <a:cs typeface="Calibri" panose="020F0502020204030204" pitchFamily="34" charset="0"/>
              </a:rPr>
              <a:t> is positive </a:t>
            </a:r>
            <a:r>
              <a:rPr lang="en-US" sz="2000" dirty="0" smtClean="0">
                <a:latin typeface="Calibri" panose="020F0502020204030204" pitchFamily="34" charset="0"/>
                <a:ea typeface="Calibri" panose="020F0502020204030204" pitchFamily="34" charset="0"/>
                <a:cs typeface="Calibri" panose="020F0502020204030204" pitchFamily="34" charset="0"/>
              </a:rPr>
              <a:t>with </a:t>
            </a:r>
            <a:r>
              <a:rPr lang="en-US" sz="2000" dirty="0">
                <a:latin typeface="Calibri" panose="020F0502020204030204" pitchFamily="34" charset="0"/>
                <a:ea typeface="Calibri" panose="020F0502020204030204" pitchFamily="34" charset="0"/>
                <a:cs typeface="Calibri" panose="020F0502020204030204" pitchFamily="34" charset="0"/>
              </a:rPr>
              <a:t>0.02.</a:t>
            </a:r>
          </a:p>
        </p:txBody>
      </p:sp>
    </p:spTree>
    <p:extLst>
      <p:ext uri="{BB962C8B-B14F-4D97-AF65-F5344CB8AC3E}">
        <p14:creationId xmlns:p14="http://schemas.microsoft.com/office/powerpoint/2010/main" val="533417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7" name="TextBox 6">
            <a:extLst>
              <a:ext uri="{FF2B5EF4-FFF2-40B4-BE49-F238E27FC236}">
                <a16:creationId xmlns="" xmlns:a16="http://schemas.microsoft.com/office/drawing/2014/main" id="{2E5CD28D-7A83-2478-BFD6-4624DDA59CBD}"/>
              </a:ext>
            </a:extLst>
          </p:cNvPr>
          <p:cNvSpPr txBox="1"/>
          <p:nvPr/>
        </p:nvSpPr>
        <p:spPr>
          <a:xfrm>
            <a:off x="1" y="627975"/>
            <a:ext cx="9143999" cy="646331"/>
          </a:xfrm>
          <a:prstGeom prst="rect">
            <a:avLst/>
          </a:prstGeom>
          <a:noFill/>
        </p:spPr>
        <p:txBody>
          <a:bodyPr wrap="square">
            <a:spAutoFit/>
          </a:bodyPr>
          <a:lstStyle/>
          <a:p>
            <a:pPr marL="139700" indent="0">
              <a:buNone/>
            </a:pPr>
            <a:r>
              <a:rPr lang="en-US" sz="1800" b="1" dirty="0" smtClean="0">
                <a:latin typeface="Calibri" panose="020F0502020204030204" pitchFamily="34" charset="0"/>
                <a:ea typeface="Calibri" panose="020F0502020204030204" pitchFamily="34" charset="0"/>
                <a:cs typeface="Calibri" panose="020F0502020204030204" pitchFamily="34" charset="0"/>
              </a:rPr>
              <a:t>Hypothesis 4 : </a:t>
            </a:r>
            <a:r>
              <a:rPr lang="en-US" sz="1800" dirty="0" smtClean="0">
                <a:latin typeface="Calibri" panose="020F0502020204030204" pitchFamily="34" charset="0"/>
                <a:ea typeface="Calibri" panose="020F0502020204030204" pitchFamily="34" charset="0"/>
                <a:cs typeface="Calibri" panose="020F0502020204030204" pitchFamily="34" charset="0"/>
              </a:rPr>
              <a:t>Patients </a:t>
            </a:r>
            <a:r>
              <a:rPr lang="en-US" sz="1800" dirty="0">
                <a:latin typeface="Calibri" panose="020F0502020204030204" pitchFamily="34" charset="0"/>
                <a:ea typeface="Calibri" panose="020F0502020204030204" pitchFamily="34" charset="0"/>
                <a:cs typeface="Calibri" panose="020F0502020204030204" pitchFamily="34" charset="0"/>
              </a:rPr>
              <a:t>with certain pre-existing medical conditions have a higher risk of severe disease outcomes</a:t>
            </a:r>
            <a:r>
              <a:rPr lang="en-US" sz="1800" dirty="0" smtClean="0">
                <a:latin typeface="Calibri" panose="020F0502020204030204" pitchFamily="34" charset="0"/>
                <a:ea typeface="Calibri" panose="020F0502020204030204" pitchFamily="34" charset="0"/>
                <a:cs typeface="Calibri" panose="020F0502020204030204" pitchFamily="34" charset="0"/>
              </a:rPr>
              <a:t>.</a:t>
            </a:r>
          </a:p>
        </p:txBody>
      </p:sp>
      <p:pic>
        <p:nvPicPr>
          <p:cNvPr id="8" name="Picture 7"/>
          <p:cNvPicPr>
            <a:picLocks noChangeAspect="1"/>
          </p:cNvPicPr>
          <p:nvPr/>
        </p:nvPicPr>
        <p:blipFill>
          <a:blip r:embed="rId3"/>
          <a:stretch>
            <a:fillRect/>
          </a:stretch>
        </p:blipFill>
        <p:spPr>
          <a:xfrm>
            <a:off x="1143000" y="1246603"/>
            <a:ext cx="6789420" cy="3060872"/>
          </a:xfrm>
          <a:prstGeom prst="rect">
            <a:avLst/>
          </a:prstGeom>
        </p:spPr>
      </p:pic>
    </p:spTree>
    <p:extLst>
      <p:ext uri="{BB962C8B-B14F-4D97-AF65-F5344CB8AC3E}">
        <p14:creationId xmlns:p14="http://schemas.microsoft.com/office/powerpoint/2010/main" val="36473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9" name="TextBox 8">
            <a:extLst>
              <a:ext uri="{FF2B5EF4-FFF2-40B4-BE49-F238E27FC236}">
                <a16:creationId xmlns="" xmlns:a16="http://schemas.microsoft.com/office/drawing/2014/main" id="{2E5CD28D-7A83-2478-BFD6-4624DDA59CBD}"/>
              </a:ext>
            </a:extLst>
          </p:cNvPr>
          <p:cNvSpPr txBox="1"/>
          <p:nvPr/>
        </p:nvSpPr>
        <p:spPr>
          <a:xfrm>
            <a:off x="1" y="627975"/>
            <a:ext cx="9143999" cy="3570208"/>
          </a:xfrm>
          <a:prstGeom prst="rect">
            <a:avLst/>
          </a:prstGeom>
          <a:noFill/>
        </p:spPr>
        <p:txBody>
          <a:bodyPr wrap="square">
            <a:spAutoFit/>
          </a:bodyPr>
          <a:lstStyle/>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Hypothesis 4 : </a:t>
            </a:r>
            <a:r>
              <a:rPr lang="en-US" sz="2000" dirty="0" smtClean="0">
                <a:latin typeface="Calibri" panose="020F0502020204030204" pitchFamily="34" charset="0"/>
                <a:ea typeface="Calibri" panose="020F0502020204030204" pitchFamily="34" charset="0"/>
                <a:cs typeface="Calibri" panose="020F0502020204030204" pitchFamily="34" charset="0"/>
              </a:rPr>
              <a:t>Patients </a:t>
            </a:r>
            <a:r>
              <a:rPr lang="en-US" sz="2000" dirty="0">
                <a:latin typeface="Calibri" panose="020F0502020204030204" pitchFamily="34" charset="0"/>
                <a:ea typeface="Calibri" panose="020F0502020204030204" pitchFamily="34" charset="0"/>
                <a:cs typeface="Calibri" panose="020F0502020204030204" pitchFamily="34" charset="0"/>
              </a:rPr>
              <a:t>with certain pre-existing medical conditions have a higher risk of severe disease outcomes</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13970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        Moving </a:t>
            </a:r>
            <a:r>
              <a:rPr lang="en-US" sz="2000" dirty="0">
                <a:latin typeface="Calibri" panose="020F0502020204030204" pitchFamily="34" charset="0"/>
                <a:ea typeface="Calibri" panose="020F0502020204030204" pitchFamily="34" charset="0"/>
                <a:cs typeface="Calibri" panose="020F0502020204030204" pitchFamily="34" charset="0"/>
              </a:rPr>
              <a:t>to individual health factors, we assess whether patients with certain pre-existing medical conditions have a higher risk of severe disease outcomes, highlighting the role of comorbidities in flu severity</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139700" indent="0">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Inference:</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By this hypothesis we can say that there is no direct relationship </a:t>
            </a:r>
            <a:r>
              <a:rPr lang="en-US" sz="2000" dirty="0">
                <a:latin typeface="Calibri" panose="020F0502020204030204" pitchFamily="34" charset="0"/>
                <a:ea typeface="Calibri" panose="020F0502020204030204" pitchFamily="34" charset="0"/>
                <a:cs typeface="Calibri" panose="020F0502020204030204" pitchFamily="34" charset="0"/>
              </a:rPr>
              <a:t>between pre-existing medical conditions and disease </a:t>
            </a:r>
            <a:r>
              <a:rPr lang="en-US" sz="2000" dirty="0" smtClean="0">
                <a:latin typeface="Calibri" panose="020F0502020204030204" pitchFamily="34" charset="0"/>
                <a:ea typeface="Calibri" panose="020F0502020204030204" pitchFamily="34" charset="0"/>
                <a:cs typeface="Calibri" panose="020F0502020204030204" pitchFamily="34" charset="0"/>
              </a:rPr>
              <a:t>outcomes.</a:t>
            </a:r>
          </a:p>
          <a:p>
            <a:pPr marL="4826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correlation between Diagnosis and </a:t>
            </a:r>
            <a:r>
              <a:rPr lang="en-US" sz="2000" dirty="0" err="1">
                <a:latin typeface="Calibri" panose="020F0502020204030204" pitchFamily="34" charset="0"/>
                <a:ea typeface="Calibri" panose="020F0502020204030204" pitchFamily="34" charset="0"/>
                <a:cs typeface="Calibri" panose="020F0502020204030204" pitchFamily="34" charset="0"/>
              </a:rPr>
              <a:t>DiseaseOutcome</a:t>
            </a:r>
            <a:r>
              <a:rPr lang="en-US" sz="2000" dirty="0">
                <a:latin typeface="Calibri" panose="020F0502020204030204" pitchFamily="34" charset="0"/>
                <a:ea typeface="Calibri" panose="020F0502020204030204" pitchFamily="34" charset="0"/>
                <a:cs typeface="Calibri" panose="020F0502020204030204" pitchFamily="34" charset="0"/>
              </a:rPr>
              <a:t> is negative with -0.05.</a:t>
            </a:r>
            <a:endParaRPr lang="en-US" sz="2000" dirty="0" smtClean="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3313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7" name="TextBox 6">
            <a:extLst>
              <a:ext uri="{FF2B5EF4-FFF2-40B4-BE49-F238E27FC236}">
                <a16:creationId xmlns="" xmlns:a16="http://schemas.microsoft.com/office/drawing/2014/main" id="{2E5CD28D-7A83-2478-BFD6-4624DDA59CBD}"/>
              </a:ext>
            </a:extLst>
          </p:cNvPr>
          <p:cNvSpPr txBox="1"/>
          <p:nvPr/>
        </p:nvSpPr>
        <p:spPr>
          <a:xfrm>
            <a:off x="48323" y="629325"/>
            <a:ext cx="8956304" cy="646331"/>
          </a:xfrm>
          <a:prstGeom prst="rect">
            <a:avLst/>
          </a:prstGeom>
          <a:noFill/>
        </p:spPr>
        <p:txBody>
          <a:bodyPr wrap="square">
            <a:spAutoFit/>
          </a:bodyPr>
          <a:lstStyle/>
          <a:p>
            <a:pPr marL="139700" indent="0">
              <a:buNone/>
            </a:pPr>
            <a:r>
              <a:rPr lang="en-US" sz="1800" b="1" dirty="0" smtClean="0">
                <a:latin typeface="Calibri" panose="020F0502020204030204" pitchFamily="34" charset="0"/>
                <a:ea typeface="Calibri" panose="020F0502020204030204" pitchFamily="34" charset="0"/>
                <a:cs typeface="Calibri" panose="020F0502020204030204" pitchFamily="34" charset="0"/>
              </a:rPr>
              <a:t>Hypothesis 5 </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smtClean="0">
                <a:latin typeface="Calibri" panose="020F0502020204030204" pitchFamily="34" charset="0"/>
                <a:ea typeface="Calibri" panose="020F0502020204030204" pitchFamily="34" charset="0"/>
                <a:cs typeface="Calibri" panose="020F0502020204030204" pitchFamily="34" charset="0"/>
              </a:rPr>
              <a:t>The </a:t>
            </a:r>
            <a:r>
              <a:rPr lang="en-US" sz="1800" dirty="0">
                <a:latin typeface="Calibri" panose="020F0502020204030204" pitchFamily="34" charset="0"/>
                <a:ea typeface="Calibri" panose="020F0502020204030204" pitchFamily="34" charset="0"/>
                <a:cs typeface="Calibri" panose="020F0502020204030204" pitchFamily="34" charset="0"/>
              </a:rPr>
              <a:t>presence of diagnosed outcomes is associated with a longer hospitalization duration</a:t>
            </a:r>
            <a:r>
              <a:rPr lang="en-US" sz="1800" dirty="0" smtClean="0">
                <a:latin typeface="Calibri" panose="020F0502020204030204" pitchFamily="34" charset="0"/>
                <a:ea typeface="Calibri" panose="020F0502020204030204" pitchFamily="34" charset="0"/>
                <a:cs typeface="Calibri" panose="020F0502020204030204" pitchFamily="34" charset="0"/>
              </a:rPr>
              <a:t>.</a:t>
            </a:r>
          </a:p>
        </p:txBody>
      </p:sp>
      <p:pic>
        <p:nvPicPr>
          <p:cNvPr id="4" name="Picture 3"/>
          <p:cNvPicPr>
            <a:picLocks noChangeAspect="1"/>
          </p:cNvPicPr>
          <p:nvPr/>
        </p:nvPicPr>
        <p:blipFill rotWithShape="1">
          <a:blip r:embed="rId3"/>
          <a:srcRect l="442" t="697"/>
          <a:stretch/>
        </p:blipFill>
        <p:spPr>
          <a:xfrm>
            <a:off x="967740" y="1251465"/>
            <a:ext cx="7208520" cy="3159317"/>
          </a:xfrm>
          <a:prstGeom prst="rect">
            <a:avLst/>
          </a:prstGeom>
        </p:spPr>
      </p:pic>
      <p:sp>
        <p:nvSpPr>
          <p:cNvPr id="8" name="TextBox 7">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Tree>
    <p:extLst>
      <p:ext uri="{BB962C8B-B14F-4D97-AF65-F5344CB8AC3E}">
        <p14:creationId xmlns:p14="http://schemas.microsoft.com/office/powerpoint/2010/main" val="27517185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6" name="TextBox 5">
            <a:extLst>
              <a:ext uri="{FF2B5EF4-FFF2-40B4-BE49-F238E27FC236}">
                <a16:creationId xmlns="" xmlns:a16="http://schemas.microsoft.com/office/drawing/2014/main" id="{2E5CD28D-7A83-2478-BFD6-4624DDA59CBD}"/>
              </a:ext>
            </a:extLst>
          </p:cNvPr>
          <p:cNvSpPr txBox="1"/>
          <p:nvPr/>
        </p:nvSpPr>
        <p:spPr>
          <a:xfrm>
            <a:off x="48323" y="560946"/>
            <a:ext cx="8956304" cy="3970318"/>
          </a:xfrm>
          <a:prstGeom prst="rect">
            <a:avLst/>
          </a:prstGeom>
          <a:noFill/>
        </p:spPr>
        <p:txBody>
          <a:bodyPr wrap="square">
            <a:spAutoFit/>
          </a:bodyPr>
          <a:lstStyle/>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Hypothesis 5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The </a:t>
            </a:r>
            <a:r>
              <a:rPr lang="en-US" sz="2000" dirty="0">
                <a:latin typeface="Calibri" panose="020F0502020204030204" pitchFamily="34" charset="0"/>
                <a:ea typeface="Calibri" panose="020F0502020204030204" pitchFamily="34" charset="0"/>
                <a:cs typeface="Calibri" panose="020F0502020204030204" pitchFamily="34" charset="0"/>
              </a:rPr>
              <a:t>presence of diagnosed outcomes is associated with a longer hospitalization duration</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13970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           We </a:t>
            </a:r>
            <a:r>
              <a:rPr lang="en-US" sz="2000" dirty="0">
                <a:latin typeface="Calibri" panose="020F0502020204030204" pitchFamily="34" charset="0"/>
                <a:ea typeface="Calibri" panose="020F0502020204030204" pitchFamily="34" charset="0"/>
                <a:cs typeface="Calibri" panose="020F0502020204030204" pitchFamily="34" charset="0"/>
              </a:rPr>
              <a:t>investigate how the presence of diagnosed outcomes is associated with longer hospitalization durations, providing a closer look at the severity and complexity of </a:t>
            </a:r>
            <a:r>
              <a:rPr lang="en-US" sz="2000" dirty="0" smtClean="0">
                <a:latin typeface="Calibri" panose="020F0502020204030204" pitchFamily="34" charset="0"/>
                <a:ea typeface="Calibri" panose="020F0502020204030204" pitchFamily="34" charset="0"/>
                <a:cs typeface="Calibri" panose="020F0502020204030204" pitchFamily="34" charset="0"/>
              </a:rPr>
              <a:t>cases.</a:t>
            </a:r>
          </a:p>
          <a:p>
            <a:pPr marL="1397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Inference</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By this Hypothesis we have analyzed that people diagnosed with no. 7 disease i.e. Flu, Common cold have </a:t>
            </a:r>
            <a:r>
              <a:rPr lang="en-US" sz="2000" dirty="0">
                <a:latin typeface="Calibri" panose="020F0502020204030204" pitchFamily="34" charset="0"/>
                <a:ea typeface="Calibri" panose="020F0502020204030204" pitchFamily="34" charset="0"/>
                <a:cs typeface="Calibri" panose="020F0502020204030204" pitchFamily="34" charset="0"/>
              </a:rPr>
              <a:t>longer hospitalization </a:t>
            </a:r>
            <a:r>
              <a:rPr lang="en-US" sz="2000" dirty="0" smtClean="0">
                <a:latin typeface="Calibri" panose="020F0502020204030204" pitchFamily="34" charset="0"/>
                <a:ea typeface="Calibri" panose="020F0502020204030204" pitchFamily="34" charset="0"/>
                <a:cs typeface="Calibri" panose="020F0502020204030204" pitchFamily="34" charset="0"/>
              </a:rPr>
              <a:t>duration.</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4826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correlation between Diagnosis and </a:t>
            </a:r>
            <a:r>
              <a:rPr lang="en-US" sz="2000" dirty="0" err="1">
                <a:latin typeface="Calibri" panose="020F0502020204030204" pitchFamily="34" charset="0"/>
                <a:ea typeface="Calibri" panose="020F0502020204030204" pitchFamily="34" charset="0"/>
                <a:cs typeface="Calibri" panose="020F0502020204030204" pitchFamily="34" charset="0"/>
              </a:rPr>
              <a:t>HospitalizationDuration</a:t>
            </a:r>
            <a:r>
              <a:rPr lang="en-US" sz="2000" dirty="0">
                <a:latin typeface="Calibri" panose="020F0502020204030204" pitchFamily="34" charset="0"/>
                <a:ea typeface="Calibri" panose="020F0502020204030204" pitchFamily="34" charset="0"/>
                <a:cs typeface="Calibri" panose="020F0502020204030204" pitchFamily="34" charset="0"/>
              </a:rPr>
              <a:t> is positive </a:t>
            </a:r>
            <a:r>
              <a:rPr lang="en-US" sz="2000" dirty="0" smtClean="0">
                <a:latin typeface="Calibri" panose="020F0502020204030204" pitchFamily="34" charset="0"/>
                <a:ea typeface="Calibri" panose="020F0502020204030204" pitchFamily="34" charset="0"/>
                <a:cs typeface="Calibri" panose="020F0502020204030204" pitchFamily="34" charset="0"/>
              </a:rPr>
              <a:t>with </a:t>
            </a:r>
            <a:r>
              <a:rPr lang="en-US" sz="2000" dirty="0">
                <a:latin typeface="Calibri" panose="020F0502020204030204" pitchFamily="34" charset="0"/>
                <a:ea typeface="Calibri" panose="020F0502020204030204" pitchFamily="34" charset="0"/>
                <a:cs typeface="Calibri" panose="020F0502020204030204" pitchFamily="34" charset="0"/>
              </a:rPr>
              <a:t>0.01.</a:t>
            </a:r>
            <a:endParaRPr lang="en-US" sz="2000" dirty="0" smtClean="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49695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7" name="TextBox 6">
            <a:extLst>
              <a:ext uri="{FF2B5EF4-FFF2-40B4-BE49-F238E27FC236}">
                <a16:creationId xmlns="" xmlns:a16="http://schemas.microsoft.com/office/drawing/2014/main" id="{2E5CD28D-7A83-2478-BFD6-4624DDA59CBD}"/>
              </a:ext>
            </a:extLst>
          </p:cNvPr>
          <p:cNvSpPr txBox="1"/>
          <p:nvPr/>
        </p:nvSpPr>
        <p:spPr>
          <a:xfrm>
            <a:off x="93848" y="601998"/>
            <a:ext cx="8956304" cy="369332"/>
          </a:xfrm>
          <a:prstGeom prst="rect">
            <a:avLst/>
          </a:prstGeom>
          <a:noFill/>
        </p:spPr>
        <p:txBody>
          <a:bodyPr wrap="square">
            <a:spAutoFit/>
          </a:bodyPr>
          <a:lstStyle/>
          <a:p>
            <a:pPr marL="139700" indent="0">
              <a:buNone/>
            </a:pPr>
            <a:r>
              <a:rPr lang="en-US" sz="1800" b="1" dirty="0">
                <a:latin typeface="Calibri" panose="020F0502020204030204" pitchFamily="34" charset="0"/>
                <a:ea typeface="Calibri" panose="020F0502020204030204" pitchFamily="34" charset="0"/>
                <a:cs typeface="Calibri" panose="020F0502020204030204" pitchFamily="34" charset="0"/>
              </a:rPr>
              <a:t>Hypothesis </a:t>
            </a:r>
            <a:r>
              <a:rPr lang="en-US" sz="1800" b="1" dirty="0" smtClean="0">
                <a:latin typeface="Calibri" panose="020F0502020204030204" pitchFamily="34" charset="0"/>
                <a:ea typeface="Calibri" panose="020F0502020204030204" pitchFamily="34" charset="0"/>
                <a:cs typeface="Calibri" panose="020F0502020204030204" pitchFamily="34" charset="0"/>
              </a:rPr>
              <a:t>6 </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smtClean="0">
                <a:latin typeface="Calibri" panose="020F0502020204030204" pitchFamily="34" charset="0"/>
                <a:ea typeface="Calibri" panose="020F0502020204030204" pitchFamily="34" charset="0"/>
                <a:cs typeface="Calibri" panose="020F0502020204030204" pitchFamily="34" charset="0"/>
              </a:rPr>
              <a:t>Vaccination </a:t>
            </a:r>
            <a:r>
              <a:rPr lang="en-US" sz="1800" dirty="0">
                <a:latin typeface="Calibri" panose="020F0502020204030204" pitchFamily="34" charset="0"/>
                <a:ea typeface="Calibri" panose="020F0502020204030204" pitchFamily="34" charset="0"/>
                <a:cs typeface="Calibri" panose="020F0502020204030204" pitchFamily="34" charset="0"/>
              </a:rPr>
              <a:t>status influences the likelihood of different symptoms. </a:t>
            </a:r>
          </a:p>
        </p:txBody>
      </p:sp>
      <p:pic>
        <p:nvPicPr>
          <p:cNvPr id="4" name="Picture 3"/>
          <p:cNvPicPr>
            <a:picLocks noChangeAspect="1"/>
          </p:cNvPicPr>
          <p:nvPr/>
        </p:nvPicPr>
        <p:blipFill>
          <a:blip r:embed="rId3"/>
          <a:stretch>
            <a:fillRect/>
          </a:stretch>
        </p:blipFill>
        <p:spPr>
          <a:xfrm>
            <a:off x="533400" y="945352"/>
            <a:ext cx="7848600" cy="3299746"/>
          </a:xfrm>
          <a:prstGeom prst="rect">
            <a:avLst/>
          </a:prstGeom>
        </p:spPr>
      </p:pic>
      <p:sp>
        <p:nvSpPr>
          <p:cNvPr id="8" name="TextBox 7">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Tree>
    <p:extLst>
      <p:ext uri="{BB962C8B-B14F-4D97-AF65-F5344CB8AC3E}">
        <p14:creationId xmlns:p14="http://schemas.microsoft.com/office/powerpoint/2010/main" val="2336183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5" name="Google Shape;235;p35"/>
          <p:cNvSpPr txBox="1">
            <a:spLocks noGrp="1"/>
          </p:cNvSpPr>
          <p:nvPr>
            <p:ph type="body" idx="1"/>
          </p:nvPr>
        </p:nvSpPr>
        <p:spPr>
          <a:xfrm>
            <a:off x="159657" y="21771"/>
            <a:ext cx="8355693" cy="4060379"/>
          </a:xfrm>
          <a:prstGeom prst="rect">
            <a:avLst/>
          </a:prstGeom>
          <a:noFill/>
          <a:ln>
            <a:noFill/>
          </a:ln>
        </p:spPr>
        <p:txBody>
          <a:bodyPr spcFirstLastPara="1" wrap="square" lIns="68575" tIns="34275" rIns="68575" bIns="34275" anchor="t" anchorCtr="0">
            <a:noAutofit/>
          </a:bodyPr>
          <a:lstStyle/>
          <a:p>
            <a:pPr marL="0" indent="0">
              <a:buSzPts val="2100"/>
              <a:buNone/>
            </a:pPr>
            <a:r>
              <a:rPr lang="en-US" sz="2000" b="1" dirty="0"/>
              <a:t> </a:t>
            </a:r>
            <a:r>
              <a:rPr lang="en-US" sz="2400" b="1" dirty="0"/>
              <a:t>Motivation : </a:t>
            </a:r>
            <a:endParaRPr lang="en-US" sz="2400" b="1" dirty="0" smtClean="0"/>
          </a:p>
          <a:p>
            <a:pPr marL="0" indent="0">
              <a:buSzPts val="2100"/>
              <a:buNone/>
            </a:pPr>
            <a:endParaRPr lang="en-US" sz="2400" b="1" dirty="0"/>
          </a:p>
          <a:p>
            <a:pPr marL="0" indent="0">
              <a:buSzPts val="2100"/>
              <a:buNone/>
            </a:pPr>
            <a:r>
              <a:rPr lang="en-US" sz="2000" b="1" dirty="0"/>
              <a:t>1. Public Health : </a:t>
            </a:r>
            <a:r>
              <a:rPr lang="en-US" sz="2000" dirty="0"/>
              <a:t>The flu causes many illnesses and deaths each year. Understanding it better can help reduce its impact.</a:t>
            </a:r>
          </a:p>
          <a:p>
            <a:pPr marL="0" indent="0">
              <a:buSzPts val="2100"/>
              <a:buNone/>
            </a:pPr>
            <a:r>
              <a:rPr lang="en-US" sz="2000" b="1" dirty="0"/>
              <a:t>2. Resource Allocation : </a:t>
            </a:r>
            <a:r>
              <a:rPr lang="en-US" sz="2000" dirty="0"/>
              <a:t>Knowing when and where the flu hits hardest can help distribute vaccines and treatments more effectively.</a:t>
            </a:r>
          </a:p>
          <a:p>
            <a:pPr marL="0" indent="0">
              <a:buSzPts val="2100"/>
              <a:buNone/>
            </a:pPr>
            <a:r>
              <a:rPr lang="en-US" sz="2000" b="1" dirty="0"/>
              <a:t>3. Prediction : </a:t>
            </a:r>
            <a:r>
              <a:rPr lang="en-US" sz="2000" dirty="0"/>
              <a:t>Predicting flu outbreaks can help in taking early actions to prevent widespread illness.</a:t>
            </a:r>
          </a:p>
          <a:p>
            <a:pPr marL="0" indent="0">
              <a:buSzPts val="2100"/>
              <a:buNone/>
            </a:pPr>
            <a:r>
              <a:rPr lang="en-US" sz="2000" b="1" dirty="0"/>
              <a:t>4. Targeted Interventions : </a:t>
            </a:r>
            <a:r>
              <a:rPr lang="en-US" sz="2000" dirty="0"/>
              <a:t>By understanding who is most affected, we can tailor health measures to protect those groups.</a:t>
            </a:r>
          </a:p>
          <a:p>
            <a:pPr marL="0" indent="0">
              <a:buSzPts val="2100"/>
              <a:buNone/>
            </a:pPr>
            <a:endParaRPr sz="2000" dirty="0"/>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4</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1101997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8" name="TextBox 7">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9" name="TextBox 8">
            <a:extLst>
              <a:ext uri="{FF2B5EF4-FFF2-40B4-BE49-F238E27FC236}">
                <a16:creationId xmlns="" xmlns:a16="http://schemas.microsoft.com/office/drawing/2014/main" id="{2E5CD28D-7A83-2478-BFD6-4624DDA59CBD}"/>
              </a:ext>
            </a:extLst>
          </p:cNvPr>
          <p:cNvSpPr txBox="1"/>
          <p:nvPr/>
        </p:nvSpPr>
        <p:spPr>
          <a:xfrm>
            <a:off x="93848" y="601998"/>
            <a:ext cx="8956304" cy="2554545"/>
          </a:xfrm>
          <a:prstGeom prst="rect">
            <a:avLst/>
          </a:prstGeom>
          <a:noFill/>
        </p:spPr>
        <p:txBody>
          <a:bodyPr wrap="square">
            <a:spAutoFit/>
          </a:bodyPr>
          <a:lstStyle/>
          <a:p>
            <a:pPr marL="139700" indent="0">
              <a:buNone/>
            </a:pPr>
            <a:r>
              <a:rPr lang="en-US" sz="2000" b="1" dirty="0">
                <a:latin typeface="Calibri" panose="020F0502020204030204" pitchFamily="34" charset="0"/>
                <a:ea typeface="Calibri" panose="020F0502020204030204" pitchFamily="34" charset="0"/>
                <a:cs typeface="Calibri" panose="020F0502020204030204" pitchFamily="34" charset="0"/>
              </a:rPr>
              <a:t>Hypothesis </a:t>
            </a:r>
            <a:r>
              <a:rPr lang="en-US" sz="2000" b="1" dirty="0" smtClean="0">
                <a:latin typeface="Calibri" panose="020F0502020204030204" pitchFamily="34" charset="0"/>
                <a:ea typeface="Calibri" panose="020F0502020204030204" pitchFamily="34" charset="0"/>
                <a:cs typeface="Calibri" panose="020F0502020204030204" pitchFamily="34" charset="0"/>
              </a:rPr>
              <a:t>6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Vaccination </a:t>
            </a:r>
            <a:r>
              <a:rPr lang="en-US" sz="2000" dirty="0">
                <a:latin typeface="Calibri" panose="020F0502020204030204" pitchFamily="34" charset="0"/>
                <a:ea typeface="Calibri" panose="020F0502020204030204" pitchFamily="34" charset="0"/>
                <a:cs typeface="Calibri" panose="020F0502020204030204" pitchFamily="34" charset="0"/>
              </a:rPr>
              <a:t>status influences the likelihood of different symptoms. </a:t>
            </a: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     The </a:t>
            </a:r>
            <a:r>
              <a:rPr lang="en-US" sz="2000" dirty="0">
                <a:latin typeface="Calibri" panose="020F0502020204030204" pitchFamily="34" charset="0"/>
                <a:ea typeface="Calibri" panose="020F0502020204030204" pitchFamily="34" charset="0"/>
                <a:cs typeface="Calibri" panose="020F0502020204030204" pitchFamily="34" charset="0"/>
              </a:rPr>
              <a:t>narrative then shifts to the influence of vaccination status, analyzing how being vaccinated affects the likelihood of experiencing different flu symptoms.</a:t>
            </a:r>
          </a:p>
          <a:p>
            <a:pPr marL="139700" indent="0">
              <a:buNone/>
            </a:pP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Inference :</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People who are not vaccinated  are more likely to get symptoms like cough, malaria, fever  and diarrhea.</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22913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7" name="TextBox 6">
            <a:extLst>
              <a:ext uri="{FF2B5EF4-FFF2-40B4-BE49-F238E27FC236}">
                <a16:creationId xmlns="" xmlns:a16="http://schemas.microsoft.com/office/drawing/2014/main" id="{2E5CD28D-7A83-2478-BFD6-4624DDA59CBD}"/>
              </a:ext>
            </a:extLst>
          </p:cNvPr>
          <p:cNvSpPr txBox="1"/>
          <p:nvPr/>
        </p:nvSpPr>
        <p:spPr>
          <a:xfrm>
            <a:off x="48323" y="547433"/>
            <a:ext cx="8956304" cy="369332"/>
          </a:xfrm>
          <a:prstGeom prst="rect">
            <a:avLst/>
          </a:prstGeom>
          <a:noFill/>
        </p:spPr>
        <p:txBody>
          <a:bodyPr wrap="square">
            <a:spAutoFit/>
          </a:bodyPr>
          <a:lstStyle/>
          <a:p>
            <a:pPr marL="139700" indent="0">
              <a:buNone/>
            </a:pPr>
            <a:r>
              <a:rPr lang="en-US" sz="1800" b="1" dirty="0">
                <a:latin typeface="Calibri" panose="020F0502020204030204" pitchFamily="34" charset="0"/>
                <a:ea typeface="Calibri" panose="020F0502020204030204" pitchFamily="34" charset="0"/>
                <a:cs typeface="Calibri" panose="020F0502020204030204" pitchFamily="34" charset="0"/>
              </a:rPr>
              <a:t>Hypothesis </a:t>
            </a:r>
            <a:r>
              <a:rPr lang="en-US" sz="1800" b="1" dirty="0" smtClean="0">
                <a:latin typeface="Calibri" panose="020F0502020204030204" pitchFamily="34" charset="0"/>
                <a:ea typeface="Calibri" panose="020F0502020204030204" pitchFamily="34" charset="0"/>
                <a:cs typeface="Calibri" panose="020F0502020204030204" pitchFamily="34" charset="0"/>
              </a:rPr>
              <a:t>7 : </a:t>
            </a:r>
            <a:r>
              <a:rPr lang="en-US" sz="1800" dirty="0" smtClean="0">
                <a:latin typeface="Calibri" panose="020F0502020204030204" pitchFamily="34" charset="0"/>
                <a:ea typeface="Calibri" panose="020F0502020204030204" pitchFamily="34" charset="0"/>
                <a:cs typeface="Calibri" panose="020F0502020204030204" pitchFamily="34" charset="0"/>
              </a:rPr>
              <a:t>Patients </a:t>
            </a:r>
            <a:r>
              <a:rPr lang="en-US" sz="1800" dirty="0">
                <a:latin typeface="Calibri" panose="020F0502020204030204" pitchFamily="34" charset="0"/>
                <a:ea typeface="Calibri" panose="020F0502020204030204" pitchFamily="34" charset="0"/>
                <a:cs typeface="Calibri" panose="020F0502020204030204" pitchFamily="34" charset="0"/>
              </a:rPr>
              <a:t>with fever are most likely to get positive flu test status. </a:t>
            </a:r>
          </a:p>
        </p:txBody>
      </p:sp>
      <p:pic>
        <p:nvPicPr>
          <p:cNvPr id="6" name="Picture 5">
            <a:extLst>
              <a:ext uri="{FF2B5EF4-FFF2-40B4-BE49-F238E27FC236}">
                <a16:creationId xmlns="" xmlns:a16="http://schemas.microsoft.com/office/drawing/2014/main" id="{0EB3353F-CFE8-04D8-E839-A9BD8994BC08}"/>
              </a:ext>
            </a:extLst>
          </p:cNvPr>
          <p:cNvPicPr>
            <a:picLocks noChangeAspect="1"/>
          </p:cNvPicPr>
          <p:nvPr/>
        </p:nvPicPr>
        <p:blipFill rotWithShape="1">
          <a:blip r:embed="rId3"/>
          <a:srcRect l="1059" t="867"/>
          <a:stretch/>
        </p:blipFill>
        <p:spPr>
          <a:xfrm>
            <a:off x="1110342" y="907142"/>
            <a:ext cx="6667815" cy="3503639"/>
          </a:xfrm>
          <a:prstGeom prst="rect">
            <a:avLst/>
          </a:prstGeom>
        </p:spPr>
      </p:pic>
      <p:sp>
        <p:nvSpPr>
          <p:cNvPr id="8" name="TextBox 7">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Tree>
    <p:extLst>
      <p:ext uri="{BB962C8B-B14F-4D97-AF65-F5344CB8AC3E}">
        <p14:creationId xmlns:p14="http://schemas.microsoft.com/office/powerpoint/2010/main" val="30830391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6" name="TextBox 5">
            <a:extLst>
              <a:ext uri="{FF2B5EF4-FFF2-40B4-BE49-F238E27FC236}">
                <a16:creationId xmlns="" xmlns:a16="http://schemas.microsoft.com/office/drawing/2014/main" id="{2E5CD28D-7A83-2478-BFD6-4624DDA59CBD}"/>
              </a:ext>
            </a:extLst>
          </p:cNvPr>
          <p:cNvSpPr txBox="1"/>
          <p:nvPr/>
        </p:nvSpPr>
        <p:spPr>
          <a:xfrm>
            <a:off x="48323" y="627975"/>
            <a:ext cx="8956304" cy="2862322"/>
          </a:xfrm>
          <a:prstGeom prst="rect">
            <a:avLst/>
          </a:prstGeom>
          <a:noFill/>
        </p:spPr>
        <p:txBody>
          <a:bodyPr wrap="square">
            <a:spAutoFit/>
          </a:bodyPr>
          <a:lstStyle/>
          <a:p>
            <a:pPr marL="139700" indent="0">
              <a:buNone/>
            </a:pPr>
            <a:r>
              <a:rPr lang="en-US" sz="2000" b="1" dirty="0">
                <a:latin typeface="Calibri" panose="020F0502020204030204" pitchFamily="34" charset="0"/>
                <a:ea typeface="Calibri" panose="020F0502020204030204" pitchFamily="34" charset="0"/>
                <a:cs typeface="Calibri" panose="020F0502020204030204" pitchFamily="34" charset="0"/>
              </a:rPr>
              <a:t>Hypothesis </a:t>
            </a:r>
            <a:r>
              <a:rPr lang="en-US" sz="2000" b="1" dirty="0" smtClean="0">
                <a:latin typeface="Calibri" panose="020F0502020204030204" pitchFamily="34" charset="0"/>
                <a:ea typeface="Calibri" panose="020F0502020204030204" pitchFamily="34" charset="0"/>
                <a:cs typeface="Calibri" panose="020F0502020204030204" pitchFamily="34" charset="0"/>
              </a:rPr>
              <a:t>7 :</a:t>
            </a:r>
            <a:r>
              <a:rPr lang="en-US" sz="2000" dirty="0" smtClean="0">
                <a:latin typeface="Calibri" panose="020F0502020204030204" pitchFamily="34" charset="0"/>
                <a:ea typeface="Calibri" panose="020F0502020204030204" pitchFamily="34" charset="0"/>
                <a:cs typeface="Calibri" panose="020F0502020204030204" pitchFamily="34" charset="0"/>
              </a:rPr>
              <a:t>Patients </a:t>
            </a:r>
            <a:r>
              <a:rPr lang="en-US" sz="2000" dirty="0">
                <a:latin typeface="Calibri" panose="020F0502020204030204" pitchFamily="34" charset="0"/>
                <a:ea typeface="Calibri" panose="020F0502020204030204" pitchFamily="34" charset="0"/>
                <a:cs typeface="Calibri" panose="020F0502020204030204" pitchFamily="34" charset="0"/>
              </a:rPr>
              <a:t>with fever are most likely to get positive flu test status. </a:t>
            </a: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             We </a:t>
            </a:r>
            <a:r>
              <a:rPr lang="en-US" sz="2000" dirty="0">
                <a:latin typeface="Calibri" panose="020F0502020204030204" pitchFamily="34" charset="0"/>
                <a:ea typeface="Calibri" panose="020F0502020204030204" pitchFamily="34" charset="0"/>
                <a:cs typeface="Calibri" panose="020F0502020204030204" pitchFamily="34" charset="0"/>
              </a:rPr>
              <a:t>identify that patients with fever are most likely to test positive for flu, focusing on a common symptom that plays a key role in </a:t>
            </a:r>
            <a:r>
              <a:rPr lang="en-US" sz="2000" dirty="0" smtClean="0">
                <a:latin typeface="Calibri" panose="020F0502020204030204" pitchFamily="34" charset="0"/>
                <a:ea typeface="Calibri" panose="020F0502020204030204" pitchFamily="34" charset="0"/>
                <a:cs typeface="Calibri" panose="020F0502020204030204" pitchFamily="34" charset="0"/>
              </a:rPr>
              <a:t>diagnosis.</a:t>
            </a:r>
          </a:p>
          <a:p>
            <a:pPr marL="1397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Inference</a:t>
            </a:r>
          </a:p>
          <a:p>
            <a:pPr marL="4826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correlation between </a:t>
            </a:r>
            <a:r>
              <a:rPr lang="en-US" sz="2000" dirty="0" err="1">
                <a:latin typeface="Calibri" panose="020F0502020204030204" pitchFamily="34" charset="0"/>
                <a:ea typeface="Calibri" panose="020F0502020204030204" pitchFamily="34" charset="0"/>
                <a:cs typeface="Calibri" panose="020F0502020204030204" pitchFamily="34" charset="0"/>
              </a:rPr>
              <a:t>FluTestStatus</a:t>
            </a:r>
            <a:r>
              <a:rPr lang="en-US" sz="2000" dirty="0">
                <a:latin typeface="Calibri" panose="020F0502020204030204" pitchFamily="34" charset="0"/>
                <a:ea typeface="Calibri" panose="020F0502020204030204" pitchFamily="34" charset="0"/>
                <a:cs typeface="Calibri" panose="020F0502020204030204" pitchFamily="34" charset="0"/>
              </a:rPr>
              <a:t> and Fever is positive with 0.02</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Hence we can </a:t>
            </a:r>
            <a:r>
              <a:rPr lang="en-US" sz="2000" dirty="0">
                <a:latin typeface="Calibri" panose="020F0502020204030204" pitchFamily="34" charset="0"/>
                <a:ea typeface="Calibri" panose="020F0502020204030204" pitchFamily="34" charset="0"/>
                <a:cs typeface="Calibri" panose="020F0502020204030204" pitchFamily="34" charset="0"/>
              </a:rPr>
              <a:t>observe that </a:t>
            </a:r>
            <a:r>
              <a:rPr lang="en-US" sz="2000" dirty="0" err="1">
                <a:latin typeface="Calibri" panose="020F0502020204030204" pitchFamily="34" charset="0"/>
                <a:ea typeface="Calibri" panose="020F0502020204030204" pitchFamily="34" charset="0"/>
                <a:cs typeface="Calibri" panose="020F0502020204030204" pitchFamily="34" charset="0"/>
              </a:rPr>
              <a:t>FluTestStatus</a:t>
            </a:r>
            <a:r>
              <a:rPr lang="en-US" sz="2000" dirty="0">
                <a:latin typeface="Calibri" panose="020F0502020204030204" pitchFamily="34" charset="0"/>
                <a:ea typeface="Calibri" panose="020F0502020204030204" pitchFamily="34" charset="0"/>
                <a:cs typeface="Calibri" panose="020F0502020204030204" pitchFamily="34" charset="0"/>
              </a:rPr>
              <a:t> and Fever </a:t>
            </a:r>
            <a:r>
              <a:rPr lang="en-US" sz="2000" dirty="0" smtClean="0">
                <a:latin typeface="Calibri" panose="020F0502020204030204" pitchFamily="34" charset="0"/>
                <a:ea typeface="Calibri" panose="020F0502020204030204" pitchFamily="34" charset="0"/>
                <a:cs typeface="Calibri" panose="020F0502020204030204" pitchFamily="34" charset="0"/>
              </a:rPr>
              <a:t>have very weak positive correlation.</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583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7" name="TextBox 6">
            <a:extLst>
              <a:ext uri="{FF2B5EF4-FFF2-40B4-BE49-F238E27FC236}">
                <a16:creationId xmlns="" xmlns:a16="http://schemas.microsoft.com/office/drawing/2014/main" id="{2E5CD28D-7A83-2478-BFD6-4624DDA59CBD}"/>
              </a:ext>
            </a:extLst>
          </p:cNvPr>
          <p:cNvSpPr txBox="1"/>
          <p:nvPr/>
        </p:nvSpPr>
        <p:spPr>
          <a:xfrm>
            <a:off x="187696" y="526345"/>
            <a:ext cx="8956304" cy="369332"/>
          </a:xfrm>
          <a:prstGeom prst="rect">
            <a:avLst/>
          </a:prstGeom>
          <a:noFill/>
        </p:spPr>
        <p:txBody>
          <a:bodyPr wrap="square">
            <a:spAutoFit/>
          </a:bodyPr>
          <a:lstStyle/>
          <a:p>
            <a:pPr marL="139700" indent="0">
              <a:buNone/>
            </a:pPr>
            <a:r>
              <a:rPr lang="en-US" sz="1800" b="1" dirty="0">
                <a:latin typeface="Calibri" panose="020F0502020204030204" pitchFamily="34" charset="0"/>
                <a:ea typeface="Calibri" panose="020F0502020204030204" pitchFamily="34" charset="0"/>
                <a:cs typeface="Calibri" panose="020F0502020204030204" pitchFamily="34" charset="0"/>
              </a:rPr>
              <a:t>Hypothesis </a:t>
            </a:r>
            <a:r>
              <a:rPr lang="en-US" sz="1800" b="1" dirty="0" smtClean="0">
                <a:latin typeface="Calibri" panose="020F0502020204030204" pitchFamily="34" charset="0"/>
                <a:ea typeface="Calibri" panose="020F0502020204030204" pitchFamily="34" charset="0"/>
                <a:cs typeface="Calibri" panose="020F0502020204030204" pitchFamily="34" charset="0"/>
              </a:rPr>
              <a:t>8 </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smtClean="0">
                <a:latin typeface="Calibri" panose="020F0502020204030204" pitchFamily="34" charset="0"/>
                <a:ea typeface="Calibri" panose="020F0502020204030204" pitchFamily="34" charset="0"/>
                <a:cs typeface="Calibri" panose="020F0502020204030204" pitchFamily="34" charset="0"/>
              </a:rPr>
              <a:t>Vaccination </a:t>
            </a:r>
            <a:r>
              <a:rPr lang="en-US" sz="1800" dirty="0">
                <a:latin typeface="Calibri" panose="020F0502020204030204" pitchFamily="34" charset="0"/>
                <a:ea typeface="Calibri" panose="020F0502020204030204" pitchFamily="34" charset="0"/>
                <a:cs typeface="Calibri" panose="020F0502020204030204" pitchFamily="34" charset="0"/>
              </a:rPr>
              <a:t>Status and Country Affect Flu Test Status.</a:t>
            </a:r>
          </a:p>
        </p:txBody>
      </p:sp>
      <p:pic>
        <p:nvPicPr>
          <p:cNvPr id="6" name="Picture 5">
            <a:extLst>
              <a:ext uri="{FF2B5EF4-FFF2-40B4-BE49-F238E27FC236}">
                <a16:creationId xmlns="" xmlns:a16="http://schemas.microsoft.com/office/drawing/2014/main" id="{5E6EA2FB-4634-A675-0084-7C8A89FAA787}"/>
              </a:ext>
            </a:extLst>
          </p:cNvPr>
          <p:cNvPicPr>
            <a:picLocks noChangeAspect="1"/>
          </p:cNvPicPr>
          <p:nvPr/>
        </p:nvPicPr>
        <p:blipFill rotWithShape="1">
          <a:blip r:embed="rId3"/>
          <a:srcRect l="1009" t="1363"/>
          <a:stretch/>
        </p:blipFill>
        <p:spPr>
          <a:xfrm>
            <a:off x="1259218" y="895677"/>
            <a:ext cx="6803982" cy="3455882"/>
          </a:xfrm>
          <a:prstGeom prst="rect">
            <a:avLst/>
          </a:prstGeom>
        </p:spPr>
      </p:pic>
      <p:sp>
        <p:nvSpPr>
          <p:cNvPr id="8" name="TextBox 7">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Tree>
    <p:extLst>
      <p:ext uri="{BB962C8B-B14F-4D97-AF65-F5344CB8AC3E}">
        <p14:creationId xmlns:p14="http://schemas.microsoft.com/office/powerpoint/2010/main" val="26325487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6" name="TextBox 5">
            <a:extLst>
              <a:ext uri="{FF2B5EF4-FFF2-40B4-BE49-F238E27FC236}">
                <a16:creationId xmlns="" xmlns:a16="http://schemas.microsoft.com/office/drawing/2014/main" id="{2E5CD28D-7A83-2478-BFD6-4624DDA59CBD}"/>
              </a:ext>
            </a:extLst>
          </p:cNvPr>
          <p:cNvSpPr txBox="1"/>
          <p:nvPr/>
        </p:nvSpPr>
        <p:spPr>
          <a:xfrm>
            <a:off x="93848" y="755207"/>
            <a:ext cx="8956304" cy="2554545"/>
          </a:xfrm>
          <a:prstGeom prst="rect">
            <a:avLst/>
          </a:prstGeom>
          <a:noFill/>
        </p:spPr>
        <p:txBody>
          <a:bodyPr wrap="square">
            <a:spAutoFit/>
          </a:bodyPr>
          <a:lstStyle/>
          <a:p>
            <a:pPr marL="139700" indent="0">
              <a:buNone/>
            </a:pPr>
            <a:r>
              <a:rPr lang="en-US" sz="2000" b="1" dirty="0">
                <a:latin typeface="Calibri" panose="020F0502020204030204" pitchFamily="34" charset="0"/>
                <a:ea typeface="Calibri" panose="020F0502020204030204" pitchFamily="34" charset="0"/>
                <a:cs typeface="Calibri" panose="020F0502020204030204" pitchFamily="34" charset="0"/>
              </a:rPr>
              <a:t>Hypothesis </a:t>
            </a:r>
            <a:r>
              <a:rPr lang="en-US" sz="2000" b="1" dirty="0" smtClean="0">
                <a:latin typeface="Calibri" panose="020F0502020204030204" pitchFamily="34" charset="0"/>
                <a:ea typeface="Calibri" panose="020F0502020204030204" pitchFamily="34" charset="0"/>
                <a:cs typeface="Calibri" panose="020F0502020204030204" pitchFamily="34" charset="0"/>
              </a:rPr>
              <a:t>8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Vaccination </a:t>
            </a:r>
            <a:r>
              <a:rPr lang="en-US" sz="2000" dirty="0">
                <a:latin typeface="Calibri" panose="020F0502020204030204" pitchFamily="34" charset="0"/>
                <a:ea typeface="Calibri" panose="020F0502020204030204" pitchFamily="34" charset="0"/>
                <a:cs typeface="Calibri" panose="020F0502020204030204" pitchFamily="34" charset="0"/>
              </a:rPr>
              <a:t>Status and Country Affect Flu Test Status</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1397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dirty="0">
                <a:latin typeface="Calibri" panose="020F0502020204030204" pitchFamily="34" charset="0"/>
                <a:ea typeface="Calibri" panose="020F0502020204030204" pitchFamily="34" charset="0"/>
                <a:cs typeface="Calibri" panose="020F0502020204030204" pitchFamily="34" charset="0"/>
              </a:rPr>
              <a:t>Combining vaccination and geographic factors, we explore how vaccination status and country jointly affect flu test outcomes</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1397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Inference:</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Country no. 4, 9, 11 and 15 (Mexico, Chile, Nicaragua and Brazil ) have high changes of getting Flu test as positive who are not vaccinated .</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74729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7" name="TextBox 6">
            <a:extLst>
              <a:ext uri="{FF2B5EF4-FFF2-40B4-BE49-F238E27FC236}">
                <a16:creationId xmlns="" xmlns:a16="http://schemas.microsoft.com/office/drawing/2014/main" id="{2E5CD28D-7A83-2478-BFD6-4624DDA59CBD}"/>
              </a:ext>
            </a:extLst>
          </p:cNvPr>
          <p:cNvSpPr txBox="1"/>
          <p:nvPr/>
        </p:nvSpPr>
        <p:spPr>
          <a:xfrm>
            <a:off x="48323" y="704220"/>
            <a:ext cx="8956304" cy="677108"/>
          </a:xfrm>
          <a:prstGeom prst="rect">
            <a:avLst/>
          </a:prstGeom>
          <a:noFill/>
        </p:spPr>
        <p:txBody>
          <a:bodyPr wrap="square">
            <a:spAutoFit/>
          </a:bodyPr>
          <a:lstStyle/>
          <a:p>
            <a:pPr marL="139700"/>
            <a:r>
              <a:rPr lang="en-US" sz="1900" b="1" dirty="0">
                <a:latin typeface="Calibri" panose="020F0502020204030204" pitchFamily="34" charset="0"/>
                <a:ea typeface="Calibri" panose="020F0502020204030204" pitchFamily="34" charset="0"/>
                <a:cs typeface="Calibri" panose="020F0502020204030204" pitchFamily="34" charset="0"/>
              </a:rPr>
              <a:t>Hypothesis 9 : </a:t>
            </a:r>
            <a:r>
              <a:rPr lang="en-US" sz="1900" dirty="0" smtClean="0">
                <a:latin typeface="Calibri" panose="020F0502020204030204" pitchFamily="34" charset="0"/>
                <a:ea typeface="Calibri" panose="020F0502020204030204" pitchFamily="34" charset="0"/>
                <a:cs typeface="Calibri" panose="020F0502020204030204" pitchFamily="34" charset="0"/>
              </a:rPr>
              <a:t>The </a:t>
            </a:r>
            <a:r>
              <a:rPr lang="en-US" sz="1900" dirty="0">
                <a:latin typeface="Calibri" panose="020F0502020204030204" pitchFamily="34" charset="0"/>
                <a:ea typeface="Calibri" panose="020F0502020204030204" pitchFamily="34" charset="0"/>
                <a:cs typeface="Calibri" panose="020F0502020204030204" pitchFamily="34" charset="0"/>
              </a:rPr>
              <a:t>distribution of Diagnosis outcomes differs between vaccinated and unvaccinated patients</a:t>
            </a:r>
            <a:r>
              <a:rPr lang="en-US" sz="1900" dirty="0" smtClean="0">
                <a:latin typeface="Calibri" panose="020F0502020204030204" pitchFamily="34" charset="0"/>
                <a:ea typeface="Calibri" panose="020F0502020204030204" pitchFamily="34" charset="0"/>
                <a:cs typeface="Calibri" panose="020F0502020204030204" pitchFamily="34" charset="0"/>
              </a:rPr>
              <a:t>.</a:t>
            </a:r>
          </a:p>
        </p:txBody>
      </p:sp>
      <p:pic>
        <p:nvPicPr>
          <p:cNvPr id="4" name="Picture 3"/>
          <p:cNvPicPr>
            <a:picLocks noChangeAspect="1"/>
          </p:cNvPicPr>
          <p:nvPr/>
        </p:nvPicPr>
        <p:blipFill rotWithShape="1">
          <a:blip r:embed="rId3"/>
          <a:srcRect t="1098" r="487"/>
          <a:stretch/>
        </p:blipFill>
        <p:spPr>
          <a:xfrm>
            <a:off x="1663468" y="1280160"/>
            <a:ext cx="6646673" cy="3130622"/>
          </a:xfrm>
          <a:prstGeom prst="rect">
            <a:avLst/>
          </a:prstGeom>
        </p:spPr>
      </p:pic>
    </p:spTree>
    <p:extLst>
      <p:ext uri="{BB962C8B-B14F-4D97-AF65-F5344CB8AC3E}">
        <p14:creationId xmlns:p14="http://schemas.microsoft.com/office/powerpoint/2010/main" val="36465890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6" name="TextBox 5">
            <a:extLst>
              <a:ext uri="{FF2B5EF4-FFF2-40B4-BE49-F238E27FC236}">
                <a16:creationId xmlns="" xmlns:a16="http://schemas.microsoft.com/office/drawing/2014/main" id="{2E5CD28D-7A83-2478-BFD6-4624DDA59CBD}"/>
              </a:ext>
            </a:extLst>
          </p:cNvPr>
          <p:cNvSpPr txBox="1"/>
          <p:nvPr/>
        </p:nvSpPr>
        <p:spPr>
          <a:xfrm>
            <a:off x="48323" y="704220"/>
            <a:ext cx="8956304" cy="3170099"/>
          </a:xfrm>
          <a:prstGeom prst="rect">
            <a:avLst/>
          </a:prstGeom>
          <a:noFill/>
        </p:spPr>
        <p:txBody>
          <a:bodyPr wrap="square">
            <a:spAutoFit/>
          </a:bodyPr>
          <a:lstStyle/>
          <a:p>
            <a:pPr marL="139700"/>
            <a:r>
              <a:rPr lang="en-US" sz="2000" b="1" dirty="0">
                <a:latin typeface="Calibri" panose="020F0502020204030204" pitchFamily="34" charset="0"/>
                <a:ea typeface="Calibri" panose="020F0502020204030204" pitchFamily="34" charset="0"/>
                <a:cs typeface="Calibri" panose="020F0502020204030204" pitchFamily="34" charset="0"/>
              </a:rPr>
              <a:t>Hypothesis 9 : </a:t>
            </a:r>
            <a:r>
              <a:rPr lang="en-US" sz="2000" dirty="0" smtClean="0">
                <a:latin typeface="Calibri" panose="020F0502020204030204" pitchFamily="34" charset="0"/>
                <a:ea typeface="Calibri" panose="020F0502020204030204" pitchFamily="34" charset="0"/>
                <a:cs typeface="Calibri" panose="020F0502020204030204" pitchFamily="34" charset="0"/>
              </a:rPr>
              <a:t>The </a:t>
            </a:r>
            <a:r>
              <a:rPr lang="en-US" sz="2000" dirty="0">
                <a:latin typeface="Calibri" panose="020F0502020204030204" pitchFamily="34" charset="0"/>
                <a:ea typeface="Calibri" panose="020F0502020204030204" pitchFamily="34" charset="0"/>
                <a:cs typeface="Calibri" panose="020F0502020204030204" pitchFamily="34" charset="0"/>
              </a:rPr>
              <a:t>distribution of Diagnosis outcomes differs between vaccinated and unvaccinated patients</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139700"/>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a:r>
              <a:rPr lang="en-US" sz="2000" dirty="0" smtClean="0">
                <a:latin typeface="Calibri" panose="020F0502020204030204" pitchFamily="34" charset="0"/>
                <a:ea typeface="Calibri" panose="020F0502020204030204" pitchFamily="34" charset="0"/>
                <a:cs typeface="Calibri" panose="020F0502020204030204" pitchFamily="34" charset="0"/>
              </a:rPr>
              <a:t>         We </a:t>
            </a:r>
            <a:r>
              <a:rPr lang="en-US" sz="2000" dirty="0">
                <a:latin typeface="Calibri" panose="020F0502020204030204" pitchFamily="34" charset="0"/>
                <a:ea typeface="Calibri" panose="020F0502020204030204" pitchFamily="34" charset="0"/>
                <a:cs typeface="Calibri" panose="020F0502020204030204" pitchFamily="34" charset="0"/>
              </a:rPr>
              <a:t>compare the distribution of diagnosis outcomes between vaccinated and unvaccinated patients, shedding light on the protective effects of </a:t>
            </a:r>
            <a:r>
              <a:rPr lang="en-US" sz="2000" dirty="0" smtClean="0">
                <a:latin typeface="Calibri" panose="020F0502020204030204" pitchFamily="34" charset="0"/>
                <a:ea typeface="Calibri" panose="020F0502020204030204" pitchFamily="34" charset="0"/>
                <a:cs typeface="Calibri" panose="020F0502020204030204" pitchFamily="34" charset="0"/>
              </a:rPr>
              <a:t>vaccination.</a:t>
            </a:r>
          </a:p>
          <a:p>
            <a:pPr marL="139700"/>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a:r>
              <a:rPr lang="en-US" sz="2000" b="1" dirty="0" smtClean="0">
                <a:latin typeface="Calibri" panose="020F0502020204030204" pitchFamily="34" charset="0"/>
                <a:ea typeface="Calibri" panose="020F0502020204030204" pitchFamily="34" charset="0"/>
                <a:cs typeface="Calibri" panose="020F0502020204030204" pitchFamily="34" charset="0"/>
              </a:rPr>
              <a:t>Inference :</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People who are unvaccinated and have cough have high severity of getting Flu Test as positive.</a:t>
            </a:r>
          </a:p>
          <a:p>
            <a:pPr marL="482600" indent="-342900">
              <a:buFont typeface="Arial" panose="020B0604020202020204" pitchFamily="34" charset="0"/>
              <a:buChar char="•"/>
            </a:pPr>
            <a:endParaRPr lang="en-US" sz="2000" b="1" dirty="0" smtClean="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65152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7" name="TextBox 6">
            <a:extLst>
              <a:ext uri="{FF2B5EF4-FFF2-40B4-BE49-F238E27FC236}">
                <a16:creationId xmlns="" xmlns:a16="http://schemas.microsoft.com/office/drawing/2014/main" id="{2E5CD28D-7A83-2478-BFD6-4624DDA59CBD}"/>
              </a:ext>
            </a:extLst>
          </p:cNvPr>
          <p:cNvSpPr txBox="1"/>
          <p:nvPr/>
        </p:nvSpPr>
        <p:spPr>
          <a:xfrm>
            <a:off x="93848" y="627975"/>
            <a:ext cx="8956304" cy="707886"/>
          </a:xfrm>
          <a:prstGeom prst="rect">
            <a:avLst/>
          </a:prstGeom>
          <a:noFill/>
        </p:spPr>
        <p:txBody>
          <a:bodyPr wrap="square">
            <a:spAutoFit/>
          </a:bodyPr>
          <a:lstStyle/>
          <a:p>
            <a:pPr marL="139700"/>
            <a:r>
              <a:rPr lang="en-US" sz="2000" b="1" dirty="0">
                <a:latin typeface="Calibri" panose="020F0502020204030204" pitchFamily="34" charset="0"/>
                <a:ea typeface="Calibri" panose="020F0502020204030204" pitchFamily="34" charset="0"/>
                <a:cs typeface="Calibri" panose="020F0502020204030204" pitchFamily="34" charset="0"/>
              </a:rPr>
              <a:t>Hypothesis </a:t>
            </a:r>
            <a:r>
              <a:rPr lang="en-US" sz="2000" b="1" dirty="0" smtClean="0">
                <a:latin typeface="Calibri" panose="020F0502020204030204" pitchFamily="34" charset="0"/>
                <a:ea typeface="Calibri" panose="020F0502020204030204" pitchFamily="34" charset="0"/>
                <a:cs typeface="Calibri" panose="020F0502020204030204" pitchFamily="34" charset="0"/>
              </a:rPr>
              <a:t>10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The </a:t>
            </a:r>
            <a:r>
              <a:rPr lang="en-US" sz="2000" dirty="0">
                <a:latin typeface="Calibri" panose="020F0502020204030204" pitchFamily="34" charset="0"/>
                <a:ea typeface="Calibri" panose="020F0502020204030204" pitchFamily="34" charset="0"/>
                <a:cs typeface="Calibri" panose="020F0502020204030204" pitchFamily="34" charset="0"/>
              </a:rPr>
              <a:t>distribution of Flu test outcomes varies between different Genders.</a:t>
            </a:r>
          </a:p>
        </p:txBody>
      </p:sp>
      <p:pic>
        <p:nvPicPr>
          <p:cNvPr id="4" name="Picture 3"/>
          <p:cNvPicPr>
            <a:picLocks noChangeAspect="1"/>
          </p:cNvPicPr>
          <p:nvPr/>
        </p:nvPicPr>
        <p:blipFill>
          <a:blip r:embed="rId3"/>
          <a:stretch>
            <a:fillRect/>
          </a:stretch>
        </p:blipFill>
        <p:spPr>
          <a:xfrm>
            <a:off x="1295277" y="997307"/>
            <a:ext cx="6553445" cy="3109363"/>
          </a:xfrm>
          <a:prstGeom prst="rect">
            <a:avLst/>
          </a:prstGeom>
        </p:spPr>
      </p:pic>
    </p:spTree>
    <p:extLst>
      <p:ext uri="{BB962C8B-B14F-4D97-AF65-F5344CB8AC3E}">
        <p14:creationId xmlns:p14="http://schemas.microsoft.com/office/powerpoint/2010/main" val="32846175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6" name="TextBox 5">
            <a:extLst>
              <a:ext uri="{FF2B5EF4-FFF2-40B4-BE49-F238E27FC236}">
                <a16:creationId xmlns="" xmlns:a16="http://schemas.microsoft.com/office/drawing/2014/main" id="{2E5CD28D-7A83-2478-BFD6-4624DDA59CBD}"/>
              </a:ext>
            </a:extLst>
          </p:cNvPr>
          <p:cNvSpPr txBox="1"/>
          <p:nvPr/>
        </p:nvSpPr>
        <p:spPr>
          <a:xfrm>
            <a:off x="93848" y="627975"/>
            <a:ext cx="8956304" cy="3170099"/>
          </a:xfrm>
          <a:prstGeom prst="rect">
            <a:avLst/>
          </a:prstGeom>
          <a:noFill/>
        </p:spPr>
        <p:txBody>
          <a:bodyPr wrap="square">
            <a:spAutoFit/>
          </a:bodyPr>
          <a:lstStyle/>
          <a:p>
            <a:pPr marL="139700"/>
            <a:r>
              <a:rPr lang="en-US" sz="2000" b="1" dirty="0">
                <a:latin typeface="Calibri" panose="020F0502020204030204" pitchFamily="34" charset="0"/>
                <a:ea typeface="Calibri" panose="020F0502020204030204" pitchFamily="34" charset="0"/>
                <a:cs typeface="Calibri" panose="020F0502020204030204" pitchFamily="34" charset="0"/>
              </a:rPr>
              <a:t>Hypothesis </a:t>
            </a:r>
            <a:r>
              <a:rPr lang="en-US" sz="2000" b="1" dirty="0" smtClean="0">
                <a:latin typeface="Calibri" panose="020F0502020204030204" pitchFamily="34" charset="0"/>
                <a:ea typeface="Calibri" panose="020F0502020204030204" pitchFamily="34" charset="0"/>
                <a:cs typeface="Calibri" panose="020F0502020204030204" pitchFamily="34" charset="0"/>
              </a:rPr>
              <a:t>10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The </a:t>
            </a:r>
            <a:r>
              <a:rPr lang="en-US" sz="2000" dirty="0">
                <a:latin typeface="Calibri" panose="020F0502020204030204" pitchFamily="34" charset="0"/>
                <a:ea typeface="Calibri" panose="020F0502020204030204" pitchFamily="34" charset="0"/>
                <a:cs typeface="Calibri" panose="020F0502020204030204" pitchFamily="34" charset="0"/>
              </a:rPr>
              <a:t>distribution of Flu test outcomes varies between different Genders</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139700"/>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a:r>
              <a:rPr lang="en-US" sz="1800" dirty="0" smtClean="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We </a:t>
            </a:r>
            <a:r>
              <a:rPr lang="en-US" sz="2000" dirty="0">
                <a:latin typeface="Calibri" panose="020F0502020204030204" pitchFamily="34" charset="0"/>
                <a:ea typeface="Calibri" panose="020F0502020204030204" pitchFamily="34" charset="0"/>
                <a:cs typeface="Calibri" panose="020F0502020204030204" pitchFamily="34" charset="0"/>
              </a:rPr>
              <a:t>examine how flu test outcomes vary between different genders, adding another demographic dimension to our </a:t>
            </a:r>
            <a:r>
              <a:rPr lang="en-US" sz="2000" dirty="0" smtClean="0">
                <a:latin typeface="Calibri" panose="020F0502020204030204" pitchFamily="34" charset="0"/>
                <a:ea typeface="Calibri" panose="020F0502020204030204" pitchFamily="34" charset="0"/>
                <a:cs typeface="Calibri" panose="020F0502020204030204" pitchFamily="34" charset="0"/>
              </a:rPr>
              <a:t>understanding.</a:t>
            </a:r>
          </a:p>
          <a:p>
            <a:pPr marL="139700"/>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a:r>
              <a:rPr lang="en-US" sz="2000" b="1" dirty="0" smtClean="0">
                <a:latin typeface="Calibri" panose="020F0502020204030204" pitchFamily="34" charset="0"/>
                <a:ea typeface="Calibri" panose="020F0502020204030204" pitchFamily="34" charset="0"/>
                <a:cs typeface="Calibri" panose="020F0502020204030204" pitchFamily="34" charset="0"/>
              </a:rPr>
              <a:t>Inference:</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We can observe that Females are more likely to be tested positive for Flu.</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The </a:t>
            </a:r>
            <a:r>
              <a:rPr lang="en-US" sz="2000" dirty="0">
                <a:latin typeface="Calibri" panose="020F0502020204030204" pitchFamily="34" charset="0"/>
                <a:ea typeface="Calibri" panose="020F0502020204030204" pitchFamily="34" charset="0"/>
                <a:cs typeface="Calibri" panose="020F0502020204030204" pitchFamily="34" charset="0"/>
              </a:rPr>
              <a:t>correlation between </a:t>
            </a:r>
            <a:r>
              <a:rPr lang="en-US" sz="2000" dirty="0" err="1">
                <a:latin typeface="Calibri" panose="020F0502020204030204" pitchFamily="34" charset="0"/>
                <a:ea typeface="Calibri" panose="020F0502020204030204" pitchFamily="34" charset="0"/>
                <a:cs typeface="Calibri" panose="020F0502020204030204" pitchFamily="34" charset="0"/>
              </a:rPr>
              <a:t>FluTestStatus</a:t>
            </a:r>
            <a:r>
              <a:rPr lang="en-US" sz="2000" dirty="0">
                <a:latin typeface="Calibri" panose="020F0502020204030204" pitchFamily="34" charset="0"/>
                <a:ea typeface="Calibri" panose="020F0502020204030204" pitchFamily="34" charset="0"/>
                <a:cs typeface="Calibri" panose="020F0502020204030204" pitchFamily="34" charset="0"/>
              </a:rPr>
              <a:t> and Gender is positive and strong with 0.05</a:t>
            </a:r>
            <a:r>
              <a:rPr lang="en-US" sz="2000" dirty="0" smtClean="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21445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7" name="TextBox 6">
            <a:extLst>
              <a:ext uri="{FF2B5EF4-FFF2-40B4-BE49-F238E27FC236}">
                <a16:creationId xmlns="" xmlns:a16="http://schemas.microsoft.com/office/drawing/2014/main" id="{2E5CD28D-7A83-2478-BFD6-4624DDA59CBD}"/>
              </a:ext>
            </a:extLst>
          </p:cNvPr>
          <p:cNvSpPr txBox="1"/>
          <p:nvPr/>
        </p:nvSpPr>
        <p:spPr>
          <a:xfrm>
            <a:off x="93848" y="672497"/>
            <a:ext cx="8956304" cy="400110"/>
          </a:xfrm>
          <a:prstGeom prst="rect">
            <a:avLst/>
          </a:prstGeom>
          <a:noFill/>
        </p:spPr>
        <p:txBody>
          <a:bodyPr wrap="square">
            <a:spAutoFit/>
          </a:bodyPr>
          <a:lstStyle/>
          <a:p>
            <a:pPr marL="139700" indent="0">
              <a:buNone/>
            </a:pPr>
            <a:r>
              <a:rPr lang="en-US" sz="2000" b="1" dirty="0">
                <a:latin typeface="Calibri" panose="020F0502020204030204" pitchFamily="34" charset="0"/>
                <a:ea typeface="Calibri" panose="020F0502020204030204" pitchFamily="34" charset="0"/>
                <a:cs typeface="Calibri" panose="020F0502020204030204" pitchFamily="34" charset="0"/>
              </a:rPr>
              <a:t>Hypothesis </a:t>
            </a:r>
            <a:r>
              <a:rPr lang="en-US" sz="2000" b="1" dirty="0" smtClean="0">
                <a:latin typeface="Calibri" panose="020F0502020204030204" pitchFamily="34" charset="0"/>
                <a:ea typeface="Calibri" panose="020F0502020204030204" pitchFamily="34" charset="0"/>
                <a:cs typeface="Calibri" panose="020F0502020204030204" pitchFamily="34" charset="0"/>
              </a:rPr>
              <a:t>11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The </a:t>
            </a:r>
            <a:r>
              <a:rPr lang="en-US" sz="2000" dirty="0">
                <a:latin typeface="Calibri" panose="020F0502020204030204" pitchFamily="34" charset="0"/>
                <a:ea typeface="Calibri" panose="020F0502020204030204" pitchFamily="34" charset="0"/>
                <a:cs typeface="Calibri" panose="020F0502020204030204" pitchFamily="34" charset="0"/>
              </a:rPr>
              <a:t>severity of diagnosis outcomes based on age.</a:t>
            </a:r>
          </a:p>
        </p:txBody>
      </p:sp>
      <p:pic>
        <p:nvPicPr>
          <p:cNvPr id="4" name="Picture 3"/>
          <p:cNvPicPr>
            <a:picLocks noChangeAspect="1"/>
          </p:cNvPicPr>
          <p:nvPr/>
        </p:nvPicPr>
        <p:blipFill>
          <a:blip r:embed="rId3"/>
          <a:stretch>
            <a:fillRect/>
          </a:stretch>
        </p:blipFill>
        <p:spPr>
          <a:xfrm>
            <a:off x="1219200" y="1117129"/>
            <a:ext cx="6705600" cy="3293653"/>
          </a:xfrm>
          <a:prstGeom prst="rect">
            <a:avLst/>
          </a:prstGeom>
        </p:spPr>
      </p:pic>
    </p:spTree>
    <p:extLst>
      <p:ext uri="{BB962C8B-B14F-4D97-AF65-F5344CB8AC3E}">
        <p14:creationId xmlns:p14="http://schemas.microsoft.com/office/powerpoint/2010/main" val="2624950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5" name="Google Shape;235;p35"/>
          <p:cNvSpPr txBox="1">
            <a:spLocks noGrp="1"/>
          </p:cNvSpPr>
          <p:nvPr>
            <p:ph type="body" idx="1"/>
          </p:nvPr>
        </p:nvSpPr>
        <p:spPr>
          <a:xfrm>
            <a:off x="116114" y="0"/>
            <a:ext cx="9027886" cy="4143098"/>
          </a:xfrm>
          <a:prstGeom prst="rect">
            <a:avLst/>
          </a:prstGeom>
          <a:noFill/>
          <a:ln>
            <a:noFill/>
          </a:ln>
        </p:spPr>
        <p:txBody>
          <a:bodyPr spcFirstLastPara="1" wrap="square" lIns="68575" tIns="34275" rIns="68575" bIns="34275" anchor="t" anchorCtr="0">
            <a:noAutofit/>
          </a:bodyPr>
          <a:lstStyle/>
          <a:p>
            <a:pPr marL="0" indent="0">
              <a:buSzPts val="2100"/>
              <a:buNone/>
            </a:pPr>
            <a:r>
              <a:rPr lang="en-US" sz="2400" b="1" dirty="0" smtClean="0"/>
              <a:t>Empathy: </a:t>
            </a:r>
          </a:p>
          <a:p>
            <a:pPr marL="0" indent="0">
              <a:buSzPts val="2100"/>
              <a:buNone/>
            </a:pPr>
            <a:endParaRPr sz="2000" dirty="0"/>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5</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043" y="588125"/>
            <a:ext cx="3982740" cy="186065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043" y="2563328"/>
            <a:ext cx="3982740" cy="1808283"/>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7875" y="2563329"/>
            <a:ext cx="4157023" cy="1847453"/>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77875" y="588125"/>
            <a:ext cx="4095877" cy="1860652"/>
          </a:xfrm>
          <a:prstGeom prst="rect">
            <a:avLst/>
          </a:prstGeom>
        </p:spPr>
      </p:pic>
    </p:spTree>
    <p:extLst>
      <p:ext uri="{BB962C8B-B14F-4D97-AF65-F5344CB8AC3E}">
        <p14:creationId xmlns:p14="http://schemas.microsoft.com/office/powerpoint/2010/main" val="582252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6" name="TextBox 5">
            <a:extLst>
              <a:ext uri="{FF2B5EF4-FFF2-40B4-BE49-F238E27FC236}">
                <a16:creationId xmlns="" xmlns:a16="http://schemas.microsoft.com/office/drawing/2014/main" id="{2E5CD28D-7A83-2478-BFD6-4624DDA59CBD}"/>
              </a:ext>
            </a:extLst>
          </p:cNvPr>
          <p:cNvSpPr txBox="1"/>
          <p:nvPr/>
        </p:nvSpPr>
        <p:spPr>
          <a:xfrm>
            <a:off x="93848" y="672497"/>
            <a:ext cx="8956304" cy="2554545"/>
          </a:xfrm>
          <a:prstGeom prst="rect">
            <a:avLst/>
          </a:prstGeom>
          <a:noFill/>
        </p:spPr>
        <p:txBody>
          <a:bodyPr wrap="square">
            <a:spAutoFit/>
          </a:bodyPr>
          <a:lstStyle/>
          <a:p>
            <a:pPr marL="139700" indent="0">
              <a:buNone/>
            </a:pPr>
            <a:r>
              <a:rPr lang="en-US" sz="2000" b="1" dirty="0">
                <a:latin typeface="Calibri" panose="020F0502020204030204" pitchFamily="34" charset="0"/>
                <a:ea typeface="Calibri" panose="020F0502020204030204" pitchFamily="34" charset="0"/>
                <a:cs typeface="Calibri" panose="020F0502020204030204" pitchFamily="34" charset="0"/>
              </a:rPr>
              <a:t>Hypothesis </a:t>
            </a:r>
            <a:r>
              <a:rPr lang="en-US" sz="2000" b="1" dirty="0" smtClean="0">
                <a:latin typeface="Calibri" panose="020F0502020204030204" pitchFamily="34" charset="0"/>
                <a:ea typeface="Calibri" panose="020F0502020204030204" pitchFamily="34" charset="0"/>
                <a:cs typeface="Calibri" panose="020F0502020204030204" pitchFamily="34" charset="0"/>
              </a:rPr>
              <a:t>11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The </a:t>
            </a:r>
            <a:r>
              <a:rPr lang="en-US" sz="2000" dirty="0">
                <a:latin typeface="Calibri" panose="020F0502020204030204" pitchFamily="34" charset="0"/>
                <a:ea typeface="Calibri" panose="020F0502020204030204" pitchFamily="34" charset="0"/>
                <a:cs typeface="Calibri" panose="020F0502020204030204" pitchFamily="34" charset="0"/>
              </a:rPr>
              <a:t>severity of diagnosis outcomes based on age</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1397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dirty="0">
                <a:latin typeface="Calibri" panose="020F0502020204030204" pitchFamily="34" charset="0"/>
                <a:ea typeface="Calibri" panose="020F0502020204030204" pitchFamily="34" charset="0"/>
                <a:cs typeface="Calibri" panose="020F0502020204030204" pitchFamily="34" charset="0"/>
              </a:rPr>
              <a:t>The severity of diagnosis outcomes based on age is then analyzed, highlighting age-specific vulnerabilities and </a:t>
            </a:r>
            <a:r>
              <a:rPr lang="en-US" sz="2000" dirty="0" smtClean="0">
                <a:latin typeface="Calibri" panose="020F0502020204030204" pitchFamily="34" charset="0"/>
                <a:ea typeface="Calibri" panose="020F0502020204030204" pitchFamily="34" charset="0"/>
                <a:cs typeface="Calibri" panose="020F0502020204030204" pitchFamily="34" charset="0"/>
              </a:rPr>
              <a:t>risks</a:t>
            </a:r>
          </a:p>
          <a:p>
            <a:pPr marL="1397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Inference :</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We can observe that younger age group have highest no of diagnosis outcomes.</a:t>
            </a:r>
          </a:p>
          <a:p>
            <a:pPr marL="4826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correlation between </a:t>
            </a:r>
            <a:r>
              <a:rPr lang="en-US" sz="2000" dirty="0" err="1">
                <a:latin typeface="Calibri" panose="020F0502020204030204" pitchFamily="34" charset="0"/>
                <a:ea typeface="Calibri" panose="020F0502020204030204" pitchFamily="34" charset="0"/>
                <a:cs typeface="Calibri" panose="020F0502020204030204" pitchFamily="34" charset="0"/>
              </a:rPr>
              <a:t>FluTestStatus</a:t>
            </a:r>
            <a:r>
              <a:rPr lang="en-US" sz="2000" dirty="0">
                <a:latin typeface="Calibri" panose="020F0502020204030204" pitchFamily="34" charset="0"/>
                <a:ea typeface="Calibri" panose="020F0502020204030204" pitchFamily="34" charset="0"/>
                <a:cs typeface="Calibri" panose="020F0502020204030204" pitchFamily="34" charset="0"/>
              </a:rPr>
              <a:t> and Country is </a:t>
            </a:r>
            <a:r>
              <a:rPr lang="en-US" sz="2000" dirty="0" smtClean="0">
                <a:latin typeface="Calibri" panose="020F0502020204030204" pitchFamily="34" charset="0"/>
                <a:ea typeface="Calibri" panose="020F0502020204030204" pitchFamily="34" charset="0"/>
                <a:cs typeface="Calibri" panose="020F0502020204030204" pitchFamily="34" charset="0"/>
              </a:rPr>
              <a:t>Positive </a:t>
            </a:r>
            <a:r>
              <a:rPr lang="en-US" sz="2000" dirty="0">
                <a:latin typeface="Calibri" panose="020F0502020204030204" pitchFamily="34" charset="0"/>
                <a:ea typeface="Calibri" panose="020F0502020204030204" pitchFamily="34" charset="0"/>
                <a:cs typeface="Calibri" panose="020F0502020204030204" pitchFamily="34" charset="0"/>
              </a:rPr>
              <a:t>with </a:t>
            </a:r>
            <a:r>
              <a:rPr lang="en-US" sz="2000" dirty="0" smtClean="0">
                <a:latin typeface="Calibri" panose="020F0502020204030204" pitchFamily="34" charset="0"/>
                <a:ea typeface="Calibri" panose="020F0502020204030204" pitchFamily="34" charset="0"/>
                <a:cs typeface="Calibri" panose="020F0502020204030204" pitchFamily="34" charset="0"/>
              </a:rPr>
              <a:t>0.01</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44194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7" name="TextBox 6">
            <a:extLst>
              <a:ext uri="{FF2B5EF4-FFF2-40B4-BE49-F238E27FC236}">
                <a16:creationId xmlns="" xmlns:a16="http://schemas.microsoft.com/office/drawing/2014/main" id="{2E5CD28D-7A83-2478-BFD6-4624DDA59CBD}"/>
              </a:ext>
            </a:extLst>
          </p:cNvPr>
          <p:cNvSpPr txBox="1"/>
          <p:nvPr/>
        </p:nvSpPr>
        <p:spPr>
          <a:xfrm>
            <a:off x="93848" y="760585"/>
            <a:ext cx="8956304" cy="400110"/>
          </a:xfrm>
          <a:prstGeom prst="rect">
            <a:avLst/>
          </a:prstGeom>
          <a:noFill/>
        </p:spPr>
        <p:txBody>
          <a:bodyPr wrap="square">
            <a:spAutoFit/>
          </a:bodyPr>
          <a:lstStyle/>
          <a:p>
            <a:pPr marL="139700" indent="0">
              <a:buNone/>
            </a:pPr>
            <a:r>
              <a:rPr lang="en-US" sz="2000" b="1" dirty="0">
                <a:latin typeface="Calibri" panose="020F0502020204030204" pitchFamily="34" charset="0"/>
                <a:ea typeface="Calibri" panose="020F0502020204030204" pitchFamily="34" charset="0"/>
                <a:cs typeface="Calibri" panose="020F0502020204030204" pitchFamily="34" charset="0"/>
              </a:rPr>
              <a:t>Hypothesis </a:t>
            </a:r>
            <a:r>
              <a:rPr lang="en-US" sz="2000" b="1" dirty="0" smtClean="0">
                <a:latin typeface="Calibri" panose="020F0502020204030204" pitchFamily="34" charset="0"/>
                <a:ea typeface="Calibri" panose="020F0502020204030204" pitchFamily="34" charset="0"/>
                <a:cs typeface="Calibri" panose="020F0502020204030204" pitchFamily="34" charset="0"/>
              </a:rPr>
              <a:t>12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Collection </a:t>
            </a:r>
            <a:r>
              <a:rPr lang="en-US" sz="2000" dirty="0">
                <a:latin typeface="Calibri" panose="020F0502020204030204" pitchFamily="34" charset="0"/>
                <a:ea typeface="Calibri" panose="020F0502020204030204" pitchFamily="34" charset="0"/>
                <a:cs typeface="Calibri" panose="020F0502020204030204" pitchFamily="34" charset="0"/>
              </a:rPr>
              <a:t>Year and Subject Age affect Flu Test Status.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143" y="1160694"/>
            <a:ext cx="6168571" cy="3157305"/>
          </a:xfrm>
          <a:prstGeom prst="rect">
            <a:avLst/>
          </a:prstGeom>
        </p:spPr>
      </p:pic>
    </p:spTree>
    <p:extLst>
      <p:ext uri="{BB962C8B-B14F-4D97-AF65-F5344CB8AC3E}">
        <p14:creationId xmlns:p14="http://schemas.microsoft.com/office/powerpoint/2010/main" val="16258808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6" name="TextBox 5">
            <a:extLst>
              <a:ext uri="{FF2B5EF4-FFF2-40B4-BE49-F238E27FC236}">
                <a16:creationId xmlns="" xmlns:a16="http://schemas.microsoft.com/office/drawing/2014/main" id="{2E5CD28D-7A83-2478-BFD6-4624DDA59CBD}"/>
              </a:ext>
            </a:extLst>
          </p:cNvPr>
          <p:cNvSpPr txBox="1"/>
          <p:nvPr/>
        </p:nvSpPr>
        <p:spPr>
          <a:xfrm>
            <a:off x="93848" y="760585"/>
            <a:ext cx="8956304" cy="3170099"/>
          </a:xfrm>
          <a:prstGeom prst="rect">
            <a:avLst/>
          </a:prstGeom>
          <a:noFill/>
        </p:spPr>
        <p:txBody>
          <a:bodyPr wrap="square">
            <a:spAutoFit/>
          </a:bodyPr>
          <a:lstStyle/>
          <a:p>
            <a:pPr marL="139700" indent="0">
              <a:buNone/>
            </a:pPr>
            <a:r>
              <a:rPr lang="en-US" sz="2000" b="1" dirty="0">
                <a:latin typeface="Calibri" panose="020F0502020204030204" pitchFamily="34" charset="0"/>
                <a:ea typeface="Calibri" panose="020F0502020204030204" pitchFamily="34" charset="0"/>
                <a:cs typeface="Calibri" panose="020F0502020204030204" pitchFamily="34" charset="0"/>
              </a:rPr>
              <a:t>Hypothesis </a:t>
            </a:r>
            <a:r>
              <a:rPr lang="en-US" sz="2000" b="1" dirty="0" smtClean="0">
                <a:latin typeface="Calibri" panose="020F0502020204030204" pitchFamily="34" charset="0"/>
                <a:ea typeface="Calibri" panose="020F0502020204030204" pitchFamily="34" charset="0"/>
                <a:cs typeface="Calibri" panose="020F0502020204030204" pitchFamily="34" charset="0"/>
              </a:rPr>
              <a:t>12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Collection </a:t>
            </a:r>
            <a:r>
              <a:rPr lang="en-US" sz="2000" dirty="0">
                <a:latin typeface="Calibri" panose="020F0502020204030204" pitchFamily="34" charset="0"/>
                <a:ea typeface="Calibri" panose="020F0502020204030204" pitchFamily="34" charset="0"/>
                <a:cs typeface="Calibri" panose="020F0502020204030204" pitchFamily="34" charset="0"/>
              </a:rPr>
              <a:t>Year and Subject Age affect Flu Test Status</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1397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dirty="0">
                <a:latin typeface="Calibri" panose="020F0502020204030204" pitchFamily="34" charset="0"/>
                <a:ea typeface="Calibri" panose="020F0502020204030204" pitchFamily="34" charset="0"/>
                <a:cs typeface="Calibri" panose="020F0502020204030204" pitchFamily="34" charset="0"/>
              </a:rPr>
              <a:t>We investigate how the collection year and subject age affect flu test status, bringing in a temporal aspect to the analysis. </a:t>
            </a: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Inference :</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Younger people have tested more severity in Flu in the following years :</a:t>
            </a:r>
          </a:p>
          <a:p>
            <a:pPr marL="139700"/>
            <a:r>
              <a:rPr lang="en-US" sz="2000" dirty="0" smtClean="0">
                <a:latin typeface="Calibri" panose="020F0502020204030204" pitchFamily="34" charset="0"/>
                <a:ea typeface="Calibri" panose="020F0502020204030204" pitchFamily="34" charset="0"/>
                <a:cs typeface="Calibri" panose="020F0502020204030204" pitchFamily="34" charset="0"/>
              </a:rPr>
              <a:t>2014-2015(6), 2010(7),  2014(10),  2007(11), 2006(13), 2008(14), 2015-2017(19),      2008-2009(20) .</a:t>
            </a:r>
          </a:p>
          <a:p>
            <a:pPr marL="139700"/>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79346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7" name="TextBox 6">
            <a:extLst>
              <a:ext uri="{FF2B5EF4-FFF2-40B4-BE49-F238E27FC236}">
                <a16:creationId xmlns="" xmlns:a16="http://schemas.microsoft.com/office/drawing/2014/main" id="{2E5CD28D-7A83-2478-BFD6-4624DDA59CBD}"/>
              </a:ext>
            </a:extLst>
          </p:cNvPr>
          <p:cNvSpPr txBox="1"/>
          <p:nvPr/>
        </p:nvSpPr>
        <p:spPr>
          <a:xfrm>
            <a:off x="406268" y="625391"/>
            <a:ext cx="9004432" cy="400110"/>
          </a:xfrm>
          <a:prstGeom prst="rect">
            <a:avLst/>
          </a:prstGeom>
          <a:noFill/>
        </p:spPr>
        <p:txBody>
          <a:bodyPr wrap="square">
            <a:spAutoFit/>
          </a:bodyPr>
          <a:lstStyle/>
          <a:p>
            <a:pPr marL="139700" indent="0">
              <a:buNone/>
            </a:pPr>
            <a:r>
              <a:rPr lang="en-US" sz="2000" b="1" dirty="0">
                <a:latin typeface="Calibri" panose="020F0502020204030204" pitchFamily="34" charset="0"/>
                <a:ea typeface="Calibri" panose="020F0502020204030204" pitchFamily="34" charset="0"/>
                <a:cs typeface="Calibri" panose="020F0502020204030204" pitchFamily="34" charset="0"/>
              </a:rPr>
              <a:t>Hypothesis </a:t>
            </a:r>
            <a:r>
              <a:rPr lang="en-US" sz="2000" b="1" dirty="0" smtClean="0">
                <a:latin typeface="Calibri" panose="020F0502020204030204" pitchFamily="34" charset="0"/>
                <a:ea typeface="Calibri" panose="020F0502020204030204" pitchFamily="34" charset="0"/>
                <a:cs typeface="Calibri" panose="020F0502020204030204" pitchFamily="34" charset="0"/>
              </a:rPr>
              <a:t>13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Analysis </a:t>
            </a:r>
            <a:r>
              <a:rPr lang="en-US" sz="2000" dirty="0">
                <a:latin typeface="Calibri" panose="020F0502020204030204" pitchFamily="34" charset="0"/>
                <a:ea typeface="Calibri" panose="020F0502020204030204" pitchFamily="34" charset="0"/>
                <a:cs typeface="Calibri" panose="020F0502020204030204" pitchFamily="34" charset="0"/>
              </a:rPr>
              <a:t>of Flu Test Status Over Different Years. </a:t>
            </a:r>
          </a:p>
        </p:txBody>
      </p:sp>
      <p:pic>
        <p:nvPicPr>
          <p:cNvPr id="4" name="Picture 3"/>
          <p:cNvPicPr>
            <a:picLocks noChangeAspect="1"/>
          </p:cNvPicPr>
          <p:nvPr/>
        </p:nvPicPr>
        <p:blipFill>
          <a:blip r:embed="rId3"/>
          <a:stretch>
            <a:fillRect/>
          </a:stretch>
        </p:blipFill>
        <p:spPr>
          <a:xfrm>
            <a:off x="1524000" y="1025501"/>
            <a:ext cx="6096000" cy="3387865"/>
          </a:xfrm>
          <a:prstGeom prst="rect">
            <a:avLst/>
          </a:prstGeom>
        </p:spPr>
      </p:pic>
    </p:spTree>
    <p:extLst>
      <p:ext uri="{BB962C8B-B14F-4D97-AF65-F5344CB8AC3E}">
        <p14:creationId xmlns:p14="http://schemas.microsoft.com/office/powerpoint/2010/main" val="21294684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6" name="TextBox 5">
            <a:extLst>
              <a:ext uri="{FF2B5EF4-FFF2-40B4-BE49-F238E27FC236}">
                <a16:creationId xmlns="" xmlns:a16="http://schemas.microsoft.com/office/drawing/2014/main" id="{2E5CD28D-7A83-2478-BFD6-4624DDA59CBD}"/>
              </a:ext>
            </a:extLst>
          </p:cNvPr>
          <p:cNvSpPr txBox="1"/>
          <p:nvPr/>
        </p:nvSpPr>
        <p:spPr>
          <a:xfrm>
            <a:off x="81776" y="625391"/>
            <a:ext cx="8982396" cy="3785652"/>
          </a:xfrm>
          <a:prstGeom prst="rect">
            <a:avLst/>
          </a:prstGeom>
          <a:noFill/>
        </p:spPr>
        <p:txBody>
          <a:bodyPr wrap="square">
            <a:spAutoFit/>
          </a:bodyPr>
          <a:lstStyle/>
          <a:p>
            <a:pPr marL="139700" indent="0">
              <a:buNone/>
            </a:pPr>
            <a:r>
              <a:rPr lang="en-US" sz="2000" b="1" dirty="0">
                <a:latin typeface="Calibri" panose="020F0502020204030204" pitchFamily="34" charset="0"/>
                <a:ea typeface="Calibri" panose="020F0502020204030204" pitchFamily="34" charset="0"/>
                <a:cs typeface="Calibri" panose="020F0502020204030204" pitchFamily="34" charset="0"/>
              </a:rPr>
              <a:t>Hypothesis </a:t>
            </a:r>
            <a:r>
              <a:rPr lang="en-US" sz="2000" b="1" dirty="0" smtClean="0">
                <a:latin typeface="Calibri" panose="020F0502020204030204" pitchFamily="34" charset="0"/>
                <a:ea typeface="Calibri" panose="020F0502020204030204" pitchFamily="34" charset="0"/>
                <a:cs typeface="Calibri" panose="020F0502020204030204" pitchFamily="34" charset="0"/>
              </a:rPr>
              <a:t>13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Analysis </a:t>
            </a:r>
            <a:r>
              <a:rPr lang="en-US" sz="2000" dirty="0">
                <a:latin typeface="Calibri" panose="020F0502020204030204" pitchFamily="34" charset="0"/>
                <a:ea typeface="Calibri" panose="020F0502020204030204" pitchFamily="34" charset="0"/>
                <a:cs typeface="Calibri" panose="020F0502020204030204" pitchFamily="34" charset="0"/>
              </a:rPr>
              <a:t>of Flu Test Status Over Different Years. </a:t>
            </a: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    Building </a:t>
            </a:r>
            <a:r>
              <a:rPr lang="en-US" sz="2000" dirty="0">
                <a:latin typeface="Calibri" panose="020F0502020204030204" pitchFamily="34" charset="0"/>
                <a:ea typeface="Calibri" panose="020F0502020204030204" pitchFamily="34" charset="0"/>
                <a:cs typeface="Calibri" panose="020F0502020204030204" pitchFamily="34" charset="0"/>
              </a:rPr>
              <a:t>on the previous point, we analyze trends in flu test status over different years, identifying patterns and shifts over </a:t>
            </a:r>
            <a:r>
              <a:rPr lang="en-US" sz="2000" dirty="0" smtClean="0">
                <a:latin typeface="Calibri" panose="020F0502020204030204" pitchFamily="34" charset="0"/>
                <a:ea typeface="Calibri" panose="020F0502020204030204" pitchFamily="34" charset="0"/>
                <a:cs typeface="Calibri" panose="020F0502020204030204" pitchFamily="34" charset="0"/>
              </a:rPr>
              <a:t>time</a:t>
            </a:r>
          </a:p>
          <a:p>
            <a:pPr marL="1397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Inference :</a:t>
            </a:r>
          </a:p>
          <a:p>
            <a:pPr marL="4826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correlation between </a:t>
            </a:r>
            <a:r>
              <a:rPr lang="en-US" sz="2000" dirty="0" err="1">
                <a:latin typeface="Calibri" panose="020F0502020204030204" pitchFamily="34" charset="0"/>
                <a:ea typeface="Calibri" panose="020F0502020204030204" pitchFamily="34" charset="0"/>
                <a:cs typeface="Calibri" panose="020F0502020204030204" pitchFamily="34" charset="0"/>
              </a:rPr>
              <a:t>FluTestStatus</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dirty="0" err="1">
                <a:latin typeface="Calibri" panose="020F0502020204030204" pitchFamily="34" charset="0"/>
                <a:ea typeface="Calibri" panose="020F0502020204030204" pitchFamily="34" charset="0"/>
                <a:cs typeface="Calibri" panose="020F0502020204030204" pitchFamily="34" charset="0"/>
              </a:rPr>
              <a:t>CollectionYear</a:t>
            </a:r>
            <a:r>
              <a:rPr lang="en-US" sz="2000" dirty="0">
                <a:latin typeface="Calibri" panose="020F0502020204030204" pitchFamily="34" charset="0"/>
                <a:ea typeface="Calibri" panose="020F0502020204030204" pitchFamily="34" charset="0"/>
                <a:cs typeface="Calibri" panose="020F0502020204030204" pitchFamily="34" charset="0"/>
              </a:rPr>
              <a:t> is negative with </a:t>
            </a: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139700"/>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0.20</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Hence they are not correlated.</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a:endParaRPr lang="en-US" sz="2000" b="1" dirty="0" smtClean="0">
              <a:latin typeface="Calibri" panose="020F0502020204030204" pitchFamily="34" charset="0"/>
              <a:ea typeface="Calibri" panose="020F0502020204030204" pitchFamily="34" charset="0"/>
              <a:cs typeface="Calibri" panose="020F0502020204030204" pitchFamily="34" charset="0"/>
            </a:endParaRPr>
          </a:p>
          <a:p>
            <a:pPr marL="139700"/>
            <a:endParaRPr lang="en-US" sz="2000" b="1" dirty="0" smtClean="0">
              <a:latin typeface="Calibri" panose="020F0502020204030204" pitchFamily="34" charset="0"/>
              <a:ea typeface="Calibri" panose="020F0502020204030204" pitchFamily="34" charset="0"/>
              <a:cs typeface="Calibri" panose="020F0502020204030204" pitchFamily="34" charset="0"/>
            </a:endParaRPr>
          </a:p>
          <a:p>
            <a:pPr marL="4826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72581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330200" y="528978"/>
            <a:ext cx="8261350" cy="621705"/>
          </a:xfrm>
          <a:prstGeom prst="rect">
            <a:avLst/>
          </a:prstGeom>
          <a:noFill/>
          <a:ln>
            <a:noFill/>
          </a:ln>
        </p:spPr>
        <p:txBody>
          <a:bodyPr spcFirstLastPara="1" wrap="square" lIns="68575" tIns="34275" rIns="68575" bIns="34275" anchor="t" anchorCtr="0">
            <a:noAutofit/>
          </a:bodyPr>
          <a:lstStyle/>
          <a:p>
            <a:pPr marL="139700" indent="0">
              <a:buNone/>
            </a:pPr>
            <a:r>
              <a:rPr lang="en-US" sz="1900" b="1" dirty="0">
                <a:latin typeface="Calibri" panose="020F0502020204030204" pitchFamily="34" charset="0"/>
                <a:ea typeface="Calibri" panose="020F0502020204030204" pitchFamily="34" charset="0"/>
                <a:cs typeface="Calibri" panose="020F0502020204030204" pitchFamily="34" charset="0"/>
              </a:rPr>
              <a:t>Hypothesis </a:t>
            </a:r>
            <a:r>
              <a:rPr lang="en-US" sz="1900" b="1" dirty="0" smtClean="0">
                <a:latin typeface="Calibri" panose="020F0502020204030204" pitchFamily="34" charset="0"/>
                <a:ea typeface="Calibri" panose="020F0502020204030204" pitchFamily="34" charset="0"/>
                <a:cs typeface="Calibri" panose="020F0502020204030204" pitchFamily="34" charset="0"/>
              </a:rPr>
              <a:t>14 </a:t>
            </a:r>
            <a:r>
              <a:rPr lang="en-US" sz="1900" b="1" dirty="0">
                <a:latin typeface="Calibri" panose="020F0502020204030204" pitchFamily="34" charset="0"/>
                <a:ea typeface="Calibri" panose="020F0502020204030204" pitchFamily="34" charset="0"/>
                <a:cs typeface="Calibri" panose="020F0502020204030204" pitchFamily="34" charset="0"/>
              </a:rPr>
              <a:t>: </a:t>
            </a:r>
            <a:r>
              <a:rPr lang="en-US" sz="1900" dirty="0" smtClean="0">
                <a:latin typeface="Calibri" panose="020F0502020204030204" pitchFamily="34" charset="0"/>
                <a:ea typeface="Calibri" panose="020F0502020204030204" pitchFamily="34" charset="0"/>
                <a:cs typeface="Calibri" panose="020F0502020204030204" pitchFamily="34" charset="0"/>
              </a:rPr>
              <a:t>The </a:t>
            </a:r>
            <a:r>
              <a:rPr lang="en-US" sz="1900" dirty="0">
                <a:latin typeface="Calibri" panose="020F0502020204030204" pitchFamily="34" charset="0"/>
                <a:ea typeface="Calibri" panose="020F0502020204030204" pitchFamily="34" charset="0"/>
                <a:cs typeface="Calibri" panose="020F0502020204030204" pitchFamily="34" charset="0"/>
              </a:rPr>
              <a:t>time of year (season) affects the likelihood of hospitalization due to positive flu tested . </a:t>
            </a:r>
            <a:endParaRPr lang="en-US" sz="1900" b="1"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55</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8" name="TextBox 7">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pic>
        <p:nvPicPr>
          <p:cNvPr id="3" name="Picture 2"/>
          <p:cNvPicPr>
            <a:picLocks noChangeAspect="1"/>
          </p:cNvPicPr>
          <p:nvPr/>
        </p:nvPicPr>
        <p:blipFill>
          <a:blip r:embed="rId4"/>
          <a:stretch>
            <a:fillRect/>
          </a:stretch>
        </p:blipFill>
        <p:spPr>
          <a:xfrm>
            <a:off x="1557837" y="1131718"/>
            <a:ext cx="6206744" cy="3196345"/>
          </a:xfrm>
          <a:prstGeom prst="rect">
            <a:avLst/>
          </a:prstGeom>
          <a:ln>
            <a:solidFill>
              <a:schemeClr val="bg1"/>
            </a:solidFill>
          </a:ln>
        </p:spPr>
      </p:pic>
    </p:spTree>
    <p:extLst>
      <p:ext uri="{BB962C8B-B14F-4D97-AF65-F5344CB8AC3E}">
        <p14:creationId xmlns:p14="http://schemas.microsoft.com/office/powerpoint/2010/main" val="20329323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6" name="Google Shape;193;p31"/>
          <p:cNvSpPr txBox="1">
            <a:spLocks/>
          </p:cNvSpPr>
          <p:nvPr/>
        </p:nvSpPr>
        <p:spPr>
          <a:xfrm>
            <a:off x="0" y="528978"/>
            <a:ext cx="9144000" cy="388180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b="1" dirty="0" smtClean="0">
                <a:latin typeface="Calibri" panose="020F0502020204030204" pitchFamily="34" charset="0"/>
                <a:ea typeface="Calibri" panose="020F0502020204030204" pitchFamily="34" charset="0"/>
                <a:cs typeface="Calibri" panose="020F0502020204030204" pitchFamily="34" charset="0"/>
              </a:rPr>
              <a:t>Hypothesis 14 : </a:t>
            </a:r>
            <a:r>
              <a:rPr lang="en-US" sz="2000" dirty="0">
                <a:latin typeface="Calibri" panose="020F0502020204030204" pitchFamily="34" charset="0"/>
                <a:ea typeface="Calibri" panose="020F0502020204030204" pitchFamily="34" charset="0"/>
                <a:cs typeface="Calibri" panose="020F0502020204030204" pitchFamily="34" charset="0"/>
              </a:rPr>
              <a:t>The time of year (season) affects the likelihood of hospitalization due to positive flu tested . </a:t>
            </a: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139700"/>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a:r>
              <a:rPr lang="en-US" sz="2000" dirty="0">
                <a:latin typeface="Calibri" panose="020F0502020204030204" pitchFamily="34" charset="0"/>
                <a:ea typeface="Calibri" panose="020F0502020204030204" pitchFamily="34" charset="0"/>
                <a:cs typeface="Calibri" panose="020F0502020204030204" pitchFamily="34" charset="0"/>
              </a:rPr>
              <a:t>We explore how the time of year (season) affects the likelihood of hospitalization due to flu, emphasizing the seasonal nature of flu outbreaks</a:t>
            </a:r>
            <a:r>
              <a:rPr lang="en-US" sz="2000" dirty="0" smtClean="0">
                <a:latin typeface="Calibri" panose="020F0502020204030204" pitchFamily="34" charset="0"/>
                <a:ea typeface="Calibri" panose="020F0502020204030204" pitchFamily="34" charset="0"/>
                <a:cs typeface="Calibri" panose="020F0502020204030204" pitchFamily="34" charset="0"/>
              </a:rPr>
              <a:t>.</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39700"/>
            <a:r>
              <a:rPr lang="en-US" sz="2000" b="1" dirty="0" smtClean="0">
                <a:latin typeface="Calibri" panose="020F0502020204030204" pitchFamily="34" charset="0"/>
                <a:ea typeface="Calibri" panose="020F0502020204030204" pitchFamily="34" charset="0"/>
                <a:cs typeface="Calibri" panose="020F0502020204030204" pitchFamily="34" charset="0"/>
              </a:rPr>
              <a:t>Inference:</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In the year 2017 more people wer</a:t>
            </a:r>
            <a:r>
              <a:rPr lang="en-US" sz="2000" dirty="0">
                <a:latin typeface="Calibri" panose="020F0502020204030204" pitchFamily="34" charset="0"/>
                <a:ea typeface="Calibri" panose="020F0502020204030204" pitchFamily="34" charset="0"/>
                <a:cs typeface="Calibri" panose="020F0502020204030204" pitchFamily="34" charset="0"/>
              </a:rPr>
              <a:t>e</a:t>
            </a:r>
            <a:r>
              <a:rPr lang="en-US" sz="2000" dirty="0" smtClean="0">
                <a:latin typeface="Calibri" panose="020F0502020204030204" pitchFamily="34" charset="0"/>
                <a:ea typeface="Calibri" panose="020F0502020204030204" pitchFamily="34" charset="0"/>
                <a:cs typeface="Calibri" panose="020F0502020204030204" pitchFamily="34" charset="0"/>
              </a:rPr>
              <a:t> tested positive for Flu and were Hospitalized for longer period of time .</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The </a:t>
            </a:r>
            <a:r>
              <a:rPr lang="en-US" sz="2000" dirty="0">
                <a:latin typeface="Calibri" panose="020F0502020204030204" pitchFamily="34" charset="0"/>
                <a:ea typeface="Calibri" panose="020F0502020204030204" pitchFamily="34" charset="0"/>
                <a:cs typeface="Calibri" panose="020F0502020204030204" pitchFamily="34" charset="0"/>
              </a:rPr>
              <a:t>correlation between </a:t>
            </a:r>
            <a:r>
              <a:rPr lang="en-US" sz="2000" dirty="0" err="1">
                <a:latin typeface="Calibri" panose="020F0502020204030204" pitchFamily="34" charset="0"/>
                <a:ea typeface="Calibri" panose="020F0502020204030204" pitchFamily="34" charset="0"/>
                <a:cs typeface="Calibri" panose="020F0502020204030204" pitchFamily="34" charset="0"/>
              </a:rPr>
              <a:t>Collectionseason</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dirty="0" err="1">
                <a:latin typeface="Calibri" panose="020F0502020204030204" pitchFamily="34" charset="0"/>
                <a:ea typeface="Calibri" panose="020F0502020204030204" pitchFamily="34" charset="0"/>
                <a:cs typeface="Calibri" panose="020F0502020204030204" pitchFamily="34" charset="0"/>
              </a:rPr>
              <a:t>HospitalizationDuration</a:t>
            </a:r>
            <a:r>
              <a:rPr lang="en-US" sz="2000" dirty="0">
                <a:latin typeface="Calibri" panose="020F0502020204030204" pitchFamily="34" charset="0"/>
                <a:ea typeface="Calibri" panose="020F0502020204030204" pitchFamily="34" charset="0"/>
                <a:cs typeface="Calibri" panose="020F0502020204030204" pitchFamily="34" charset="0"/>
              </a:rPr>
              <a:t> is positive </a:t>
            </a:r>
            <a:r>
              <a:rPr lang="en-US" sz="2000" dirty="0" smtClean="0">
                <a:latin typeface="Calibri" panose="020F0502020204030204" pitchFamily="34" charset="0"/>
                <a:ea typeface="Calibri" panose="020F0502020204030204" pitchFamily="34" charset="0"/>
                <a:cs typeface="Calibri" panose="020F0502020204030204" pitchFamily="34" charset="0"/>
              </a:rPr>
              <a:t>with </a:t>
            </a:r>
            <a:r>
              <a:rPr lang="en-US" sz="2000" dirty="0">
                <a:latin typeface="Calibri" panose="020F0502020204030204" pitchFamily="34" charset="0"/>
                <a:ea typeface="Calibri" panose="020F0502020204030204" pitchFamily="34" charset="0"/>
                <a:cs typeface="Calibri" panose="020F0502020204030204" pitchFamily="34" charset="0"/>
              </a:rPr>
              <a:t>0.10.</a:t>
            </a:r>
          </a:p>
        </p:txBody>
      </p:sp>
    </p:spTree>
    <p:extLst>
      <p:ext uri="{BB962C8B-B14F-4D97-AF65-F5344CB8AC3E}">
        <p14:creationId xmlns:p14="http://schemas.microsoft.com/office/powerpoint/2010/main" val="24203251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57</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9" name="TextBox 8">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10" name="TextBox 9">
            <a:extLst>
              <a:ext uri="{FF2B5EF4-FFF2-40B4-BE49-F238E27FC236}">
                <a16:creationId xmlns="" xmlns:a16="http://schemas.microsoft.com/office/drawing/2014/main" id="{29E5BE8D-3697-1976-4E4D-114B83850905}"/>
              </a:ext>
            </a:extLst>
          </p:cNvPr>
          <p:cNvSpPr txBox="1"/>
          <p:nvPr/>
        </p:nvSpPr>
        <p:spPr>
          <a:xfrm>
            <a:off x="0" y="627975"/>
            <a:ext cx="9004627" cy="646331"/>
          </a:xfrm>
          <a:prstGeom prst="rect">
            <a:avLst/>
          </a:prstGeom>
          <a:noFill/>
        </p:spPr>
        <p:txBody>
          <a:bodyPr wrap="square" rtlCol="0">
            <a:spAutoFit/>
          </a:bodyPr>
          <a:lstStyle/>
          <a:p>
            <a:pPr marL="139700" indent="0">
              <a:buNone/>
            </a:pPr>
            <a:r>
              <a:rPr lang="en-US" sz="1800" b="1" dirty="0" smtClean="0">
                <a:latin typeface="Calibri" panose="020F0502020204030204" pitchFamily="34" charset="0"/>
                <a:ea typeface="Calibri" panose="020F0502020204030204" pitchFamily="34" charset="0"/>
                <a:cs typeface="Calibri" panose="020F0502020204030204" pitchFamily="34" charset="0"/>
              </a:rPr>
              <a:t>Hypothesis 15 : </a:t>
            </a:r>
            <a:r>
              <a:rPr lang="en-US" sz="1800" dirty="0">
                <a:latin typeface="Calibri" panose="020F0502020204030204" pitchFamily="34" charset="0"/>
                <a:ea typeface="Calibri" panose="020F0502020204030204" pitchFamily="34" charset="0"/>
                <a:cs typeface="Calibri" panose="020F0502020204030204" pitchFamily="34" charset="0"/>
              </a:rPr>
              <a:t>I</a:t>
            </a:r>
            <a:r>
              <a:rPr lang="en-US" sz="1800" dirty="0" smtClean="0">
                <a:latin typeface="Calibri" panose="020F0502020204030204" pitchFamily="34" charset="0"/>
                <a:ea typeface="Calibri" panose="020F0502020204030204" pitchFamily="34" charset="0"/>
                <a:cs typeface="Calibri" panose="020F0502020204030204" pitchFamily="34" charset="0"/>
              </a:rPr>
              <a:t>nteraction </a:t>
            </a:r>
            <a:r>
              <a:rPr lang="en-US" sz="1800" dirty="0">
                <a:latin typeface="Calibri" panose="020F0502020204030204" pitchFamily="34" charset="0"/>
                <a:ea typeface="Calibri" panose="020F0502020204030204" pitchFamily="34" charset="0"/>
                <a:cs typeface="Calibri" panose="020F0502020204030204" pitchFamily="34" charset="0"/>
              </a:rPr>
              <a:t>between vaccination status and disease outcome across different states.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0740" y="1313543"/>
            <a:ext cx="6250973" cy="3008821"/>
          </a:xfrm>
          <a:prstGeom prst="rect">
            <a:avLst/>
          </a:prstGeom>
        </p:spPr>
      </p:pic>
    </p:spTree>
    <p:extLst>
      <p:ext uri="{BB962C8B-B14F-4D97-AF65-F5344CB8AC3E}">
        <p14:creationId xmlns:p14="http://schemas.microsoft.com/office/powerpoint/2010/main" val="27280738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6" name="TextBox 5">
            <a:extLst>
              <a:ext uri="{FF2B5EF4-FFF2-40B4-BE49-F238E27FC236}">
                <a16:creationId xmlns="" xmlns:a16="http://schemas.microsoft.com/office/drawing/2014/main" id="{29E5BE8D-3697-1976-4E4D-114B83850905}"/>
              </a:ext>
            </a:extLst>
          </p:cNvPr>
          <p:cNvSpPr txBox="1"/>
          <p:nvPr/>
        </p:nvSpPr>
        <p:spPr>
          <a:xfrm>
            <a:off x="0" y="627975"/>
            <a:ext cx="9004627" cy="3477875"/>
          </a:xfrm>
          <a:prstGeom prst="rect">
            <a:avLst/>
          </a:prstGeom>
          <a:noFill/>
        </p:spPr>
        <p:txBody>
          <a:bodyPr wrap="square" rtlCol="0">
            <a:spAutoFit/>
          </a:bodyPr>
          <a:lstStyle/>
          <a:p>
            <a:pPr marL="139700" indent="0">
              <a:buNone/>
            </a:pPr>
            <a:r>
              <a:rPr lang="en-US" sz="2000" b="1" dirty="0">
                <a:latin typeface="Calibri" panose="020F0502020204030204" pitchFamily="34" charset="0"/>
                <a:ea typeface="Calibri" panose="020F0502020204030204" pitchFamily="34" charset="0"/>
                <a:cs typeface="Calibri" panose="020F0502020204030204" pitchFamily="34" charset="0"/>
              </a:rPr>
              <a:t>Hypothesis </a:t>
            </a:r>
            <a:r>
              <a:rPr lang="en-US" sz="2000" b="1" dirty="0" smtClean="0">
                <a:latin typeface="Calibri" panose="020F0502020204030204" pitchFamily="34" charset="0"/>
                <a:ea typeface="Calibri" panose="020F0502020204030204" pitchFamily="34" charset="0"/>
                <a:cs typeface="Calibri" panose="020F0502020204030204" pitchFamily="34" charset="0"/>
              </a:rPr>
              <a:t>15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Interaction between vaccination status and disease outcome across different states.</a:t>
            </a:r>
          </a:p>
          <a:p>
            <a:pPr marL="139700" indent="0">
              <a:buNone/>
            </a:pPr>
            <a:r>
              <a:rPr lang="en-US" sz="2000" dirty="0" smtClean="0">
                <a:latin typeface="Calibri" panose="020F0502020204030204" pitchFamily="34" charset="0"/>
                <a:ea typeface="Calibri" panose="020F0502020204030204" pitchFamily="34" charset="0"/>
                <a:cs typeface="Calibri" panose="020F0502020204030204" pitchFamily="34" charset="0"/>
              </a:rPr>
              <a:t>        The </a:t>
            </a:r>
            <a:r>
              <a:rPr lang="en-US" sz="2000" dirty="0">
                <a:latin typeface="Calibri" panose="020F0502020204030204" pitchFamily="34" charset="0"/>
                <a:ea typeface="Calibri" panose="020F0502020204030204" pitchFamily="34" charset="0"/>
                <a:cs typeface="Calibri" panose="020F0502020204030204" pitchFamily="34" charset="0"/>
              </a:rPr>
              <a:t>narrative examines how the prevalence of specific disease outcomes varies significantly between countries, underscoring the importance of local factors. </a:t>
            </a: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Inference :</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State La Guajira and Managua has higher chances of getting disease outcomes as they were not vaccinated.</a:t>
            </a:r>
          </a:p>
          <a:p>
            <a:pPr marL="482600" indent="-342900">
              <a:buFont typeface="Arial" panose="020B0604020202020204" pitchFamily="34" charset="0"/>
              <a:buChar char="•"/>
            </a:pPr>
            <a:endParaRPr lang="en-US" sz="2000" b="1"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endParaRPr lang="en-US" sz="2000" b="1"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44047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6" name="TextBox 5">
            <a:extLst>
              <a:ext uri="{FF2B5EF4-FFF2-40B4-BE49-F238E27FC236}">
                <a16:creationId xmlns="" xmlns:a16="http://schemas.microsoft.com/office/drawing/2014/main" id="{29E5BE8D-3697-1976-4E4D-114B83850905}"/>
              </a:ext>
            </a:extLst>
          </p:cNvPr>
          <p:cNvSpPr txBox="1"/>
          <p:nvPr/>
        </p:nvSpPr>
        <p:spPr>
          <a:xfrm>
            <a:off x="307915" y="627975"/>
            <a:ext cx="8696712" cy="400110"/>
          </a:xfrm>
          <a:prstGeom prst="rect">
            <a:avLst/>
          </a:prstGeom>
          <a:noFill/>
        </p:spPr>
        <p:txBody>
          <a:bodyPr wrap="square" rtlCol="0">
            <a:spAutoFit/>
          </a:bodyPr>
          <a:lstStyle/>
          <a:p>
            <a:pPr marL="139700" indent="0">
              <a:buNone/>
            </a:pPr>
            <a:r>
              <a:rPr lang="en-US" sz="2000" b="1" dirty="0">
                <a:latin typeface="Calibri" panose="020F0502020204030204" pitchFamily="34" charset="0"/>
                <a:ea typeface="Calibri" panose="020F0502020204030204" pitchFamily="34" charset="0"/>
                <a:cs typeface="Calibri" panose="020F0502020204030204" pitchFamily="34" charset="0"/>
              </a:rPr>
              <a:t>Hypothesis </a:t>
            </a:r>
            <a:r>
              <a:rPr lang="en-US" sz="2000" b="1" dirty="0" smtClean="0">
                <a:latin typeface="Calibri" panose="020F0502020204030204" pitchFamily="34" charset="0"/>
                <a:ea typeface="Calibri" panose="020F0502020204030204" pitchFamily="34" charset="0"/>
                <a:cs typeface="Calibri" panose="020F0502020204030204" pitchFamily="34" charset="0"/>
              </a:rPr>
              <a:t>16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Distribution </a:t>
            </a:r>
            <a:r>
              <a:rPr lang="en-US" sz="2000" dirty="0">
                <a:latin typeface="Calibri" panose="020F0502020204030204" pitchFamily="34" charset="0"/>
                <a:ea typeface="Calibri" panose="020F0502020204030204" pitchFamily="34" charset="0"/>
                <a:cs typeface="Calibri" panose="020F0502020204030204" pitchFamily="34" charset="0"/>
              </a:rPr>
              <a:t>of Flu Test Status by Vaccination Status. </a:t>
            </a:r>
          </a:p>
        </p:txBody>
      </p:sp>
      <p:pic>
        <p:nvPicPr>
          <p:cNvPr id="4" name="Picture 3"/>
          <p:cNvPicPr>
            <a:picLocks noChangeAspect="1"/>
          </p:cNvPicPr>
          <p:nvPr/>
        </p:nvPicPr>
        <p:blipFill>
          <a:blip r:embed="rId3"/>
          <a:stretch>
            <a:fillRect/>
          </a:stretch>
        </p:blipFill>
        <p:spPr>
          <a:xfrm>
            <a:off x="1531620" y="990600"/>
            <a:ext cx="6080760" cy="3346592"/>
          </a:xfrm>
          <a:prstGeom prst="rect">
            <a:avLst/>
          </a:prstGeom>
          <a:ln>
            <a:solidFill>
              <a:schemeClr val="bg1"/>
            </a:solidFill>
          </a:ln>
        </p:spPr>
      </p:pic>
      <p:sp>
        <p:nvSpPr>
          <p:cNvPr id="9" name="Rectangle 8"/>
          <p:cNvSpPr/>
          <p:nvPr/>
        </p:nvSpPr>
        <p:spPr>
          <a:xfrm>
            <a:off x="3331029" y="4116205"/>
            <a:ext cx="203200" cy="1306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10515" y="4116205"/>
            <a:ext cx="203200" cy="1306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371492" y="4073797"/>
            <a:ext cx="3635829" cy="215444"/>
          </a:xfrm>
          <a:prstGeom prst="rect">
            <a:avLst/>
          </a:prstGeom>
          <a:noFill/>
        </p:spPr>
        <p:txBody>
          <a:bodyPr wrap="square" rtlCol="0">
            <a:spAutoFit/>
          </a:bodyPr>
          <a:lstStyle/>
          <a:p>
            <a:r>
              <a:rPr lang="en-US" sz="800" dirty="0" smtClean="0">
                <a:solidFill>
                  <a:schemeClr val="bg1">
                    <a:lumMod val="50000"/>
                  </a:schemeClr>
                </a:solidFill>
              </a:rPr>
              <a:t>1                                                                                                    0     </a:t>
            </a:r>
            <a:endParaRPr lang="en-US" sz="800" dirty="0">
              <a:solidFill>
                <a:schemeClr val="bg1">
                  <a:lumMod val="50000"/>
                </a:schemeClr>
              </a:solidFill>
            </a:endParaRPr>
          </a:p>
        </p:txBody>
      </p:sp>
    </p:spTree>
    <p:extLst>
      <p:ext uri="{BB962C8B-B14F-4D97-AF65-F5344CB8AC3E}">
        <p14:creationId xmlns:p14="http://schemas.microsoft.com/office/powerpoint/2010/main" val="813464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51" name="Google Shape;151;p27"/>
          <p:cNvSpPr txBox="1">
            <a:spLocks noGrp="1"/>
          </p:cNvSpPr>
          <p:nvPr>
            <p:ph type="title"/>
          </p:nvPr>
        </p:nvSpPr>
        <p:spPr>
          <a:xfrm>
            <a:off x="180075" y="3750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solidFill>
                  <a:srgbClr val="C00000"/>
                </a:solidFill>
              </a:rPr>
              <a:t>Course Project Problem Statement</a:t>
            </a:r>
            <a:endParaRPr dirty="0">
              <a:solidFill>
                <a:srgbClr val="C00000"/>
              </a:solidFill>
            </a:endParaRPr>
          </a:p>
        </p:txBody>
      </p:sp>
      <p:sp>
        <p:nvSpPr>
          <p:cNvPr id="152" name="Google Shape;152;p27"/>
          <p:cNvSpPr txBox="1">
            <a:spLocks noGrp="1"/>
          </p:cNvSpPr>
          <p:nvPr>
            <p:ph type="body" idx="1"/>
          </p:nvPr>
        </p:nvSpPr>
        <p:spPr>
          <a:xfrm>
            <a:off x="148997" y="1129230"/>
            <a:ext cx="5816374" cy="3043627"/>
          </a:xfrm>
          <a:prstGeom prst="rect">
            <a:avLst/>
          </a:prstGeom>
          <a:noFill/>
          <a:ln>
            <a:noFill/>
          </a:ln>
        </p:spPr>
        <p:txBody>
          <a:bodyPr spcFirstLastPara="1" wrap="square" lIns="68575" tIns="34275" rIns="68575" bIns="34275" anchor="t" anchorCtr="0">
            <a:normAutofit/>
          </a:bodyPr>
          <a:lstStyle/>
          <a:p>
            <a:pPr marL="6350" lvl="0" indent="0" algn="just">
              <a:spcBef>
                <a:spcPts val="0"/>
              </a:spcBef>
              <a:buSzPts val="2100"/>
              <a:buNone/>
            </a:pPr>
            <a:r>
              <a:rPr lang="en-US" sz="2000" dirty="0"/>
              <a:t>The objective of this project is to forecast the frequency and severity of influenza cases by analyzing and modeling the Influenza dataset taken from </a:t>
            </a:r>
            <a:r>
              <a:rPr lang="en-US" sz="2000" dirty="0" err="1"/>
              <a:t>Kaggle</a:t>
            </a:r>
            <a:r>
              <a:rPr lang="en-US" sz="2000" dirty="0"/>
              <a:t>.</a:t>
            </a:r>
          </a:p>
          <a:p>
            <a:pPr marL="6350" lvl="0" indent="0" algn="just">
              <a:spcBef>
                <a:spcPts val="0"/>
              </a:spcBef>
              <a:buSzPts val="2100"/>
              <a:buNone/>
            </a:pPr>
            <a:endParaRPr lang="en-US" sz="2000" dirty="0"/>
          </a:p>
          <a:p>
            <a:pPr marL="6350" lvl="0" indent="0" algn="just">
              <a:spcBef>
                <a:spcPts val="0"/>
              </a:spcBef>
              <a:buSzPts val="2100"/>
              <a:buNone/>
            </a:pPr>
            <a:endParaRPr lang="en-US" sz="2000" dirty="0"/>
          </a:p>
          <a:p>
            <a:pPr marL="6350" lvl="0" indent="0" algn="just">
              <a:spcBef>
                <a:spcPts val="0"/>
              </a:spcBef>
              <a:buSzPts val="2100"/>
              <a:buNone/>
            </a:pPr>
            <a:r>
              <a:rPr lang="en-US" sz="2000" dirty="0"/>
              <a:t>-The dataset includes a wealth of data regarding influenza cases, including demographics of the patients, symptoms, diagnosis, status of vaccination, and outcomes. It contains 19577 instances(rows) and 19 attributes(columns).</a:t>
            </a:r>
            <a:endParaRPr sz="2000" dirty="0"/>
          </a:p>
        </p:txBody>
      </p:sp>
      <p:sp>
        <p:nvSpPr>
          <p:cNvPr id="154" name="Google Shape;154;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55" name="Google Shape;155;p27"/>
          <p:cNvPicPr preferRelativeResize="0"/>
          <p:nvPr/>
        </p:nvPicPr>
        <p:blipFill>
          <a:blip r:embed="rId3">
            <a:alphaModFix/>
          </a:blip>
          <a:stretch>
            <a:fillRect/>
          </a:stretch>
        </p:blipFill>
        <p:spPr>
          <a:xfrm>
            <a:off x="4777550" y="102575"/>
            <a:ext cx="4276902" cy="475575"/>
          </a:xfrm>
          <a:prstGeom prst="rect">
            <a:avLst/>
          </a:prstGeom>
          <a:noFill/>
          <a:ln>
            <a:noFill/>
          </a:ln>
        </p:spPr>
      </p:pic>
      <p:pic>
        <p:nvPicPr>
          <p:cNvPr id="2" name="Picture 1"/>
          <p:cNvPicPr>
            <a:picLocks noChangeAspect="1"/>
          </p:cNvPicPr>
          <p:nvPr/>
        </p:nvPicPr>
        <p:blipFill>
          <a:blip r:embed="rId4"/>
          <a:stretch>
            <a:fillRect/>
          </a:stretch>
        </p:blipFill>
        <p:spPr>
          <a:xfrm>
            <a:off x="5959469" y="1129230"/>
            <a:ext cx="3054361" cy="2042337"/>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95;p31">
            <a:extLst>
              <a:ext uri="{FF2B5EF4-FFF2-40B4-BE49-F238E27FC236}">
                <a16:creationId xmlns="" xmlns:a16="http://schemas.microsoft.com/office/drawing/2014/main" id="{949555A0-6729-8C71-5B45-0F4171C4E5A1}"/>
              </a:ext>
            </a:extLst>
          </p:cNvPr>
          <p:cNvPicPr preferRelativeResize="0"/>
          <p:nvPr/>
        </p:nvPicPr>
        <p:blipFill>
          <a:blip r:embed="rId2">
            <a:alphaModFix/>
          </a:blip>
          <a:stretch>
            <a:fillRect/>
          </a:stretch>
        </p:blipFill>
        <p:spPr>
          <a:xfrm>
            <a:off x="4727725" y="152400"/>
            <a:ext cx="4276902" cy="475575"/>
          </a:xfrm>
          <a:prstGeom prst="rect">
            <a:avLst/>
          </a:prstGeom>
          <a:noFill/>
          <a:ln>
            <a:noFill/>
          </a:ln>
        </p:spPr>
      </p:pic>
      <p:sp>
        <p:nvSpPr>
          <p:cNvPr id="2" name="Google Shape;191;p31">
            <a:extLst>
              <a:ext uri="{FF2B5EF4-FFF2-40B4-BE49-F238E27FC236}">
                <a16:creationId xmlns="" xmlns:a16="http://schemas.microsoft.com/office/drawing/2014/main" id="{DD431E55-123E-EABC-0CFD-E65A42A84444}"/>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5" name="TextBox 4">
            <a:extLst>
              <a:ext uri="{FF2B5EF4-FFF2-40B4-BE49-F238E27FC236}">
                <a16:creationId xmlns="" xmlns:a16="http://schemas.microsoft.com/office/drawing/2014/main" id="{326C8576-42D5-3231-FCFB-98239F17EFBA}"/>
              </a:ext>
            </a:extLst>
          </p:cNvPr>
          <p:cNvSpPr txBox="1"/>
          <p:nvPr/>
        </p:nvSpPr>
        <p:spPr>
          <a:xfrm>
            <a:off x="81775" y="43200"/>
            <a:ext cx="4579434" cy="584775"/>
          </a:xfrm>
          <a:prstGeom prst="rect">
            <a:avLst/>
          </a:prstGeom>
          <a:noFill/>
        </p:spPr>
        <p:txBody>
          <a:bodyPr wrap="square">
            <a:spAutoFit/>
          </a:bodyPr>
          <a:lstStyle/>
          <a:p>
            <a:r>
              <a:rPr lang="en" sz="3200" b="1" dirty="0"/>
              <a:t>Proposed Hypothesis </a:t>
            </a:r>
            <a:endParaRPr lang="en-IN" sz="3200" dirty="0"/>
          </a:p>
        </p:txBody>
      </p:sp>
      <p:sp>
        <p:nvSpPr>
          <p:cNvPr id="6" name="TextBox 5">
            <a:extLst>
              <a:ext uri="{FF2B5EF4-FFF2-40B4-BE49-F238E27FC236}">
                <a16:creationId xmlns="" xmlns:a16="http://schemas.microsoft.com/office/drawing/2014/main" id="{29E5BE8D-3697-1976-4E4D-114B83850905}"/>
              </a:ext>
            </a:extLst>
          </p:cNvPr>
          <p:cNvSpPr txBox="1"/>
          <p:nvPr/>
        </p:nvSpPr>
        <p:spPr>
          <a:xfrm>
            <a:off x="0" y="627975"/>
            <a:ext cx="9004627" cy="3477875"/>
          </a:xfrm>
          <a:prstGeom prst="rect">
            <a:avLst/>
          </a:prstGeom>
          <a:noFill/>
        </p:spPr>
        <p:txBody>
          <a:bodyPr wrap="square" rtlCol="0">
            <a:spAutoFit/>
          </a:bodyPr>
          <a:lstStyle/>
          <a:p>
            <a:pPr marL="139700" indent="0">
              <a:buNone/>
            </a:pPr>
            <a:r>
              <a:rPr lang="en-US" sz="2000" b="1" dirty="0">
                <a:latin typeface="Calibri" panose="020F0502020204030204" pitchFamily="34" charset="0"/>
                <a:ea typeface="Calibri" panose="020F0502020204030204" pitchFamily="34" charset="0"/>
                <a:cs typeface="Calibri" panose="020F0502020204030204" pitchFamily="34" charset="0"/>
              </a:rPr>
              <a:t>Hypothesis </a:t>
            </a:r>
            <a:r>
              <a:rPr lang="en-US" sz="2000" b="1" dirty="0" smtClean="0">
                <a:latin typeface="Calibri" panose="020F0502020204030204" pitchFamily="34" charset="0"/>
                <a:ea typeface="Calibri" panose="020F0502020204030204" pitchFamily="34" charset="0"/>
                <a:cs typeface="Calibri" panose="020F0502020204030204" pitchFamily="34" charset="0"/>
              </a:rPr>
              <a:t>16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Distribution </a:t>
            </a:r>
            <a:r>
              <a:rPr lang="en-US" sz="2000" dirty="0">
                <a:latin typeface="Calibri" panose="020F0502020204030204" pitchFamily="34" charset="0"/>
                <a:ea typeface="Calibri" panose="020F0502020204030204" pitchFamily="34" charset="0"/>
                <a:cs typeface="Calibri" panose="020F0502020204030204" pitchFamily="34" charset="0"/>
              </a:rPr>
              <a:t>of Flu Test Status by Vaccination Status. </a:t>
            </a: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dirty="0" smtClean="0">
                <a:latin typeface="Calibri" panose="020F0502020204030204" pitchFamily="34" charset="0"/>
                <a:ea typeface="Calibri" panose="020F0502020204030204" pitchFamily="34" charset="0"/>
                <a:cs typeface="Calibri" panose="020F0502020204030204" pitchFamily="34" charset="0"/>
              </a:rPr>
              <a:t>     Finally</a:t>
            </a:r>
            <a:r>
              <a:rPr lang="en-US" sz="2000" dirty="0">
                <a:latin typeface="Calibri" panose="020F0502020204030204" pitchFamily="34" charset="0"/>
                <a:ea typeface="Calibri" panose="020F0502020204030204" pitchFamily="34" charset="0"/>
                <a:cs typeface="Calibri" panose="020F0502020204030204" pitchFamily="34" charset="0"/>
              </a:rPr>
              <a:t>, we conclude by analyzing the distribution of flu test status by vaccination status, reinforcing the critical role of vaccination in flu prevention and control</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139700" indent="0">
              <a:buNone/>
            </a:pP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Inference:</a:t>
            </a:r>
          </a:p>
          <a:p>
            <a:pPr marL="4826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The people who are not vaccinated have high changes of tested positive for Flu.</a:t>
            </a:r>
          </a:p>
          <a:p>
            <a:pPr marL="4826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correlation between </a:t>
            </a:r>
            <a:r>
              <a:rPr lang="en-US" sz="2000" dirty="0" err="1">
                <a:latin typeface="Calibri" panose="020F0502020204030204" pitchFamily="34" charset="0"/>
                <a:ea typeface="Calibri" panose="020F0502020204030204" pitchFamily="34" charset="0"/>
                <a:cs typeface="Calibri" panose="020F0502020204030204" pitchFamily="34" charset="0"/>
              </a:rPr>
              <a:t>FluTestStatus</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dirty="0" err="1">
                <a:latin typeface="Calibri" panose="020F0502020204030204" pitchFamily="34" charset="0"/>
                <a:ea typeface="Calibri" panose="020F0502020204030204" pitchFamily="34" charset="0"/>
                <a:cs typeface="Calibri" panose="020F0502020204030204" pitchFamily="34" charset="0"/>
              </a:rPr>
              <a:t>VaccinationStatus</a:t>
            </a:r>
            <a:r>
              <a:rPr lang="en-US" sz="2000" dirty="0">
                <a:latin typeface="Calibri" panose="020F0502020204030204" pitchFamily="34" charset="0"/>
                <a:ea typeface="Calibri" panose="020F0502020204030204" pitchFamily="34" charset="0"/>
                <a:cs typeface="Calibri" panose="020F0502020204030204" pitchFamily="34" charset="0"/>
              </a:rPr>
              <a:t> is positive and strong with 0.36.</a:t>
            </a:r>
          </a:p>
          <a:p>
            <a:pPr marL="482600" indent="-342900">
              <a:buFont typeface="Arial" panose="020B0604020202020204" pitchFamily="34" charset="0"/>
              <a:buChar char="•"/>
            </a:pPr>
            <a:endParaRPr lang="en-US" sz="2000" b="1" dirty="0" smtClean="0">
              <a:latin typeface="Calibri" panose="020F0502020204030204" pitchFamily="34" charset="0"/>
              <a:ea typeface="Calibri" panose="020F0502020204030204" pitchFamily="34" charset="0"/>
              <a:cs typeface="Calibri" panose="020F0502020204030204" pitchFamily="34" charset="0"/>
            </a:endParaRPr>
          </a:p>
          <a:p>
            <a:pPr marL="482600" indent="-342900">
              <a:buFont typeface="Arial" panose="020B0604020202020204"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62911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12" name="Google Shape;212;p3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300"/>
              <a:buFont typeface="Calibri"/>
              <a:buNone/>
            </a:pPr>
            <a:r>
              <a:rPr lang="en" b="1"/>
              <a:t>MOOC Course Details</a:t>
            </a:r>
            <a:endParaRPr b="1"/>
          </a:p>
        </p:txBody>
      </p:sp>
      <p:sp>
        <p:nvSpPr>
          <p:cNvPr id="213" name="Google Shape;213;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61</a:t>
            </a:fld>
            <a:endParaRPr/>
          </a:p>
        </p:txBody>
      </p:sp>
      <p:pic>
        <p:nvPicPr>
          <p:cNvPr id="214" name="Google Shape;214;p33"/>
          <p:cNvPicPr preferRelativeResize="0"/>
          <p:nvPr/>
        </p:nvPicPr>
        <p:blipFill>
          <a:blip r:embed="rId3">
            <a:alphaModFix/>
          </a:blip>
          <a:stretch>
            <a:fillRect/>
          </a:stretch>
        </p:blipFill>
        <p:spPr>
          <a:xfrm>
            <a:off x="4727725" y="152400"/>
            <a:ext cx="4276902" cy="475575"/>
          </a:xfrm>
          <a:prstGeom prst="rect">
            <a:avLst/>
          </a:prstGeom>
          <a:noFill/>
          <a:ln>
            <a:noFill/>
          </a:ln>
        </p:spPr>
      </p:pic>
      <p:graphicFrame>
        <p:nvGraphicFramePr>
          <p:cNvPr id="215" name="Google Shape;215;p33"/>
          <p:cNvGraphicFramePr/>
          <p:nvPr>
            <p:extLst>
              <p:ext uri="{D42A27DB-BD31-4B8C-83A1-F6EECF244321}">
                <p14:modId xmlns:p14="http://schemas.microsoft.com/office/powerpoint/2010/main" val="1976007233"/>
              </p:ext>
            </p:extLst>
          </p:nvPr>
        </p:nvGraphicFramePr>
        <p:xfrm>
          <a:off x="0" y="964571"/>
          <a:ext cx="9143999" cy="3332615"/>
        </p:xfrm>
        <a:graphic>
          <a:graphicData uri="http://schemas.openxmlformats.org/drawingml/2006/table">
            <a:tbl>
              <a:tblPr firstRow="1" bandRow="1">
                <a:noFill/>
                <a:tableStyleId>{28746181-1B05-4F55-AE1F-AC7342019A26}</a:tableStyleId>
              </a:tblPr>
              <a:tblGrid>
                <a:gridCol w="666213">
                  <a:extLst>
                    <a:ext uri="{9D8B030D-6E8A-4147-A177-3AD203B41FA5}">
                      <a16:colId xmlns="" xmlns:a16="http://schemas.microsoft.com/office/drawing/2014/main" val="20000"/>
                    </a:ext>
                  </a:extLst>
                </a:gridCol>
                <a:gridCol w="1452519">
                  <a:extLst>
                    <a:ext uri="{9D8B030D-6E8A-4147-A177-3AD203B41FA5}">
                      <a16:colId xmlns="" xmlns:a16="http://schemas.microsoft.com/office/drawing/2014/main" val="20001"/>
                    </a:ext>
                  </a:extLst>
                </a:gridCol>
                <a:gridCol w="1293541">
                  <a:extLst>
                    <a:ext uri="{9D8B030D-6E8A-4147-A177-3AD203B41FA5}">
                      <a16:colId xmlns="" xmlns:a16="http://schemas.microsoft.com/office/drawing/2014/main" val="20002"/>
                    </a:ext>
                  </a:extLst>
                </a:gridCol>
                <a:gridCol w="1932878">
                  <a:extLst>
                    <a:ext uri="{9D8B030D-6E8A-4147-A177-3AD203B41FA5}">
                      <a16:colId xmlns="" xmlns:a16="http://schemas.microsoft.com/office/drawing/2014/main" val="20003"/>
                    </a:ext>
                  </a:extLst>
                </a:gridCol>
                <a:gridCol w="2726548">
                  <a:extLst>
                    <a:ext uri="{9D8B030D-6E8A-4147-A177-3AD203B41FA5}">
                      <a16:colId xmlns="" xmlns:a16="http://schemas.microsoft.com/office/drawing/2014/main" val="20004"/>
                    </a:ext>
                  </a:extLst>
                </a:gridCol>
                <a:gridCol w="1072300">
                  <a:extLst>
                    <a:ext uri="{9D8B030D-6E8A-4147-A177-3AD203B41FA5}">
                      <a16:colId xmlns="" xmlns:a16="http://schemas.microsoft.com/office/drawing/2014/main" val="20005"/>
                    </a:ext>
                  </a:extLst>
                </a:gridCol>
              </a:tblGrid>
              <a:tr h="302000">
                <a:tc gridSpan="6">
                  <a:txBody>
                    <a:bodyPr/>
                    <a:lstStyle/>
                    <a:p>
                      <a:pPr marL="0" lvl="0" indent="0" algn="ctr" rtl="0">
                        <a:spcBef>
                          <a:spcPts val="0"/>
                        </a:spcBef>
                        <a:spcAft>
                          <a:spcPts val="0"/>
                        </a:spcAft>
                        <a:buNone/>
                      </a:pPr>
                      <a:r>
                        <a:rPr lang="en" sz="1800" b="1" dirty="0">
                          <a:solidFill>
                            <a:srgbClr val="FFFFFF"/>
                          </a:solidFill>
                          <a:latin typeface="Calibri"/>
                          <a:ea typeface="Calibri"/>
                          <a:cs typeface="Calibri"/>
                          <a:sym typeface="Calibri"/>
                        </a:rPr>
                        <a:t>Team No. : EDA-14</a:t>
                      </a:r>
                      <a:endParaRPr sz="1800" b="1" dirty="0">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02000">
                <a:tc gridSpan="6">
                  <a:txBody>
                    <a:bodyPr/>
                    <a:lstStyle/>
                    <a:p>
                      <a:pPr marL="0" lvl="0" indent="0" algn="ctr" rtl="0">
                        <a:spcBef>
                          <a:spcPts val="0"/>
                        </a:spcBef>
                        <a:spcAft>
                          <a:spcPts val="0"/>
                        </a:spcAft>
                        <a:buNone/>
                      </a:pPr>
                      <a:r>
                        <a:rPr lang="en" sz="1800" b="1" dirty="0">
                          <a:solidFill>
                            <a:srgbClr val="FFFFFF"/>
                          </a:solidFill>
                          <a:latin typeface="Calibri"/>
                          <a:ea typeface="Calibri"/>
                          <a:cs typeface="Calibri"/>
                          <a:sym typeface="Calibri"/>
                        </a:rPr>
                        <a:t>Div: B</a:t>
                      </a:r>
                      <a:endParaRPr sz="1800" b="1" dirty="0">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320314">
                <a:tc>
                  <a:txBody>
                    <a:bodyPr/>
                    <a:lstStyle/>
                    <a:p>
                      <a:pPr marL="0" marR="0" lvl="0" indent="0" algn="ctr" rtl="0">
                        <a:spcBef>
                          <a:spcPts val="0"/>
                        </a:spcBef>
                        <a:spcAft>
                          <a:spcPts val="0"/>
                        </a:spcAft>
                        <a:buNone/>
                      </a:pPr>
                      <a:r>
                        <a:rPr lang="en" sz="1800" b="1" u="none" strike="noStrike" cap="none"/>
                        <a:t>Sl. No. </a:t>
                      </a:r>
                      <a:endParaRPr sz="1800" b="1" u="none" strike="noStrike" cap="none"/>
                    </a:p>
                  </a:txBody>
                  <a:tcPr marL="68600" marR="68600" marT="34300" marB="34300" anchor="ctr"/>
                </a:tc>
                <a:tc>
                  <a:txBody>
                    <a:bodyPr/>
                    <a:lstStyle/>
                    <a:p>
                      <a:pPr marL="0" marR="0" lvl="0" indent="0" algn="ctr" rtl="0">
                        <a:spcBef>
                          <a:spcPts val="0"/>
                        </a:spcBef>
                        <a:spcAft>
                          <a:spcPts val="0"/>
                        </a:spcAft>
                        <a:buNone/>
                      </a:pPr>
                      <a:r>
                        <a:rPr lang="en" sz="1800" b="1" u="none" strike="noStrike" cap="none"/>
                        <a:t>Name</a:t>
                      </a:r>
                      <a:endParaRPr sz="1800" b="1" u="none" strike="noStrike" cap="none"/>
                    </a:p>
                  </a:txBody>
                  <a:tcPr marL="68600" marR="68600" marT="34300" marB="34300" anchor="ctr"/>
                </a:tc>
                <a:tc>
                  <a:txBody>
                    <a:bodyPr/>
                    <a:lstStyle/>
                    <a:p>
                      <a:pPr marL="0" marR="0" lvl="0" indent="0" algn="ctr" rtl="0">
                        <a:spcBef>
                          <a:spcPts val="0"/>
                        </a:spcBef>
                        <a:spcAft>
                          <a:spcPts val="0"/>
                        </a:spcAft>
                        <a:buNone/>
                      </a:pPr>
                      <a:r>
                        <a:rPr lang="en" sz="1800" b="1"/>
                        <a:t>SRN</a:t>
                      </a:r>
                      <a:r>
                        <a:rPr lang="en" sz="1800" b="1" u="none" strike="noStrike" cap="none"/>
                        <a:t>. </a:t>
                      </a:r>
                      <a:endParaRPr sz="1800" b="1" u="none" strike="noStrike" cap="none"/>
                    </a:p>
                  </a:txBody>
                  <a:tcPr marL="68600" marR="68600" marT="34300" marB="34300" anchor="ctr"/>
                </a:tc>
                <a:tc>
                  <a:txBody>
                    <a:bodyPr/>
                    <a:lstStyle/>
                    <a:p>
                      <a:pPr marL="0" marR="0" lvl="0" indent="0" algn="ctr" rtl="0">
                        <a:spcBef>
                          <a:spcPts val="0"/>
                        </a:spcBef>
                        <a:spcAft>
                          <a:spcPts val="0"/>
                        </a:spcAft>
                        <a:buNone/>
                      </a:pPr>
                      <a:r>
                        <a:rPr lang="en" sz="1800" b="1">
                          <a:solidFill>
                            <a:srgbClr val="000000"/>
                          </a:solidFill>
                        </a:rPr>
                        <a:t>Course Name</a:t>
                      </a:r>
                      <a:endParaRPr sz="1800" b="1">
                        <a:solidFill>
                          <a:srgbClr val="000000"/>
                        </a:solidFill>
                      </a:endParaRPr>
                    </a:p>
                  </a:txBody>
                  <a:tcPr marL="68600" marR="68600" marT="34300" marB="34300" anchor="ctr"/>
                </a:tc>
                <a:tc>
                  <a:txBody>
                    <a:bodyPr/>
                    <a:lstStyle/>
                    <a:p>
                      <a:pPr marL="0" marR="0" lvl="0" indent="0" algn="ctr" rtl="0">
                        <a:spcBef>
                          <a:spcPts val="0"/>
                        </a:spcBef>
                        <a:spcAft>
                          <a:spcPts val="0"/>
                        </a:spcAft>
                        <a:buNone/>
                      </a:pPr>
                      <a:r>
                        <a:rPr lang="en" sz="1800" b="1"/>
                        <a:t>Course Link</a:t>
                      </a:r>
                      <a:endParaRPr sz="1800" b="1"/>
                    </a:p>
                  </a:txBody>
                  <a:tcPr marL="68600" marR="68600" marT="34300" marB="34300" anchor="ctr"/>
                </a:tc>
                <a:tc>
                  <a:txBody>
                    <a:bodyPr/>
                    <a:lstStyle/>
                    <a:p>
                      <a:pPr marL="0" marR="0" lvl="0" indent="0" algn="ctr" rtl="0">
                        <a:spcBef>
                          <a:spcPts val="0"/>
                        </a:spcBef>
                        <a:spcAft>
                          <a:spcPts val="0"/>
                        </a:spcAft>
                        <a:buNone/>
                      </a:pPr>
                      <a:r>
                        <a:rPr lang="en" sz="1800" b="1" dirty="0"/>
                        <a:t>Status</a:t>
                      </a:r>
                      <a:endParaRPr sz="1800" b="1" dirty="0"/>
                    </a:p>
                  </a:txBody>
                  <a:tcPr marL="68600" marR="68600" marT="34300" marB="34300" anchor="ctr"/>
                </a:tc>
                <a:extLst>
                  <a:ext uri="{0D108BD9-81ED-4DB2-BD59-A6C34878D82A}">
                    <a16:rowId xmlns="" xmlns:a16="http://schemas.microsoft.com/office/drawing/2014/main" val="10002"/>
                  </a:ext>
                </a:extLst>
              </a:tr>
              <a:tr h="436200">
                <a:tc>
                  <a:txBody>
                    <a:bodyPr/>
                    <a:lstStyle/>
                    <a:p>
                      <a:pPr marL="0" marR="0" lvl="0" indent="0" algn="ctr" rtl="0">
                        <a:spcBef>
                          <a:spcPts val="0"/>
                        </a:spcBef>
                        <a:spcAft>
                          <a:spcPts val="0"/>
                        </a:spcAft>
                        <a:buNone/>
                      </a:pPr>
                      <a:r>
                        <a:rPr lang="en" sz="1800" u="none" strike="noStrike" cap="none"/>
                        <a:t>1</a:t>
                      </a:r>
                      <a:endParaRPr sz="1800" u="none" strike="noStrike" cap="none"/>
                    </a:p>
                  </a:txBody>
                  <a:tcPr marL="68600" marR="68600" marT="34300" marB="34300" anchor="ctr"/>
                </a:tc>
                <a:tc>
                  <a:txBody>
                    <a:bodyPr/>
                    <a:lstStyle/>
                    <a:p>
                      <a:pPr marL="0" lvl="0" indent="0" algn="l" rtl="0">
                        <a:spcBef>
                          <a:spcPts val="0"/>
                        </a:spcBef>
                        <a:spcAft>
                          <a:spcPts val="0"/>
                        </a:spcAft>
                        <a:buNone/>
                      </a:pPr>
                      <a:r>
                        <a:rPr lang="en-US" dirty="0"/>
                        <a:t>Anuj </a:t>
                      </a:r>
                      <a:r>
                        <a:rPr lang="en-US" dirty="0" err="1"/>
                        <a:t>Kanamadi</a:t>
                      </a:r>
                      <a:endParaRPr dirty="0"/>
                    </a:p>
                  </a:txBody>
                  <a:tcPr marL="68600" marR="68600" marT="34300" marB="34300" anchor="ctr"/>
                </a:tc>
                <a:tc>
                  <a:txBody>
                    <a:bodyPr/>
                    <a:lstStyle/>
                    <a:p>
                      <a:pPr marL="0" lvl="0" indent="0" algn="ctr" rtl="0">
                        <a:spcBef>
                          <a:spcPts val="0"/>
                        </a:spcBef>
                        <a:spcAft>
                          <a:spcPts val="0"/>
                        </a:spcAft>
                        <a:buNone/>
                      </a:pPr>
                      <a:r>
                        <a:rPr lang="en" dirty="0"/>
                        <a:t>02FE22BCS020</a:t>
                      </a:r>
                      <a:endParaRPr sz="1800" u="none" strike="noStrike" cap="none"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Python for Data Science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https://www.udemy.com/course/python-data-science-master-course/</a:t>
                      </a:r>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Completed</a:t>
                      </a:r>
                    </a:p>
                    <a:p>
                      <a:pPr marL="0" lvl="0" indent="0" algn="l" rtl="0">
                        <a:spcBef>
                          <a:spcPts val="0"/>
                        </a:spcBef>
                        <a:spcAft>
                          <a:spcPts val="0"/>
                        </a:spcAft>
                        <a:buNone/>
                      </a:pPr>
                      <a:endParaRPr dirty="0"/>
                    </a:p>
                  </a:txBody>
                  <a:tcPr marL="68600" marR="68600" marT="34300" marB="34300" anchor="ctr"/>
                </a:tc>
                <a:extLst>
                  <a:ext uri="{0D108BD9-81ED-4DB2-BD59-A6C34878D82A}">
                    <a16:rowId xmlns="" xmlns:a16="http://schemas.microsoft.com/office/drawing/2014/main" val="10003"/>
                  </a:ext>
                </a:extLst>
              </a:tr>
              <a:tr h="543575">
                <a:tc>
                  <a:txBody>
                    <a:bodyPr/>
                    <a:lstStyle/>
                    <a:p>
                      <a:pPr marL="0" marR="0" lvl="0" indent="0" algn="ctr" rtl="0">
                        <a:spcBef>
                          <a:spcPts val="0"/>
                        </a:spcBef>
                        <a:spcAft>
                          <a:spcPts val="0"/>
                        </a:spcAft>
                        <a:buNone/>
                      </a:pPr>
                      <a:r>
                        <a:rPr lang="en" sz="1800" u="none" strike="noStrike" cap="none"/>
                        <a:t>2</a:t>
                      </a:r>
                      <a:endParaRPr sz="1800" u="none" strike="noStrike" cap="none"/>
                    </a:p>
                  </a:txBody>
                  <a:tcPr marL="68600" marR="68600" marT="34300" marB="34300" anchor="ctr"/>
                </a:tc>
                <a:tc>
                  <a:txBody>
                    <a:bodyPr/>
                    <a:lstStyle/>
                    <a:p>
                      <a:pPr marL="0" lvl="0" indent="0" algn="l" rtl="0">
                        <a:spcBef>
                          <a:spcPts val="0"/>
                        </a:spcBef>
                        <a:spcAft>
                          <a:spcPts val="0"/>
                        </a:spcAft>
                        <a:buNone/>
                      </a:pPr>
                      <a:r>
                        <a:rPr lang="en-US" dirty="0"/>
                        <a:t>Regina</a:t>
                      </a:r>
                      <a:r>
                        <a:rPr lang="en-US" baseline="0" dirty="0"/>
                        <a:t> </a:t>
                      </a:r>
                      <a:r>
                        <a:rPr lang="en-US" baseline="0" dirty="0" err="1"/>
                        <a:t>Fernandes</a:t>
                      </a:r>
                      <a:endParaRPr dirty="0"/>
                    </a:p>
                  </a:txBody>
                  <a:tcPr marL="68600" marR="68600" marT="34300" marB="34300" anchor="ctr"/>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rPr>
                        <a:t>02FE22BCS081</a:t>
                      </a:r>
                      <a:endParaRPr sz="1800" u="none" strike="noStrike" cap="none"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Python for Data Science</a:t>
                      </a: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https://www.udemy.com/course/python-data-science-master-course/</a:t>
                      </a:r>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Completed</a:t>
                      </a:r>
                    </a:p>
                  </a:txBody>
                  <a:tcPr marL="68600" marR="68600" marT="34300" marB="34300" anchor="ctr"/>
                </a:tc>
                <a:extLst>
                  <a:ext uri="{0D108BD9-81ED-4DB2-BD59-A6C34878D82A}">
                    <a16:rowId xmlns="" xmlns:a16="http://schemas.microsoft.com/office/drawing/2014/main" val="10004"/>
                  </a:ext>
                </a:extLst>
              </a:tr>
              <a:tr h="436200">
                <a:tc>
                  <a:txBody>
                    <a:bodyPr/>
                    <a:lstStyle/>
                    <a:p>
                      <a:pPr marL="0" marR="0" lvl="0" indent="0" algn="ctr" rtl="0">
                        <a:spcBef>
                          <a:spcPts val="0"/>
                        </a:spcBef>
                        <a:spcAft>
                          <a:spcPts val="0"/>
                        </a:spcAft>
                        <a:buNone/>
                      </a:pPr>
                      <a:r>
                        <a:rPr lang="en" sz="1800" u="none" strike="noStrike" cap="none"/>
                        <a:t>3</a:t>
                      </a:r>
                      <a:endParaRPr sz="1800" u="none" strike="noStrike" cap="none"/>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Saniya </a:t>
                      </a:r>
                      <a:r>
                        <a:rPr lang="en-US" sz="1400" u="none" strike="noStrike" cap="none" dirty="0" err="1"/>
                        <a:t>Kadarbhai</a:t>
                      </a:r>
                      <a:endParaRPr lang="en-US" sz="1400" u="none" strike="noStrike" cap="none" dirty="0"/>
                    </a:p>
                  </a:txBody>
                  <a:tcPr marL="68600" marR="68600" marT="34300" marB="34300" anchor="ctr"/>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rPr>
                        <a:t>02FE22BCS106</a:t>
                      </a:r>
                      <a:endParaRPr sz="1800" u="none" strike="noStrike" cap="none"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Python for Data Science</a:t>
                      </a: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https://www.udemy.com/course/python-data-science-master-course/</a:t>
                      </a:r>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Completed</a:t>
                      </a:r>
                    </a:p>
                  </a:txBody>
                  <a:tcPr marL="68600" marR="68600" marT="34300" marB="34300" anchor="ctr"/>
                </a:tc>
                <a:extLst>
                  <a:ext uri="{0D108BD9-81ED-4DB2-BD59-A6C34878D82A}">
                    <a16:rowId xmlns="" xmlns:a16="http://schemas.microsoft.com/office/drawing/2014/main" val="10005"/>
                  </a:ext>
                </a:extLst>
              </a:tr>
              <a:tr h="436200">
                <a:tc>
                  <a:txBody>
                    <a:bodyPr/>
                    <a:lstStyle/>
                    <a:p>
                      <a:pPr marL="0" marR="0" lvl="0" indent="0" algn="ctr" rtl="0">
                        <a:spcBef>
                          <a:spcPts val="0"/>
                        </a:spcBef>
                        <a:spcAft>
                          <a:spcPts val="0"/>
                        </a:spcAft>
                        <a:buNone/>
                      </a:pPr>
                      <a:r>
                        <a:rPr lang="en" sz="1800" u="none" strike="noStrike" cap="none"/>
                        <a:t>4</a:t>
                      </a:r>
                      <a:endParaRPr sz="1800" u="none" strike="noStrike" cap="none"/>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t>Shreya</a:t>
                      </a:r>
                      <a:r>
                        <a:rPr lang="en-US" sz="1400" u="none" strike="noStrike" cap="none" baseline="0" dirty="0"/>
                        <a:t> </a:t>
                      </a:r>
                      <a:r>
                        <a:rPr lang="en-US" sz="1400" u="none" strike="noStrike" cap="none" baseline="0" dirty="0" err="1"/>
                        <a:t>Miskin</a:t>
                      </a:r>
                      <a:endParaRPr lang="en-US" sz="1400" u="none" strike="noStrike" cap="none" dirty="0"/>
                    </a:p>
                  </a:txBody>
                  <a:tcPr marL="68600" marR="68600" marT="34300" marB="34300" anchor="ctr"/>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rPr>
                        <a:t>02FE22BCS125</a:t>
                      </a:r>
                      <a:endParaRPr sz="1800" u="none" strike="noStrike" cap="none"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Python for Data Science</a:t>
                      </a: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https://www.udemy.com/course/python-data-science-master-course/</a:t>
                      </a:r>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Completed</a:t>
                      </a:r>
                    </a:p>
                  </a:txBody>
                  <a:tcPr marL="68600" marR="68600" marT="34300" marB="34300" anchor="ctr"/>
                </a:tc>
                <a:extLst>
                  <a:ext uri="{0D108BD9-81ED-4DB2-BD59-A6C34878D82A}">
                    <a16:rowId xmlns=""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22" name="Google Shape;222;p34"/>
          <p:cNvSpPr txBox="1">
            <a:spLocks noGrp="1"/>
          </p:cNvSpPr>
          <p:nvPr>
            <p:ph type="title"/>
          </p:nvPr>
        </p:nvSpPr>
        <p:spPr>
          <a:xfrm>
            <a:off x="628650" y="1577569"/>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Thank you !</a:t>
            </a:r>
            <a:endParaRPr b="1"/>
          </a:p>
        </p:txBody>
      </p:sp>
      <p:sp>
        <p:nvSpPr>
          <p:cNvPr id="223" name="Google Shape;223;p34"/>
          <p:cNvSpPr txBox="1">
            <a:spLocks noGrp="1"/>
          </p:cNvSpPr>
          <p:nvPr>
            <p:ph type="body" idx="1"/>
          </p:nvPr>
        </p:nvSpPr>
        <p:spPr>
          <a:xfrm>
            <a:off x="628650" y="2624331"/>
            <a:ext cx="7886700" cy="8106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endParaRPr dirty="0"/>
          </a:p>
          <a:p>
            <a:pPr marL="0" lvl="0" indent="0" algn="l" rtl="0">
              <a:lnSpc>
                <a:spcPct val="90000"/>
              </a:lnSpc>
              <a:spcBef>
                <a:spcPts val="800"/>
              </a:spcBef>
              <a:spcAft>
                <a:spcPts val="0"/>
              </a:spcAft>
              <a:buClr>
                <a:schemeClr val="dk1"/>
              </a:buClr>
              <a:buSzPts val="2100"/>
              <a:buNone/>
            </a:pPr>
            <a:endParaRPr b="1" dirty="0"/>
          </a:p>
        </p:txBody>
      </p:sp>
      <p:sp>
        <p:nvSpPr>
          <p:cNvPr id="224" name="Google Shape;224;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62</a:t>
            </a:fld>
            <a:endParaRPr/>
          </a:p>
        </p:txBody>
      </p:sp>
      <p:pic>
        <p:nvPicPr>
          <p:cNvPr id="225" name="Google Shape;225;p34"/>
          <p:cNvPicPr preferRelativeResize="0"/>
          <p:nvPr/>
        </p:nvPicPr>
        <p:blipFill>
          <a:blip r:embed="rId3">
            <a:alphaModFix/>
          </a:blip>
          <a:stretch>
            <a:fillRect/>
          </a:stretch>
        </p:blipFill>
        <p:spPr>
          <a:xfrm>
            <a:off x="4677875" y="112550"/>
            <a:ext cx="4276902" cy="4755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62" name="Google Shape;162;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Dataset Details</a:t>
            </a:r>
            <a:endParaRPr b="1" dirty="0"/>
          </a:p>
        </p:txBody>
      </p:sp>
      <p:sp>
        <p:nvSpPr>
          <p:cNvPr id="163" name="Google Shape;163;p28"/>
          <p:cNvSpPr txBox="1">
            <a:spLocks noGrp="1"/>
          </p:cNvSpPr>
          <p:nvPr>
            <p:ph type="body" idx="1"/>
          </p:nvPr>
        </p:nvSpPr>
        <p:spPr>
          <a:xfrm>
            <a:off x="628650" y="1153886"/>
            <a:ext cx="7886700" cy="3015235"/>
          </a:xfrm>
          <a:prstGeom prst="rect">
            <a:avLst/>
          </a:prstGeom>
          <a:noFill/>
          <a:ln>
            <a:noFill/>
          </a:ln>
        </p:spPr>
        <p:txBody>
          <a:bodyPr spcFirstLastPara="1" wrap="square" lIns="68575" tIns="34275" rIns="68575" bIns="34275" anchor="t" anchorCtr="0">
            <a:normAutofit lnSpcReduction="10000"/>
          </a:bodyPr>
          <a:lstStyle/>
          <a:p>
            <a:pPr marL="6350" lvl="0" indent="0" algn="just" rtl="0">
              <a:lnSpc>
                <a:spcPct val="90000"/>
              </a:lnSpc>
              <a:spcBef>
                <a:spcPts val="0"/>
              </a:spcBef>
              <a:spcAft>
                <a:spcPts val="0"/>
              </a:spcAft>
              <a:buClr>
                <a:schemeClr val="dk1"/>
              </a:buClr>
              <a:buSzPts val="2100"/>
              <a:buNone/>
            </a:pPr>
            <a:r>
              <a:rPr lang="en" b="1" dirty="0">
                <a:solidFill>
                  <a:srgbClr val="C00000"/>
                </a:solidFill>
              </a:rPr>
              <a:t>Description of the dataset:</a:t>
            </a:r>
          </a:p>
          <a:p>
            <a:pPr marL="349250" indent="-342900" algn="just">
              <a:spcBef>
                <a:spcPts val="0"/>
              </a:spcBef>
              <a:buSzPts val="2100"/>
            </a:pPr>
            <a:r>
              <a:rPr lang="en-US" dirty="0"/>
              <a:t>The dataset provides comprehensive information on influenza cases, including patient demographics, medical history, test results, treatment regimens, and outcomes which appeared on Kaggle.</a:t>
            </a:r>
          </a:p>
          <a:p>
            <a:pPr marL="349250" indent="-342900" algn="just">
              <a:spcBef>
                <a:spcPts val="0"/>
              </a:spcBef>
              <a:buSzPts val="2100"/>
            </a:pPr>
            <a:r>
              <a:rPr lang="en-US" dirty="0"/>
              <a:t> With almost 19,000 entries, it offers valuable insights into the characteristics and management of influenza cases across different regions and years.</a:t>
            </a:r>
          </a:p>
          <a:p>
            <a:pPr marL="6350" lvl="0" indent="0" algn="just">
              <a:spcBef>
                <a:spcPts val="0"/>
              </a:spcBef>
              <a:buSzPts val="2100"/>
              <a:buNone/>
            </a:pPr>
            <a:endParaRPr lang="en-US" dirty="0"/>
          </a:p>
          <a:p>
            <a:pPr marL="6350" lvl="0" indent="0" algn="just">
              <a:spcBef>
                <a:spcPts val="0"/>
              </a:spcBef>
              <a:buSzPts val="2100"/>
              <a:buNone/>
            </a:pPr>
            <a:r>
              <a:rPr lang="en-US" b="1" dirty="0">
                <a:solidFill>
                  <a:srgbClr val="C00000"/>
                </a:solidFill>
              </a:rPr>
              <a:t>Source URL</a:t>
            </a:r>
            <a:r>
              <a:rPr lang="en-US" dirty="0"/>
              <a:t>:</a:t>
            </a:r>
          </a:p>
          <a:p>
            <a:pPr marL="6350" lvl="0" indent="0" algn="just">
              <a:spcBef>
                <a:spcPts val="0"/>
              </a:spcBef>
              <a:buSzPts val="2100"/>
              <a:buNone/>
            </a:pPr>
            <a:r>
              <a:rPr lang="en-US" dirty="0"/>
              <a:t>https://www.kaggle.com/datasets/sajalmaheshwari/influenzadatasetagemod/suggestions?status=pending&amp;yourSuggestions=true</a:t>
            </a:r>
            <a:endParaRPr dirty="0"/>
          </a:p>
        </p:txBody>
      </p:sp>
      <p:sp>
        <p:nvSpPr>
          <p:cNvPr id="164" name="Google Shape;164;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65" name="Google Shape;165;p28"/>
          <p:cNvPicPr preferRelativeResize="0"/>
          <p:nvPr/>
        </p:nvPicPr>
        <p:blipFill>
          <a:blip r:embed="rId3">
            <a:alphaModFix/>
          </a:blip>
          <a:stretch>
            <a:fillRect/>
          </a:stretch>
        </p:blipFill>
        <p:spPr>
          <a:xfrm>
            <a:off x="4727725" y="142450"/>
            <a:ext cx="4276902" cy="47557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64" name="Google Shape;164;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65" name="Google Shape;165;p28"/>
          <p:cNvPicPr preferRelativeResize="0"/>
          <p:nvPr/>
        </p:nvPicPr>
        <p:blipFill>
          <a:blip r:embed="rId3">
            <a:alphaModFix/>
          </a:blip>
          <a:stretch>
            <a:fillRect/>
          </a:stretch>
        </p:blipFill>
        <p:spPr>
          <a:xfrm>
            <a:off x="4727725" y="142450"/>
            <a:ext cx="4276902" cy="475575"/>
          </a:xfrm>
          <a:prstGeom prst="rect">
            <a:avLst/>
          </a:prstGeom>
          <a:noFill/>
          <a:ln>
            <a:noFill/>
          </a:ln>
        </p:spPr>
      </p:pic>
      <p:pic>
        <p:nvPicPr>
          <p:cNvPr id="2" name="Picture 1"/>
          <p:cNvPicPr>
            <a:picLocks noChangeAspect="1"/>
          </p:cNvPicPr>
          <p:nvPr/>
        </p:nvPicPr>
        <p:blipFill>
          <a:blip r:embed="rId4"/>
          <a:stretch>
            <a:fillRect/>
          </a:stretch>
        </p:blipFill>
        <p:spPr>
          <a:xfrm>
            <a:off x="166914" y="872342"/>
            <a:ext cx="8737600" cy="3398815"/>
          </a:xfrm>
          <a:prstGeom prst="rect">
            <a:avLst/>
          </a:prstGeom>
        </p:spPr>
      </p:pic>
    </p:spTree>
    <p:extLst>
      <p:ext uri="{BB962C8B-B14F-4D97-AF65-F5344CB8AC3E}">
        <p14:creationId xmlns:p14="http://schemas.microsoft.com/office/powerpoint/2010/main" val="3968120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64" name="Google Shape;164;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65" name="Google Shape;165;p28"/>
          <p:cNvPicPr preferRelativeResize="0"/>
          <p:nvPr/>
        </p:nvPicPr>
        <p:blipFill>
          <a:blip r:embed="rId3">
            <a:alphaModFix/>
          </a:blip>
          <a:stretch>
            <a:fillRect/>
          </a:stretch>
        </p:blipFill>
        <p:spPr>
          <a:xfrm>
            <a:off x="4727725" y="142450"/>
            <a:ext cx="4276902" cy="475575"/>
          </a:xfrm>
          <a:prstGeom prst="rect">
            <a:avLst/>
          </a:prstGeom>
          <a:noFill/>
          <a:ln>
            <a:noFill/>
          </a:ln>
        </p:spPr>
      </p:pic>
      <p:pic>
        <p:nvPicPr>
          <p:cNvPr id="3" name="Picture 2"/>
          <p:cNvPicPr>
            <a:picLocks noChangeAspect="1"/>
          </p:cNvPicPr>
          <p:nvPr/>
        </p:nvPicPr>
        <p:blipFill>
          <a:blip r:embed="rId4"/>
          <a:stretch>
            <a:fillRect/>
          </a:stretch>
        </p:blipFill>
        <p:spPr>
          <a:xfrm>
            <a:off x="110103" y="959980"/>
            <a:ext cx="8923793" cy="3223539"/>
          </a:xfrm>
          <a:prstGeom prst="rect">
            <a:avLst/>
          </a:prstGeom>
        </p:spPr>
      </p:pic>
    </p:spTree>
    <p:extLst>
      <p:ext uri="{BB962C8B-B14F-4D97-AF65-F5344CB8AC3E}">
        <p14:creationId xmlns:p14="http://schemas.microsoft.com/office/powerpoint/2010/main" val="1602960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1071</TotalTime>
  <Words>4969</Words>
  <Application>Microsoft Office PowerPoint</Application>
  <PresentationFormat>On-screen Show (16:9)</PresentationFormat>
  <Paragraphs>584</Paragraphs>
  <Slides>62</Slides>
  <Notes>33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62</vt:i4>
      </vt:variant>
    </vt:vector>
  </HeadingPairs>
  <TitlesOfParts>
    <vt:vector size="66" baseType="lpstr">
      <vt:lpstr>Arial</vt:lpstr>
      <vt:lpstr>Calibri</vt:lpstr>
      <vt:lpstr>Simple Light</vt:lpstr>
      <vt:lpstr>Office Theme</vt:lpstr>
      <vt:lpstr>21ECSC210 Exploratory Data Analysis Course Project: Final Review</vt:lpstr>
      <vt:lpstr>PowerPoint Presentation</vt:lpstr>
      <vt:lpstr>PowerPoint Presentation</vt:lpstr>
      <vt:lpstr>PowerPoint Presentation</vt:lpstr>
      <vt:lpstr>PowerPoint Presentation</vt:lpstr>
      <vt:lpstr>Course Project Problem Statement</vt:lpstr>
      <vt:lpstr>Dataset Details</vt:lpstr>
      <vt:lpstr>PowerPoint Presentation</vt:lpstr>
      <vt:lpstr>PowerPoint Presentation</vt:lpstr>
      <vt:lpstr>PowerPoint Presentation</vt:lpstr>
      <vt:lpstr>Knowing the Dataset</vt:lpstr>
      <vt:lpstr>Knowing the Dataset</vt:lpstr>
      <vt:lpstr>Knowing the Dataset</vt:lpstr>
      <vt:lpstr>Knowing the Dataset</vt:lpstr>
      <vt:lpstr>Feature Set Description</vt:lpstr>
      <vt:lpstr>PowerPoint Presentation</vt:lpstr>
      <vt:lpstr>Implement Framework</vt:lpstr>
      <vt:lpstr>Implement Framework</vt:lpstr>
      <vt:lpstr>Implement Framework</vt:lpstr>
      <vt:lpstr>Implement Framework</vt:lpstr>
      <vt:lpstr>Data Preprocessing </vt:lpstr>
      <vt:lpstr>Data Preprocessing steps</vt:lpstr>
      <vt:lpstr>Data Preprocessing steps</vt:lpstr>
      <vt:lpstr>Data Preprocessing steps</vt:lpstr>
      <vt:lpstr>Data Preprocessing steps</vt:lpstr>
      <vt:lpstr>Proposed Hypothesis </vt:lpstr>
      <vt:lpstr>Proposed Hypothesis </vt:lpstr>
      <vt:lpstr>Proposed Hypothesis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MOOC Course Details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21ECSC210 Exploratory Data Analysis Course Project: Phase - I Review</dc:title>
  <dc:creator>Saniya Kadarbhai</dc:creator>
  <cp:lastModifiedBy>Microsoft account</cp:lastModifiedBy>
  <cp:revision>100</cp:revision>
  <dcterms:modified xsi:type="dcterms:W3CDTF">2024-06-27T07:47:00Z</dcterms:modified>
</cp:coreProperties>
</file>