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0" r:id="rId4"/>
    <p:sldId id="258"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110"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784A8ABD-7C52-47CF-9E04-138E0EFF280D}" type="datetimeFigureOut">
              <a:rPr lang="en-IN" smtClean="0"/>
              <a:t>30-06-2022</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53349CF8-579B-48C8-942B-CC208F23A1F2}" type="slidenum">
              <a:rPr lang="en-IN" smtClean="0"/>
              <a:t>‹#›</a:t>
            </a:fld>
            <a:endParaRPr lang="en-IN"/>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304567942"/>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4A8ABD-7C52-47CF-9E04-138E0EFF280D}"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49CF8-579B-48C8-942B-CC208F23A1F2}" type="slidenum">
              <a:rPr lang="en-IN" smtClean="0"/>
              <a:t>‹#›</a:t>
            </a:fld>
            <a:endParaRPr lang="en-IN"/>
          </a:p>
        </p:txBody>
      </p:sp>
    </p:spTree>
    <p:extLst>
      <p:ext uri="{BB962C8B-B14F-4D97-AF65-F5344CB8AC3E}">
        <p14:creationId xmlns:p14="http://schemas.microsoft.com/office/powerpoint/2010/main" val="448941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784A8ABD-7C52-47CF-9E04-138E0EFF280D}" type="datetimeFigureOut">
              <a:rPr lang="en-IN" smtClean="0"/>
              <a:t>30-06-2022</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53349CF8-579B-48C8-942B-CC208F23A1F2}"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1169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4A8ABD-7C52-47CF-9E04-138E0EFF280D}"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49CF8-579B-48C8-942B-CC208F23A1F2}" type="slidenum">
              <a:rPr lang="en-IN" smtClean="0"/>
              <a:t>‹#›</a:t>
            </a:fld>
            <a:endParaRPr lang="en-IN"/>
          </a:p>
        </p:txBody>
      </p:sp>
    </p:spTree>
    <p:extLst>
      <p:ext uri="{BB962C8B-B14F-4D97-AF65-F5344CB8AC3E}">
        <p14:creationId xmlns:p14="http://schemas.microsoft.com/office/powerpoint/2010/main" val="2155465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784A8ABD-7C52-47CF-9E04-138E0EFF280D}" type="datetimeFigureOut">
              <a:rPr lang="en-IN" smtClean="0"/>
              <a:t>30-06-2022</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53349CF8-579B-48C8-942B-CC208F23A1F2}"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01898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4A8ABD-7C52-47CF-9E04-138E0EFF280D}"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349CF8-579B-48C8-942B-CC208F23A1F2}" type="slidenum">
              <a:rPr lang="en-IN" smtClean="0"/>
              <a:t>‹#›</a:t>
            </a:fld>
            <a:endParaRPr lang="en-IN"/>
          </a:p>
        </p:txBody>
      </p:sp>
    </p:spTree>
    <p:extLst>
      <p:ext uri="{BB962C8B-B14F-4D97-AF65-F5344CB8AC3E}">
        <p14:creationId xmlns:p14="http://schemas.microsoft.com/office/powerpoint/2010/main" val="2401457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4A8ABD-7C52-47CF-9E04-138E0EFF280D}" type="datetimeFigureOut">
              <a:rPr lang="en-IN" smtClean="0"/>
              <a:t>30-06-2022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349CF8-579B-48C8-942B-CC208F23A1F2}" type="slidenum">
              <a:rPr lang="en-IN" smtClean="0"/>
              <a:t>‹#›</a:t>
            </a:fld>
            <a:endParaRPr lang="en-IN"/>
          </a:p>
        </p:txBody>
      </p:sp>
    </p:spTree>
    <p:extLst>
      <p:ext uri="{BB962C8B-B14F-4D97-AF65-F5344CB8AC3E}">
        <p14:creationId xmlns:p14="http://schemas.microsoft.com/office/powerpoint/2010/main" val="621672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4A8ABD-7C52-47CF-9E04-138E0EFF280D}" type="datetimeFigureOut">
              <a:rPr lang="en-IN" smtClean="0"/>
              <a:t>30-06-2022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349CF8-579B-48C8-942B-CC208F23A1F2}" type="slidenum">
              <a:rPr lang="en-IN" smtClean="0"/>
              <a:t>‹#›</a:t>
            </a:fld>
            <a:endParaRPr lang="en-IN"/>
          </a:p>
        </p:txBody>
      </p:sp>
    </p:spTree>
    <p:extLst>
      <p:ext uri="{BB962C8B-B14F-4D97-AF65-F5344CB8AC3E}">
        <p14:creationId xmlns:p14="http://schemas.microsoft.com/office/powerpoint/2010/main" val="3525771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784A8ABD-7C52-47CF-9E04-138E0EFF280D}" type="datetimeFigureOut">
              <a:rPr lang="en-IN" smtClean="0"/>
              <a:t>30-06-2022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349CF8-579B-48C8-942B-CC208F23A1F2}" type="slidenum">
              <a:rPr lang="en-IN" smtClean="0"/>
              <a:t>‹#›</a:t>
            </a:fld>
            <a:endParaRPr lang="en-IN"/>
          </a:p>
        </p:txBody>
      </p:sp>
    </p:spTree>
    <p:extLst>
      <p:ext uri="{BB962C8B-B14F-4D97-AF65-F5344CB8AC3E}">
        <p14:creationId xmlns:p14="http://schemas.microsoft.com/office/powerpoint/2010/main" val="3111811252"/>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784A8ABD-7C52-47CF-9E04-138E0EFF280D}" type="datetimeFigureOut">
              <a:rPr lang="en-IN" smtClean="0"/>
              <a:t>30-06-2022</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53349CF8-579B-48C8-942B-CC208F23A1F2}" type="slidenum">
              <a:rPr lang="en-IN" smtClean="0"/>
              <a:t>‹#›</a:t>
            </a:fld>
            <a:endParaRPr lang="en-IN"/>
          </a:p>
        </p:txBody>
      </p:sp>
    </p:spTree>
    <p:extLst>
      <p:ext uri="{BB962C8B-B14F-4D97-AF65-F5344CB8AC3E}">
        <p14:creationId xmlns:p14="http://schemas.microsoft.com/office/powerpoint/2010/main" val="3653669985"/>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784A8ABD-7C52-47CF-9E04-138E0EFF280D}" type="datetimeFigureOut">
              <a:rPr lang="en-IN" smtClean="0"/>
              <a:t>30-06-2022</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53349CF8-579B-48C8-942B-CC208F23A1F2}" type="slidenum">
              <a:rPr lang="en-IN" smtClean="0"/>
              <a:t>‹#›</a:t>
            </a:fld>
            <a:endParaRPr lang="en-IN"/>
          </a:p>
        </p:txBody>
      </p:sp>
    </p:spTree>
    <p:extLst>
      <p:ext uri="{BB962C8B-B14F-4D97-AF65-F5344CB8AC3E}">
        <p14:creationId xmlns:p14="http://schemas.microsoft.com/office/powerpoint/2010/main" val="306061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784A8ABD-7C52-47CF-9E04-138E0EFF280D}" type="datetimeFigureOut">
              <a:rPr lang="en-IN" smtClean="0"/>
              <a:t>30-06-2022</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53349CF8-579B-48C8-942B-CC208F23A1F2}"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396468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6BD151-00D7-1A2F-A62C-94A7835395A7}"/>
              </a:ext>
            </a:extLst>
          </p:cNvPr>
          <p:cNvSpPr>
            <a:spLocks noGrp="1"/>
          </p:cNvSpPr>
          <p:nvPr>
            <p:ph type="title"/>
          </p:nvPr>
        </p:nvSpPr>
        <p:spPr/>
        <p:txBody>
          <a:bodyPr/>
          <a:lstStyle/>
          <a:p>
            <a:r>
              <a:rPr lang="en-US" dirty="0"/>
              <a:t>TOPIC:-ANTI SLEEP ALARM</a:t>
            </a:r>
            <a:endParaRPr lang="en-IN" dirty="0"/>
          </a:p>
        </p:txBody>
      </p:sp>
      <p:sp>
        <p:nvSpPr>
          <p:cNvPr id="5" name="Text Placeholder 4">
            <a:extLst>
              <a:ext uri="{FF2B5EF4-FFF2-40B4-BE49-F238E27FC236}">
                <a16:creationId xmlns:a16="http://schemas.microsoft.com/office/drawing/2014/main" id="{1F55EEAA-438B-06B3-F2FE-C56A373F46FE}"/>
              </a:ext>
            </a:extLst>
          </p:cNvPr>
          <p:cNvSpPr>
            <a:spLocks noGrp="1"/>
          </p:cNvSpPr>
          <p:nvPr>
            <p:ph type="body" idx="1"/>
          </p:nvPr>
        </p:nvSpPr>
        <p:spPr>
          <a:xfrm>
            <a:off x="2616749" y="4064812"/>
            <a:ext cx="5859724" cy="1038807"/>
          </a:xfrm>
        </p:spPr>
        <p:txBody>
          <a:bodyPr>
            <a:normAutofit fontScale="25000" lnSpcReduction="20000"/>
          </a:bodyPr>
          <a:lstStyle/>
          <a:p>
            <a:r>
              <a:rPr lang="en-US" sz="4800" dirty="0"/>
              <a:t>GUIDED BY:-                                                                                        SUBMITTED BY:-</a:t>
            </a:r>
          </a:p>
          <a:p>
            <a:r>
              <a:rPr lang="en-US" sz="4800" dirty="0"/>
              <a:t>                                                                                                            SANIYA SINGH</a:t>
            </a:r>
          </a:p>
          <a:p>
            <a:r>
              <a:rPr lang="en-US" sz="4800" dirty="0"/>
              <a:t>                                                                                                               ARYA WAGHELA</a:t>
            </a:r>
          </a:p>
          <a:p>
            <a:r>
              <a:rPr lang="en-US" sz="4800" dirty="0"/>
              <a:t>                                                                                                DHATRI </a:t>
            </a:r>
          </a:p>
          <a:p>
            <a:r>
              <a:rPr lang="en-US" sz="4800" dirty="0"/>
              <a:t>                                                                                                     DARSHAN</a:t>
            </a:r>
          </a:p>
          <a:p>
            <a:r>
              <a:rPr lang="en-US" sz="4800" dirty="0"/>
              <a:t>                                                                                             RITIK                     </a:t>
            </a:r>
            <a:r>
              <a:rPr lang="en-US" dirty="0"/>
              <a:t>    </a:t>
            </a:r>
            <a:endParaRPr lang="en-IN" dirty="0"/>
          </a:p>
        </p:txBody>
      </p:sp>
    </p:spTree>
    <p:extLst>
      <p:ext uri="{BB962C8B-B14F-4D97-AF65-F5344CB8AC3E}">
        <p14:creationId xmlns:p14="http://schemas.microsoft.com/office/powerpoint/2010/main" val="3386942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B0C563-D684-A6E1-8455-DDDEFC971FEE}"/>
              </a:ext>
            </a:extLst>
          </p:cNvPr>
          <p:cNvSpPr txBox="1"/>
          <p:nvPr/>
        </p:nvSpPr>
        <p:spPr>
          <a:xfrm>
            <a:off x="0" y="0"/>
            <a:ext cx="9142012" cy="1769715"/>
          </a:xfrm>
          <a:prstGeom prst="rect">
            <a:avLst/>
          </a:prstGeom>
          <a:noFill/>
        </p:spPr>
        <p:txBody>
          <a:bodyPr wrap="square">
            <a:spAutoFit/>
          </a:bodyPr>
          <a:lstStyle/>
          <a:p>
            <a:r>
              <a:rPr lang="en-US" sz="2400" b="1" dirty="0">
                <a:solidFill>
                  <a:srgbClr val="FF0000"/>
                </a:solidFill>
                <a:effectLst/>
                <a:latin typeface="Arial" panose="020B0604020202020204" pitchFamily="34" charset="0"/>
              </a:rPr>
              <a:t>Conclusion-</a:t>
            </a:r>
            <a:br>
              <a:rPr lang="en-US" dirty="0"/>
            </a:br>
            <a:r>
              <a:rPr lang="en-US" sz="1700" b="1" i="1" dirty="0">
                <a:latin typeface="Arial" panose="020B0604020202020204" pitchFamily="34" charset="0"/>
              </a:rPr>
              <a:t>2</a:t>
            </a:r>
            <a:r>
              <a:rPr lang="en-US" sz="1700" b="1" i="1" dirty="0">
                <a:effectLst/>
                <a:latin typeface="Arial" panose="020B0604020202020204" pitchFamily="34" charset="0"/>
              </a:rPr>
              <a:t>.1. Accomplishments</a:t>
            </a:r>
            <a:br>
              <a:rPr lang="en-US" sz="1700" b="1" i="1" dirty="0"/>
            </a:br>
            <a:r>
              <a:rPr lang="en-US" sz="1700" b="1" i="1" dirty="0">
                <a:effectLst/>
                <a:latin typeface="Arial" panose="020B0604020202020204" pitchFamily="34" charset="0"/>
              </a:rPr>
              <a:t>As for the software part, we fulfilled our goal successfully. The detection</a:t>
            </a:r>
            <a:br>
              <a:rPr lang="en-US" sz="1700" b="1" i="1" dirty="0"/>
            </a:br>
            <a:r>
              <a:rPr lang="en-US" sz="1700" b="1" i="1" dirty="0">
                <a:effectLst/>
                <a:latin typeface="Arial" panose="020B0604020202020204" pitchFamily="34" charset="0"/>
              </a:rPr>
              <a:t>algorithm could not only work effectively and accurately at daytime, but also at night.</a:t>
            </a:r>
            <a:br>
              <a:rPr lang="en-US" sz="1700" b="1" i="1" dirty="0"/>
            </a:br>
            <a:r>
              <a:rPr lang="en-US" sz="1700" b="1" i="1" dirty="0">
                <a:effectLst/>
                <a:latin typeface="Arial" panose="020B0604020202020204" pitchFamily="34" charset="0"/>
              </a:rPr>
              <a:t>The Eye portion extraction is smooth and in real time with no delays on the computer.</a:t>
            </a:r>
            <a:br>
              <a:rPr lang="en-US" sz="1700" b="1" i="1" dirty="0"/>
            </a:br>
            <a:r>
              <a:rPr lang="en-US" sz="1700" b="1" i="1" dirty="0">
                <a:effectLst/>
                <a:latin typeface="Arial" panose="020B0604020202020204" pitchFamily="34" charset="0"/>
              </a:rPr>
              <a:t>In addition, there is a bonus function in the software part – detection with glasses.</a:t>
            </a:r>
            <a:endParaRPr lang="en-IN" sz="1700" b="1" i="1" dirty="0"/>
          </a:p>
        </p:txBody>
      </p:sp>
      <p:sp>
        <p:nvSpPr>
          <p:cNvPr id="5" name="TextBox 4">
            <a:extLst>
              <a:ext uri="{FF2B5EF4-FFF2-40B4-BE49-F238E27FC236}">
                <a16:creationId xmlns:a16="http://schemas.microsoft.com/office/drawing/2014/main" id="{737C66BD-2C5F-6086-99C5-8A4B637E91EC}"/>
              </a:ext>
            </a:extLst>
          </p:cNvPr>
          <p:cNvSpPr txBox="1"/>
          <p:nvPr/>
        </p:nvSpPr>
        <p:spPr>
          <a:xfrm>
            <a:off x="0" y="1843846"/>
            <a:ext cx="9130085" cy="5570756"/>
          </a:xfrm>
          <a:prstGeom prst="rect">
            <a:avLst/>
          </a:prstGeom>
          <a:noFill/>
        </p:spPr>
        <p:txBody>
          <a:bodyPr wrap="square">
            <a:spAutoFit/>
          </a:bodyPr>
          <a:lstStyle/>
          <a:p>
            <a:r>
              <a:rPr lang="en-US" sz="1700" b="1" i="1" dirty="0">
                <a:effectLst/>
                <a:latin typeface="Arial" panose="020B0604020202020204" pitchFamily="34" charset="0"/>
              </a:rPr>
              <a:t>2.2 Ethnical consideration</a:t>
            </a:r>
            <a:br>
              <a:rPr lang="en-US" sz="1700" b="1" i="1" dirty="0"/>
            </a:br>
            <a:r>
              <a:rPr lang="en-US" sz="1700" b="1" i="1" dirty="0">
                <a:effectLst/>
                <a:latin typeface="Arial" panose="020B0604020202020204" pitchFamily="34" charset="0"/>
              </a:rPr>
              <a:t>1. to accept responsibility in making decisions consistent with the safety, health, and</a:t>
            </a:r>
            <a:br>
              <a:rPr lang="en-US" sz="1700" b="1" i="1" dirty="0"/>
            </a:br>
            <a:r>
              <a:rPr lang="en-US" sz="1700" b="1" i="1" dirty="0">
                <a:effectLst/>
                <a:latin typeface="Arial" panose="020B0604020202020204" pitchFamily="34" charset="0"/>
              </a:rPr>
              <a:t>welfare of the public, and to disclose promptly factors that might endanger the public</a:t>
            </a:r>
            <a:br>
              <a:rPr lang="en-US" sz="1700" b="1" i="1" dirty="0"/>
            </a:br>
            <a:r>
              <a:rPr lang="en-US" sz="1700" b="1" i="1" dirty="0">
                <a:effectLst/>
                <a:latin typeface="Arial" panose="020B0604020202020204" pitchFamily="34" charset="0"/>
              </a:rPr>
              <a:t>or the environment </a:t>
            </a:r>
            <a:r>
              <a:rPr lang="en-US" sz="1700" b="1" i="1" dirty="0">
                <a:latin typeface="Arial" panose="020B0604020202020204" pitchFamily="34" charset="0"/>
              </a:rPr>
              <a:t>;</a:t>
            </a:r>
            <a:br>
              <a:rPr lang="en-US" sz="1700" b="1" i="1" dirty="0"/>
            </a:br>
            <a:r>
              <a:rPr lang="en-US" sz="1700" b="1" i="1" dirty="0">
                <a:effectLst/>
                <a:latin typeface="Arial" panose="020B0604020202020204" pitchFamily="34" charset="0"/>
              </a:rPr>
              <a:t>By using our Driver Sleep Detection and Alarming System, customers would be</a:t>
            </a:r>
            <a:br>
              <a:rPr lang="en-US" sz="1700" b="1" i="1" dirty="0"/>
            </a:br>
            <a:r>
              <a:rPr lang="en-US" sz="1700" b="1" i="1" dirty="0">
                <a:effectLst/>
                <a:latin typeface="Arial" panose="020B0604020202020204" pitchFamily="34" charset="0"/>
              </a:rPr>
              <a:t>warned when his/her physical condition is not good enough for driving and thus prevents dangerous behaviors from happening. It is consistent with the safety and</a:t>
            </a:r>
            <a:br>
              <a:rPr lang="en-US" sz="1700" b="1" i="1" dirty="0"/>
            </a:br>
            <a:r>
              <a:rPr lang="en-US" sz="1700" b="1" i="1" dirty="0">
                <a:effectLst/>
                <a:latin typeface="Arial" panose="020B0604020202020204" pitchFamily="34" charset="0"/>
              </a:rPr>
              <a:t>welfare of the public.</a:t>
            </a:r>
          </a:p>
          <a:p>
            <a:r>
              <a:rPr lang="en-US" sz="1700" b="1" i="1" dirty="0">
                <a:effectLst/>
                <a:latin typeface="Arial" panose="020B0604020202020204" pitchFamily="34" charset="0"/>
              </a:rPr>
              <a:t>2.to improve the understanding of technology; its appropriate application, and</a:t>
            </a:r>
            <a:br>
              <a:rPr lang="en-US" sz="1700" b="1" i="1" dirty="0"/>
            </a:br>
            <a:r>
              <a:rPr lang="en-US" sz="1700" b="1" i="1" dirty="0">
                <a:effectLst/>
                <a:latin typeface="Arial" panose="020B0604020202020204" pitchFamily="34" charset="0"/>
              </a:rPr>
              <a:t>potential consequences;</a:t>
            </a:r>
            <a:br>
              <a:rPr lang="en-US" sz="1700" b="1" i="1" dirty="0"/>
            </a:br>
            <a:r>
              <a:rPr lang="en-US" sz="1700" b="1" i="1" dirty="0"/>
              <a:t>3.</a:t>
            </a:r>
            <a:r>
              <a:rPr lang="en-US" sz="1700" b="1" i="1" dirty="0">
                <a:effectLst/>
                <a:latin typeface="Arial" panose="020B0604020202020204" pitchFamily="34" charset="0"/>
              </a:rPr>
              <a:t>to help drivers achieve a better and safer driving condition.</a:t>
            </a:r>
            <a:br>
              <a:rPr lang="en-US" sz="1700" b="1" i="1" dirty="0"/>
            </a:br>
            <a:r>
              <a:rPr lang="en-US" sz="1700" b="1" i="1" dirty="0">
                <a:effectLst/>
                <a:latin typeface="Arial" panose="020B0604020202020204" pitchFamily="34" charset="0"/>
              </a:rPr>
              <a:t>to seek, accept, and offer honest criticism of technical work, to acknowledge and</a:t>
            </a:r>
            <a:br>
              <a:rPr lang="en-US" sz="1700" b="1" i="1" dirty="0"/>
            </a:br>
            <a:r>
              <a:rPr lang="en-US" sz="1700" b="1" i="1" dirty="0">
                <a:effectLst/>
                <a:latin typeface="Arial" panose="020B0604020202020204" pitchFamily="34" charset="0"/>
              </a:rPr>
              <a:t>correct errors, and to credit properly the contributions of others;</a:t>
            </a:r>
            <a:br>
              <a:rPr lang="en-US" sz="1700" b="1" i="1" dirty="0"/>
            </a:br>
            <a:r>
              <a:rPr lang="en-US" sz="1700" b="1" i="1" dirty="0">
                <a:effectLst/>
                <a:latin typeface="Arial" panose="020B0604020202020204" pitchFamily="34" charset="0"/>
              </a:rPr>
              <a:t>We consult Professor and TAs for review advices and improve, seek online</a:t>
            </a:r>
            <a:br>
              <a:rPr lang="en-US" sz="1700" b="1" i="1" dirty="0"/>
            </a:br>
            <a:r>
              <a:rPr lang="en-US" sz="1700" b="1" i="1" dirty="0">
                <a:effectLst/>
                <a:latin typeface="Arial" panose="020B0604020202020204" pitchFamily="34" charset="0"/>
              </a:rPr>
              <a:t>resources to help correcting errors, and properly cite the contributions of other people</a:t>
            </a:r>
            <a:r>
              <a:rPr lang="en-US" sz="1600" b="1" i="1" dirty="0">
                <a:effectLst/>
                <a:latin typeface="Arial" panose="020B0604020202020204" pitchFamily="34" charset="0"/>
              </a:rPr>
              <a:t>.</a:t>
            </a:r>
          </a:p>
          <a:p>
            <a:r>
              <a:rPr lang="en-US" sz="1700" b="1" i="1" dirty="0">
                <a:effectLst/>
                <a:latin typeface="Arial" panose="020B0604020202020204" pitchFamily="34" charset="0"/>
              </a:rPr>
              <a:t>4.to avoid injuring others, their property, reputation, or employment by false or</a:t>
            </a:r>
            <a:br>
              <a:rPr lang="en-US" sz="1700" b="1" i="1" dirty="0"/>
            </a:br>
            <a:r>
              <a:rPr lang="en-US" sz="1700" b="1" i="1" dirty="0">
                <a:effectLst/>
                <a:latin typeface="Arial" panose="020B0604020202020204" pitchFamily="34" charset="0"/>
              </a:rPr>
              <a:t>malicious action;</a:t>
            </a:r>
            <a:r>
              <a:rPr lang="en-US" sz="1600" dirty="0">
                <a:effectLst/>
                <a:latin typeface="Arial" panose="020B0604020202020204" pitchFamily="34" charset="0"/>
              </a:rPr>
              <a:t> </a:t>
            </a:r>
            <a:r>
              <a:rPr lang="en-US" sz="1600" b="1" i="1" dirty="0">
                <a:effectLst/>
                <a:latin typeface="Arial" panose="020B0604020202020204" pitchFamily="34" charset="0"/>
              </a:rPr>
              <a:t>We design our product using qualified components and follow proper safety rules.</a:t>
            </a:r>
            <a:br>
              <a:rPr lang="en-US" sz="1600" b="1" i="1" dirty="0"/>
            </a:br>
            <a:br>
              <a:rPr lang="en-US" sz="1700" b="1" i="1" dirty="0"/>
            </a:br>
            <a:endParaRPr lang="en-US" sz="1700" b="1" i="1" dirty="0"/>
          </a:p>
        </p:txBody>
      </p:sp>
    </p:spTree>
    <p:extLst>
      <p:ext uri="{BB962C8B-B14F-4D97-AF65-F5344CB8AC3E}">
        <p14:creationId xmlns:p14="http://schemas.microsoft.com/office/powerpoint/2010/main" val="2944139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408CAF-B9E4-BCCB-03F1-E08514DD5DB3}"/>
              </a:ext>
            </a:extLst>
          </p:cNvPr>
          <p:cNvSpPr txBox="1"/>
          <p:nvPr/>
        </p:nvSpPr>
        <p:spPr>
          <a:xfrm>
            <a:off x="0" y="-55659"/>
            <a:ext cx="9142012" cy="3785652"/>
          </a:xfrm>
          <a:prstGeom prst="rect">
            <a:avLst/>
          </a:prstGeom>
          <a:noFill/>
        </p:spPr>
        <p:txBody>
          <a:bodyPr wrap="square">
            <a:spAutoFit/>
          </a:bodyPr>
          <a:lstStyle/>
          <a:p>
            <a:r>
              <a:rPr lang="en-US" sz="4000" b="1" i="1" dirty="0">
                <a:solidFill>
                  <a:srgbClr val="FF0000"/>
                </a:solidFill>
                <a:latin typeface="Arial" panose="020B0604020202020204" pitchFamily="34" charset="0"/>
              </a:rPr>
              <a:t>2</a:t>
            </a:r>
            <a:r>
              <a:rPr lang="en-US" sz="4000" b="1" i="1" dirty="0">
                <a:solidFill>
                  <a:srgbClr val="FF0000"/>
                </a:solidFill>
                <a:effectLst/>
                <a:latin typeface="Arial" panose="020B0604020202020204" pitchFamily="34" charset="0"/>
              </a:rPr>
              <a:t>.3. Future work</a:t>
            </a:r>
          </a:p>
          <a:p>
            <a:r>
              <a:rPr lang="en-US" sz="2000" b="1" i="1" dirty="0">
                <a:effectLst/>
                <a:latin typeface="Arial" panose="020B0604020202020204" pitchFamily="34" charset="0"/>
              </a:rPr>
              <a:t>1. Use OpenGL to control the frame rate more accurately</a:t>
            </a:r>
            <a:br>
              <a:rPr lang="en-US" sz="2000" b="1" i="1" dirty="0"/>
            </a:br>
            <a:r>
              <a:rPr lang="en-US" sz="2000" b="1" i="1" dirty="0">
                <a:effectLst/>
                <a:latin typeface="Arial" panose="020B0604020202020204" pitchFamily="34" charset="0"/>
              </a:rPr>
              <a:t>2. To achieve a higher accuracy at night</a:t>
            </a:r>
            <a:br>
              <a:rPr lang="en-US" sz="2000" b="1" i="1" dirty="0"/>
            </a:br>
            <a:r>
              <a:rPr lang="en-US" sz="2000" b="1" i="1" dirty="0">
                <a:effectLst/>
                <a:latin typeface="Arial" panose="020B0604020202020204" pitchFamily="34" charset="0"/>
              </a:rPr>
              <a:t>3. Use parallel programming such as CUDA to make code faster and more</a:t>
            </a:r>
            <a:br>
              <a:rPr lang="en-US" sz="2000" b="1" i="1" dirty="0"/>
            </a:br>
            <a:r>
              <a:rPr lang="en-US" sz="2000" b="1" i="1" dirty="0">
                <a:effectLst/>
                <a:latin typeface="Arial" panose="020B0604020202020204" pitchFamily="34" charset="0"/>
              </a:rPr>
              <a:t>efficient</a:t>
            </a:r>
            <a:br>
              <a:rPr lang="en-US" sz="2000" b="1" i="1" dirty="0"/>
            </a:br>
            <a:r>
              <a:rPr lang="en-US" sz="2000" b="1" i="1" dirty="0">
                <a:effectLst/>
                <a:latin typeface="Arial" panose="020B0604020202020204" pitchFamily="34" charset="0"/>
              </a:rPr>
              <a:t>4. Use bash script to enable our program to auto start after booting.</a:t>
            </a:r>
            <a:br>
              <a:rPr lang="en-US" sz="2000" b="1" i="1" dirty="0"/>
            </a:br>
            <a:r>
              <a:rPr lang="en-US" sz="2000" b="1" i="1" dirty="0">
                <a:effectLst/>
                <a:latin typeface="Arial" panose="020B0604020202020204" pitchFamily="34" charset="0"/>
              </a:rPr>
              <a:t>5. Use parallel programming and multi thread to handle image capturing,</a:t>
            </a:r>
            <a:br>
              <a:rPr lang="en-US" sz="2000" b="1" i="1" dirty="0"/>
            </a:br>
            <a:r>
              <a:rPr lang="en-US" sz="2000" b="1" i="1" dirty="0">
                <a:effectLst/>
                <a:latin typeface="Arial" panose="020B0604020202020204" pitchFamily="34" charset="0"/>
              </a:rPr>
              <a:t>sending control signal, and running algorithm separately.</a:t>
            </a:r>
            <a:br>
              <a:rPr lang="en-US" sz="2000" b="1" i="1" dirty="0"/>
            </a:br>
            <a:r>
              <a:rPr lang="en-US" sz="2000" b="1" i="1" dirty="0">
                <a:effectLst/>
                <a:latin typeface="Arial" panose="020B0604020202020204" pitchFamily="34" charset="0"/>
              </a:rPr>
              <a:t>6. Design hardware enclosure for PCB , microcontroller and USB battery</a:t>
            </a:r>
            <a:br>
              <a:rPr lang="en-US" sz="2000" b="1" i="1" dirty="0"/>
            </a:br>
            <a:r>
              <a:rPr lang="en-US" sz="2000" b="1" i="1" dirty="0">
                <a:effectLst/>
                <a:latin typeface="Arial" panose="020B0604020202020204" pitchFamily="34" charset="0"/>
              </a:rPr>
              <a:t>7. Use more advanced components in out/in capacitors to reduce the voltage.</a:t>
            </a:r>
            <a:endParaRPr lang="en-IN" sz="2000" b="1" i="1" dirty="0"/>
          </a:p>
        </p:txBody>
      </p:sp>
    </p:spTree>
    <p:extLst>
      <p:ext uri="{BB962C8B-B14F-4D97-AF65-F5344CB8AC3E}">
        <p14:creationId xmlns:p14="http://schemas.microsoft.com/office/powerpoint/2010/main" val="2139533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968491-89C8-19BF-712A-1A2A26A5436A}"/>
              </a:ext>
            </a:extLst>
          </p:cNvPr>
          <p:cNvSpPr txBox="1"/>
          <p:nvPr/>
        </p:nvSpPr>
        <p:spPr>
          <a:xfrm>
            <a:off x="151075" y="135172"/>
            <a:ext cx="8990937" cy="6940361"/>
          </a:xfrm>
          <a:prstGeom prst="rect">
            <a:avLst/>
          </a:prstGeom>
          <a:noFill/>
        </p:spPr>
        <p:txBody>
          <a:bodyPr wrap="square">
            <a:spAutoFit/>
          </a:bodyPr>
          <a:lstStyle/>
          <a:p>
            <a:r>
              <a:rPr lang="en-US" sz="2800" b="1" i="1" dirty="0">
                <a:solidFill>
                  <a:srgbClr val="7030A0"/>
                </a:solidFill>
                <a:latin typeface="+mj-lt"/>
              </a:rPr>
              <a:t>ABSTRACT</a:t>
            </a:r>
            <a:r>
              <a:rPr lang="en-US" sz="2300" b="1" i="1" dirty="0">
                <a:solidFill>
                  <a:srgbClr val="7030A0"/>
                </a:solidFill>
                <a:latin typeface="+mj-lt"/>
              </a:rPr>
              <a:t>:-</a:t>
            </a:r>
          </a:p>
          <a:p>
            <a:r>
              <a:rPr lang="en-US" sz="2300" b="1" dirty="0">
                <a:latin typeface="+mj-lt"/>
              </a:rPr>
              <a:t>In modern-times, owing to hectic schedules it becomes very difficult to remain active all the time. Imagine a situation where a person is driving home from work, dead tired after facing all the challenges of the day. His hands are on the wheel and foot on the pedal but suddenly he starts feeling drowsy, his eyes start shutting and his vision blurs and before he knows it, he’s asleep. Falling asleep on the wheel can lead to serious consequences, there may be accidents and people may even lose their lives. This situation is much more common then we notice and hence, it is very important to counter this problem. So to address this issue, </a:t>
            </a:r>
            <a:r>
              <a:rPr lang="en-US" sz="2300" b="1" dirty="0">
                <a:solidFill>
                  <a:srgbClr val="FF0000"/>
                </a:solidFill>
                <a:latin typeface="+mj-lt"/>
              </a:rPr>
              <a:t>“We have come up with a Driver Anti-sleep Alarm.”</a:t>
            </a:r>
            <a:r>
              <a:rPr lang="en-US" sz="2300" b="1" dirty="0">
                <a:latin typeface="+mj-lt"/>
              </a:rPr>
              <a:t> This system alerts the user if he/she falls asleep at the wheel thereby, avoiding accidents and saving lives. This system is useful especially for people who travel long distances and people who are driving late at night.</a:t>
            </a:r>
            <a:endParaRPr lang="en-IN" sz="2300" b="1" dirty="0">
              <a:latin typeface="+mj-lt"/>
            </a:endParaRPr>
          </a:p>
          <a:p>
            <a:endParaRPr lang="en-IN" sz="2600" b="1" dirty="0">
              <a:solidFill>
                <a:srgbClr val="FF0000"/>
              </a:solidFill>
              <a:latin typeface="+mj-lt"/>
            </a:endParaRPr>
          </a:p>
        </p:txBody>
      </p:sp>
    </p:spTree>
    <p:extLst>
      <p:ext uri="{BB962C8B-B14F-4D97-AF65-F5344CB8AC3E}">
        <p14:creationId xmlns:p14="http://schemas.microsoft.com/office/powerpoint/2010/main" val="3387948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CB83E5-EDA2-6E4F-7835-F8CCE94392CC}"/>
              </a:ext>
            </a:extLst>
          </p:cNvPr>
          <p:cNvSpPr txBox="1"/>
          <p:nvPr/>
        </p:nvSpPr>
        <p:spPr>
          <a:xfrm>
            <a:off x="0" y="64169"/>
            <a:ext cx="8205537" cy="2923877"/>
          </a:xfrm>
          <a:prstGeom prst="rect">
            <a:avLst/>
          </a:prstGeom>
          <a:noFill/>
        </p:spPr>
        <p:txBody>
          <a:bodyPr wrap="square">
            <a:spAutoFit/>
          </a:bodyPr>
          <a:lstStyle/>
          <a:p>
            <a:r>
              <a:rPr lang="en-US" sz="4400" b="1" i="1" dirty="0">
                <a:solidFill>
                  <a:srgbClr val="FF0000"/>
                </a:solidFill>
                <a:effectLst/>
                <a:latin typeface="+mj-lt"/>
              </a:rPr>
              <a:t>Table of Contents:-</a:t>
            </a:r>
            <a:br>
              <a:rPr lang="en-US" sz="4400" i="1" dirty="0">
                <a:latin typeface="+mj-lt"/>
              </a:rPr>
            </a:br>
            <a:r>
              <a:rPr lang="en-US" sz="2800" b="1" dirty="0">
                <a:effectLst/>
                <a:latin typeface="+mj-lt"/>
              </a:rPr>
              <a:t>1. Introduction</a:t>
            </a:r>
            <a:br>
              <a:rPr lang="en-US" sz="2800" b="1" dirty="0">
                <a:latin typeface="+mj-lt"/>
              </a:rPr>
            </a:br>
            <a:r>
              <a:rPr lang="en-US" sz="2800" b="1" dirty="0">
                <a:effectLst/>
                <a:latin typeface="+mj-lt"/>
              </a:rPr>
              <a:t>1.1 Project motivation and purpose</a:t>
            </a:r>
            <a:br>
              <a:rPr lang="en-US" sz="2800" b="1" dirty="0">
                <a:latin typeface="+mj-lt"/>
              </a:rPr>
            </a:br>
            <a:r>
              <a:rPr lang="en-US" sz="2800" b="1" dirty="0">
                <a:effectLst/>
                <a:latin typeface="+mj-lt"/>
              </a:rPr>
              <a:t>1.2 Project functions</a:t>
            </a:r>
            <a:br>
              <a:rPr lang="en-US" sz="2800" b="1" dirty="0">
                <a:latin typeface="+mj-lt"/>
              </a:rPr>
            </a:br>
            <a:r>
              <a:rPr lang="en-US" sz="2800" b="1" dirty="0">
                <a:effectLst/>
                <a:latin typeface="+mj-lt"/>
              </a:rPr>
              <a:t>1.3 Hardware system overview/ block diagram</a:t>
            </a:r>
            <a:endParaRPr lang="en-IN" sz="2800" b="1" dirty="0">
              <a:latin typeface="+mj-lt"/>
            </a:endParaRPr>
          </a:p>
        </p:txBody>
      </p:sp>
      <p:sp>
        <p:nvSpPr>
          <p:cNvPr id="5" name="TextBox 4">
            <a:extLst>
              <a:ext uri="{FF2B5EF4-FFF2-40B4-BE49-F238E27FC236}">
                <a16:creationId xmlns:a16="http://schemas.microsoft.com/office/drawing/2014/main" id="{15F418AF-2961-2D86-8477-31894F9255B6}"/>
              </a:ext>
            </a:extLst>
          </p:cNvPr>
          <p:cNvSpPr txBox="1"/>
          <p:nvPr/>
        </p:nvSpPr>
        <p:spPr>
          <a:xfrm>
            <a:off x="0" y="2855496"/>
            <a:ext cx="9131968" cy="3108543"/>
          </a:xfrm>
          <a:prstGeom prst="rect">
            <a:avLst/>
          </a:prstGeom>
          <a:noFill/>
        </p:spPr>
        <p:txBody>
          <a:bodyPr wrap="square">
            <a:spAutoFit/>
          </a:bodyPr>
          <a:lstStyle/>
          <a:p>
            <a:r>
              <a:rPr lang="en-US" sz="2800" b="1" dirty="0">
                <a:latin typeface="+mj-lt"/>
              </a:rPr>
              <a:t>2</a:t>
            </a:r>
            <a:r>
              <a:rPr lang="en-US" sz="2800" b="1" dirty="0">
                <a:effectLst/>
                <a:latin typeface="+mj-lt"/>
              </a:rPr>
              <a:t>. Conclusion</a:t>
            </a:r>
            <a:br>
              <a:rPr lang="en-US" sz="2800" b="1" dirty="0">
                <a:latin typeface="+mj-lt"/>
              </a:rPr>
            </a:br>
            <a:r>
              <a:rPr lang="en-US" sz="2800" b="1" dirty="0">
                <a:latin typeface="+mj-lt"/>
              </a:rPr>
              <a:t>2</a:t>
            </a:r>
            <a:r>
              <a:rPr lang="en-US" sz="2800" b="1" dirty="0">
                <a:effectLst/>
                <a:latin typeface="+mj-lt"/>
              </a:rPr>
              <a:t>.1 Accomplishments</a:t>
            </a:r>
            <a:br>
              <a:rPr lang="en-US" sz="2800" b="1" dirty="0">
                <a:latin typeface="+mj-lt"/>
              </a:rPr>
            </a:br>
            <a:r>
              <a:rPr lang="en-US" sz="2800" b="1" dirty="0">
                <a:latin typeface="+mj-lt"/>
              </a:rPr>
              <a:t>2</a:t>
            </a:r>
            <a:r>
              <a:rPr lang="en-US" sz="2800" b="1" dirty="0">
                <a:effectLst/>
                <a:latin typeface="+mj-lt"/>
              </a:rPr>
              <a:t>.2 Ethnics</a:t>
            </a:r>
            <a:br>
              <a:rPr lang="en-US" sz="2800" b="1" dirty="0">
                <a:latin typeface="+mj-lt"/>
              </a:rPr>
            </a:br>
            <a:r>
              <a:rPr lang="en-US" sz="2800" b="1" dirty="0">
                <a:latin typeface="+mj-lt"/>
              </a:rPr>
              <a:t>2</a:t>
            </a:r>
            <a:r>
              <a:rPr lang="en-US" sz="2800" b="1" dirty="0">
                <a:effectLst/>
                <a:latin typeface="+mj-lt"/>
              </a:rPr>
              <a:t>.3 Future work</a:t>
            </a:r>
            <a:br>
              <a:rPr lang="en-US" sz="2800" b="1" dirty="0">
                <a:latin typeface="+mj-lt"/>
              </a:rPr>
            </a:br>
            <a:r>
              <a:rPr lang="en-US" sz="2800" b="1" dirty="0">
                <a:latin typeface="+mj-lt"/>
              </a:rPr>
              <a:t>2</a:t>
            </a:r>
            <a:r>
              <a:rPr lang="en-US" sz="2800" b="1" dirty="0">
                <a:effectLst/>
                <a:latin typeface="+mj-lt"/>
              </a:rPr>
              <a:t>.4 Uncertainty</a:t>
            </a:r>
          </a:p>
          <a:p>
            <a:r>
              <a:rPr lang="en-US" sz="2800" b="1" dirty="0">
                <a:latin typeface="+mj-lt"/>
              </a:rPr>
              <a:t>3</a:t>
            </a:r>
            <a:r>
              <a:rPr lang="en-US" sz="2800" b="1" dirty="0">
                <a:effectLst/>
                <a:latin typeface="+mj-lt"/>
              </a:rPr>
              <a:t>. References</a:t>
            </a:r>
          </a:p>
          <a:p>
            <a:r>
              <a:rPr lang="en-IN" sz="2800" b="1" dirty="0">
                <a:effectLst/>
                <a:latin typeface="+mj-lt"/>
              </a:rPr>
              <a:t>4.Appendix</a:t>
            </a:r>
            <a:endParaRPr lang="en-IN" sz="2800" b="1" dirty="0">
              <a:latin typeface="+mj-lt"/>
            </a:endParaRPr>
          </a:p>
        </p:txBody>
      </p:sp>
    </p:spTree>
    <p:extLst>
      <p:ext uri="{BB962C8B-B14F-4D97-AF65-F5344CB8AC3E}">
        <p14:creationId xmlns:p14="http://schemas.microsoft.com/office/powerpoint/2010/main" val="3982363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CEDD06-2095-4EE5-6EBD-1C80E8651256}"/>
              </a:ext>
            </a:extLst>
          </p:cNvPr>
          <p:cNvSpPr txBox="1"/>
          <p:nvPr/>
        </p:nvSpPr>
        <p:spPr>
          <a:xfrm>
            <a:off x="13033" y="2161661"/>
            <a:ext cx="9115925" cy="4585871"/>
          </a:xfrm>
          <a:prstGeom prst="rect">
            <a:avLst/>
          </a:prstGeom>
          <a:noFill/>
        </p:spPr>
        <p:txBody>
          <a:bodyPr wrap="square">
            <a:spAutoFit/>
          </a:bodyPr>
          <a:lstStyle/>
          <a:p>
            <a:r>
              <a:rPr lang="en-IN" sz="4000" b="1" i="1" dirty="0">
                <a:solidFill>
                  <a:srgbClr val="FF0000"/>
                </a:solidFill>
              </a:rPr>
              <a:t>Components Used:-</a:t>
            </a:r>
          </a:p>
          <a:p>
            <a:r>
              <a:rPr lang="en-IN" sz="2800" dirty="0"/>
              <a:t>1)Relay</a:t>
            </a:r>
          </a:p>
          <a:p>
            <a:r>
              <a:rPr lang="en-IN" sz="2800" dirty="0"/>
              <a:t>2) Piezo buzzer </a:t>
            </a:r>
          </a:p>
          <a:p>
            <a:r>
              <a:rPr lang="en-IN" sz="2800" dirty="0"/>
              <a:t>3) Wires</a:t>
            </a:r>
          </a:p>
          <a:p>
            <a:r>
              <a:rPr lang="en-IN" sz="2800" dirty="0"/>
              <a:t>4) 9v battery</a:t>
            </a:r>
          </a:p>
          <a:p>
            <a:r>
              <a:rPr lang="en-IN" sz="2800" dirty="0"/>
              <a:t>5) Gear motor</a:t>
            </a:r>
          </a:p>
          <a:p>
            <a:r>
              <a:rPr lang="en-IN" sz="2800" dirty="0"/>
              <a:t>6) Wheel</a:t>
            </a:r>
          </a:p>
          <a:p>
            <a:r>
              <a:rPr lang="en-IN" sz="2800" dirty="0"/>
              <a:t>7) Arduino nano </a:t>
            </a:r>
          </a:p>
          <a:p>
            <a:r>
              <a:rPr lang="en-IN" sz="2800" dirty="0"/>
              <a:t>8) SPST switch</a:t>
            </a:r>
          </a:p>
          <a:p>
            <a:r>
              <a:rPr lang="en-IN" sz="2800" dirty="0"/>
              <a:t>9) Eye blink sensor</a:t>
            </a:r>
            <a:endParaRPr lang="en-IN" sz="2800" b="1" i="1" dirty="0">
              <a:solidFill>
                <a:srgbClr val="FF0000"/>
              </a:solidFill>
            </a:endParaRPr>
          </a:p>
        </p:txBody>
      </p:sp>
      <p:sp>
        <p:nvSpPr>
          <p:cNvPr id="7" name="TextBox 6">
            <a:extLst>
              <a:ext uri="{FF2B5EF4-FFF2-40B4-BE49-F238E27FC236}">
                <a16:creationId xmlns:a16="http://schemas.microsoft.com/office/drawing/2014/main" id="{743CC660-ECBB-7E95-9A01-1E27F1C2252C}"/>
              </a:ext>
            </a:extLst>
          </p:cNvPr>
          <p:cNvSpPr txBox="1"/>
          <p:nvPr/>
        </p:nvSpPr>
        <p:spPr>
          <a:xfrm>
            <a:off x="39100" y="202525"/>
            <a:ext cx="9089858" cy="2031325"/>
          </a:xfrm>
          <a:prstGeom prst="rect">
            <a:avLst/>
          </a:prstGeom>
          <a:noFill/>
        </p:spPr>
        <p:txBody>
          <a:bodyPr wrap="square">
            <a:spAutoFit/>
          </a:bodyPr>
          <a:lstStyle/>
          <a:p>
            <a:r>
              <a:rPr lang="en-US" b="1" dirty="0">
                <a:effectLst/>
                <a:latin typeface="Arial" panose="020B0604020202020204" pitchFamily="34" charset="0"/>
              </a:rPr>
              <a:t>1. Introduction</a:t>
            </a:r>
            <a:br>
              <a:rPr lang="en-US" b="1" dirty="0"/>
            </a:br>
            <a:r>
              <a:rPr lang="en-US" b="1" dirty="0">
                <a:effectLst/>
                <a:latin typeface="Arial" panose="020B0604020202020204" pitchFamily="34" charset="0"/>
              </a:rPr>
              <a:t>1.1. Project motivation and purpose-</a:t>
            </a:r>
            <a:br>
              <a:rPr lang="en-US" dirty="0"/>
            </a:br>
            <a:r>
              <a:rPr lang="en-US" dirty="0">
                <a:effectLst/>
                <a:latin typeface="Arial" panose="020B0604020202020204" pitchFamily="34" charset="0"/>
              </a:rPr>
              <a:t>The goal of this project is to develop a system that can accurately detect sleepy</a:t>
            </a:r>
            <a:br>
              <a:rPr lang="en-US" dirty="0"/>
            </a:br>
            <a:r>
              <a:rPr lang="en-US" dirty="0">
                <a:effectLst/>
                <a:latin typeface="Arial" panose="020B0604020202020204" pitchFamily="34" charset="0"/>
              </a:rPr>
              <a:t>driving and make alarms accordingly, which aims to prevent the drivers from drowsy</a:t>
            </a:r>
            <a:br>
              <a:rPr lang="en-US" dirty="0"/>
            </a:br>
            <a:r>
              <a:rPr lang="en-US" dirty="0">
                <a:effectLst/>
                <a:latin typeface="Arial" panose="020B0604020202020204" pitchFamily="34" charset="0"/>
              </a:rPr>
              <a:t>driving and create a safer driving environment. The project was accomplished by </a:t>
            </a:r>
            <a:r>
              <a:rPr lang="en-US" dirty="0" err="1">
                <a:effectLst/>
                <a:latin typeface="Arial" panose="020B0604020202020204" pitchFamily="34" charset="0"/>
              </a:rPr>
              <a:t>ir</a:t>
            </a:r>
            <a:r>
              <a:rPr lang="en-US" dirty="0">
                <a:effectLst/>
                <a:latin typeface="Arial" panose="020B0604020202020204" pitchFamily="34" charset="0"/>
              </a:rPr>
              <a:t> sensor who constantly take a image of driver and when he or she accidently close his/her eyes ,a feedback circuit that could generate alarm and a power supply system.</a:t>
            </a:r>
            <a:endParaRPr lang="en-IN" dirty="0"/>
          </a:p>
        </p:txBody>
      </p:sp>
    </p:spTree>
    <p:extLst>
      <p:ext uri="{BB962C8B-B14F-4D97-AF65-F5344CB8AC3E}">
        <p14:creationId xmlns:p14="http://schemas.microsoft.com/office/powerpoint/2010/main" val="73197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A4D8F7-6216-EF19-C1D2-1C93415390D2}"/>
              </a:ext>
            </a:extLst>
          </p:cNvPr>
          <p:cNvSpPr txBox="1"/>
          <p:nvPr/>
        </p:nvSpPr>
        <p:spPr>
          <a:xfrm>
            <a:off x="0" y="0"/>
            <a:ext cx="9144000" cy="5940088"/>
          </a:xfrm>
          <a:prstGeom prst="rect">
            <a:avLst/>
          </a:prstGeom>
          <a:noFill/>
        </p:spPr>
        <p:txBody>
          <a:bodyPr wrap="square">
            <a:spAutoFit/>
          </a:bodyPr>
          <a:lstStyle/>
          <a:p>
            <a:r>
              <a:rPr lang="en-US" sz="2800" b="1" dirty="0">
                <a:solidFill>
                  <a:srgbClr val="FF0000"/>
                </a:solidFill>
                <a:effectLst/>
                <a:latin typeface="Arial" panose="020B0604020202020204" pitchFamily="34" charset="0"/>
              </a:rPr>
              <a:t>1.2.Functions and Features-</a:t>
            </a:r>
            <a:br>
              <a:rPr lang="en-US" sz="2800" dirty="0"/>
            </a:br>
            <a:r>
              <a:rPr lang="en-US" sz="3200" i="1" dirty="0">
                <a:effectLst/>
                <a:latin typeface="Arial" panose="020B0604020202020204" pitchFamily="34" charset="0"/>
              </a:rPr>
              <a:t>This system has many features that make it unique and functional. These features include:</a:t>
            </a:r>
            <a:br>
              <a:rPr lang="en-US" sz="3200" i="1" dirty="0"/>
            </a:br>
            <a:r>
              <a:rPr lang="en-US" sz="3200" i="1" dirty="0">
                <a:effectLst/>
                <a:latin typeface="Arial" panose="020B0604020202020204" pitchFamily="34" charset="0"/>
              </a:rPr>
              <a:t>1. Eye extraction, use open and close to determine sleepiness</a:t>
            </a:r>
            <a:br>
              <a:rPr lang="en-US" sz="3200" i="1" dirty="0"/>
            </a:br>
            <a:r>
              <a:rPr lang="en-US" sz="3200" i="1" dirty="0">
                <a:effectLst/>
                <a:latin typeface="Arial" panose="020B0604020202020204" pitchFamily="34" charset="0"/>
              </a:rPr>
              <a:t>2. Daytime and night detection</a:t>
            </a:r>
            <a:br>
              <a:rPr lang="en-US" sz="3200" i="1" dirty="0"/>
            </a:br>
            <a:r>
              <a:rPr lang="en-US" sz="3200" i="1" dirty="0">
                <a:effectLst/>
                <a:latin typeface="Arial" panose="020B0604020202020204" pitchFamily="34" charset="0"/>
              </a:rPr>
              <a:t>3. Real time image processing and detection</a:t>
            </a:r>
            <a:br>
              <a:rPr lang="en-US" sz="3200" i="1" dirty="0"/>
            </a:br>
            <a:r>
              <a:rPr lang="en-US" sz="3200" i="1" dirty="0">
                <a:effectLst/>
                <a:latin typeface="Arial" panose="020B0604020202020204" pitchFamily="34" charset="0"/>
              </a:rPr>
              <a:t>4. Sound and flashing LED warning system to redraw driver’s attention</a:t>
            </a:r>
            <a:br>
              <a:rPr lang="en-US" sz="3200" i="1" dirty="0"/>
            </a:br>
            <a:r>
              <a:rPr lang="en-US" sz="3200" i="1" dirty="0">
                <a:effectLst/>
                <a:latin typeface="Arial" panose="020B0604020202020204" pitchFamily="34" charset="0"/>
              </a:rPr>
              <a:t>5. Little inference and potential hazard to driver’s normal driving</a:t>
            </a:r>
            <a:br>
              <a:rPr lang="en-US" sz="3200" i="1" dirty="0"/>
            </a:br>
            <a:r>
              <a:rPr lang="en-US" sz="3200" i="1" dirty="0">
                <a:effectLst/>
                <a:latin typeface="Arial" panose="020B0604020202020204" pitchFamily="34" charset="0"/>
              </a:rPr>
              <a:t>6. Portable size.</a:t>
            </a:r>
            <a:endParaRPr lang="en-IN" sz="3200" i="1" dirty="0"/>
          </a:p>
        </p:txBody>
      </p:sp>
    </p:spTree>
    <p:extLst>
      <p:ext uri="{BB962C8B-B14F-4D97-AF65-F5344CB8AC3E}">
        <p14:creationId xmlns:p14="http://schemas.microsoft.com/office/powerpoint/2010/main" val="2597955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E60A66-0F6C-B343-8A06-516C095CDAF6}"/>
              </a:ext>
            </a:extLst>
          </p:cNvPr>
          <p:cNvSpPr txBox="1"/>
          <p:nvPr/>
        </p:nvSpPr>
        <p:spPr>
          <a:xfrm>
            <a:off x="-95415" y="0"/>
            <a:ext cx="9142012" cy="523220"/>
          </a:xfrm>
          <a:prstGeom prst="rect">
            <a:avLst/>
          </a:prstGeom>
          <a:noFill/>
        </p:spPr>
        <p:txBody>
          <a:bodyPr wrap="square">
            <a:spAutoFit/>
          </a:bodyPr>
          <a:lstStyle/>
          <a:p>
            <a:r>
              <a:rPr lang="en-IN" sz="2800" b="1" i="1" dirty="0">
                <a:solidFill>
                  <a:srgbClr val="FF0000"/>
                </a:solidFill>
                <a:effectLst/>
                <a:latin typeface="Arial" panose="020B0604020202020204" pitchFamily="34" charset="0"/>
              </a:rPr>
              <a:t>1.3 Hardware system overview/ block diagram-</a:t>
            </a:r>
            <a:endParaRPr lang="en-IN" sz="2800" b="1" i="1" dirty="0">
              <a:solidFill>
                <a:srgbClr val="FF0000"/>
              </a:solidFill>
            </a:endParaRPr>
          </a:p>
        </p:txBody>
      </p:sp>
      <p:pic>
        <p:nvPicPr>
          <p:cNvPr id="5" name="Picture 4">
            <a:extLst>
              <a:ext uri="{FF2B5EF4-FFF2-40B4-BE49-F238E27FC236}">
                <a16:creationId xmlns:a16="http://schemas.microsoft.com/office/drawing/2014/main" id="{BE122934-25B8-45DB-F334-D1C4EB676D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06" y="576552"/>
            <a:ext cx="10750163" cy="5704896"/>
          </a:xfrm>
          <a:prstGeom prst="rect">
            <a:avLst/>
          </a:prstGeom>
          <a:ln>
            <a:noFill/>
          </a:ln>
          <a:effectLst>
            <a:softEdge rad="112500"/>
          </a:effectLst>
        </p:spPr>
      </p:pic>
    </p:spTree>
    <p:extLst>
      <p:ext uri="{BB962C8B-B14F-4D97-AF65-F5344CB8AC3E}">
        <p14:creationId xmlns:p14="http://schemas.microsoft.com/office/powerpoint/2010/main" val="1319783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AD23D9-A24B-E528-84BC-1BEC6DF2F2A1}"/>
              </a:ext>
            </a:extLst>
          </p:cNvPr>
          <p:cNvSpPr txBox="1"/>
          <p:nvPr/>
        </p:nvSpPr>
        <p:spPr>
          <a:xfrm>
            <a:off x="72189" y="3603464"/>
            <a:ext cx="6096000" cy="3139321"/>
          </a:xfrm>
          <a:prstGeom prst="rect">
            <a:avLst/>
          </a:prstGeom>
          <a:noFill/>
        </p:spPr>
        <p:txBody>
          <a:bodyPr wrap="square">
            <a:spAutoFit/>
          </a:bodyPr>
          <a:lstStyle/>
          <a:p>
            <a:pPr algn="l">
              <a:buFont typeface="Arial" panose="020B0604020202020204" pitchFamily="34" charset="0"/>
              <a:buChar char="•"/>
            </a:pPr>
            <a:r>
              <a:rPr lang="en-US" b="1" i="1" dirty="0">
                <a:solidFill>
                  <a:srgbClr val="000000"/>
                </a:solidFill>
                <a:effectLst/>
                <a:latin typeface="Open Sans" panose="020B0606030504020204" pitchFamily="34" charset="0"/>
              </a:rPr>
              <a:t>The eye blink sensor is an infrared sensor. It contains two parts. A transmitter and a receiver. The transmitter continuously emits infrared waves onto the eye. While the receiver continuously looks for variations in the reflected waves which indicates that the eye has blinked.</a:t>
            </a:r>
          </a:p>
          <a:p>
            <a:pPr algn="l">
              <a:buFont typeface="Arial" panose="020B0604020202020204" pitchFamily="34" charset="0"/>
              <a:buChar char="•"/>
            </a:pPr>
            <a:r>
              <a:rPr lang="en-US" b="1" i="1" dirty="0">
                <a:solidFill>
                  <a:srgbClr val="000000"/>
                </a:solidFill>
                <a:effectLst/>
                <a:latin typeface="Open Sans" panose="020B0606030504020204" pitchFamily="34" charset="0"/>
              </a:rPr>
              <a:t>If the eye is closed that means it will give high output. If the eye is open then it will give a low output. </a:t>
            </a:r>
          </a:p>
          <a:p>
            <a:pPr algn="l">
              <a:buFont typeface="Arial" panose="020B0604020202020204" pitchFamily="34" charset="0"/>
              <a:buChar char="•"/>
            </a:pPr>
            <a:r>
              <a:rPr lang="en-US" b="1" i="1" dirty="0">
                <a:solidFill>
                  <a:srgbClr val="000000"/>
                </a:solidFill>
                <a:effectLst/>
                <a:latin typeface="Open Sans" panose="020B0606030504020204" pitchFamily="34" charset="0"/>
              </a:rPr>
              <a:t>This sensor can be used in a very different variety of robotics and mechatronics projects as it provides excellent results and is very economical.</a:t>
            </a:r>
          </a:p>
        </p:txBody>
      </p:sp>
      <p:pic>
        <p:nvPicPr>
          <p:cNvPr id="5" name="Picture 4">
            <a:extLst>
              <a:ext uri="{FF2B5EF4-FFF2-40B4-BE49-F238E27FC236}">
                <a16:creationId xmlns:a16="http://schemas.microsoft.com/office/drawing/2014/main" id="{627F309B-4483-79F3-41FC-DD43F14F5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576880"/>
            <a:ext cx="4696480" cy="2937498"/>
          </a:xfrm>
          <a:prstGeom prst="rect">
            <a:avLst/>
          </a:prstGeom>
        </p:spPr>
      </p:pic>
      <p:sp>
        <p:nvSpPr>
          <p:cNvPr id="7" name="TextBox 6">
            <a:extLst>
              <a:ext uri="{FF2B5EF4-FFF2-40B4-BE49-F238E27FC236}">
                <a16:creationId xmlns:a16="http://schemas.microsoft.com/office/drawing/2014/main" id="{70B88220-CDE5-6662-0D75-785E344ED37D}"/>
              </a:ext>
            </a:extLst>
          </p:cNvPr>
          <p:cNvSpPr txBox="1"/>
          <p:nvPr/>
        </p:nvSpPr>
        <p:spPr>
          <a:xfrm>
            <a:off x="-3685674" y="115215"/>
            <a:ext cx="7371347" cy="461665"/>
          </a:xfrm>
          <a:prstGeom prst="rect">
            <a:avLst/>
          </a:prstGeom>
          <a:noFill/>
        </p:spPr>
        <p:txBody>
          <a:bodyPr wrap="square">
            <a:spAutoFit/>
          </a:bodyPr>
          <a:lstStyle/>
          <a:p>
            <a:pPr marL="3543300" lvl="7" indent="-342900" algn="ctr">
              <a:buFont typeface="Wingdings" panose="05000000000000000000" pitchFamily="2" charset="2"/>
              <a:buChar char="Ø"/>
            </a:pPr>
            <a:r>
              <a:rPr lang="en-IN" sz="2400" b="1" i="1" dirty="0">
                <a:solidFill>
                  <a:srgbClr val="FF0000"/>
                </a:solidFill>
                <a:effectLst/>
              </a:rPr>
              <a:t>Eyeblink Sensor-</a:t>
            </a:r>
          </a:p>
        </p:txBody>
      </p:sp>
    </p:spTree>
    <p:extLst>
      <p:ext uri="{BB962C8B-B14F-4D97-AF65-F5344CB8AC3E}">
        <p14:creationId xmlns:p14="http://schemas.microsoft.com/office/powerpoint/2010/main" val="1652996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95D79D-7C3E-A830-597B-5649A6BF37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37" y="651164"/>
            <a:ext cx="5220445" cy="2966680"/>
          </a:xfrm>
          <a:prstGeom prst="rect">
            <a:avLst/>
          </a:prstGeom>
        </p:spPr>
      </p:pic>
      <p:sp>
        <p:nvSpPr>
          <p:cNvPr id="5" name="TextBox 4">
            <a:extLst>
              <a:ext uri="{FF2B5EF4-FFF2-40B4-BE49-F238E27FC236}">
                <a16:creationId xmlns:a16="http://schemas.microsoft.com/office/drawing/2014/main" id="{5086E9B5-6DF9-FB7A-0599-3081B133E956}"/>
              </a:ext>
            </a:extLst>
          </p:cNvPr>
          <p:cNvSpPr txBox="1"/>
          <p:nvPr/>
        </p:nvSpPr>
        <p:spPr>
          <a:xfrm>
            <a:off x="91027" y="3552228"/>
            <a:ext cx="6094674" cy="3170099"/>
          </a:xfrm>
          <a:prstGeom prst="rect">
            <a:avLst/>
          </a:prstGeom>
          <a:noFill/>
        </p:spPr>
        <p:txBody>
          <a:bodyPr wrap="square">
            <a:spAutoFit/>
          </a:bodyPr>
          <a:lstStyle/>
          <a:p>
            <a:r>
              <a:rPr lang="en-US" sz="1600" b="1" i="1" dirty="0"/>
              <a:t>The Arduino Nano is another popular Arduino development board very much similar to the Arduino UNO. They use the same Processor (Atmega328p) and hence they both can share the same program. here are total three ways by which you can power your Nano.</a:t>
            </a:r>
          </a:p>
          <a:p>
            <a:r>
              <a:rPr lang="en-US" sz="1600" b="1" i="1" dirty="0"/>
              <a:t>USB Jack: Connect the mini USB jack to a phone charger or computer through a cable and it will draw power required for the board to function </a:t>
            </a:r>
          </a:p>
          <a:p>
            <a:r>
              <a:rPr lang="en-US" sz="1600" b="1" i="1" dirty="0"/>
              <a:t>Vin Pin: The Vin pin can be supplied with an unregulated 6-12V to power the board. The on-board voltage regulator regulates it to +5V.</a:t>
            </a:r>
          </a:p>
          <a:p>
            <a:r>
              <a:rPr lang="en-US" sz="1600" b="1" i="1" dirty="0"/>
              <a:t>+5V Pin: If you have a regulated +5V supply then you can directly provide this o the +5V pin of the Arduino.</a:t>
            </a:r>
          </a:p>
          <a:p>
            <a:endParaRPr lang="en-IN" sz="2400" dirty="0"/>
          </a:p>
        </p:txBody>
      </p:sp>
      <p:sp>
        <p:nvSpPr>
          <p:cNvPr id="7" name="TextBox 6">
            <a:extLst>
              <a:ext uri="{FF2B5EF4-FFF2-40B4-BE49-F238E27FC236}">
                <a16:creationId xmlns:a16="http://schemas.microsoft.com/office/drawing/2014/main" id="{D521131A-1DA3-544A-4F73-C9C4ED3A9516}"/>
              </a:ext>
            </a:extLst>
          </p:cNvPr>
          <p:cNvSpPr txBox="1"/>
          <p:nvPr/>
        </p:nvSpPr>
        <p:spPr>
          <a:xfrm>
            <a:off x="154637" y="74339"/>
            <a:ext cx="6252126" cy="584775"/>
          </a:xfrm>
          <a:prstGeom prst="rect">
            <a:avLst/>
          </a:prstGeom>
          <a:noFill/>
        </p:spPr>
        <p:txBody>
          <a:bodyPr wrap="square">
            <a:spAutoFit/>
          </a:bodyPr>
          <a:lstStyle/>
          <a:p>
            <a:pPr marL="457200" indent="-457200">
              <a:buFont typeface="Wingdings" panose="05000000000000000000" pitchFamily="2" charset="2"/>
              <a:buChar char="Ø"/>
            </a:pPr>
            <a:r>
              <a:rPr lang="en-US" sz="3200" b="1" i="1" dirty="0">
                <a:solidFill>
                  <a:srgbClr val="FF0000"/>
                </a:solidFill>
              </a:rPr>
              <a:t>Arduino Nano- </a:t>
            </a:r>
            <a:endParaRPr lang="en-IN" sz="3200" b="1" i="1" dirty="0">
              <a:solidFill>
                <a:srgbClr val="FF0000"/>
              </a:solidFill>
            </a:endParaRPr>
          </a:p>
        </p:txBody>
      </p:sp>
    </p:spTree>
    <p:extLst>
      <p:ext uri="{BB962C8B-B14F-4D97-AF65-F5344CB8AC3E}">
        <p14:creationId xmlns:p14="http://schemas.microsoft.com/office/powerpoint/2010/main" val="2516410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96B755-4655-7BFB-8EE6-FD18BBADF80E}"/>
              </a:ext>
            </a:extLst>
          </p:cNvPr>
          <p:cNvSpPr txBox="1"/>
          <p:nvPr/>
        </p:nvSpPr>
        <p:spPr>
          <a:xfrm>
            <a:off x="0" y="0"/>
            <a:ext cx="9144000" cy="584775"/>
          </a:xfrm>
          <a:prstGeom prst="rect">
            <a:avLst/>
          </a:prstGeom>
          <a:noFill/>
        </p:spPr>
        <p:txBody>
          <a:bodyPr wrap="square">
            <a:spAutoFit/>
          </a:bodyPr>
          <a:lstStyle/>
          <a:p>
            <a:pPr marL="285750" indent="-285750">
              <a:buFont typeface="Wingdings" panose="05000000000000000000" pitchFamily="2" charset="2"/>
              <a:buChar char="Ø"/>
            </a:pPr>
            <a:r>
              <a:rPr lang="en-IN" sz="3200" b="1" i="1" dirty="0">
                <a:solidFill>
                  <a:srgbClr val="FF0000"/>
                </a:solidFill>
                <a:effectLst/>
              </a:rPr>
              <a:t>Relay Modules</a:t>
            </a:r>
          </a:p>
        </p:txBody>
      </p:sp>
      <p:pic>
        <p:nvPicPr>
          <p:cNvPr id="1026" name="Picture 2" descr="Image result for about relay module">
            <a:extLst>
              <a:ext uri="{FF2B5EF4-FFF2-40B4-BE49-F238E27FC236}">
                <a16:creationId xmlns:a16="http://schemas.microsoft.com/office/drawing/2014/main" id="{37734D29-544D-D443-AE1D-86C6660329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5" y="584775"/>
            <a:ext cx="3205413" cy="258979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51BFF62-D5E3-38F9-E0C3-CF6FA0409D6C}"/>
              </a:ext>
            </a:extLst>
          </p:cNvPr>
          <p:cNvSpPr txBox="1"/>
          <p:nvPr/>
        </p:nvSpPr>
        <p:spPr>
          <a:xfrm>
            <a:off x="90236" y="3174572"/>
            <a:ext cx="6164178" cy="3570208"/>
          </a:xfrm>
          <a:prstGeom prst="rect">
            <a:avLst/>
          </a:prstGeom>
          <a:noFill/>
        </p:spPr>
        <p:txBody>
          <a:bodyPr wrap="square">
            <a:spAutoFit/>
          </a:bodyPr>
          <a:lstStyle/>
          <a:p>
            <a:r>
              <a:rPr lang="en-IN" sz="1700" b="1" i="1" dirty="0">
                <a:effectLst/>
              </a:rPr>
              <a:t>A power relay module is an electrical switch that is operated by an electromagnet. The electromagnet is activated by a separate low-power signal from a micro controller. When activated, the electromagnet pulls to either open or close an electrical circuit.</a:t>
            </a:r>
            <a:r>
              <a:rPr lang="en-IN" sz="1700" dirty="0"/>
              <a:t> </a:t>
            </a:r>
            <a:r>
              <a:rPr lang="en-IN" sz="1700" b="1" i="1" dirty="0"/>
              <a:t>The relay module is an electrically operated switch that can be turned on or off deciding to let current flow through or not. They are designed to be controlled with low voltages like 3.3V like the ESP32, ESP8266, etc, or 5V like your Arduino.</a:t>
            </a:r>
            <a:r>
              <a:rPr lang="en-IN" sz="1700" dirty="0"/>
              <a:t> </a:t>
            </a:r>
            <a:r>
              <a:rPr lang="en-IN" sz="1700" b="1" i="1" dirty="0"/>
              <a:t>Relays are switches that open and close circuits electromechanically or electronically. Relays control one electrical circuit by opening and closing contacts in another circuit. As relay diagrams show, when a relay contact is normally open (NO), there is an open contact when the relay is not energized.</a:t>
            </a:r>
            <a:endParaRPr lang="en-IN" sz="1700" b="1" i="1" dirty="0">
              <a:effectLst/>
            </a:endParaRPr>
          </a:p>
        </p:txBody>
      </p:sp>
    </p:spTree>
    <p:extLst>
      <p:ext uri="{BB962C8B-B14F-4D97-AF65-F5344CB8AC3E}">
        <p14:creationId xmlns:p14="http://schemas.microsoft.com/office/powerpoint/2010/main" val="562733135"/>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Feathered</Template>
  <TotalTime>82</TotalTime>
  <Words>1253</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Schoolbook</vt:lpstr>
      <vt:lpstr>Corbel</vt:lpstr>
      <vt:lpstr>Open Sans</vt:lpstr>
      <vt:lpstr>Wingdings</vt:lpstr>
      <vt:lpstr>Feathered</vt:lpstr>
      <vt:lpstr>TOPIC:-ANTI SLEEP ALARM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TOPIC:-ANTI SLEEP ALARM</dc:title>
  <dc:creator>saniya singh</dc:creator>
  <cp:lastModifiedBy>saniya singh</cp:lastModifiedBy>
  <cp:revision>1</cp:revision>
  <dcterms:created xsi:type="dcterms:W3CDTF">2022-06-30T13:19:24Z</dcterms:created>
  <dcterms:modified xsi:type="dcterms:W3CDTF">2022-06-30T14:42:07Z</dcterms:modified>
</cp:coreProperties>
</file>