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2B1"/>
    <a:srgbClr val="38C6A1"/>
    <a:srgbClr val="FFA700"/>
    <a:srgbClr val="9BE3D0"/>
    <a:srgbClr val="DCE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15EE3-3B74-6606-13EE-E1ADE4CFB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45C76D-074B-E70D-D691-8C638C565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9B2BED-5DEE-2A66-A20E-D371C3E1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BA9A04-AA56-43F5-C23C-9933339C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E26D8-502F-2149-0BDE-28EA27E6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10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E8779-7D8A-8894-2BBE-9563676B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4B0684-7F88-248C-2323-DE5AECA1C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9177E0-C3B6-5396-FA7E-F7E7862A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C93A64-E103-B85B-D116-99605ACF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F6C7DD-88AE-2E48-CA3B-7BC35717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03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F76406-2653-424A-DB2E-F524C1132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A47C1B-FF9C-EEEB-1F7C-2171E7B75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5DBA98-98F7-5F0F-9ED6-367BA5C9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329B46-35D2-C4FC-C283-05E0AC8B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654D8-A9A6-8A54-EF55-1AD44DCF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29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63820-6746-53A3-901A-EF22BBD3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AD13C4-1EEE-B7E0-2FAB-26B6822B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C40400-BA7D-6F3B-E01E-0B181B62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C23B2F-5993-E132-AAB8-9B19E6AD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7172D7-5E67-DD81-98FE-A9B6035B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47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985DA-A2DD-7C51-1C83-7C7639A7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9562E1-96A3-7E4A-0356-838967F4A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3605A5-F8AA-97C2-6196-B1141239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260D17-ADCB-378B-6E02-AC9A0C50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A892BB-2DDA-5041-0543-02BCF81E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09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9F17D-FE90-3BD6-10BF-DDE4BD02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33695-F0EF-E206-3D28-60DB376CB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A0F9A3-C543-2717-668D-0C2BEB5C1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400415-26C1-CE9D-1E33-6A9F8BED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F2F22F-C420-3E7E-7E3C-57851574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46062B-9707-06F4-F0C1-8E293CE8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95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8B521-C24B-4198-6E84-0B2689DF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EF10FA-A121-F4B9-1C75-A6C1C6803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CBBF85-5035-3C98-DAE2-78031CEF7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2F93E81-DD3B-C325-20BE-4B2F89F01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8FA065-5B66-4E35-4534-CCE875E3E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524920-52A9-43C9-C80E-AD7E1ABE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23383FF-08C8-5FEB-55CC-F8D28E66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1890660-D491-0451-BECD-64949953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78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7EAD0-E683-F2F9-5F58-EC553619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628A745-374E-3F12-331E-50D874EF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DC7170-93CA-00A0-AE0F-B2EF8A7E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D58095-299D-4649-941C-7832CD31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60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5E98BF-AEAB-9C6F-E2C2-D707219E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A36490-5791-5163-6021-B74DB45D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71B240-CD07-DB6F-DCBA-BBDA4E9C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3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4BF55-8D3C-C2FB-566E-B360833E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E6CF7B-64BA-B529-222C-51918D0CE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031EE2-7DD0-6EA2-3AB2-7C14A6B54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128D51-73A4-01FE-4ECF-C29E3A08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527682-87C7-F64D-788B-7B049F07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17E3D4-8867-3DB4-83DF-2FB7E654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3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D28EE-7395-BCA3-BC0F-E9BE0646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B1228D8-7AB8-5026-5D3D-028FF7553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67698E-27AA-9C7B-E4E4-F47F91C6A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7E8938-FC5F-BBE8-99FF-AD36107E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B5B4F2-308F-6B52-130B-7F67D694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E58238-38F3-9E88-AE5B-BD5B9AD5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80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2D21B4-84CA-BEAE-36A3-3AB6EF81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E92535-8FFB-2516-40DD-059C1E2A8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F67360-C177-CC8A-4C87-062EB9A8D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DFB5C-4A6D-4C41-B26D-909F274A0356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454D6D-4665-80D4-3F13-53A2F7BC5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184F76-8312-E9AE-2D1E-4C0310FE3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91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adrão do plano de fundo&#10;&#10;Descrição gerada automaticamente">
            <a:extLst>
              <a:ext uri="{FF2B5EF4-FFF2-40B4-BE49-F238E27FC236}">
                <a16:creationId xmlns:a16="http://schemas.microsoft.com/office/drawing/2014/main" id="{0F86DC8C-4BDA-30E5-88DC-4E6B79883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 descr="Texto&#10;&#10;Descrição gerada automaticamente com confiança média">
            <a:extLst>
              <a:ext uri="{FF2B5EF4-FFF2-40B4-BE49-F238E27FC236}">
                <a16:creationId xmlns:a16="http://schemas.microsoft.com/office/drawing/2014/main" id="{8BBEC558-81A7-5AD8-4747-D4578CF0F1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" t="37565" r="-1235" b="36416"/>
          <a:stretch/>
        </p:blipFill>
        <p:spPr>
          <a:xfrm>
            <a:off x="4661941" y="2066153"/>
            <a:ext cx="8309544" cy="216210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6DE91F5-9759-AD67-5F10-3728385552F4}"/>
              </a:ext>
            </a:extLst>
          </p:cNvPr>
          <p:cNvSpPr/>
          <p:nvPr/>
        </p:nvSpPr>
        <p:spPr>
          <a:xfrm>
            <a:off x="7525061" y="4157280"/>
            <a:ext cx="4002371" cy="3547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DCEFC1"/>
                </a:solidFill>
                <a:latin typeface="Arial Rounded MT Bold" panose="020F0704030504030204" pitchFamily="34" charset="0"/>
              </a:rPr>
              <a:t>APRESENTAÇÃO SPRINT 4</a:t>
            </a:r>
          </a:p>
        </p:txBody>
      </p:sp>
    </p:spTree>
    <p:extLst>
      <p:ext uri="{BB962C8B-B14F-4D97-AF65-F5344CB8AC3E}">
        <p14:creationId xmlns:p14="http://schemas.microsoft.com/office/powerpoint/2010/main" val="211761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">
            <a:extLst>
              <a:ext uri="{FF2B5EF4-FFF2-40B4-BE49-F238E27FC236}">
                <a16:creationId xmlns:a16="http://schemas.microsoft.com/office/drawing/2014/main" id="{40AEECF3-AC44-6369-56EE-1D88ECC102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082"/>
          <a:stretch/>
        </p:blipFill>
        <p:spPr>
          <a:xfrm>
            <a:off x="0" y="0"/>
            <a:ext cx="599607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39F8252-9565-E2D7-566F-57B6CAAF90E0}"/>
              </a:ext>
            </a:extLst>
          </p:cNvPr>
          <p:cNvSpPr txBox="1"/>
          <p:nvPr/>
        </p:nvSpPr>
        <p:spPr>
          <a:xfrm>
            <a:off x="5477035" y="432963"/>
            <a:ext cx="174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ED52B1"/>
                </a:solidFill>
                <a:latin typeface="Arial Rounded MT Bold" panose="020F0704030504030204" pitchFamily="34" charset="0"/>
              </a:rPr>
              <a:t>Equipe</a:t>
            </a:r>
          </a:p>
        </p:txBody>
      </p:sp>
      <p:pic>
        <p:nvPicPr>
          <p:cNvPr id="6" name="Imagem 5" descr="Uma imagem contendo luz, tráfego, foto, olhando&#10;&#10;Descrição gerada automaticamente">
            <a:extLst>
              <a:ext uri="{FF2B5EF4-FFF2-40B4-BE49-F238E27FC236}">
                <a16:creationId xmlns:a16="http://schemas.microsoft.com/office/drawing/2014/main" id="{E8EF6AA7-BE15-7FB8-34BE-33E57F190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440" y="1079294"/>
            <a:ext cx="1580784" cy="184671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DE902F1-FABD-61CD-25A7-69E0C1552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160" y="3182880"/>
            <a:ext cx="2189264" cy="241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235D00-836E-F3C9-C657-9CE88F7F1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442" y="3173354"/>
            <a:ext cx="2218417" cy="241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6E180CD-1F26-DF09-F33D-AF4AAF79E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7"/>
          <a:stretch/>
        </p:blipFill>
        <p:spPr bwMode="auto">
          <a:xfrm>
            <a:off x="7619505" y="3165959"/>
            <a:ext cx="2189263" cy="24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32D1B1A-A14A-977D-740A-984BEF10C4E3}"/>
              </a:ext>
            </a:extLst>
          </p:cNvPr>
          <p:cNvSpPr txBox="1"/>
          <p:nvPr/>
        </p:nvSpPr>
        <p:spPr>
          <a:xfrm>
            <a:off x="2707376" y="5579869"/>
            <a:ext cx="2288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FFA700"/>
                </a:solidFill>
                <a:latin typeface="Arial Rounded MT Bold" panose="020F0704030504030204" pitchFamily="34" charset="0"/>
              </a:rPr>
              <a:t>Product</a:t>
            </a:r>
            <a:r>
              <a:rPr lang="pt-BR" sz="1400" dirty="0">
                <a:solidFill>
                  <a:srgbClr val="FFA700"/>
                </a:solidFill>
                <a:latin typeface="Arial Rounded MT Bold" panose="020F0704030504030204" pitchFamily="34" charset="0"/>
              </a:rPr>
              <a:t> </a:t>
            </a:r>
            <a:r>
              <a:rPr lang="pt-BR" sz="1400" dirty="0" err="1">
                <a:solidFill>
                  <a:srgbClr val="FFA700"/>
                </a:solidFill>
                <a:latin typeface="Arial Rounded MT Bold" panose="020F0704030504030204" pitchFamily="34" charset="0"/>
              </a:rPr>
              <a:t>Owner</a:t>
            </a:r>
            <a:endParaRPr lang="pt-BR" sz="1400" dirty="0">
              <a:solidFill>
                <a:srgbClr val="FFA700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pt-BR" dirty="0">
                <a:solidFill>
                  <a:srgbClr val="38C6A1"/>
                </a:solidFill>
                <a:latin typeface="Arial Rounded MT Bold" panose="020F0704030504030204" pitchFamily="34" charset="0"/>
              </a:rPr>
              <a:t>Guilherme Perfeito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0FD8C6-104E-1233-0E12-12CA92D69B74}"/>
              </a:ext>
            </a:extLst>
          </p:cNvPr>
          <p:cNvSpPr txBox="1"/>
          <p:nvPr/>
        </p:nvSpPr>
        <p:spPr>
          <a:xfrm>
            <a:off x="5218348" y="5594029"/>
            <a:ext cx="2115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rgbClr val="FFA700"/>
                </a:solidFill>
                <a:latin typeface="Arial Rounded MT Bold" panose="020F0704030504030204" pitchFamily="34" charset="0"/>
              </a:rPr>
              <a:t>Scrum Master</a:t>
            </a:r>
          </a:p>
          <a:p>
            <a:pPr algn="ctr"/>
            <a:r>
              <a:rPr lang="pt-BR" dirty="0">
                <a:solidFill>
                  <a:srgbClr val="38C6A1"/>
                </a:solidFill>
                <a:latin typeface="Arial Rounded MT Bold" panose="020F0704030504030204" pitchFamily="34" charset="0"/>
              </a:rPr>
              <a:t>Isabella Segundo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BE8AA0-C545-506A-5B06-3BAAB9B8C752}"/>
              </a:ext>
            </a:extLst>
          </p:cNvPr>
          <p:cNvSpPr txBox="1"/>
          <p:nvPr/>
        </p:nvSpPr>
        <p:spPr>
          <a:xfrm>
            <a:off x="7627511" y="5573920"/>
            <a:ext cx="2170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FFA700"/>
                </a:solidFill>
                <a:latin typeface="Arial Rounded MT Bold" panose="020F0704030504030204" pitchFamily="34" charset="0"/>
              </a:rPr>
              <a:t>Developer</a:t>
            </a:r>
            <a:endParaRPr lang="pt-BR" sz="1400" dirty="0">
              <a:solidFill>
                <a:srgbClr val="FFA700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pt-BR" dirty="0">
                <a:solidFill>
                  <a:srgbClr val="38C6A1"/>
                </a:solidFill>
                <a:latin typeface="Arial Rounded MT Bold" panose="020F0704030504030204" pitchFamily="34" charset="0"/>
              </a:rPr>
              <a:t>Alexia dos Santos</a:t>
            </a:r>
          </a:p>
        </p:txBody>
      </p:sp>
    </p:spTree>
    <p:extLst>
      <p:ext uri="{BB962C8B-B14F-4D97-AF65-F5344CB8AC3E}">
        <p14:creationId xmlns:p14="http://schemas.microsoft.com/office/powerpoint/2010/main" val="321694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">
            <a:extLst>
              <a:ext uri="{FF2B5EF4-FFF2-40B4-BE49-F238E27FC236}">
                <a16:creationId xmlns:a16="http://schemas.microsoft.com/office/drawing/2014/main" id="{40AEECF3-AC44-6369-56EE-1D88ECC102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t="75897" r="-19" b="3603"/>
          <a:stretch/>
        </p:blipFill>
        <p:spPr>
          <a:xfrm>
            <a:off x="0" y="0"/>
            <a:ext cx="12192000" cy="140586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39F8252-9565-E2D7-566F-57B6CAAF90E0}"/>
              </a:ext>
            </a:extLst>
          </p:cNvPr>
          <p:cNvSpPr txBox="1"/>
          <p:nvPr/>
        </p:nvSpPr>
        <p:spPr>
          <a:xfrm>
            <a:off x="4272520" y="2264304"/>
            <a:ext cx="364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ED52B1"/>
                </a:solidFill>
                <a:latin typeface="Arial Rounded MT Bold" panose="020F0704030504030204" pitchFamily="34" charset="0"/>
              </a:rPr>
              <a:t>Sobre o Projeto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2BF195-4C57-CDC0-5F47-E92F7C4BEB49}"/>
              </a:ext>
            </a:extLst>
          </p:cNvPr>
          <p:cNvSpPr txBox="1"/>
          <p:nvPr/>
        </p:nvSpPr>
        <p:spPr>
          <a:xfrm>
            <a:off x="3828738" y="3030555"/>
            <a:ext cx="6093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38C6A1"/>
                </a:solidFill>
                <a:latin typeface="Arial Rounded MT Bold" panose="020F0704030504030204" pitchFamily="34" charset="0"/>
              </a:rPr>
              <a:t>E</a:t>
            </a:r>
            <a:r>
              <a:rPr lang="pt-BR" i="0" dirty="0">
                <a:solidFill>
                  <a:srgbClr val="38C6A1"/>
                </a:solidFill>
                <a:effectLst/>
                <a:latin typeface="Arial Rounded MT Bold" panose="020F0704030504030204" pitchFamily="34" charset="0"/>
              </a:rPr>
              <a:t>ste projeto visa desenvolver um </a:t>
            </a:r>
            <a:r>
              <a:rPr lang="pt-BR" i="0" dirty="0" err="1">
                <a:solidFill>
                  <a:srgbClr val="38C6A1"/>
                </a:solidFill>
                <a:effectLst/>
                <a:latin typeface="Arial Rounded MT Bold" panose="020F0704030504030204" pitchFamily="34" charset="0"/>
              </a:rPr>
              <a:t>Chatbot</a:t>
            </a:r>
            <a:r>
              <a:rPr lang="pt-BR" i="0" dirty="0">
                <a:solidFill>
                  <a:srgbClr val="38C6A1"/>
                </a:solidFill>
                <a:effectLst/>
                <a:latin typeface="Arial Rounded MT Bold" panose="020F0704030504030204" pitchFamily="34" charset="0"/>
              </a:rPr>
              <a:t> de vendas, onde o usuário poderá pesquisar produtos, cadastrar-se, efetuar compras e verificar o histórico da conversa. O </a:t>
            </a:r>
            <a:r>
              <a:rPr lang="pt-BR" i="0" dirty="0" err="1">
                <a:solidFill>
                  <a:srgbClr val="38C6A1"/>
                </a:solidFill>
                <a:effectLst/>
                <a:latin typeface="Arial Rounded MT Bold" panose="020F0704030504030204" pitchFamily="34" charset="0"/>
              </a:rPr>
              <a:t>Chatbot</a:t>
            </a:r>
            <a:r>
              <a:rPr lang="pt-BR" i="0" dirty="0">
                <a:solidFill>
                  <a:srgbClr val="38C6A1"/>
                </a:solidFill>
                <a:effectLst/>
                <a:latin typeface="Arial Rounded MT Bold" panose="020F0704030504030204" pitchFamily="34" charset="0"/>
              </a:rPr>
              <a:t> também irá realizar uma análise dos dados para fornecer recomendações de produtos aos usuários.</a:t>
            </a:r>
            <a:endParaRPr lang="pt-BR" dirty="0">
              <a:solidFill>
                <a:srgbClr val="38C6A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" name="Imagem 10" descr="Uma imagem contendo Logotipo&#10;&#10;Descrição gerada automaticamente">
            <a:extLst>
              <a:ext uri="{FF2B5EF4-FFF2-40B4-BE49-F238E27FC236}">
                <a16:creationId xmlns:a16="http://schemas.microsoft.com/office/drawing/2014/main" id="{51F188BE-BF8F-7F8B-2F0A-46A87A9D7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152" y="3030555"/>
            <a:ext cx="1711822" cy="171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9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">
            <a:extLst>
              <a:ext uri="{FF2B5EF4-FFF2-40B4-BE49-F238E27FC236}">
                <a16:creationId xmlns:a16="http://schemas.microsoft.com/office/drawing/2014/main" id="{40AEECF3-AC44-6369-56EE-1D88ECC102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-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AB91B90-6304-DCD2-F105-67125FDF9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42168"/>
              </p:ext>
            </p:extLst>
          </p:nvPr>
        </p:nvGraphicFramePr>
        <p:xfrm>
          <a:off x="452205" y="1155818"/>
          <a:ext cx="11287591" cy="5130814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408257">
                  <a:extLst>
                    <a:ext uri="{9D8B030D-6E8A-4147-A177-3AD203B41FA5}">
                      <a16:colId xmlns:a16="http://schemas.microsoft.com/office/drawing/2014/main" val="2968452098"/>
                    </a:ext>
                  </a:extLst>
                </a:gridCol>
                <a:gridCol w="1069520">
                  <a:extLst>
                    <a:ext uri="{9D8B030D-6E8A-4147-A177-3AD203B41FA5}">
                      <a16:colId xmlns:a16="http://schemas.microsoft.com/office/drawing/2014/main" val="3910938916"/>
                    </a:ext>
                  </a:extLst>
                </a:gridCol>
                <a:gridCol w="2578345">
                  <a:extLst>
                    <a:ext uri="{9D8B030D-6E8A-4147-A177-3AD203B41FA5}">
                      <a16:colId xmlns:a16="http://schemas.microsoft.com/office/drawing/2014/main" val="2750385766"/>
                    </a:ext>
                  </a:extLst>
                </a:gridCol>
                <a:gridCol w="5927312">
                  <a:extLst>
                    <a:ext uri="{9D8B030D-6E8A-4147-A177-3AD203B41FA5}">
                      <a16:colId xmlns:a16="http://schemas.microsoft.com/office/drawing/2014/main" val="1547272453"/>
                    </a:ext>
                  </a:extLst>
                </a:gridCol>
                <a:gridCol w="1304157">
                  <a:extLst>
                    <a:ext uri="{9D8B030D-6E8A-4147-A177-3AD203B41FA5}">
                      <a16:colId xmlns:a16="http://schemas.microsoft.com/office/drawing/2014/main" val="2721142681"/>
                    </a:ext>
                  </a:extLst>
                </a:gridCol>
              </a:tblGrid>
              <a:tr h="271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ID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DESEJO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PARA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PRIORIDADE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63062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Acessar Chat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Realizar as pesquisas para minha compra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37012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Acrescentar produtos no  </a:t>
                      </a:r>
                    </a:p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carrinho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Inserir itens que desejo comprar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87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Exibir itens do carrinho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Verificar os itens que selecionei para compra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829722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Deletar produtos do carrinho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Cancelar itens que desejo remover da compra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80348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Finalizar Compra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Fechar os itens do carrinho de produtos e prosseguir para as </a:t>
                      </a:r>
                    </a:p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etapas de finalização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5188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Acrescentar endereço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Receber os itens adquiridos no endereço desejado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359330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Gerar QR </a:t>
                      </a:r>
                      <a:r>
                        <a:rPr lang="pt-BR" sz="1400" u="none" strike="noStrike" dirty="0" err="1">
                          <a:effectLst/>
                          <a:latin typeface="Arial Rounded MT Bold" panose="020F0704030504030204" pitchFamily="34" charset="0"/>
                        </a:rPr>
                        <a:t>Code</a:t>
                      </a:r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de </a:t>
                      </a:r>
                    </a:p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Pagamento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Realizar o pagamento da compra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548020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Receber recomendações de </a:t>
                      </a:r>
                    </a:p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Produtos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Verificar itens recomendados para minha compra de acordo com o </a:t>
                      </a:r>
                    </a:p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Segmento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1610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Sistema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Salvar Histórico de </a:t>
                      </a:r>
                    </a:p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Conversa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Disponibilizar log com as conversas realizadas com os usuários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5025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Visualizar Imagem do </a:t>
                      </a:r>
                    </a:p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Produto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Conferir os produtos que quero inserir no carrinho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064207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7CBA28A8-AAE4-C350-9310-C0466680F5AA}"/>
              </a:ext>
            </a:extLst>
          </p:cNvPr>
          <p:cNvSpPr txBox="1"/>
          <p:nvPr/>
        </p:nvSpPr>
        <p:spPr>
          <a:xfrm>
            <a:off x="4767142" y="509487"/>
            <a:ext cx="2657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rgbClr val="ED52B1"/>
                </a:solidFill>
                <a:latin typeface="Arial Rounded MT Bold" panose="020F0704030504030204" pitchFamily="34" charset="0"/>
              </a:rPr>
              <a:t>Storycards</a:t>
            </a:r>
            <a:endParaRPr lang="pt-BR" sz="3600" dirty="0">
              <a:solidFill>
                <a:srgbClr val="ED52B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17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">
            <a:extLst>
              <a:ext uri="{FF2B5EF4-FFF2-40B4-BE49-F238E27FC236}">
                <a16:creationId xmlns:a16="http://schemas.microsoft.com/office/drawing/2014/main" id="{40AEECF3-AC44-6369-56EE-1D88ECC102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-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E482B44-1E7A-3ACC-5F7C-828727F14FDC}"/>
              </a:ext>
            </a:extLst>
          </p:cNvPr>
          <p:cNvSpPr/>
          <p:nvPr/>
        </p:nvSpPr>
        <p:spPr>
          <a:xfrm>
            <a:off x="497174" y="442120"/>
            <a:ext cx="11197652" cy="597375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CBA28A8-AAE4-C350-9310-C0466680F5AA}"/>
              </a:ext>
            </a:extLst>
          </p:cNvPr>
          <p:cNvSpPr txBox="1"/>
          <p:nvPr/>
        </p:nvSpPr>
        <p:spPr>
          <a:xfrm>
            <a:off x="3483874" y="1079113"/>
            <a:ext cx="522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ED52B1"/>
                </a:solidFill>
                <a:latin typeface="Arial Rounded MT Bold" panose="020F0704030504030204" pitchFamily="34" charset="0"/>
              </a:rPr>
              <a:t>Tecnologias Utilizadas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F3FBD7E-1E68-8F90-309B-922163FB11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73384" y="333241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0E5A8C9-A522-4A6F-AB80-6C924E09E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85" y="2080979"/>
            <a:ext cx="1664584" cy="140383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28DC80F-AF62-2ED1-B83F-EE5177AB9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240" y="2169846"/>
            <a:ext cx="1557970" cy="127934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4ECD712-E584-E6AA-944D-FB076F55C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632" y="2032654"/>
            <a:ext cx="1724032" cy="139257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CF89D19-B42A-9285-E216-04B4A0DE5F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4730" y="4261685"/>
            <a:ext cx="1700073" cy="136494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54887F4-39B2-6FEA-4A2A-7A36E60F1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3854" y="4198312"/>
            <a:ext cx="1704612" cy="14283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49BAE71-BF7D-84E7-8AD2-000CD32498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5381" y="2032653"/>
            <a:ext cx="1586336" cy="140383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B477999-0102-614B-53A7-BDD8ABC1F2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2495" y="4222789"/>
            <a:ext cx="1345661" cy="1403838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5DC0DED-5056-D4A3-0EDC-2BADD4F2CBD5}"/>
              </a:ext>
            </a:extLst>
          </p:cNvPr>
          <p:cNvGrpSpPr/>
          <p:nvPr/>
        </p:nvGrpSpPr>
        <p:grpSpPr>
          <a:xfrm>
            <a:off x="4532467" y="4211437"/>
            <a:ext cx="982452" cy="1415190"/>
            <a:chOff x="7410539" y="4310766"/>
            <a:chExt cx="1181457" cy="1701851"/>
          </a:xfrm>
        </p:grpSpPr>
        <p:pic>
          <p:nvPicPr>
            <p:cNvPr id="1026" name="Picture 2" descr="primevue-logo-200 – PrimeFaces">
              <a:extLst>
                <a:ext uri="{FF2B5EF4-FFF2-40B4-BE49-F238E27FC236}">
                  <a16:creationId xmlns:a16="http://schemas.microsoft.com/office/drawing/2014/main" id="{C82CABDF-FF00-382C-0CD0-BF3919C64C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539" y="4310766"/>
              <a:ext cx="1181457" cy="1382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83FBF1E-3468-C479-5384-2FA6B7FA9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410539" y="5729901"/>
              <a:ext cx="1181457" cy="2827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276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">
            <a:extLst>
              <a:ext uri="{FF2B5EF4-FFF2-40B4-BE49-F238E27FC236}">
                <a16:creationId xmlns:a16="http://schemas.microsoft.com/office/drawing/2014/main" id="{40AEECF3-AC44-6369-56EE-1D88ECC102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t="75897" r="-19" b="3603"/>
          <a:stretch/>
        </p:blipFill>
        <p:spPr>
          <a:xfrm>
            <a:off x="0" y="1"/>
            <a:ext cx="12192000" cy="31479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39F8252-9565-E2D7-566F-57B6CAAF90E0}"/>
              </a:ext>
            </a:extLst>
          </p:cNvPr>
          <p:cNvSpPr txBox="1"/>
          <p:nvPr/>
        </p:nvSpPr>
        <p:spPr>
          <a:xfrm>
            <a:off x="3591756" y="965658"/>
            <a:ext cx="5008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ED52B1"/>
                </a:solidFill>
                <a:latin typeface="Arial Rounded MT Bold" panose="020F0704030504030204" pitchFamily="34" charset="0"/>
              </a:rPr>
              <a:t>Entregáveis da Sprint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2BF195-4C57-CDC0-5F47-E92F7C4BEB49}"/>
              </a:ext>
            </a:extLst>
          </p:cNvPr>
          <p:cNvSpPr txBox="1"/>
          <p:nvPr/>
        </p:nvSpPr>
        <p:spPr>
          <a:xfrm>
            <a:off x="3591756" y="1671949"/>
            <a:ext cx="5008487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i="0" dirty="0">
                <a:solidFill>
                  <a:srgbClr val="C9D1D9"/>
                </a:solidFill>
                <a:effectLst/>
                <a:latin typeface="-apple-system"/>
              </a:rPr>
              <a:t>⚙️ </a:t>
            </a:r>
            <a:r>
              <a:rPr lang="pt-BR" dirty="0" err="1">
                <a:solidFill>
                  <a:srgbClr val="38C6A1"/>
                </a:solidFill>
                <a:latin typeface="Arial Rounded MT Bold" panose="020F0704030504030204" pitchFamily="34" charset="0"/>
              </a:rPr>
              <a:t>Backend</a:t>
            </a:r>
            <a:endParaRPr lang="pt-BR" dirty="0">
              <a:solidFill>
                <a:srgbClr val="38C6A1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Melhoria de Recomendações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Notificação de Termos LGPD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Notificação de Alertas de Dados LGPD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Exibição de Imagens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Correção de Bugs</a:t>
            </a:r>
          </a:p>
          <a:p>
            <a:pPr algn="just"/>
            <a:endParaRPr lang="pt-BR" sz="1600" dirty="0">
              <a:solidFill>
                <a:srgbClr val="38C6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rgbClr val="38C6A1"/>
                </a:solidFill>
                <a:latin typeface="Arial Rounded MT Bold" panose="020F0704030504030204" pitchFamily="34" charset="0"/>
              </a:rPr>
              <a:t>📱 </a:t>
            </a:r>
            <a:r>
              <a:rPr lang="pt-BR" dirty="0" err="1">
                <a:solidFill>
                  <a:srgbClr val="38C6A1"/>
                </a:solidFill>
                <a:latin typeface="Arial Rounded MT Bold" panose="020F0704030504030204" pitchFamily="34" charset="0"/>
              </a:rPr>
              <a:t>Frontend</a:t>
            </a:r>
            <a:endParaRPr lang="pt-BR" dirty="0">
              <a:solidFill>
                <a:srgbClr val="38C6A1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Aceitação de Termos LGPD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Exibição de Imagens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Correção de Bugs</a:t>
            </a:r>
          </a:p>
          <a:p>
            <a:pPr algn="just"/>
            <a:endParaRPr lang="pt-BR" sz="1600" dirty="0">
              <a:solidFill>
                <a:srgbClr val="38C6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rgbClr val="38C6A1"/>
                </a:solidFill>
                <a:latin typeface="Arial Rounded MT Bold" panose="020F0704030504030204" pitchFamily="34" charset="0"/>
              </a:rPr>
              <a:t>📦 Banco de Dados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 Aceitação de Termo LGPD</a:t>
            </a:r>
          </a:p>
        </p:txBody>
      </p:sp>
      <p:pic>
        <p:nvPicPr>
          <p:cNvPr id="3" name="Imagem 2" descr="Padrão do plano de fundo&#10;&#10;Descrição gerada automaticamente">
            <a:extLst>
              <a:ext uri="{FF2B5EF4-FFF2-40B4-BE49-F238E27FC236}">
                <a16:creationId xmlns:a16="http://schemas.microsoft.com/office/drawing/2014/main" id="{6B2F67FE-D3C8-47AE-ADC3-854458F206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410" b="79090"/>
          <a:stretch/>
        </p:blipFill>
        <p:spPr>
          <a:xfrm>
            <a:off x="0" y="6543208"/>
            <a:ext cx="12192000" cy="31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">
            <a:extLst>
              <a:ext uri="{FF2B5EF4-FFF2-40B4-BE49-F238E27FC236}">
                <a16:creationId xmlns:a16="http://schemas.microsoft.com/office/drawing/2014/main" id="{40AEECF3-AC44-6369-56EE-1D88ECC102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81967"/>
          <a:stretch/>
        </p:blipFill>
        <p:spPr>
          <a:xfrm>
            <a:off x="0" y="5636300"/>
            <a:ext cx="12192000" cy="12366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CBA28A8-AAE4-C350-9310-C0466680F5AA}"/>
              </a:ext>
            </a:extLst>
          </p:cNvPr>
          <p:cNvSpPr txBox="1"/>
          <p:nvPr/>
        </p:nvSpPr>
        <p:spPr>
          <a:xfrm>
            <a:off x="3126404" y="3105834"/>
            <a:ext cx="5939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ED52B1"/>
                </a:solidFill>
                <a:latin typeface="Arial Rounded MT Bold" panose="020F0704030504030204" pitchFamily="34" charset="0"/>
              </a:rPr>
              <a:t>Apresentação do Sistema</a:t>
            </a:r>
          </a:p>
        </p:txBody>
      </p:sp>
      <p:pic>
        <p:nvPicPr>
          <p:cNvPr id="3" name="Imagem 2" descr="Padrão do plano de fundo&#10;&#10;Descrição gerada automaticamente">
            <a:extLst>
              <a:ext uri="{FF2B5EF4-FFF2-40B4-BE49-F238E27FC236}">
                <a16:creationId xmlns:a16="http://schemas.microsoft.com/office/drawing/2014/main" id="{A5D9812D-47E9-B857-7981-60DF2B5648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25791" b="56176"/>
          <a:stretch/>
        </p:blipFill>
        <p:spPr>
          <a:xfrm>
            <a:off x="-1" y="0"/>
            <a:ext cx="12192000" cy="123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8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adrão do plano de fundo&#10;&#10;Descrição gerada automaticamente">
            <a:extLst>
              <a:ext uri="{FF2B5EF4-FFF2-40B4-BE49-F238E27FC236}">
                <a16:creationId xmlns:a16="http://schemas.microsoft.com/office/drawing/2014/main" id="{A5D9812D-47E9-B857-7981-60DF2B5648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-220"/>
          <a:stretch/>
        </p:blipFill>
        <p:spPr>
          <a:xfrm>
            <a:off x="-1" y="-14990"/>
            <a:ext cx="12192000" cy="6872990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37B3490-23DE-867C-D837-D1CD10CFF60A}"/>
              </a:ext>
            </a:extLst>
          </p:cNvPr>
          <p:cNvSpPr/>
          <p:nvPr/>
        </p:nvSpPr>
        <p:spPr>
          <a:xfrm>
            <a:off x="6925455" y="2726024"/>
            <a:ext cx="4362138" cy="14059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ED52B1"/>
                </a:solidFill>
                <a:latin typeface="Arial Rounded MT Bold" panose="020F0704030504030204" pitchFamily="34" charset="0"/>
              </a:rPr>
              <a:t>AGRADECEMOS</a:t>
            </a:r>
          </a:p>
          <a:p>
            <a:pPr algn="ctr"/>
            <a:r>
              <a:rPr lang="pt-BR" sz="3600" dirty="0">
                <a:solidFill>
                  <a:srgbClr val="ED52B1"/>
                </a:solidFill>
                <a:latin typeface="Arial Rounded MT Bold" panose="020F0704030504030204" pitchFamily="34" charset="0"/>
              </a:rPr>
              <a:t>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2480767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298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Arial Rounded MT 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Isabella  Peixoto</dc:creator>
  <cp:lastModifiedBy>Isabella  Peixoto</cp:lastModifiedBy>
  <cp:revision>19</cp:revision>
  <dcterms:created xsi:type="dcterms:W3CDTF">2023-03-30T23:38:04Z</dcterms:created>
  <dcterms:modified xsi:type="dcterms:W3CDTF">2023-05-31T00:39:11Z</dcterms:modified>
</cp:coreProperties>
</file>