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9191"/>
    <a:srgbClr val="9C9C9C"/>
    <a:srgbClr val="9B9B9B"/>
    <a:srgbClr val="24B2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F19786-EDDA-4FDF-8569-03D534812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C95C55-9BF0-4DD5-A0CF-0D291C6B2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79F869-F06F-428B-88BE-A4C319F7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E747-C187-4C73-87ED-E1DA8C8C7ADB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6B3CF9-77AE-4B90-BA2A-009102B4E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14479A-5522-4674-8E97-FDFEAC65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63AC-D493-47E8-B704-2D6C114B85D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655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1CE87F-ADEB-403B-BFA2-E7555700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5289AD-9A46-4D27-9916-2C4AA4B98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08ED73-5D87-460E-8259-68E07F32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E747-C187-4C73-87ED-E1DA8C8C7ADB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3D8BC9-EE84-4EAF-A59E-AB1CA3B6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4CAECE-3EF6-4D2D-90FA-179DA8EA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63AC-D493-47E8-B704-2D6C114B85D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891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D35A602-409A-4A1C-9B0F-4067E1FD0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F780FE-1791-4D5A-A86A-EFAD21843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AE9F9C-C3F4-41A5-8140-572E312A9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E747-C187-4C73-87ED-E1DA8C8C7ADB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3DBB29-6B48-4515-8936-A1D0E131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B48C74-C815-4F6D-94C5-D1031A5CE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63AC-D493-47E8-B704-2D6C114B85D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79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FCA8C-EF63-4CED-9C3C-18E0FC90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439E53-6C7E-4CD5-B18D-C571D2692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14085F-3DFA-4233-AFE8-031F488DD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E747-C187-4C73-87ED-E1DA8C8C7ADB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C43251-0199-4C96-8BEA-F82D8977F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96BFD1-8B4B-4777-BA87-50C21FD8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63AC-D493-47E8-B704-2D6C114B85D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024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7A6507-79A2-48D9-AAA9-8367B31D3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0B0637-2289-4F24-A50B-F8443EE98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EF93E1-00D6-47D7-A5C6-6FE924166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E747-C187-4C73-87ED-E1DA8C8C7ADB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65D275-4901-485D-A72E-2278EFAB0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5D5B98-F204-45DB-93F6-2F808E48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63AC-D493-47E8-B704-2D6C114B85D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7773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D959C-412F-4C01-9358-EDB6FB93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FBACF4-3014-4D2C-A2A9-9AE5E48F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392F73-9A53-4F51-A390-98202E4E0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3E3D4E-E2B7-4692-B973-F05CDF7A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E747-C187-4C73-87ED-E1DA8C8C7ADB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B4581C-7C70-44A8-9442-9470BB7DE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40C23D-FBD8-4C42-80D7-DD306BCBD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63AC-D493-47E8-B704-2D6C114B85D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005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196E97-7956-4238-B1E9-9ACF06AFE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28D5A9-6CE3-46EA-82B9-84A62AA16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07FB75-30A6-48E6-A894-6E03F5329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615C72-088F-40C3-8103-7C116EE5D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AB84318-DD63-4A1E-BF76-4C0DA5792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EE68A4D-4C6F-4070-AD29-AE4BAB361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E747-C187-4C73-87ED-E1DA8C8C7ADB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5C0DDB4-7B94-42A7-90D3-3F769515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BE750EB-E0DA-4E7E-A60D-35DC51BB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63AC-D493-47E8-B704-2D6C114B85D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882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F23B0-0CFC-4387-A936-3D57D0E4E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11B2CF-AEED-4F42-B870-01B93C371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E747-C187-4C73-87ED-E1DA8C8C7ADB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2ECA7A-A213-410A-A797-34CCFAC9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ED4B17-FF40-496F-A86F-E665023D0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63AC-D493-47E8-B704-2D6C114B85D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835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0823608-0688-4287-8390-F8BBDF909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E747-C187-4C73-87ED-E1DA8C8C7ADB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3F6559-CF31-4444-8C62-4F6FACDA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A0FCD7-CB9F-43DC-B037-94ED7ECA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63AC-D493-47E8-B704-2D6C114B85D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176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41477-8875-4941-AD36-C0003C3C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542781-8294-4D4A-A5AC-BD531C549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4B83A7-B919-4C8C-B480-E0E63BE4E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A6040B-11E7-456F-8635-D068997B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E747-C187-4C73-87ED-E1DA8C8C7ADB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78DE7E-B0DA-420C-831C-49A54204E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143CD7-A42C-4A54-95A9-13E170BC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63AC-D493-47E8-B704-2D6C114B85D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502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A3216B-582A-4755-AD5C-A5B0FF915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A449E08-4096-48C1-B8E1-DDF226EE2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2F758E-9991-4ED2-A1C7-6E414B20F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5D0BF7-D25C-4F54-965D-C4A3A45E4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E747-C187-4C73-87ED-E1DA8C8C7ADB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1B4799-D148-4947-9ADB-98C62561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60813A-10FF-4FF4-AD33-1AA8CA19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63AC-D493-47E8-B704-2D6C114B85D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6796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3529EEC-7E2E-4205-9C2A-8B64E91F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393E6B-7030-4E1E-9AB5-9ACF32AF6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3992BA-23C5-460D-BE7B-B05D4005C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9E747-C187-4C73-87ED-E1DA8C8C7ADB}" type="datetimeFigureOut">
              <a:rPr lang="de-AT" smtClean="0"/>
              <a:t>21.04.2022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63DD74-9318-446D-B22F-C4628E13A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F6AB04-2CC2-4F74-99F0-45F2EF0A0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C63AC-D493-47E8-B704-2D6C114B85D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384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30.png"/><Relationship Id="rId26" Type="http://schemas.openxmlformats.org/officeDocument/2006/relationships/slide" Target="slide5.xml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slide" Target="slide3.xml"/><Relationship Id="rId25" Type="http://schemas.openxmlformats.org/officeDocument/2006/relationships/image" Target="../media/image20.png"/><Relationship Id="rId33" Type="http://schemas.openxmlformats.org/officeDocument/2006/relationships/image" Target="../media/image220.png"/><Relationship Id="rId2" Type="http://schemas.openxmlformats.org/officeDocument/2006/relationships/image" Target="../media/image1.jpeg"/><Relationship Id="rId16" Type="http://schemas.openxmlformats.org/officeDocument/2006/relationships/image" Target="../media/image13.png"/><Relationship Id="rId20" Type="http://schemas.openxmlformats.org/officeDocument/2006/relationships/image" Target="../media/image15.svg"/><Relationship Id="rId29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19.svg"/><Relationship Id="rId32" Type="http://schemas.openxmlformats.org/officeDocument/2006/relationships/slide" Target="slide6.xml"/><Relationship Id="rId5" Type="http://schemas.openxmlformats.org/officeDocument/2006/relationships/image" Target="../media/image4.png"/><Relationship Id="rId15" Type="http://schemas.openxmlformats.org/officeDocument/2006/relationships/image" Target="../media/image120.png"/><Relationship Id="rId23" Type="http://schemas.openxmlformats.org/officeDocument/2006/relationships/image" Target="../media/image18.png"/><Relationship Id="rId28" Type="http://schemas.openxmlformats.org/officeDocument/2006/relationships/image" Target="../media/image21.png"/><Relationship Id="rId10" Type="http://schemas.openxmlformats.org/officeDocument/2006/relationships/image" Target="../media/image9.svg"/><Relationship Id="rId19" Type="http://schemas.openxmlformats.org/officeDocument/2006/relationships/image" Target="../media/image14.png"/><Relationship Id="rId31" Type="http://schemas.openxmlformats.org/officeDocument/2006/relationships/image" Target="../media/image22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slide" Target="slide2.xml"/><Relationship Id="rId22" Type="http://schemas.openxmlformats.org/officeDocument/2006/relationships/image" Target="../media/image17.svg"/><Relationship Id="rId27" Type="http://schemas.openxmlformats.org/officeDocument/2006/relationships/image" Target="../media/image200.png"/><Relationship Id="rId30" Type="http://schemas.openxmlformats.org/officeDocument/2006/relationships/image" Target="../media/image210.png"/><Relationship Id="rId8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https://trello.com/b/Nmq9TVaj/fullstack-projec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EEE6A40-9D8D-42A5-B272-125DBA676D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54" b="773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C171BAD-B785-4D32-A1BB-10D26B3D8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4282" y="176169"/>
            <a:ext cx="3886899" cy="3865548"/>
          </a:xfrm>
        </p:spPr>
        <p:txBody>
          <a:bodyPr>
            <a:noAutofit/>
          </a:bodyPr>
          <a:lstStyle/>
          <a:p>
            <a:pPr algn="r"/>
            <a:r>
              <a:rPr lang="de-AT" sz="6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FULL</a:t>
            </a:r>
            <a:br>
              <a:rPr lang="de-AT" sz="6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</a:br>
            <a:r>
              <a:rPr lang="de-AT" sz="6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STACK</a:t>
            </a:r>
            <a:br>
              <a:rPr lang="de-AT" sz="6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</a:br>
            <a:r>
              <a:rPr lang="de-AT" sz="6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PROJECT</a:t>
            </a:r>
            <a:br>
              <a:rPr lang="de-AT" sz="6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</a:br>
            <a:r>
              <a:rPr lang="de-AT" sz="3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  <a:t>FSWD 15 – Team 1</a:t>
            </a:r>
            <a:br>
              <a:rPr lang="de-AT" sz="3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" panose="020B0502040204020203" pitchFamily="34" charset="0"/>
              </a:rPr>
            </a:br>
            <a:endParaRPr lang="de-AT" sz="3400" b="1" dirty="0">
              <a:solidFill>
                <a:schemeClr val="accent6">
                  <a:lumMod val="60000"/>
                  <a:lumOff val="4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11" name="Grafik 10" descr="Glühbirne">
            <a:extLst>
              <a:ext uri="{FF2B5EF4-FFF2-40B4-BE49-F238E27FC236}">
                <a16:creationId xmlns:a16="http://schemas.microsoft.com/office/drawing/2014/main" id="{88AE10A1-9459-427E-85A1-3C7FB1E78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990" y="1398295"/>
            <a:ext cx="722066" cy="722066"/>
          </a:xfrm>
          <a:prstGeom prst="rect">
            <a:avLst/>
          </a:prstGeom>
        </p:spPr>
      </p:pic>
      <p:pic>
        <p:nvPicPr>
          <p:cNvPr id="13" name="Grafik 12" descr="Linienpfeil: Leichte Kurve">
            <a:extLst>
              <a:ext uri="{FF2B5EF4-FFF2-40B4-BE49-F238E27FC236}">
                <a16:creationId xmlns:a16="http://schemas.microsoft.com/office/drawing/2014/main" id="{B7D851F5-F992-46EE-8D36-356F40FE30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502392">
            <a:off x="1980615" y="654182"/>
            <a:ext cx="699340" cy="573822"/>
          </a:xfrm>
          <a:prstGeom prst="rect">
            <a:avLst/>
          </a:prstGeom>
        </p:spPr>
      </p:pic>
      <p:pic>
        <p:nvPicPr>
          <p:cNvPr id="17" name="Grafik 16" descr="Linienpfeil: Kurve im Uhrzeigersinn">
            <a:extLst>
              <a:ext uri="{FF2B5EF4-FFF2-40B4-BE49-F238E27FC236}">
                <a16:creationId xmlns:a16="http://schemas.microsoft.com/office/drawing/2014/main" id="{7DB5634B-D7B6-43B4-BC12-13F87BD98B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4184834">
            <a:off x="730382" y="647399"/>
            <a:ext cx="380973" cy="865991"/>
          </a:xfrm>
          <a:prstGeom prst="rect">
            <a:avLst/>
          </a:prstGeom>
        </p:spPr>
      </p:pic>
      <p:pic>
        <p:nvPicPr>
          <p:cNvPr id="19" name="Grafik 18" descr="Hierarchie">
            <a:extLst>
              <a:ext uri="{FF2B5EF4-FFF2-40B4-BE49-F238E27FC236}">
                <a16:creationId xmlns:a16="http://schemas.microsoft.com/office/drawing/2014/main" id="{7DCF72C5-73CA-493E-B444-F12D4A3C5E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17406" y="283899"/>
            <a:ext cx="657194" cy="657194"/>
          </a:xfrm>
          <a:prstGeom prst="rect">
            <a:avLst/>
          </a:prstGeom>
        </p:spPr>
      </p:pic>
      <p:pic>
        <p:nvPicPr>
          <p:cNvPr id="21" name="Grafik 20" descr="Kundenbewertung">
            <a:extLst>
              <a:ext uri="{FF2B5EF4-FFF2-40B4-BE49-F238E27FC236}">
                <a16:creationId xmlns:a16="http://schemas.microsoft.com/office/drawing/2014/main" id="{CF37D21E-343C-4161-A2C6-ED2BF41A89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05046" y="423200"/>
            <a:ext cx="657194" cy="657194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5" name="Folienzoom 24">
                <a:extLst>
                  <a:ext uri="{FF2B5EF4-FFF2-40B4-BE49-F238E27FC236}">
                    <a16:creationId xmlns:a16="http://schemas.microsoft.com/office/drawing/2014/main" id="{C7AC62CD-E1F1-498F-8308-47E283C1154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35599445"/>
                  </p:ext>
                </p:extLst>
              </p:nvPr>
            </p:nvGraphicFramePr>
            <p:xfrm>
              <a:off x="614260" y="1585933"/>
              <a:ext cx="167526" cy="94234"/>
            </p:xfrm>
            <a:graphic>
              <a:graphicData uri="http://schemas.microsoft.com/office/powerpoint/2016/slidezoom">
                <pslz:sldZm>
                  <pslz:sldZmObj sldId="257" cId="342828607">
                    <pslz:zmPr id="{EE0CA2D2-8CB2-4CF5-9924-B518CD474F87}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7526" cy="94234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5" name="Folienzoom 24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C7AC62CD-E1F1-498F-8308-47E283C115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4260" y="1585933"/>
                <a:ext cx="167526" cy="942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7" name="Folienzoom 26">
                <a:extLst>
                  <a:ext uri="{FF2B5EF4-FFF2-40B4-BE49-F238E27FC236}">
                    <a16:creationId xmlns:a16="http://schemas.microsoft.com/office/drawing/2014/main" id="{BD5F75A7-3ED9-4883-A729-276478CE8F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07155915"/>
                  </p:ext>
                </p:extLst>
              </p:nvPr>
            </p:nvGraphicFramePr>
            <p:xfrm>
              <a:off x="1583117" y="725213"/>
              <a:ext cx="94520" cy="53168"/>
            </p:xfrm>
            <a:graphic>
              <a:graphicData uri="http://schemas.microsoft.com/office/powerpoint/2016/slidezoom">
                <pslz:sldZm>
                  <pslz:sldZmObj sldId="258" cId="269695342">
                    <pslz:zmPr id="{A9351A0D-079D-4B21-806E-7546FB088181}" transitionDur="100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4520" cy="5316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7" name="Folienzoom 26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BD5F75A7-3ED9-4883-A729-276478CE8F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583117" y="725213"/>
                <a:ext cx="94520" cy="5316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pic>
        <p:nvPicPr>
          <p:cNvPr id="29" name="Grafik 28" descr="Linienpfeil: Kurve gegen den Uhrzeigersinn">
            <a:extLst>
              <a:ext uri="{FF2B5EF4-FFF2-40B4-BE49-F238E27FC236}">
                <a16:creationId xmlns:a16="http://schemas.microsoft.com/office/drawing/2014/main" id="{76D136A5-1C3C-4FBC-AFC6-0435EF28C3B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8045441">
            <a:off x="3211142" y="838155"/>
            <a:ext cx="636169" cy="636169"/>
          </a:xfrm>
          <a:prstGeom prst="rect">
            <a:avLst/>
          </a:prstGeom>
        </p:spPr>
      </p:pic>
      <p:pic>
        <p:nvPicPr>
          <p:cNvPr id="31" name="Grafik 30" descr="Puzzleteile">
            <a:extLst>
              <a:ext uri="{FF2B5EF4-FFF2-40B4-BE49-F238E27FC236}">
                <a16:creationId xmlns:a16="http://schemas.microsoft.com/office/drawing/2014/main" id="{9572E539-78A0-4A49-81C7-A04C83B7C48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820131" y="910983"/>
            <a:ext cx="722067" cy="722067"/>
          </a:xfrm>
          <a:prstGeom prst="rect">
            <a:avLst/>
          </a:prstGeom>
        </p:spPr>
      </p:pic>
      <p:pic>
        <p:nvPicPr>
          <p:cNvPr id="33" name="Grafik 32" descr="Flagge">
            <a:extLst>
              <a:ext uri="{FF2B5EF4-FFF2-40B4-BE49-F238E27FC236}">
                <a16:creationId xmlns:a16="http://schemas.microsoft.com/office/drawing/2014/main" id="{0D7B836E-7EF4-4F9F-A530-A6557E9F1AD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980737" y="176169"/>
            <a:ext cx="722067" cy="722067"/>
          </a:xfrm>
          <a:prstGeom prst="rect">
            <a:avLst/>
          </a:prstGeom>
        </p:spPr>
      </p:pic>
      <p:pic>
        <p:nvPicPr>
          <p:cNvPr id="34" name="Grafik 33" descr="Linienpfeil: Kurve im Uhrzeigersinn">
            <a:extLst>
              <a:ext uri="{FF2B5EF4-FFF2-40B4-BE49-F238E27FC236}">
                <a16:creationId xmlns:a16="http://schemas.microsoft.com/office/drawing/2014/main" id="{7CE5961B-AD38-4C6D-A083-36BFD60287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4184834">
            <a:off x="4472097" y="179501"/>
            <a:ext cx="380973" cy="865991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6" name="Folienzoom 35">
                <a:extLst>
                  <a:ext uri="{FF2B5EF4-FFF2-40B4-BE49-F238E27FC236}">
                    <a16:creationId xmlns:a16="http://schemas.microsoft.com/office/drawing/2014/main" id="{126322F9-71A6-4555-80AB-994FD9FBEDB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70127492"/>
                  </p:ext>
                </p:extLst>
              </p:nvPr>
            </p:nvGraphicFramePr>
            <p:xfrm>
              <a:off x="4153345" y="1211288"/>
              <a:ext cx="81277" cy="45719"/>
            </p:xfrm>
            <a:graphic>
              <a:graphicData uri="http://schemas.microsoft.com/office/powerpoint/2016/slidezoom">
                <pslz:sldZm>
                  <pslz:sldZmObj sldId="259" cId="4032956695">
                    <pslz:zmPr id="{1C3CF4EE-AA5A-42BB-B35C-1D487205127D}" transitionDur="1000">
                      <p166:blipFill xmlns:p166="http://schemas.microsoft.com/office/powerpoint/2016/6/main">
                        <a:blip r:embed="rId2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1277" cy="4571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6" name="Folienzoom 35">
                <a:hlinkClick r:id="rId26" action="ppaction://hlinksldjump"/>
                <a:extLst>
                  <a:ext uri="{FF2B5EF4-FFF2-40B4-BE49-F238E27FC236}">
                    <a16:creationId xmlns:a16="http://schemas.microsoft.com/office/drawing/2014/main" id="{126322F9-71A6-4555-80AB-994FD9FBED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153345" y="1211288"/>
                <a:ext cx="81277" cy="45719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8" name="Folienzoom 37">
                <a:extLst>
                  <a:ext uri="{FF2B5EF4-FFF2-40B4-BE49-F238E27FC236}">
                    <a16:creationId xmlns:a16="http://schemas.microsoft.com/office/drawing/2014/main" id="{97A049F8-8F0C-4F9B-8F92-C54CF527926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79589374"/>
                  </p:ext>
                </p:extLst>
              </p:nvPr>
            </p:nvGraphicFramePr>
            <p:xfrm>
              <a:off x="3096720" y="658457"/>
              <a:ext cx="85331" cy="47999"/>
            </p:xfrm>
            <a:graphic>
              <a:graphicData uri="http://schemas.microsoft.com/office/powerpoint/2016/slidezoom">
                <pslz:sldZm>
                  <pslz:sldZmObj sldId="260" cId="1415503540">
                    <pslz:zmPr id="{68A89771-0E59-4DB0-AD89-BA7744E8B75E}" transitionDur="1000">
                      <p166:blipFill xmlns:p166="http://schemas.microsoft.com/office/powerpoint/2016/6/main">
                        <a:blip r:embed="rId2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5331" cy="4799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8" name="Folienzoom 37">
                <a:hlinkClick r:id="rId29" action="ppaction://hlinksldjump"/>
                <a:extLst>
                  <a:ext uri="{FF2B5EF4-FFF2-40B4-BE49-F238E27FC236}">
                    <a16:creationId xmlns:a16="http://schemas.microsoft.com/office/drawing/2014/main" id="{97A049F8-8F0C-4F9B-8F92-C54CF52792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096720" y="658457"/>
                <a:ext cx="85331" cy="47999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sp>
        <p:nvSpPr>
          <p:cNvPr id="41" name="Rechteck 40">
            <a:extLst>
              <a:ext uri="{FF2B5EF4-FFF2-40B4-BE49-F238E27FC236}">
                <a16:creationId xmlns:a16="http://schemas.microsoft.com/office/drawing/2014/main" id="{D65C45F9-3113-4C4E-83EC-C0B57EEE1CAF}"/>
              </a:ext>
            </a:extLst>
          </p:cNvPr>
          <p:cNvSpPr/>
          <p:nvPr/>
        </p:nvSpPr>
        <p:spPr>
          <a:xfrm>
            <a:off x="3820131" y="1654022"/>
            <a:ext cx="1037619" cy="27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CHALLENGES</a:t>
            </a:r>
            <a:endParaRPr lang="de-AT" sz="1050" b="1" dirty="0">
              <a:solidFill>
                <a:schemeClr val="accent6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844F39A5-6941-4333-B12F-9921DDD72D3B}"/>
              </a:ext>
            </a:extLst>
          </p:cNvPr>
          <p:cNvSpPr/>
          <p:nvPr/>
        </p:nvSpPr>
        <p:spPr>
          <a:xfrm>
            <a:off x="198802" y="2161715"/>
            <a:ext cx="722066" cy="27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PROJECT</a:t>
            </a:r>
            <a:endParaRPr lang="de-AT" sz="1050" b="1" dirty="0">
              <a:solidFill>
                <a:schemeClr val="accent6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DD2F052-A890-413C-BCD3-20B3D8968A90}"/>
              </a:ext>
            </a:extLst>
          </p:cNvPr>
          <p:cNvSpPr/>
          <p:nvPr/>
        </p:nvSpPr>
        <p:spPr>
          <a:xfrm>
            <a:off x="1117486" y="94603"/>
            <a:ext cx="582563" cy="27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TEAM</a:t>
            </a:r>
            <a:endParaRPr lang="de-AT" sz="1050" b="1" dirty="0">
              <a:solidFill>
                <a:schemeClr val="accent6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532E5846-68FF-40EA-9CCC-D9532086EF6B}"/>
              </a:ext>
            </a:extLst>
          </p:cNvPr>
          <p:cNvSpPr/>
          <p:nvPr/>
        </p:nvSpPr>
        <p:spPr>
          <a:xfrm>
            <a:off x="2658828" y="1052118"/>
            <a:ext cx="544566" cy="27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ORGA</a:t>
            </a:r>
            <a:endParaRPr lang="de-AT" sz="1050" b="1" dirty="0">
              <a:solidFill>
                <a:schemeClr val="accent6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7307F19-19CA-42F0-A308-7D22CB512F65}"/>
              </a:ext>
            </a:extLst>
          </p:cNvPr>
          <p:cNvSpPr/>
          <p:nvPr/>
        </p:nvSpPr>
        <p:spPr>
          <a:xfrm>
            <a:off x="5035354" y="973038"/>
            <a:ext cx="722067" cy="27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RESULT</a:t>
            </a:r>
            <a:endParaRPr lang="de-AT" sz="1050" b="1" dirty="0">
              <a:solidFill>
                <a:schemeClr val="accent6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7" name="Folienzoom 46">
                <a:extLst>
                  <a:ext uri="{FF2B5EF4-FFF2-40B4-BE49-F238E27FC236}">
                    <a16:creationId xmlns:a16="http://schemas.microsoft.com/office/drawing/2014/main" id="{985EDAC5-CF14-48C1-A0C4-DB6C170C72F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80703974"/>
                  </p:ext>
                </p:extLst>
              </p:nvPr>
            </p:nvGraphicFramePr>
            <p:xfrm>
              <a:off x="5278350" y="576028"/>
              <a:ext cx="81279" cy="45719"/>
            </p:xfrm>
            <a:graphic>
              <a:graphicData uri="http://schemas.microsoft.com/office/powerpoint/2016/slidezoom">
                <pslz:sldZm>
                  <pslz:sldZmObj sldId="261" cId="269380435">
                    <pslz:zmPr id="{D3331683-38C7-4E9B-8FB0-6994C11B9BB4}" transitionDur="1000">
                      <p166:blipFill xmlns:p166="http://schemas.microsoft.com/office/powerpoint/2016/6/main">
                        <a:blip r:embed="rId3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1279" cy="4571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7" name="Folienzoom 46">
                <a:hlinkClick r:id="rId32" action="ppaction://hlinksldjump"/>
                <a:extLst>
                  <a:ext uri="{FF2B5EF4-FFF2-40B4-BE49-F238E27FC236}">
                    <a16:creationId xmlns:a16="http://schemas.microsoft.com/office/drawing/2014/main" id="{985EDAC5-CF14-48C1-A0C4-DB6C170C72F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78350" y="576028"/>
                <a:ext cx="81279" cy="45719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881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49C043C-1956-4329-BE25-F104ABE2541C}"/>
              </a:ext>
            </a:extLst>
          </p:cNvPr>
          <p:cNvSpPr/>
          <p:nvPr/>
        </p:nvSpPr>
        <p:spPr>
          <a:xfrm>
            <a:off x="766618" y="561241"/>
            <a:ext cx="3186546" cy="933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D1294F0-550D-4CAB-9E77-1C617FF6A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5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PROJECT</a:t>
            </a:r>
            <a:endParaRPr lang="de-AT" b="1" dirty="0">
              <a:solidFill>
                <a:schemeClr val="accent6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3FFB65-72D2-4A8C-9FC3-4FDF85034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55036" cy="5032375"/>
          </a:xfrm>
          <a:solidFill>
            <a:schemeClr val="accent6">
              <a:lumMod val="40000"/>
              <a:lumOff val="60000"/>
              <a:alpha val="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AT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THEME</a:t>
            </a:r>
            <a:r>
              <a:rPr lang="de-AT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			</a:t>
            </a:r>
            <a:r>
              <a:rPr lang="de-AT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Mealplanner</a:t>
            </a:r>
            <a:endParaRPr lang="de-AT" b="1" dirty="0">
              <a:solidFill>
                <a:schemeClr val="accent6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de-AT" b="1" dirty="0">
              <a:solidFill>
                <a:schemeClr val="accent6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AT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REQUIRE			Log in</a:t>
            </a:r>
          </a:p>
          <a:p>
            <a:pPr marL="0" indent="0">
              <a:buNone/>
            </a:pPr>
            <a:r>
              <a:rPr lang="de-AT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				User: CRUD </a:t>
            </a:r>
            <a:r>
              <a:rPr lang="de-AT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Recipes</a:t>
            </a:r>
            <a:r>
              <a:rPr lang="de-AT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de-AT" sz="18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(own)</a:t>
            </a:r>
          </a:p>
          <a:p>
            <a:pPr marL="0" indent="0">
              <a:buNone/>
            </a:pPr>
            <a:r>
              <a:rPr lang="de-AT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				Admin: </a:t>
            </a:r>
            <a:r>
              <a:rPr lang="de-AT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Recipes</a:t>
            </a:r>
            <a:r>
              <a:rPr lang="de-AT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 &amp; Users</a:t>
            </a:r>
          </a:p>
          <a:p>
            <a:pPr marL="0" indent="0">
              <a:buNone/>
            </a:pPr>
            <a:r>
              <a:rPr lang="de-AT" sz="18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				</a:t>
            </a:r>
            <a:r>
              <a:rPr lang="de-AT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ALL: CRUD </a:t>
            </a:r>
            <a:r>
              <a:rPr lang="de-AT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Mealplanner</a:t>
            </a:r>
            <a:endParaRPr lang="de-AT" b="1" dirty="0">
              <a:solidFill>
                <a:schemeClr val="accent6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de-AT" sz="1800" b="1" dirty="0">
              <a:solidFill>
                <a:schemeClr val="accent6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AT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NICE TO HAVE		Rating, Shopping </a:t>
            </a:r>
            <a:r>
              <a:rPr lang="de-AT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Cart</a:t>
            </a:r>
            <a:r>
              <a:rPr lang="de-AT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, Nutrition &amp; Allergen Info </a:t>
            </a:r>
          </a:p>
          <a:p>
            <a:pPr marL="0" indent="0">
              <a:buNone/>
            </a:pPr>
            <a:endParaRPr lang="de-AT" dirty="0">
              <a:solidFill>
                <a:schemeClr val="accent6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AT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TECH				</a:t>
            </a:r>
            <a:r>
              <a:rPr lang="de-AT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Symfony</a:t>
            </a:r>
            <a:endParaRPr lang="de-AT" b="1" dirty="0">
              <a:solidFill>
                <a:schemeClr val="accent6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AT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				SCSS / Illustrator</a:t>
            </a:r>
          </a:p>
          <a:p>
            <a:pPr marL="0" indent="0">
              <a:buNone/>
            </a:pPr>
            <a:r>
              <a:rPr lang="de-AT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				GitHub		</a:t>
            </a:r>
          </a:p>
        </p:txBody>
      </p:sp>
      <p:pic>
        <p:nvPicPr>
          <p:cNvPr id="4" name="Grafik 3" descr="Glühbirne">
            <a:extLst>
              <a:ext uri="{FF2B5EF4-FFF2-40B4-BE49-F238E27FC236}">
                <a16:creationId xmlns:a16="http://schemas.microsoft.com/office/drawing/2014/main" id="{61AFD45E-7A9C-4A9D-8E13-BD75712F7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1905" y="596011"/>
            <a:ext cx="863789" cy="86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8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49C043C-1956-4329-BE25-F104ABE2541C}"/>
              </a:ext>
            </a:extLst>
          </p:cNvPr>
          <p:cNvSpPr/>
          <p:nvPr/>
        </p:nvSpPr>
        <p:spPr>
          <a:xfrm>
            <a:off x="766618" y="561241"/>
            <a:ext cx="2053494" cy="933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D1294F0-550D-4CAB-9E77-1C617FF6A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5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TEAM</a:t>
            </a:r>
            <a:endParaRPr lang="de-AT" b="1" dirty="0">
              <a:solidFill>
                <a:schemeClr val="accent6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3FFB65-72D2-4A8C-9FC3-4FDF85034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55036" cy="5032375"/>
          </a:xfrm>
          <a:solidFill>
            <a:schemeClr val="accent6">
              <a:lumMod val="40000"/>
              <a:lumOff val="60000"/>
              <a:alpha val="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PETRA SEDLACZEK</a:t>
            </a:r>
            <a:r>
              <a:rPr lang="de-AT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		</a:t>
            </a:r>
            <a:r>
              <a:rPr lang="de-AT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Design / Frontend</a:t>
            </a:r>
          </a:p>
          <a:p>
            <a:pPr marL="0" indent="0">
              <a:buNone/>
            </a:pPr>
            <a:endParaRPr lang="de-AT" b="1" dirty="0">
              <a:solidFill>
                <a:schemeClr val="accent6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AT" b="1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SANJA KOSTANTINOVIC</a:t>
            </a:r>
            <a:r>
              <a:rPr lang="de-AT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	Database / Backend</a:t>
            </a:r>
          </a:p>
          <a:p>
            <a:pPr marL="0" indent="0">
              <a:buNone/>
            </a:pPr>
            <a:endParaRPr lang="de-AT" b="1" dirty="0">
              <a:solidFill>
                <a:schemeClr val="accent6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AT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GABRIEL SKRABA		Design / Frontend</a:t>
            </a:r>
          </a:p>
          <a:p>
            <a:pPr marL="0" indent="0">
              <a:buNone/>
            </a:pPr>
            <a:endParaRPr lang="de-AT" b="1" dirty="0">
              <a:solidFill>
                <a:schemeClr val="accent6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AT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STEPHAN REINDL		PJ-Lead / Backend 			</a:t>
            </a:r>
          </a:p>
        </p:txBody>
      </p:sp>
      <p:pic>
        <p:nvPicPr>
          <p:cNvPr id="6" name="Grafik 5" descr="Kundenbewertung">
            <a:extLst>
              <a:ext uri="{FF2B5EF4-FFF2-40B4-BE49-F238E27FC236}">
                <a16:creationId xmlns:a16="http://schemas.microsoft.com/office/drawing/2014/main" id="{7922BB25-F1A4-46C8-B487-B422D49BF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1905" y="462473"/>
            <a:ext cx="863789" cy="86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49C043C-1956-4329-BE25-F104ABE2541C}"/>
              </a:ext>
            </a:extLst>
          </p:cNvPr>
          <p:cNvSpPr/>
          <p:nvPr/>
        </p:nvSpPr>
        <p:spPr>
          <a:xfrm>
            <a:off x="766618" y="561241"/>
            <a:ext cx="2053494" cy="933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D1294F0-550D-4CAB-9E77-1C617FF6A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5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ORGA</a:t>
            </a:r>
            <a:endParaRPr lang="de-AT" b="1" dirty="0">
              <a:solidFill>
                <a:schemeClr val="accent6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3FFB65-72D2-4A8C-9FC3-4FDF85034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55036" cy="5032375"/>
          </a:xfrm>
          <a:solidFill>
            <a:schemeClr val="accent6">
              <a:lumMod val="40000"/>
              <a:lumOff val="60000"/>
              <a:alpha val="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SPRINT		</a:t>
            </a:r>
            <a:r>
              <a:rPr lang="de-AT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de-AT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DURATION: 1 DAY</a:t>
            </a:r>
          </a:p>
          <a:p>
            <a:pPr marL="0" indent="0">
              <a:buNone/>
            </a:pPr>
            <a:endParaRPr lang="de-AT" b="1" dirty="0">
              <a:solidFill>
                <a:schemeClr val="accent6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AT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MEETINGS			2/DAY 15min				</a:t>
            </a:r>
          </a:p>
          <a:p>
            <a:pPr marL="0" indent="0">
              <a:buNone/>
            </a:pPr>
            <a:endParaRPr lang="de-AT" b="1" dirty="0">
              <a:solidFill>
                <a:schemeClr val="accent6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AT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TRELLO BOARD					</a:t>
            </a:r>
          </a:p>
        </p:txBody>
      </p:sp>
      <p:pic>
        <p:nvPicPr>
          <p:cNvPr id="7" name="Grafik 6" descr="Hierarchie">
            <a:extLst>
              <a:ext uri="{FF2B5EF4-FFF2-40B4-BE49-F238E27FC236}">
                <a16:creationId xmlns:a16="http://schemas.microsoft.com/office/drawing/2014/main" id="{04355915-476E-45AB-B629-BEDB01360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6170" y="561241"/>
            <a:ext cx="795260" cy="795260"/>
          </a:xfrm>
          <a:prstGeom prst="rect">
            <a:avLst/>
          </a:prstGeom>
        </p:spPr>
      </p:pic>
      <p:pic>
        <p:nvPicPr>
          <p:cNvPr id="8" name="Grafik 7">
            <a:hlinkClick r:id="rId4"/>
            <a:extLst>
              <a:ext uri="{FF2B5EF4-FFF2-40B4-BE49-F238E27FC236}">
                <a16:creationId xmlns:a16="http://schemas.microsoft.com/office/drawing/2014/main" id="{18E7A486-01F2-4BA1-9C43-0D7312762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3244" y="3911600"/>
            <a:ext cx="452489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03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5C63D9B9-5C50-4F6A-9E3F-A563EEFA089B}"/>
              </a:ext>
            </a:extLst>
          </p:cNvPr>
          <p:cNvSpPr/>
          <p:nvPr/>
        </p:nvSpPr>
        <p:spPr>
          <a:xfrm>
            <a:off x="766617" y="4304843"/>
            <a:ext cx="4073831" cy="933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49C043C-1956-4329-BE25-F104ABE2541C}"/>
              </a:ext>
            </a:extLst>
          </p:cNvPr>
          <p:cNvSpPr/>
          <p:nvPr/>
        </p:nvSpPr>
        <p:spPr>
          <a:xfrm>
            <a:off x="766617" y="561241"/>
            <a:ext cx="4625779" cy="933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D1294F0-550D-4CAB-9E77-1C617FF6A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5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CHALLANGES</a:t>
            </a:r>
            <a:endParaRPr lang="de-AT" b="1" dirty="0">
              <a:solidFill>
                <a:schemeClr val="accent6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3FFB65-72D2-4A8C-9FC3-4FDF85034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842"/>
            <a:ext cx="10855036" cy="2528262"/>
          </a:xfrm>
          <a:solidFill>
            <a:schemeClr val="accent6">
              <a:lumMod val="40000"/>
              <a:lumOff val="60000"/>
              <a:alpha val="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AT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SYMFONY			</a:t>
            </a:r>
            <a:r>
              <a:rPr lang="de-AT" sz="20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Webpack</a:t>
            </a:r>
            <a:br>
              <a:rPr lang="de-AT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</a:br>
            <a:r>
              <a:rPr lang="de-AT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				Query </a:t>
            </a:r>
            <a:r>
              <a:rPr lang="de-AT" sz="20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Builder</a:t>
            </a:r>
            <a:endParaRPr lang="de-AT" sz="2000" b="1" dirty="0">
              <a:solidFill>
                <a:schemeClr val="accent6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e-AT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				Multiple </a:t>
            </a:r>
            <a:r>
              <a:rPr lang="de-AT" sz="20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tables</a:t>
            </a:r>
            <a:endParaRPr lang="de-AT" sz="2000" b="1" dirty="0">
              <a:solidFill>
                <a:schemeClr val="accent6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e-AT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				</a:t>
            </a:r>
            <a:r>
              <a:rPr lang="de-AT" sz="20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Nesting</a:t>
            </a:r>
            <a:r>
              <a:rPr lang="de-AT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de-AT" sz="20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forms</a:t>
            </a:r>
            <a:r>
              <a:rPr lang="de-AT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/CRUDs</a:t>
            </a:r>
            <a:r>
              <a:rPr lang="de-AT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		</a:t>
            </a:r>
          </a:p>
        </p:txBody>
      </p:sp>
      <p:pic>
        <p:nvPicPr>
          <p:cNvPr id="6" name="Grafik 5" descr="Puzzleteile">
            <a:extLst>
              <a:ext uri="{FF2B5EF4-FFF2-40B4-BE49-F238E27FC236}">
                <a16:creationId xmlns:a16="http://schemas.microsoft.com/office/drawing/2014/main" id="{506216A0-401A-4F57-A8F9-D6E7C7602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8719" y="512820"/>
            <a:ext cx="933327" cy="933327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2BC9327D-2B48-4494-ABFA-47A4A265A09E}"/>
              </a:ext>
            </a:extLst>
          </p:cNvPr>
          <p:cNvSpPr txBox="1">
            <a:spLocks/>
          </p:cNvSpPr>
          <p:nvPr/>
        </p:nvSpPr>
        <p:spPr>
          <a:xfrm>
            <a:off x="838200" y="41087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5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STRENGHTS</a:t>
            </a:r>
            <a:endParaRPr lang="de-AT" b="1" dirty="0">
              <a:solidFill>
                <a:schemeClr val="accent6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E397095-96C7-4C02-993C-D051D9F06C39}"/>
              </a:ext>
            </a:extLst>
          </p:cNvPr>
          <p:cNvSpPr txBox="1">
            <a:spLocks/>
          </p:cNvSpPr>
          <p:nvPr/>
        </p:nvSpPr>
        <p:spPr>
          <a:xfrm>
            <a:off x="838200" y="5434289"/>
            <a:ext cx="10855036" cy="1276904"/>
          </a:xfrm>
          <a:prstGeom prst="rect">
            <a:avLst/>
          </a:prstGeom>
          <a:solidFill>
            <a:schemeClr val="accent6">
              <a:lumMod val="40000"/>
              <a:lumOff val="60000"/>
              <a:alpha val="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de-AT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TEAMWORK			Clear </a:t>
            </a:r>
            <a:r>
              <a:rPr lang="de-AT" sz="20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separation</a:t>
            </a:r>
            <a:r>
              <a:rPr lang="de-AT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de-AT" sz="20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of</a:t>
            </a:r>
            <a:r>
              <a:rPr lang="de-AT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de-AT" sz="20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tasks</a:t>
            </a:r>
            <a:endParaRPr lang="de-AT" sz="2000" b="1" dirty="0">
              <a:solidFill>
                <a:schemeClr val="accent6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de-AT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				</a:t>
            </a:r>
            <a:r>
              <a:rPr lang="de-AT" sz="20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very</a:t>
            </a:r>
            <a:r>
              <a:rPr lang="de-AT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de-AT" sz="20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structured</a:t>
            </a:r>
            <a:r>
              <a:rPr lang="de-AT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de-AT" sz="20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work</a:t>
            </a:r>
            <a:r>
              <a:rPr lang="de-AT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de-AT" sz="20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attitude</a:t>
            </a:r>
            <a:r>
              <a:rPr lang="de-AT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32956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49C043C-1956-4329-BE25-F104ABE2541C}"/>
              </a:ext>
            </a:extLst>
          </p:cNvPr>
          <p:cNvSpPr/>
          <p:nvPr/>
        </p:nvSpPr>
        <p:spPr>
          <a:xfrm>
            <a:off x="766617" y="561241"/>
            <a:ext cx="2831989" cy="933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D1294F0-550D-4CAB-9E77-1C617FF6A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5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RESULT</a:t>
            </a:r>
            <a:endParaRPr lang="de-AT" b="1" dirty="0">
              <a:solidFill>
                <a:schemeClr val="accent6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3FFB65-72D2-4A8C-9FC3-4FDF85034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55036" cy="5032375"/>
          </a:xfrm>
          <a:solidFill>
            <a:schemeClr val="accent6">
              <a:lumMod val="40000"/>
              <a:lumOff val="60000"/>
              <a:alpha val="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AT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JUNGLE FOOD MEALPLANNER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AT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			</a:t>
            </a:r>
          </a:p>
          <a:p>
            <a:pPr marL="0" indent="0">
              <a:buNone/>
            </a:pPr>
            <a:r>
              <a:rPr lang="de-AT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		</a:t>
            </a:r>
          </a:p>
        </p:txBody>
      </p:sp>
      <p:pic>
        <p:nvPicPr>
          <p:cNvPr id="7" name="Grafik 6" descr="Flagge">
            <a:extLst>
              <a:ext uri="{FF2B5EF4-FFF2-40B4-BE49-F238E27FC236}">
                <a16:creationId xmlns:a16="http://schemas.microsoft.com/office/drawing/2014/main" id="{28186F29-B404-4BF8-8010-918205982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7136" y="561240"/>
            <a:ext cx="933327" cy="93332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1601C9D-2A7A-4A4E-A347-6748E5753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17" y="2545225"/>
            <a:ext cx="8441203" cy="39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0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Bahnschrift</vt:lpstr>
      <vt:lpstr>Calibri</vt:lpstr>
      <vt:lpstr>Calibri Light</vt:lpstr>
      <vt:lpstr>Office</vt:lpstr>
      <vt:lpstr>FULL STACK PROJECT FSWD 15 – Team 1 </vt:lpstr>
      <vt:lpstr>PROJECT</vt:lpstr>
      <vt:lpstr>TEAM</vt:lpstr>
      <vt:lpstr>ORGA</vt:lpstr>
      <vt:lpstr>CHALLANGES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PROJECT FSWD 15 – Team 1 </dc:title>
  <dc:creator>Stephan Reindl</dc:creator>
  <cp:lastModifiedBy>Sanja Kostantinovic</cp:lastModifiedBy>
  <cp:revision>16</cp:revision>
  <dcterms:created xsi:type="dcterms:W3CDTF">2022-04-20T19:22:32Z</dcterms:created>
  <dcterms:modified xsi:type="dcterms:W3CDTF">2022-04-21T07:35:39Z</dcterms:modified>
</cp:coreProperties>
</file>