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7047-529C-4E1A-B287-DC4E60BACE38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B2B4B-310A-45C0-A351-873081791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7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9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0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4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14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8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2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14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2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4AAD-2B2C-4E42-B2FA-08B6FEC8B77C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48E1F5-6619-4DD9-934C-E6C91D467D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1F7-1A17-40DE-B3CD-4444E4B9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latin typeface="+mn-lt"/>
              </a:rPr>
              <a:t>Price analysis and recommendation based on Competition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5CF10-20BB-4173-82DF-6E989794F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713870"/>
            <a:ext cx="8250221" cy="1543929"/>
          </a:xfrm>
        </p:spPr>
        <p:txBody>
          <a:bodyPr/>
          <a:lstStyle/>
          <a:p>
            <a:r>
              <a:rPr lang="en-IN" dirty="0"/>
              <a:t>Presented by- Sanjana Panda</a:t>
            </a:r>
          </a:p>
        </p:txBody>
      </p:sp>
    </p:spTree>
    <p:extLst>
      <p:ext uri="{BB962C8B-B14F-4D97-AF65-F5344CB8AC3E}">
        <p14:creationId xmlns:p14="http://schemas.microsoft.com/office/powerpoint/2010/main" val="13537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A427-18AF-44A3-8626-43DCB40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3FE1-1786-4F35-B6D7-6E17D57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Big Mountain Resort is located in north-western Montana. </a:t>
            </a:r>
          </a:p>
          <a:p>
            <a:r>
              <a:rPr lang="en-IN" sz="2400" dirty="0"/>
              <a:t>Big Mountain Resort offers spectacular views of Glacier National Park and Flathead National Forest. </a:t>
            </a:r>
          </a:p>
          <a:p>
            <a:r>
              <a:rPr lang="en-IN" sz="2400" dirty="0"/>
              <a:t>The resort originally opened in 1947 with an annual snowfall of 333 inches and 3,000 acres of skier and rider accessible terrain. </a:t>
            </a:r>
          </a:p>
          <a:p>
            <a:r>
              <a:rPr lang="en-IN" sz="2400" dirty="0"/>
              <a:t>Big Mountain Resort offers access to 105 named trails and vast bowl and tree skiing.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97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CC1F-6CB4-4642-A135-31A7868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6AD0-8519-4829-8CFA-66D6B244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Recently, Big Mountain Resort installed a new chair lift. </a:t>
            </a:r>
          </a:p>
          <a:p>
            <a:r>
              <a:rPr lang="en-US" dirty="0"/>
              <a:t>This additional chair increases their operating costs by $1,540,000 this season. </a:t>
            </a:r>
          </a:p>
          <a:p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profit margin should be within 9.2%.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2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5422" y="1576014"/>
            <a:ext cx="5710683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7" y="1576014"/>
            <a:ext cx="5710683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379151" y="165018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43593" y="169140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379150" y="375579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72747" y="379959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574634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363483" y="512833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43593" y="5097979"/>
            <a:ext cx="4979056" cy="430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69930" y="1964976"/>
            <a:ext cx="5621596" cy="17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Big Mountain Resort has recently installed an additional chair lift to help increase the distribution of visitors across the mountain. This additional chair increases their operating costs by $1,540,000 this season. The business is eager to get your recommendations on recouping the increased operating costs from the new chair this season.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363482" y="4080095"/>
            <a:ext cx="5653961" cy="89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to cover up $1,540,000/-  of additional operation cost so as to keep the profit margin within 9.2%. Also, to </a:t>
            </a:r>
            <a:r>
              <a:rPr lang="en-IN" sz="1600" dirty="0"/>
              <a:t>forecast current years’ revenue if the recommendations are implemented.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363483" y="5416651"/>
            <a:ext cx="5671777" cy="74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For this analysis we are considering 330 resorts in US that are considered as competition. </a:t>
            </a:r>
            <a:endParaRPr sz="12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082232" y="1963920"/>
            <a:ext cx="5608020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Business profit margin should be within 9.2%.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Data might not be sufficient.</a:t>
            </a:r>
            <a:endParaRPr sz="16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6114928" y="5207819"/>
            <a:ext cx="5608020" cy="95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CSV file that contains information from 330 resorts in the US that can be considered part of the same market.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0678207" y="702237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295422" y="150763"/>
            <a:ext cx="9075240" cy="1102948"/>
          </a:xfrm>
          <a:prstGeom prst="wedgeRectCallout">
            <a:avLst>
              <a:gd name="adj1" fmla="val 64519"/>
              <a:gd name="adj2" fmla="val -6167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295422" y="189591"/>
            <a:ext cx="10206314" cy="2477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617231"/>
            <a:ext cx="5559126" cy="88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Director of Operations, Jimmy Blackburn</a:t>
            </a:r>
          </a:p>
          <a:p>
            <a:pPr lvl="0"/>
            <a:endParaRPr sz="16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95422" y="442427"/>
            <a:ext cx="9075240" cy="82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IN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Big Mountain Resort recommendations in order to cover up the additional operating costs by $1,540,000/- over the season. </a:t>
            </a:r>
            <a:r>
              <a:rPr lang="en-IN" sz="1600" b="1" dirty="0"/>
              <a:t>Also, to forecast current years’ revenue if the recommendations are implemented.</a:t>
            </a:r>
            <a:endParaRPr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6EE18-BA73-46BC-B8EC-9D6548B2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5C7E-59B1-4FF2-9D72-5272DB01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a dataset, of 330 resorts in the US that can be considered part of the same market.</a:t>
            </a:r>
            <a:endParaRPr lang="en-IN" sz="2400" dirty="0"/>
          </a:p>
          <a:p>
            <a:r>
              <a:rPr lang="en-IN" sz="2400" dirty="0"/>
              <a:t>Based on data provided, we are predicting price of Adults during the weekend such that it’s competitive with market.</a:t>
            </a:r>
          </a:p>
          <a:p>
            <a:r>
              <a:rPr lang="en-IN" sz="2400" dirty="0"/>
              <a:t>Price we recommend is: $</a:t>
            </a:r>
            <a:r>
              <a:rPr lang="en-US" sz="2400" dirty="0"/>
              <a:t>75.67/-, with a margin of $7.62/-.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42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8BB9-4F21-46D5-B084-757D6B3C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452"/>
            <a:ext cx="10515600" cy="1026942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Predicted vs Actual Price of 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5A507-9D04-42FE-BD50-96B4E1AF6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19" y="1230923"/>
            <a:ext cx="9022544" cy="5826261"/>
          </a:xfrm>
        </p:spPr>
      </p:pic>
    </p:spTree>
    <p:extLst>
      <p:ext uri="{BB962C8B-B14F-4D97-AF65-F5344CB8AC3E}">
        <p14:creationId xmlns:p14="http://schemas.microsoft.com/office/powerpoint/2010/main" val="275638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D0C8-2F0D-4DF7-92FA-9199E7AD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Model Summary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99B2-5BD6-44FB-A8E8-888D6784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our model, there are few amenities that can really influence the price during weekend. </a:t>
            </a:r>
          </a:p>
          <a:p>
            <a:r>
              <a:rPr lang="en-IN" dirty="0"/>
              <a:t>These amenities are as follows:</a:t>
            </a:r>
          </a:p>
          <a:p>
            <a:pPr lvl="1"/>
            <a:r>
              <a:rPr lang="en-IN" dirty="0"/>
              <a:t>Skiable Terrain in ac</a:t>
            </a:r>
          </a:p>
          <a:p>
            <a:pPr lvl="1"/>
            <a:r>
              <a:rPr lang="en-IN" dirty="0"/>
              <a:t>Terrain Parks</a:t>
            </a:r>
          </a:p>
          <a:p>
            <a:pPr lvl="1"/>
            <a:r>
              <a:rPr lang="en-IN" dirty="0"/>
              <a:t>Chairs especially for a group of 2 to 4.</a:t>
            </a:r>
          </a:p>
        </p:txBody>
      </p:sp>
    </p:spTree>
    <p:extLst>
      <p:ext uri="{BB962C8B-B14F-4D97-AF65-F5344CB8AC3E}">
        <p14:creationId xmlns:p14="http://schemas.microsoft.com/office/powerpoint/2010/main" val="6709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1C5B-8EE2-4F86-BA82-45355F68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CA6C-E347-4696-AE89-D58C4516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analysis we have realised that reducing the cost for adults during weekend, using discounts, would make it competitive and might bring in more customers.</a:t>
            </a:r>
          </a:p>
          <a:p>
            <a:r>
              <a:rPr lang="en-IN" dirty="0"/>
              <a:t>Improving amenities, like increasing chairs or skiable terrain, we can increase the prices and also provide premium services to our customers.</a:t>
            </a:r>
          </a:p>
        </p:txBody>
      </p:sp>
    </p:spTree>
    <p:extLst>
      <p:ext uri="{BB962C8B-B14F-4D97-AF65-F5344CB8AC3E}">
        <p14:creationId xmlns:p14="http://schemas.microsoft.com/office/powerpoint/2010/main" val="3700522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793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Quattrocento Sans</vt:lpstr>
      <vt:lpstr>Gallery</vt:lpstr>
      <vt:lpstr>Price analysis and recommendation based on Competition for Big Mountain Resort</vt:lpstr>
      <vt:lpstr>Problem background</vt:lpstr>
      <vt:lpstr>Problem Identification</vt:lpstr>
      <vt:lpstr>Problem Statement Worksheet (Hypothesis Formation)</vt:lpstr>
      <vt:lpstr>Recommendations</vt:lpstr>
      <vt:lpstr>Predicted vs Actual Price of sample data</vt:lpstr>
      <vt:lpstr>Model Summary and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analysis and recommendation based on Competition for Big Mountain Resort</dc:title>
  <dc:creator>Sanjana Panda</dc:creator>
  <cp:lastModifiedBy>Sanjana Panda</cp:lastModifiedBy>
  <cp:revision>9</cp:revision>
  <dcterms:created xsi:type="dcterms:W3CDTF">2020-06-25T07:00:57Z</dcterms:created>
  <dcterms:modified xsi:type="dcterms:W3CDTF">2020-06-25T08:05:02Z</dcterms:modified>
</cp:coreProperties>
</file>