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60" r:id="rId3"/>
    <p:sldId id="262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9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84B0C5D-BA5B-42D3-AACE-B61AF64EB10C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CD62725-B9B1-483B-9528-2FAD29D76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91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0C5D-BA5B-42D3-AACE-B61AF64EB10C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2725-B9B1-483B-9528-2FAD29D76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79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0C5D-BA5B-42D3-AACE-B61AF64EB10C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2725-B9B1-483B-9528-2FAD29D76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64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0C5D-BA5B-42D3-AACE-B61AF64EB10C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2725-B9B1-483B-9528-2FAD29D76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60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0C5D-BA5B-42D3-AACE-B61AF64EB10C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2725-B9B1-483B-9528-2FAD29D76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49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0C5D-BA5B-42D3-AACE-B61AF64EB10C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2725-B9B1-483B-9528-2FAD29D76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85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0C5D-BA5B-42D3-AACE-B61AF64EB10C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2725-B9B1-483B-9528-2FAD29D76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23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0C5D-BA5B-42D3-AACE-B61AF64EB10C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2725-B9B1-483B-9528-2FAD29D76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69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0C5D-BA5B-42D3-AACE-B61AF64EB10C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2725-B9B1-483B-9528-2FAD29D76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71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0C5D-BA5B-42D3-AACE-B61AF64EB10C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CD62725-B9B1-483B-9528-2FAD29D76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30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84B0C5D-BA5B-42D3-AACE-B61AF64EB10C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CD62725-B9B1-483B-9528-2FAD29D76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477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84B0C5D-BA5B-42D3-AACE-B61AF64EB10C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CD62725-B9B1-483B-9528-2FAD29D76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0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ultiple interweaving highways with cars driving in different directions">
            <a:extLst>
              <a:ext uri="{FF2B5EF4-FFF2-40B4-BE49-F238E27FC236}">
                <a16:creationId xmlns:a16="http://schemas.microsoft.com/office/drawing/2014/main" id="{E5572D1C-F15F-43B9-B960-6DFC381EE1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21" r="9091" b="4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78FA41B-9A77-4FFE-A10F-9443EFDE6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65037"/>
            <a:ext cx="7534631" cy="262869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004DE-4705-4B78-B210-E8178F46E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2477347"/>
            <a:ext cx="6766928" cy="1645920"/>
          </a:xfrm>
        </p:spPr>
        <p:txBody>
          <a:bodyPr>
            <a:normAutofit/>
          </a:bodyPr>
          <a:lstStyle/>
          <a:p>
            <a:r>
              <a:rPr lang="en-IN" sz="5400">
                <a:solidFill>
                  <a:schemeClr val="tx1"/>
                </a:solidFill>
              </a:rPr>
              <a:t>Car Plate Number Detector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673FB-F32E-445E-B8E0-3C665C37F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3" y="4206876"/>
            <a:ext cx="6702920" cy="530821"/>
          </a:xfrm>
        </p:spPr>
        <p:txBody>
          <a:bodyPr>
            <a:normAutofit/>
          </a:bodyPr>
          <a:lstStyle/>
          <a:p>
            <a:r>
              <a:rPr lang="en-IN" sz="2000">
                <a:solidFill>
                  <a:schemeClr val="accent1"/>
                </a:solidFill>
              </a:rPr>
              <a:t>Sanjana Panda</a:t>
            </a:r>
          </a:p>
        </p:txBody>
      </p:sp>
    </p:spTree>
    <p:extLst>
      <p:ext uri="{BB962C8B-B14F-4D97-AF65-F5344CB8AC3E}">
        <p14:creationId xmlns:p14="http://schemas.microsoft.com/office/powerpoint/2010/main" val="4192452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8F629-7ED7-48E8-9B19-9CE1F70B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54D8D3D-422E-4B2B-950E-301C82758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Car </a:t>
            </a:r>
            <a:r>
              <a:rPr lang="en-US" err="1"/>
              <a:t>Rento</a:t>
            </a:r>
            <a:r>
              <a:rPr lang="en-US"/>
              <a:t>, a car renting company is looking for a solution to recognize car plate number from images.</a:t>
            </a:r>
          </a:p>
          <a:p>
            <a:pPr marL="0" indent="0">
              <a:buNone/>
            </a:pPr>
            <a:r>
              <a:rPr lang="en-US"/>
              <a:t>They want to add a new verification process in their app, wherein the customer uploads images of the car before and after a ride. One of the steps in the verification would be identifying the car plate number from the image.</a:t>
            </a:r>
          </a:p>
          <a:p>
            <a:pPr marL="0" indent="0">
              <a:buNone/>
            </a:pPr>
            <a:r>
              <a:rPr lang="en-US"/>
              <a:t>Hence, aim of this project is to build a model that would extract car plate number from images.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85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97D6-1C74-4130-ACD2-533DF7C8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86292"/>
            <a:ext cx="10772775" cy="850802"/>
          </a:xfrm>
        </p:spPr>
        <p:txBody>
          <a:bodyPr/>
          <a:lstStyle/>
          <a:p>
            <a:r>
              <a:rPr lang="en-US" dirty="0"/>
              <a:t>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1DAF9-8E4B-463A-8A8A-A4629F8D0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337094"/>
            <a:ext cx="10753725" cy="1520455"/>
          </a:xfrm>
        </p:spPr>
        <p:txBody>
          <a:bodyPr/>
          <a:lstStyle/>
          <a:p>
            <a:r>
              <a:rPr lang="en-US" dirty="0"/>
              <a:t>Data was collected from Kaggle</a:t>
            </a:r>
            <a:r>
              <a:rPr lang="en-IN" dirty="0"/>
              <a:t>.</a:t>
            </a:r>
          </a:p>
          <a:p>
            <a:r>
              <a:rPr lang="en-IN" dirty="0"/>
              <a:t>Around 450 images were used for building the model.</a:t>
            </a:r>
          </a:p>
          <a:p>
            <a:r>
              <a:rPr lang="en-IN" dirty="0"/>
              <a:t>Along with images, corresponding annotation files is also present.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564474-BC49-4E1C-84CF-7B7647039688}"/>
              </a:ext>
            </a:extLst>
          </p:cNvPr>
          <p:cNvSpPr txBox="1">
            <a:spLocks/>
          </p:cNvSpPr>
          <p:nvPr/>
        </p:nvSpPr>
        <p:spPr>
          <a:xfrm>
            <a:off x="657224" y="2982531"/>
            <a:ext cx="10772775" cy="850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Approach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E7E76F-EF74-4E65-93CD-5D0828E68FC3}"/>
              </a:ext>
            </a:extLst>
          </p:cNvPr>
          <p:cNvSpPr txBox="1">
            <a:spLocks/>
          </p:cNvSpPr>
          <p:nvPr/>
        </p:nvSpPr>
        <p:spPr>
          <a:xfrm>
            <a:off x="647698" y="4104563"/>
            <a:ext cx="10753725" cy="2540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problem can be divided into two parts:</a:t>
            </a:r>
          </a:p>
          <a:p>
            <a:r>
              <a:rPr lang="en-US" dirty="0"/>
              <a:t>1. Detecting car plate from images. For which transfer learning on a TensorFlow’s Object Detection model (</a:t>
            </a:r>
            <a:r>
              <a:rPr lang="en-US" dirty="0" err="1"/>
              <a:t>ssd</a:t>
            </a:r>
            <a:r>
              <a:rPr lang="en-US" dirty="0"/>
              <a:t> </a:t>
            </a:r>
            <a:r>
              <a:rPr lang="en-US" dirty="0" err="1"/>
              <a:t>mobinet</a:t>
            </a:r>
            <a:r>
              <a:rPr lang="en-US" dirty="0"/>
              <a:t> model) is used.</a:t>
            </a:r>
          </a:p>
          <a:p>
            <a:r>
              <a:rPr lang="en-US" dirty="0"/>
              <a:t>2. After detecting the car plate, extract text within the region. Character Recognition is done using </a:t>
            </a:r>
            <a:r>
              <a:rPr lang="en-US" dirty="0" err="1"/>
              <a:t>OCRopus</a:t>
            </a:r>
            <a:r>
              <a:rPr lang="en-US" dirty="0"/>
              <a:t> and Tesseract.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0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2154-096F-4540-B9CF-C921BA5C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934"/>
            <a:ext cx="3104707" cy="475827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AE323069-0EB7-4982-B87B-5476BBF8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761"/>
            <a:ext cx="12192000" cy="6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1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4848-3C7B-4C59-B6CD-F7FF8FD8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3"/>
            <a:ext cx="4900024" cy="1004024"/>
          </a:xfrm>
        </p:spPr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D52A136E-F890-460B-987A-D1A3C2B09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2038" y="726690"/>
            <a:ext cx="5157787" cy="558454"/>
          </a:xfrm>
        </p:spPr>
        <p:txBody>
          <a:bodyPr>
            <a:normAutofit/>
          </a:bodyPr>
          <a:lstStyle/>
          <a:p>
            <a:r>
              <a:rPr lang="en-IN" sz="2800" dirty="0"/>
              <a:t>Object Detection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C90FED57-9BAE-43E9-8DEC-20A864F8A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81287"/>
            <a:ext cx="2465153" cy="823912"/>
          </a:xfrm>
        </p:spPr>
        <p:txBody>
          <a:bodyPr>
            <a:normAutofit lnSpcReduction="10000"/>
          </a:bodyPr>
          <a:lstStyle/>
          <a:p>
            <a:r>
              <a:rPr lang="en-IN" b="0" i="0" dirty="0" err="1">
                <a:solidFill>
                  <a:srgbClr val="24292E"/>
                </a:solidFill>
                <a:effectLst/>
                <a:latin typeface="-apple-system"/>
              </a:rPr>
              <a:t>mAP</a:t>
            </a:r>
            <a:r>
              <a:rPr lang="en-IN" b="0" i="0" dirty="0">
                <a:solidFill>
                  <a:srgbClr val="24292E"/>
                </a:solidFill>
                <a:effectLst/>
                <a:latin typeface="-apple-system"/>
              </a:rPr>
              <a:t>: 0.493867 </a:t>
            </a:r>
          </a:p>
          <a:p>
            <a:r>
              <a:rPr lang="en-IN" b="0" i="0" dirty="0" err="1">
                <a:solidFill>
                  <a:srgbClr val="24292E"/>
                </a:solidFill>
                <a:effectLst/>
                <a:latin typeface="-apple-system"/>
              </a:rPr>
              <a:t>mAR</a:t>
            </a:r>
            <a:r>
              <a:rPr lang="en-IN" b="0" i="0" dirty="0">
                <a:solidFill>
                  <a:srgbClr val="24292E"/>
                </a:solidFill>
                <a:effectLst/>
                <a:latin typeface="-apple-system"/>
              </a:rPr>
              <a:t>: 0.549057 </a:t>
            </a:r>
            <a:endParaRPr lang="en-IN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5186B5D1-725E-4A69-ABB4-DEDAEF9E9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2038" y="2842482"/>
            <a:ext cx="5183188" cy="823912"/>
          </a:xfrm>
        </p:spPr>
        <p:txBody>
          <a:bodyPr>
            <a:normAutofit/>
          </a:bodyPr>
          <a:lstStyle/>
          <a:p>
            <a:r>
              <a:rPr lang="en-IN" sz="2800" dirty="0"/>
              <a:t>Text Recognition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DF8D984-5382-4040-9B36-0DCF86426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34" y="1174062"/>
            <a:ext cx="3810000" cy="23812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BFD35E1-E829-44D9-B682-93540748B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31" y="3666394"/>
            <a:ext cx="4448175" cy="2857500"/>
          </a:xfrm>
          <a:prstGeom prst="rect">
            <a:avLst/>
          </a:prstGeom>
        </p:spPr>
      </p:pic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CF6B8FCA-DEC7-438E-AF67-88FAF4ED5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292787"/>
              </p:ext>
            </p:extLst>
          </p:nvPr>
        </p:nvGraphicFramePr>
        <p:xfrm>
          <a:off x="6096000" y="3666394"/>
          <a:ext cx="289914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539">
                  <a:extLst>
                    <a:ext uri="{9D8B030D-6E8A-4147-A177-3AD203B41FA5}">
                      <a16:colId xmlns:a16="http://schemas.microsoft.com/office/drawing/2014/main" val="888381349"/>
                    </a:ext>
                  </a:extLst>
                </a:gridCol>
                <a:gridCol w="850604">
                  <a:extLst>
                    <a:ext uri="{9D8B030D-6E8A-4147-A177-3AD203B41FA5}">
                      <a16:colId xmlns:a16="http://schemas.microsoft.com/office/drawing/2014/main" val="4275453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7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4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Close Match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36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Match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68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plate detected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72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50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153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91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4587-EA97-4C10-A5C7-7F05633F8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643467"/>
            <a:ext cx="6235869" cy="558429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 The threshold is set higher i.e., 0.6 because even if plates are detected. Because with lower threshold, images detected are highly pixelated.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 Some characters are getting jumbled e.g., '8' and 'B’.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Many a times images or interference within the plates, don't help getting results.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Adding rules to preprocessing extracted texts for images. </a:t>
            </a:r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218665-EA77-40EC-8172-4F17E2DED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49CA7-3CBC-4145-A898-3212F88D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8" y="643467"/>
            <a:ext cx="3349075" cy="5584296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Future Improvement</a:t>
            </a:r>
          </a:p>
        </p:txBody>
      </p:sp>
    </p:spTree>
    <p:extLst>
      <p:ext uri="{BB962C8B-B14F-4D97-AF65-F5344CB8AC3E}">
        <p14:creationId xmlns:p14="http://schemas.microsoft.com/office/powerpoint/2010/main" val="355041234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417</TotalTime>
  <Words>279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-apple-system</vt:lpstr>
      <vt:lpstr>Arial</vt:lpstr>
      <vt:lpstr>Calibri Light</vt:lpstr>
      <vt:lpstr>Metropolitan</vt:lpstr>
      <vt:lpstr>Car Plate Number Detector</vt:lpstr>
      <vt:lpstr>Problem Statement</vt:lpstr>
      <vt:lpstr>Data</vt:lpstr>
      <vt:lpstr>Architecture</vt:lpstr>
      <vt:lpstr>Result</vt:lpstr>
      <vt:lpstr>Future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Sanjana Panda</dc:creator>
  <cp:lastModifiedBy>Sanjana Panda</cp:lastModifiedBy>
  <cp:revision>19</cp:revision>
  <dcterms:created xsi:type="dcterms:W3CDTF">2021-02-20T12:46:36Z</dcterms:created>
  <dcterms:modified xsi:type="dcterms:W3CDTF">2021-02-25T16:18:31Z</dcterms:modified>
</cp:coreProperties>
</file>