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91240A2-6AB8-431E-9794-F040053D16C7}" type="datetimeFigureOut">
              <a:rPr lang="en-US" smtClean="0"/>
              <a:t>10/18/2023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2804D0A6-4EDC-4C7D-8B95-7367999ED5FC}" type="slidenum">
              <a:rPr lang="en-US" smtClean="0"/>
              <a:t>‹#›</a:t>
            </a:fld>
            <a:endParaRPr lang="en-US"/>
          </a:p>
        </p:txBody>
      </p:sp>
    </p:spTree>
    <p:extLst>
      <p:ext uri="{BB962C8B-B14F-4D97-AF65-F5344CB8AC3E}">
        <p14:creationId xmlns:p14="http://schemas.microsoft.com/office/powerpoint/2010/main" val="1362435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1240A2-6AB8-431E-9794-F040053D16C7}"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04D0A6-4EDC-4C7D-8B95-7367999ED5FC}" type="slidenum">
              <a:rPr lang="en-US" smtClean="0"/>
              <a:t>‹#›</a:t>
            </a:fld>
            <a:endParaRPr lang="en-US"/>
          </a:p>
        </p:txBody>
      </p:sp>
    </p:spTree>
    <p:extLst>
      <p:ext uri="{BB962C8B-B14F-4D97-AF65-F5344CB8AC3E}">
        <p14:creationId xmlns:p14="http://schemas.microsoft.com/office/powerpoint/2010/main" val="546292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1240A2-6AB8-431E-9794-F040053D16C7}"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04D0A6-4EDC-4C7D-8B95-7367999ED5FC}" type="slidenum">
              <a:rPr lang="en-US" smtClean="0"/>
              <a:t>‹#›</a:t>
            </a:fld>
            <a:endParaRPr lang="en-US"/>
          </a:p>
        </p:txBody>
      </p:sp>
    </p:spTree>
    <p:extLst>
      <p:ext uri="{BB962C8B-B14F-4D97-AF65-F5344CB8AC3E}">
        <p14:creationId xmlns:p14="http://schemas.microsoft.com/office/powerpoint/2010/main" val="3981247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1240A2-6AB8-431E-9794-F040053D16C7}"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04D0A6-4EDC-4C7D-8B95-7367999ED5F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65872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1240A2-6AB8-431E-9794-F040053D16C7}"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04D0A6-4EDC-4C7D-8B95-7367999ED5FC}" type="slidenum">
              <a:rPr lang="en-US" smtClean="0"/>
              <a:t>‹#›</a:t>
            </a:fld>
            <a:endParaRPr lang="en-US"/>
          </a:p>
        </p:txBody>
      </p:sp>
    </p:spTree>
    <p:extLst>
      <p:ext uri="{BB962C8B-B14F-4D97-AF65-F5344CB8AC3E}">
        <p14:creationId xmlns:p14="http://schemas.microsoft.com/office/powerpoint/2010/main" val="3834912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91240A2-6AB8-431E-9794-F040053D16C7}" type="datetimeFigureOut">
              <a:rPr lang="en-US" smtClean="0"/>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04D0A6-4EDC-4C7D-8B95-7367999ED5FC}" type="slidenum">
              <a:rPr lang="en-US" smtClean="0"/>
              <a:t>‹#›</a:t>
            </a:fld>
            <a:endParaRPr lang="en-US"/>
          </a:p>
        </p:txBody>
      </p:sp>
    </p:spTree>
    <p:extLst>
      <p:ext uri="{BB962C8B-B14F-4D97-AF65-F5344CB8AC3E}">
        <p14:creationId xmlns:p14="http://schemas.microsoft.com/office/powerpoint/2010/main" val="2081231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91240A2-6AB8-431E-9794-F040053D16C7}" type="datetimeFigureOut">
              <a:rPr lang="en-US" smtClean="0"/>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04D0A6-4EDC-4C7D-8B95-7367999ED5FC}" type="slidenum">
              <a:rPr lang="en-US" smtClean="0"/>
              <a:t>‹#›</a:t>
            </a:fld>
            <a:endParaRPr lang="en-US"/>
          </a:p>
        </p:txBody>
      </p:sp>
    </p:spTree>
    <p:extLst>
      <p:ext uri="{BB962C8B-B14F-4D97-AF65-F5344CB8AC3E}">
        <p14:creationId xmlns:p14="http://schemas.microsoft.com/office/powerpoint/2010/main" val="2316849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1240A2-6AB8-431E-9794-F040053D16C7}"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4D0A6-4EDC-4C7D-8B95-7367999ED5FC}" type="slidenum">
              <a:rPr lang="en-US" smtClean="0"/>
              <a:t>‹#›</a:t>
            </a:fld>
            <a:endParaRPr lang="en-US"/>
          </a:p>
        </p:txBody>
      </p:sp>
    </p:spTree>
    <p:extLst>
      <p:ext uri="{BB962C8B-B14F-4D97-AF65-F5344CB8AC3E}">
        <p14:creationId xmlns:p14="http://schemas.microsoft.com/office/powerpoint/2010/main" val="3195508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1240A2-6AB8-431E-9794-F040053D16C7}"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4D0A6-4EDC-4C7D-8B95-7367999ED5FC}" type="slidenum">
              <a:rPr lang="en-US" smtClean="0"/>
              <a:t>‹#›</a:t>
            </a:fld>
            <a:endParaRPr lang="en-US"/>
          </a:p>
        </p:txBody>
      </p:sp>
    </p:spTree>
    <p:extLst>
      <p:ext uri="{BB962C8B-B14F-4D97-AF65-F5344CB8AC3E}">
        <p14:creationId xmlns:p14="http://schemas.microsoft.com/office/powerpoint/2010/main" val="2066573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1240A2-6AB8-431E-9794-F040053D16C7}"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4D0A6-4EDC-4C7D-8B95-7367999ED5FC}" type="slidenum">
              <a:rPr lang="en-US" smtClean="0"/>
              <a:t>‹#›</a:t>
            </a:fld>
            <a:endParaRPr lang="en-US"/>
          </a:p>
        </p:txBody>
      </p:sp>
    </p:spTree>
    <p:extLst>
      <p:ext uri="{BB962C8B-B14F-4D97-AF65-F5344CB8AC3E}">
        <p14:creationId xmlns:p14="http://schemas.microsoft.com/office/powerpoint/2010/main" val="2947265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1240A2-6AB8-431E-9794-F040053D16C7}"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4D0A6-4EDC-4C7D-8B95-7367999ED5FC}" type="slidenum">
              <a:rPr lang="en-US" smtClean="0"/>
              <a:t>‹#›</a:t>
            </a:fld>
            <a:endParaRPr lang="en-US"/>
          </a:p>
        </p:txBody>
      </p:sp>
    </p:spTree>
    <p:extLst>
      <p:ext uri="{BB962C8B-B14F-4D97-AF65-F5344CB8AC3E}">
        <p14:creationId xmlns:p14="http://schemas.microsoft.com/office/powerpoint/2010/main" val="2416548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1240A2-6AB8-431E-9794-F040053D16C7}"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04D0A6-4EDC-4C7D-8B95-7367999ED5FC}" type="slidenum">
              <a:rPr lang="en-US" smtClean="0"/>
              <a:t>‹#›</a:t>
            </a:fld>
            <a:endParaRPr lang="en-US"/>
          </a:p>
        </p:txBody>
      </p:sp>
    </p:spTree>
    <p:extLst>
      <p:ext uri="{BB962C8B-B14F-4D97-AF65-F5344CB8AC3E}">
        <p14:creationId xmlns:p14="http://schemas.microsoft.com/office/powerpoint/2010/main" val="3477920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1240A2-6AB8-431E-9794-F040053D16C7}" type="datetimeFigureOut">
              <a:rPr lang="en-US" smtClean="0"/>
              <a:t>10/18/2023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04D0A6-4EDC-4C7D-8B95-7367999ED5FC}" type="slidenum">
              <a:rPr lang="en-US" smtClean="0"/>
              <a:t>‹#›</a:t>
            </a:fld>
            <a:endParaRPr lang="en-US"/>
          </a:p>
        </p:txBody>
      </p:sp>
    </p:spTree>
    <p:extLst>
      <p:ext uri="{BB962C8B-B14F-4D97-AF65-F5344CB8AC3E}">
        <p14:creationId xmlns:p14="http://schemas.microsoft.com/office/powerpoint/2010/main" val="1196058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1240A2-6AB8-431E-9794-F040053D16C7}" type="datetimeFigureOut">
              <a:rPr lang="en-US" smtClean="0"/>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04D0A6-4EDC-4C7D-8B95-7367999ED5FC}" type="slidenum">
              <a:rPr lang="en-US" smtClean="0"/>
              <a:t>‹#›</a:t>
            </a:fld>
            <a:endParaRPr lang="en-US"/>
          </a:p>
        </p:txBody>
      </p:sp>
    </p:spTree>
    <p:extLst>
      <p:ext uri="{BB962C8B-B14F-4D97-AF65-F5344CB8AC3E}">
        <p14:creationId xmlns:p14="http://schemas.microsoft.com/office/powerpoint/2010/main" val="791647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1240A2-6AB8-431E-9794-F040053D16C7}" type="datetimeFigureOut">
              <a:rPr lang="en-US" smtClean="0"/>
              <a:t>10/18/2023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04D0A6-4EDC-4C7D-8B95-7367999ED5FC}" type="slidenum">
              <a:rPr lang="en-US" smtClean="0"/>
              <a:t>‹#›</a:t>
            </a:fld>
            <a:endParaRPr lang="en-US"/>
          </a:p>
        </p:txBody>
      </p:sp>
    </p:spTree>
    <p:extLst>
      <p:ext uri="{BB962C8B-B14F-4D97-AF65-F5344CB8AC3E}">
        <p14:creationId xmlns:p14="http://schemas.microsoft.com/office/powerpoint/2010/main" val="2368612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1240A2-6AB8-431E-9794-F040053D16C7}"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04D0A6-4EDC-4C7D-8B95-7367999ED5FC}" type="slidenum">
              <a:rPr lang="en-US" smtClean="0"/>
              <a:t>‹#›</a:t>
            </a:fld>
            <a:endParaRPr lang="en-US"/>
          </a:p>
        </p:txBody>
      </p:sp>
    </p:spTree>
    <p:extLst>
      <p:ext uri="{BB962C8B-B14F-4D97-AF65-F5344CB8AC3E}">
        <p14:creationId xmlns:p14="http://schemas.microsoft.com/office/powerpoint/2010/main" val="459400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1240A2-6AB8-431E-9794-F040053D16C7}"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04D0A6-4EDC-4C7D-8B95-7367999ED5FC}" type="slidenum">
              <a:rPr lang="en-US" smtClean="0"/>
              <a:t>‹#›</a:t>
            </a:fld>
            <a:endParaRPr lang="en-US"/>
          </a:p>
        </p:txBody>
      </p:sp>
    </p:spTree>
    <p:extLst>
      <p:ext uri="{BB962C8B-B14F-4D97-AF65-F5344CB8AC3E}">
        <p14:creationId xmlns:p14="http://schemas.microsoft.com/office/powerpoint/2010/main" val="3135188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91240A2-6AB8-431E-9794-F040053D16C7}" type="datetimeFigureOut">
              <a:rPr lang="en-US" smtClean="0"/>
              <a:t>10/18/2023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804D0A6-4EDC-4C7D-8B95-7367999ED5FC}" type="slidenum">
              <a:rPr lang="en-US" smtClean="0"/>
              <a:t>‹#›</a:t>
            </a:fld>
            <a:endParaRPr lang="en-US"/>
          </a:p>
        </p:txBody>
      </p:sp>
    </p:spTree>
    <p:extLst>
      <p:ext uri="{BB962C8B-B14F-4D97-AF65-F5344CB8AC3E}">
        <p14:creationId xmlns:p14="http://schemas.microsoft.com/office/powerpoint/2010/main" val="9845985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E921-9E2E-C27F-542F-9469BC1B389F}"/>
              </a:ext>
            </a:extLst>
          </p:cNvPr>
          <p:cNvSpPr>
            <a:spLocks noGrp="1"/>
          </p:cNvSpPr>
          <p:nvPr>
            <p:ph type="ctrTitle"/>
          </p:nvPr>
        </p:nvSpPr>
        <p:spPr>
          <a:xfrm>
            <a:off x="1524000" y="1122363"/>
            <a:ext cx="9144000" cy="1191346"/>
          </a:xfrm>
        </p:spPr>
        <p:txBody>
          <a:bodyPr/>
          <a:lstStyle/>
          <a:p>
            <a:pPr algn="ctr"/>
            <a:r>
              <a:rPr lang="en-US" b="0" i="0" dirty="0">
                <a:effectLst/>
                <a:latin typeface="Times New Roman" panose="02020603050405020304" pitchFamily="18" charset="0"/>
                <a:cs typeface="Times New Roman" panose="02020603050405020304" pitchFamily="18" charset="0"/>
              </a:rPr>
              <a:t>"Exploring IIS Server"</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75744DB-F92F-5C6E-9636-137DC1A2058B}"/>
              </a:ext>
            </a:extLst>
          </p:cNvPr>
          <p:cNvSpPr>
            <a:spLocks noGrp="1"/>
          </p:cNvSpPr>
          <p:nvPr>
            <p:ph type="subTitle" idx="1"/>
          </p:nvPr>
        </p:nvSpPr>
        <p:spPr>
          <a:xfrm>
            <a:off x="1524000" y="3145128"/>
            <a:ext cx="9144000" cy="1191346"/>
          </a:xfrm>
        </p:spPr>
        <p:txBody>
          <a:bodyPr>
            <a:normAutofit fontScale="85000" lnSpcReduction="10000"/>
          </a:bodyPr>
          <a:lstStyle/>
          <a:p>
            <a:r>
              <a:rPr lang="en-US" sz="4800" b="0" i="0" dirty="0">
                <a:solidFill>
                  <a:schemeClr val="tx1"/>
                </a:solidFill>
                <a:effectLst/>
                <a:latin typeface="Times New Roman" panose="02020603050405020304" pitchFamily="18" charset="0"/>
                <a:cs typeface="Times New Roman" panose="02020603050405020304" pitchFamily="18" charset="0"/>
              </a:rPr>
              <a:t>Internet Information Services</a:t>
            </a:r>
            <a:endParaRPr lang="en-US" sz="4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0989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4C5F6-F66A-0406-B70B-C6EF9C8637E1}"/>
              </a:ext>
            </a:extLst>
          </p:cNvPr>
          <p:cNvSpPr>
            <a:spLocks noGrp="1"/>
          </p:cNvSpPr>
          <p:nvPr>
            <p:ph type="title"/>
          </p:nvPr>
        </p:nvSpPr>
        <p:spPr/>
        <p:txBody>
          <a:bodyPr/>
          <a:lstStyle/>
          <a:p>
            <a:pPr algn="ctr"/>
            <a:r>
              <a:rPr lang="en-US" b="0" i="0" dirty="0">
                <a:effectLst/>
                <a:latin typeface="Times New Roman" panose="02020603050405020304" pitchFamily="18" charset="0"/>
                <a:cs typeface="Times New Roman" panose="02020603050405020304" pitchFamily="18" charset="0"/>
              </a:rPr>
              <a:t>IIS Server Process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FBE609-0671-5CA4-BFD7-297B9AA31773}"/>
              </a:ext>
            </a:extLst>
          </p:cNvPr>
          <p:cNvSpPr>
            <a:spLocks noGrp="1"/>
          </p:cNvSpPr>
          <p:nvPr>
            <p:ph idx="1"/>
          </p:nvPr>
        </p:nvSpPr>
        <p:spPr>
          <a:xfrm>
            <a:off x="1141412" y="1772356"/>
            <a:ext cx="9905999" cy="4018845"/>
          </a:xfrm>
        </p:spPr>
        <p:txBody>
          <a:bodyPr>
            <a:normAutofit fontScale="92500"/>
          </a:bodyPr>
          <a:lstStyle/>
          <a:p>
            <a:pPr algn="l">
              <a:buFont typeface="Wingdings" panose="05000000000000000000" pitchFamily="2" charset="2"/>
              <a:buChar char="Ø"/>
            </a:pPr>
            <a:r>
              <a:rPr lang="en-US" b="0" i="0" dirty="0">
                <a:solidFill>
                  <a:srgbClr val="374151"/>
                </a:solidFill>
                <a:effectLst/>
                <a:latin typeface="Söhne"/>
              </a:rPr>
              <a:t>IIS (Internet Information Services) handles incoming HTTP requests by receiving and routing them to the appropriate website or application based on host headers, performing authentication and authorization checks, and then processing the requests through designated modules and handlers, finally sending the generated responses back to clients.</a:t>
            </a:r>
          </a:p>
          <a:p>
            <a:pPr algn="l">
              <a:buFont typeface="Wingdings" panose="05000000000000000000" pitchFamily="2" charset="2"/>
              <a:buChar char="Ø"/>
            </a:pPr>
            <a:r>
              <a:rPr lang="en-US" b="0" i="0" dirty="0">
                <a:solidFill>
                  <a:srgbClr val="374151"/>
                </a:solidFill>
                <a:effectLst/>
                <a:latin typeface="Söhne"/>
              </a:rPr>
              <a:t>The request processing pipeline in web servers, including IIS, consists of multiple stages, such as request parsing, authentication, URL routing, request handling, and response generation, with each stage responsible for processing and transforming incoming HTTP requests before sending responses to clients.</a:t>
            </a:r>
          </a:p>
          <a:p>
            <a:pPr marL="0" indent="0" algn="l">
              <a:buNone/>
            </a:pPr>
            <a:endParaRPr lang="en-US" b="0" i="0" dirty="0">
              <a:solidFill>
                <a:srgbClr val="374151"/>
              </a:solidFill>
              <a:effectLst/>
              <a:latin typeface="Söhne"/>
            </a:endParaRPr>
          </a:p>
          <a:p>
            <a:pPr marL="0" indent="0">
              <a:buNone/>
            </a:pPr>
            <a:endParaRPr lang="en-US" dirty="0"/>
          </a:p>
        </p:txBody>
      </p:sp>
    </p:spTree>
    <p:extLst>
      <p:ext uri="{BB962C8B-B14F-4D97-AF65-F5344CB8AC3E}">
        <p14:creationId xmlns:p14="http://schemas.microsoft.com/office/powerpoint/2010/main" val="3980467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64128EF-F59B-1100-4572-D242D989D552}"/>
              </a:ext>
            </a:extLst>
          </p:cNvPr>
          <p:cNvSpPr>
            <a:spLocks noGrp="1"/>
          </p:cNvSpPr>
          <p:nvPr>
            <p:ph type="title"/>
          </p:nvPr>
        </p:nvSpPr>
        <p:spPr>
          <a:xfrm flipV="1">
            <a:off x="838200" y="-2604654"/>
            <a:ext cx="10515600" cy="1177636"/>
          </a:xfrm>
        </p:spPr>
        <p:txBody>
          <a:bodyPr/>
          <a:lstStyle/>
          <a:p>
            <a:endParaRPr lang="en-US" dirty="0"/>
          </a:p>
        </p:txBody>
      </p:sp>
      <p:sp>
        <p:nvSpPr>
          <p:cNvPr id="8" name="Content Placeholder 7">
            <a:extLst>
              <a:ext uri="{FF2B5EF4-FFF2-40B4-BE49-F238E27FC236}">
                <a16:creationId xmlns:a16="http://schemas.microsoft.com/office/drawing/2014/main" id="{0ACA59A3-FAD4-C50C-3358-A4151A2E4FFF}"/>
              </a:ext>
            </a:extLst>
          </p:cNvPr>
          <p:cNvSpPr>
            <a:spLocks noGrp="1"/>
          </p:cNvSpPr>
          <p:nvPr>
            <p:ph idx="1"/>
          </p:nvPr>
        </p:nvSpPr>
        <p:spPr>
          <a:xfrm>
            <a:off x="838200" y="415636"/>
            <a:ext cx="10515600" cy="5761327"/>
          </a:xfrm>
        </p:spPr>
        <p:txBody>
          <a:bodyPr/>
          <a:lstStyle/>
          <a:p>
            <a:pPr>
              <a:buFont typeface="Wingdings" panose="05000000000000000000" pitchFamily="2" charset="2"/>
              <a:buChar char="Ø"/>
            </a:pPr>
            <a:endParaRPr lang="en-US" b="0" i="0" dirty="0">
              <a:solidFill>
                <a:srgbClr val="374151"/>
              </a:solidFill>
              <a:effectLst/>
              <a:latin typeface="Söhne"/>
            </a:endParaRPr>
          </a:p>
          <a:p>
            <a:pPr>
              <a:buFont typeface="Wingdings" panose="05000000000000000000" pitchFamily="2" charset="2"/>
              <a:buChar char="Ø"/>
            </a:pPr>
            <a:r>
              <a:rPr lang="en-US" b="0" i="0" dirty="0">
                <a:solidFill>
                  <a:srgbClr val="374151"/>
                </a:solidFill>
                <a:effectLst/>
                <a:latin typeface="Söhne"/>
              </a:rPr>
              <a:t>Application pools in IIS provide a process isolation mechanism, and worker processes within these pools execute web applications separately, enhancing server stability and security by isolating potential issues and failures to specific applications or sites.</a:t>
            </a:r>
            <a:endParaRPr lang="en-US" dirty="0"/>
          </a:p>
        </p:txBody>
      </p:sp>
    </p:spTree>
    <p:extLst>
      <p:ext uri="{BB962C8B-B14F-4D97-AF65-F5344CB8AC3E}">
        <p14:creationId xmlns:p14="http://schemas.microsoft.com/office/powerpoint/2010/main" val="307112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BC158-B2B1-331B-2EC9-449DA0EA7F5A}"/>
              </a:ext>
            </a:extLst>
          </p:cNvPr>
          <p:cNvSpPr>
            <a:spLocks noGrp="1"/>
          </p:cNvSpPr>
          <p:nvPr>
            <p:ph type="title"/>
          </p:nvPr>
        </p:nvSpPr>
        <p:spPr>
          <a:xfrm>
            <a:off x="1141413" y="169333"/>
            <a:ext cx="9905998" cy="1106311"/>
          </a:xfrm>
        </p:spPr>
        <p:txBody>
          <a:bodyPr/>
          <a:lstStyle/>
          <a:p>
            <a:pPr algn="ctr"/>
            <a:r>
              <a:rPr lang="en-US" b="1" i="0" dirty="0">
                <a:effectLst/>
                <a:latin typeface="Söhne"/>
              </a:rPr>
              <a:t>IIS Configuration</a:t>
            </a:r>
            <a:endParaRPr lang="en-US" dirty="0"/>
          </a:p>
        </p:txBody>
      </p:sp>
      <p:sp>
        <p:nvSpPr>
          <p:cNvPr id="3" name="Content Placeholder 2">
            <a:extLst>
              <a:ext uri="{FF2B5EF4-FFF2-40B4-BE49-F238E27FC236}">
                <a16:creationId xmlns:a16="http://schemas.microsoft.com/office/drawing/2014/main" id="{39AF7A53-9482-0277-6ED4-23881520C39C}"/>
              </a:ext>
            </a:extLst>
          </p:cNvPr>
          <p:cNvSpPr>
            <a:spLocks noGrp="1"/>
          </p:cNvSpPr>
          <p:nvPr>
            <p:ph idx="1"/>
          </p:nvPr>
        </p:nvSpPr>
        <p:spPr>
          <a:xfrm>
            <a:off x="838200" y="1275645"/>
            <a:ext cx="10515600" cy="4526844"/>
          </a:xfrm>
        </p:spPr>
        <p:txBody>
          <a:bodyPr>
            <a:normAutofit lnSpcReduction="10000"/>
          </a:bodyPr>
          <a:lstStyle/>
          <a:p>
            <a:pPr algn="l">
              <a:buFont typeface="Wingdings" panose="05000000000000000000" pitchFamily="2" charset="2"/>
              <a:buChar char="Ø"/>
            </a:pPr>
            <a:r>
              <a:rPr lang="en-US" b="0" i="0" dirty="0">
                <a:solidFill>
                  <a:srgbClr val="374151"/>
                </a:solidFill>
                <a:effectLst/>
                <a:latin typeface="Söhne"/>
              </a:rPr>
              <a:t>IIS Manager provides a graphical interface for configuring and managing Internet Information Services, including settings for websites, application pools, security, authentication, and URL rewrite rules, making it easier to customize and administer your web server.</a:t>
            </a:r>
          </a:p>
          <a:p>
            <a:pPr algn="l">
              <a:buFont typeface="Wingdings" panose="05000000000000000000" pitchFamily="2" charset="2"/>
              <a:buChar char="Ø"/>
            </a:pPr>
            <a:r>
              <a:rPr lang="en-US" b="0" i="0" dirty="0">
                <a:solidFill>
                  <a:srgbClr val="374151"/>
                </a:solidFill>
                <a:effectLst/>
                <a:latin typeface="Söhne"/>
              </a:rPr>
              <a:t>Website setup in IIS involves configuring a site's root directory, application settings, and authentication methods. Bindings define how the site listens for incoming requests by specifying IP addresses, ports, and hostnames. SSL certificates, on the other hand, secure the site by encrypting data transmitted between the server and clients, typically through HTTPS, enhancing security for web communication.</a:t>
            </a:r>
          </a:p>
          <a:p>
            <a:endParaRPr lang="en-US" dirty="0"/>
          </a:p>
        </p:txBody>
      </p:sp>
    </p:spTree>
    <p:extLst>
      <p:ext uri="{BB962C8B-B14F-4D97-AF65-F5344CB8AC3E}">
        <p14:creationId xmlns:p14="http://schemas.microsoft.com/office/powerpoint/2010/main" val="1227300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38F65-1560-ABAE-C446-E71678363CE3}"/>
              </a:ext>
            </a:extLst>
          </p:cNvPr>
          <p:cNvSpPr>
            <a:spLocks noGrp="1"/>
          </p:cNvSpPr>
          <p:nvPr>
            <p:ph type="title"/>
          </p:nvPr>
        </p:nvSpPr>
        <p:spPr>
          <a:xfrm>
            <a:off x="838200" y="-429492"/>
            <a:ext cx="10515600" cy="235527"/>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2F0E4E70-40F4-78A5-589C-432BC9613179}"/>
              </a:ext>
            </a:extLst>
          </p:cNvPr>
          <p:cNvSpPr>
            <a:spLocks noGrp="1"/>
          </p:cNvSpPr>
          <p:nvPr>
            <p:ph idx="1"/>
          </p:nvPr>
        </p:nvSpPr>
        <p:spPr>
          <a:xfrm>
            <a:off x="838200" y="609600"/>
            <a:ext cx="10515600" cy="5567363"/>
          </a:xfrm>
        </p:spPr>
        <p:txBody>
          <a:bodyPr/>
          <a:lstStyle/>
          <a:p>
            <a:pPr>
              <a:buFont typeface="Wingdings" panose="05000000000000000000" pitchFamily="2" charset="2"/>
              <a:buChar char="Ø"/>
            </a:pPr>
            <a:endParaRPr lang="en-US" b="0" i="0" dirty="0">
              <a:solidFill>
                <a:srgbClr val="374151"/>
              </a:solidFill>
              <a:effectLst/>
              <a:latin typeface="Söhne"/>
            </a:endParaRPr>
          </a:p>
          <a:p>
            <a:pPr>
              <a:buFont typeface="Wingdings" panose="05000000000000000000" pitchFamily="2" charset="2"/>
              <a:buChar char="Ø"/>
            </a:pPr>
            <a:r>
              <a:rPr lang="en-US" b="0" i="0" dirty="0">
                <a:solidFill>
                  <a:srgbClr val="374151"/>
                </a:solidFill>
                <a:effectLst/>
                <a:latin typeface="Söhne"/>
              </a:rPr>
              <a:t>Common configuration tasks in IIS include defining custom error pages, URL rewriting, setting up authentication methods, and managing MIME types. Security settings encompass configuring access control, IP restrictions, and request filtering to safeguard web applications and data from unauthorized access and threats.</a:t>
            </a:r>
          </a:p>
          <a:p>
            <a:endParaRPr lang="en-US" dirty="0"/>
          </a:p>
        </p:txBody>
      </p:sp>
    </p:spTree>
    <p:extLst>
      <p:ext uri="{BB962C8B-B14F-4D97-AF65-F5344CB8AC3E}">
        <p14:creationId xmlns:p14="http://schemas.microsoft.com/office/powerpoint/2010/main" val="4197986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11AD4-4F5B-CB18-D321-B65F46BA655A}"/>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Architecture</a:t>
            </a:r>
          </a:p>
        </p:txBody>
      </p:sp>
      <p:pic>
        <p:nvPicPr>
          <p:cNvPr id="5" name="Content Placeholder 4">
            <a:extLst>
              <a:ext uri="{FF2B5EF4-FFF2-40B4-BE49-F238E27FC236}">
                <a16:creationId xmlns:a16="http://schemas.microsoft.com/office/drawing/2014/main" id="{429024AE-E5B7-CBB6-CC05-8EE7556426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9774" y="1579418"/>
            <a:ext cx="7109244" cy="4611400"/>
          </a:xfrm>
        </p:spPr>
      </p:pic>
    </p:spTree>
    <p:extLst>
      <p:ext uri="{BB962C8B-B14F-4D97-AF65-F5344CB8AC3E}">
        <p14:creationId xmlns:p14="http://schemas.microsoft.com/office/powerpoint/2010/main" val="3330325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01A9E-A28A-172B-D988-D5E763395318}"/>
              </a:ext>
            </a:extLst>
          </p:cNvPr>
          <p:cNvSpPr>
            <a:spLocks noGrp="1"/>
          </p:cNvSpPr>
          <p:nvPr>
            <p:ph type="title"/>
          </p:nvPr>
        </p:nvSpPr>
        <p:spPr>
          <a:xfrm>
            <a:off x="1141413" y="618518"/>
            <a:ext cx="9905998" cy="1097393"/>
          </a:xfrm>
        </p:spPr>
        <p:txBody>
          <a:bodyPr/>
          <a:lstStyle/>
          <a:p>
            <a:pPr algn="ctr"/>
            <a:r>
              <a:rPr lang="en-US" b="0" i="0" dirty="0">
                <a:effectLst/>
                <a:latin typeface="Söhne"/>
              </a:rPr>
              <a:t>Pros and Cons of IIS</a:t>
            </a:r>
            <a:endParaRPr lang="en-US" dirty="0"/>
          </a:p>
        </p:txBody>
      </p:sp>
      <p:sp>
        <p:nvSpPr>
          <p:cNvPr id="3" name="Content Placeholder 2">
            <a:extLst>
              <a:ext uri="{FF2B5EF4-FFF2-40B4-BE49-F238E27FC236}">
                <a16:creationId xmlns:a16="http://schemas.microsoft.com/office/drawing/2014/main" id="{90C1C2F8-4C7A-943A-77CF-2448822F8E79}"/>
              </a:ext>
            </a:extLst>
          </p:cNvPr>
          <p:cNvSpPr>
            <a:spLocks noGrp="1"/>
          </p:cNvSpPr>
          <p:nvPr>
            <p:ph idx="1"/>
          </p:nvPr>
        </p:nvSpPr>
        <p:spPr>
          <a:xfrm>
            <a:off x="1141412" y="1591733"/>
            <a:ext cx="9905999" cy="3781778"/>
          </a:xfrm>
        </p:spPr>
        <p:txBody>
          <a:bodyPr>
            <a:normAutofit lnSpcReduction="10000"/>
          </a:bodyPr>
          <a:lstStyle/>
          <a:p>
            <a:pPr marL="0" indent="0">
              <a:buNone/>
            </a:pPr>
            <a:r>
              <a:rPr lang="en-US" b="0" i="0" dirty="0">
                <a:solidFill>
                  <a:srgbClr val="374151"/>
                </a:solidFill>
                <a:effectLst/>
                <a:latin typeface="Söhne"/>
              </a:rPr>
              <a:t>Pros:</a:t>
            </a:r>
          </a:p>
          <a:p>
            <a:pPr>
              <a:buFont typeface="Wingdings" panose="05000000000000000000" pitchFamily="2" charset="2"/>
              <a:buChar char="Ø"/>
            </a:pPr>
            <a:r>
              <a:rPr lang="en-US" dirty="0">
                <a:solidFill>
                  <a:srgbClr val="374151"/>
                </a:solidFill>
                <a:latin typeface="Söhne"/>
              </a:rPr>
              <a:t>N</a:t>
            </a:r>
            <a:r>
              <a:rPr lang="en-US" b="0" i="0" dirty="0">
                <a:solidFill>
                  <a:srgbClr val="374151"/>
                </a:solidFill>
                <a:effectLst/>
                <a:latin typeface="Söhne"/>
              </a:rPr>
              <a:t>ative integration with Windows.</a:t>
            </a:r>
          </a:p>
          <a:p>
            <a:pPr>
              <a:buFont typeface="Wingdings" panose="05000000000000000000" pitchFamily="2" charset="2"/>
              <a:buChar char="Ø"/>
            </a:pPr>
            <a:r>
              <a:rPr lang="en-US" dirty="0">
                <a:solidFill>
                  <a:srgbClr val="374151"/>
                </a:solidFill>
                <a:latin typeface="Söhne"/>
              </a:rPr>
              <a:t>S</a:t>
            </a:r>
            <a:r>
              <a:rPr lang="en-US" b="0" i="0" dirty="0">
                <a:solidFill>
                  <a:srgbClr val="374151"/>
                </a:solidFill>
                <a:effectLst/>
                <a:latin typeface="Söhne"/>
              </a:rPr>
              <a:t>trong security features.</a:t>
            </a:r>
          </a:p>
          <a:p>
            <a:pPr>
              <a:buFont typeface="Wingdings" panose="05000000000000000000" pitchFamily="2" charset="2"/>
              <a:buChar char="Ø"/>
            </a:pPr>
            <a:r>
              <a:rPr lang="en-US" dirty="0">
                <a:solidFill>
                  <a:srgbClr val="374151"/>
                </a:solidFill>
                <a:latin typeface="Söhne"/>
              </a:rPr>
              <a:t>S</a:t>
            </a:r>
            <a:r>
              <a:rPr lang="en-US" b="0" i="0" dirty="0">
                <a:solidFill>
                  <a:srgbClr val="374151"/>
                </a:solidFill>
                <a:effectLst/>
                <a:latin typeface="Söhne"/>
              </a:rPr>
              <a:t>upport for ASP.NET.</a:t>
            </a:r>
          </a:p>
          <a:p>
            <a:pPr marL="0" indent="0">
              <a:buNone/>
            </a:pPr>
            <a:r>
              <a:rPr lang="en-US" b="0" i="0" dirty="0">
                <a:solidFill>
                  <a:srgbClr val="374151"/>
                </a:solidFill>
                <a:effectLst/>
                <a:latin typeface="Söhne"/>
              </a:rPr>
              <a:t>Cons:</a:t>
            </a:r>
          </a:p>
          <a:p>
            <a:pPr>
              <a:buFont typeface="Wingdings" panose="05000000000000000000" pitchFamily="2" charset="2"/>
              <a:buChar char="Ø"/>
            </a:pPr>
            <a:r>
              <a:rPr lang="en-US" dirty="0">
                <a:solidFill>
                  <a:srgbClr val="374151"/>
                </a:solidFill>
                <a:latin typeface="Söhne"/>
              </a:rPr>
              <a:t>L</a:t>
            </a:r>
            <a:r>
              <a:rPr lang="en-US" b="0" i="0" dirty="0">
                <a:solidFill>
                  <a:srgbClr val="374151"/>
                </a:solidFill>
                <a:effectLst/>
                <a:latin typeface="Söhne"/>
              </a:rPr>
              <a:t>icensing costs </a:t>
            </a:r>
          </a:p>
          <a:p>
            <a:pPr>
              <a:buFont typeface="Wingdings" panose="05000000000000000000" pitchFamily="2" charset="2"/>
              <a:buChar char="Ø"/>
            </a:pPr>
            <a:r>
              <a:rPr lang="en-US" dirty="0">
                <a:solidFill>
                  <a:srgbClr val="374151"/>
                </a:solidFill>
                <a:latin typeface="Söhne"/>
              </a:rPr>
              <a:t>C</a:t>
            </a:r>
            <a:r>
              <a:rPr lang="en-US" b="0" i="0" dirty="0">
                <a:solidFill>
                  <a:srgbClr val="374151"/>
                </a:solidFill>
                <a:effectLst/>
                <a:latin typeface="Söhne"/>
              </a:rPr>
              <a:t>ompatibility issues with non-Windows technologies.</a:t>
            </a:r>
            <a:endParaRPr lang="en-US" dirty="0"/>
          </a:p>
        </p:txBody>
      </p:sp>
    </p:spTree>
    <p:extLst>
      <p:ext uri="{BB962C8B-B14F-4D97-AF65-F5344CB8AC3E}">
        <p14:creationId xmlns:p14="http://schemas.microsoft.com/office/powerpoint/2010/main" val="3588758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TotalTime>
  <Words>345</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Söhne</vt:lpstr>
      <vt:lpstr>Times New Roman</vt:lpstr>
      <vt:lpstr>Trebuchet MS</vt:lpstr>
      <vt:lpstr>Tw Cen MT</vt:lpstr>
      <vt:lpstr>Wingdings</vt:lpstr>
      <vt:lpstr>Circuit</vt:lpstr>
      <vt:lpstr>"Exploring IIS Server"</vt:lpstr>
      <vt:lpstr>IIS Server Process</vt:lpstr>
      <vt:lpstr>PowerPoint Presentation</vt:lpstr>
      <vt:lpstr>IIS Configuration</vt:lpstr>
      <vt:lpstr>PowerPoint Presentation</vt:lpstr>
      <vt:lpstr>Architecture</vt:lpstr>
      <vt:lpstr>Pros and Cons of IIS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IIS Server"</dc:title>
  <dc:creator>user</dc:creator>
  <cp:lastModifiedBy>SANJAI PRASAD</cp:lastModifiedBy>
  <cp:revision>2</cp:revision>
  <dcterms:created xsi:type="dcterms:W3CDTF">2023-10-18T06:06:04Z</dcterms:created>
  <dcterms:modified xsi:type="dcterms:W3CDTF">2023-10-18T06:43:03Z</dcterms:modified>
</cp:coreProperties>
</file>